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5"/>
  </p:notesMasterIdLst>
  <p:sldIdLst>
    <p:sldId id="307" r:id="rId2"/>
    <p:sldId id="311" r:id="rId3"/>
    <p:sldId id="296" r:id="rId4"/>
    <p:sldId id="297" r:id="rId5"/>
    <p:sldId id="312" r:id="rId6"/>
    <p:sldId id="276" r:id="rId7"/>
    <p:sldId id="306" r:id="rId8"/>
    <p:sldId id="304" r:id="rId9"/>
    <p:sldId id="315" r:id="rId10"/>
    <p:sldId id="314" r:id="rId11"/>
    <p:sldId id="308" r:id="rId12"/>
    <p:sldId id="288" r:id="rId13"/>
    <p:sldId id="309" r:id="rId1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1313"/>
    <a:srgbClr val="B8EACB"/>
    <a:srgbClr val="F4DCED"/>
    <a:srgbClr val="F7E5F2"/>
    <a:srgbClr val="EEC4E3"/>
    <a:srgbClr val="E8B2DA"/>
    <a:srgbClr val="188A20"/>
    <a:srgbClr val="0F5D27"/>
    <a:srgbClr val="EF3939"/>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35" autoAdjust="0"/>
    <p:restoredTop sz="79894" autoAdjust="0"/>
  </p:normalViewPr>
  <p:slideViewPr>
    <p:cSldViewPr snapToGrid="0">
      <p:cViewPr varScale="1">
        <p:scale>
          <a:sx n="132" d="100"/>
          <a:sy n="132" d="100"/>
        </p:scale>
        <p:origin x="948" y="80"/>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B2FD4981-C464-4BCF-A17A-9B197BD43597}" type="datetimeFigureOut">
              <a:rPr lang="en-US" smtClean="0"/>
              <a:t>2021-01-24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0B606113-B26B-4F88-A7C6-878734398529}" type="slidenum">
              <a:rPr lang="en-US" smtClean="0"/>
              <a:t>‹#›</a:t>
            </a:fld>
            <a:endParaRPr lang="en-US"/>
          </a:p>
        </p:txBody>
      </p:sp>
    </p:spTree>
    <p:extLst>
      <p:ext uri="{BB962C8B-B14F-4D97-AF65-F5344CB8AC3E}">
        <p14:creationId xmlns:p14="http://schemas.microsoft.com/office/powerpoint/2010/main" val="2830992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is for general education. If you are looking for help to decide whether it is worth it to patent a particular invention, it is probably a good idea to consult a professional for advice on your situation.</a:t>
            </a:r>
          </a:p>
        </p:txBody>
      </p:sp>
      <p:sp>
        <p:nvSpPr>
          <p:cNvPr id="4" name="Slide Number Placeholder 3"/>
          <p:cNvSpPr>
            <a:spLocks noGrp="1"/>
          </p:cNvSpPr>
          <p:nvPr>
            <p:ph type="sldNum" sz="quarter" idx="5"/>
          </p:nvPr>
        </p:nvSpPr>
        <p:spPr/>
        <p:txBody>
          <a:bodyPr/>
          <a:lstStyle/>
          <a:p>
            <a:fld id="{0B606113-B26B-4F88-A7C6-878734398529}" type="slidenum">
              <a:rPr lang="en-US" smtClean="0"/>
              <a:t>1</a:t>
            </a:fld>
            <a:endParaRPr lang="en-US"/>
          </a:p>
        </p:txBody>
      </p:sp>
    </p:spTree>
    <p:extLst>
      <p:ext uri="{BB962C8B-B14F-4D97-AF65-F5344CB8AC3E}">
        <p14:creationId xmlns:p14="http://schemas.microsoft.com/office/powerpoint/2010/main" val="518587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make the decision to pursue an option, we have to give instructions to the patent professional who will carry out the work. For most tasks, one month is enough advance notice, but drafting and 1</a:t>
            </a:r>
            <a:r>
              <a:rPr lang="en-US" baseline="30000" dirty="0"/>
              <a:t>st</a:t>
            </a:r>
            <a:r>
              <a:rPr lang="en-US" dirty="0"/>
              <a:t> filing usually needs more. For high-utility options that are unlikely to be preempted by new options, more advanced notice will help the professionals with their planning, which they appreciate.</a:t>
            </a:r>
          </a:p>
          <a:p>
            <a:endParaRPr lang="en-US" dirty="0"/>
          </a:p>
          <a:p>
            <a:r>
              <a:rPr lang="en-US" dirty="0"/>
              <a:t>After giving instructions, the spending is committed. We can accrue the expense in our accounting system and expect an invoice. The actual capital budget available to allocate to options does not include the already committed spending.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Almost all patenting options come with a deadline of 3 months or more to perform a filing with the patent office. That means that we have full visibility of the options available within the next 3 months. This give us pretty accurate control of spending by taking ¼ of our target annual spending rate, subtracting the committed spending, and using the remainder as the capital budget available to allocate to the options with deadlines in the next 3 months.</a:t>
            </a:r>
          </a:p>
          <a:p>
            <a:endParaRPr lang="en-US" dirty="0"/>
          </a:p>
          <a:p>
            <a:r>
              <a:rPr lang="en-US" dirty="0"/>
              <a:t>For companies that have small portfolios or a lot of new inventions, spending can be </a:t>
            </a:r>
            <a:r>
              <a:rPr lang="en-US" dirty="0" err="1"/>
              <a:t>bursty</a:t>
            </a:r>
            <a:r>
              <a:rPr lang="en-US" dirty="0"/>
              <a:t>. In that case, it might be useful to attempt to estimate what options will arrive at times further in the future and allocate budget from a larger time window.</a:t>
            </a:r>
          </a:p>
        </p:txBody>
      </p:sp>
      <p:sp>
        <p:nvSpPr>
          <p:cNvPr id="4" name="Slide Number Placeholder 3"/>
          <p:cNvSpPr>
            <a:spLocks noGrp="1"/>
          </p:cNvSpPr>
          <p:nvPr>
            <p:ph type="sldNum" sz="quarter" idx="5"/>
          </p:nvPr>
        </p:nvSpPr>
        <p:spPr/>
        <p:txBody>
          <a:bodyPr/>
          <a:lstStyle/>
          <a:p>
            <a:fld id="{0B606113-B26B-4F88-A7C6-878734398529}" type="slidenum">
              <a:rPr lang="en-US" smtClean="0"/>
              <a:t>10</a:t>
            </a:fld>
            <a:endParaRPr lang="en-US"/>
          </a:p>
        </p:txBody>
      </p:sp>
    </p:spTree>
    <p:extLst>
      <p:ext uri="{BB962C8B-B14F-4D97-AF65-F5344CB8AC3E}">
        <p14:creationId xmlns:p14="http://schemas.microsoft.com/office/powerpoint/2010/main" val="253837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is about valuation of patents, pending patent applications, and raw inventions and using that to decide whether to spend money on them.</a:t>
            </a:r>
          </a:p>
          <a:p>
            <a:endParaRPr lang="en-US" dirty="0"/>
          </a:p>
          <a:p>
            <a:r>
              <a:rPr lang="en-US" dirty="0"/>
              <a:t>Some open-source programmers would never patent anything. On the other extreme, some patent attorneys, would advise spending the company’s last dollar on patenting. To take advantage of market opportunities without wasting money requires thoughtful decision making.</a:t>
            </a:r>
          </a:p>
          <a:p>
            <a:endParaRPr lang="en-US" dirty="0"/>
          </a:p>
          <a:p>
            <a:r>
              <a:rPr lang="en-US" dirty="0"/>
              <a:t>It’s important to be dispassionate. Imagine that you’ve invented a better way to deliver food to starving children but there’s no way to make a profit from it. You can publish the invention without wasting your money getting a patent. On the other extreme, if you have invented a way to make advertisements more effective. Even if you find the advertising business sleazy, somebody is going to do it and make a lot of money from it. You’d do well get the patent to either block them or to make money, yourself, from what they are going to do. Try to evaluate inventions and the markets they can capture without your personal feelings about them.</a:t>
            </a:r>
          </a:p>
          <a:p>
            <a:endParaRPr lang="en-US" dirty="0"/>
          </a:p>
          <a:p>
            <a:r>
              <a:rPr lang="en-US" dirty="0"/>
              <a:t>It’s also important to avoid bias towards or against certain inventors. A good idea is a good idea whomever it’s from. Some CTOs want to patent all their ideas and none of anybody else’s. Some companies only harvest or accept ideas from architects and senior design engineers. However, sales engineers, product managers, and technical marketing specialists have insights into opportunities that others don’t. A way to avoid inventor bias is to anonymize the inventions when evaluating them.</a:t>
            </a:r>
          </a:p>
          <a:p>
            <a:endParaRPr lang="en-US" dirty="0"/>
          </a:p>
          <a:p>
            <a:r>
              <a:rPr lang="en-US" dirty="0"/>
              <a:t>Some patenting teams give inventions or patents simple ratings as red, yellow, and green or on a scale of 1 to 4, 5, or 10 or simply rank all inventions or patents relative to each other. Such systems don’t answer the question of whether a patent or invention is actually worth pursuing. Especially when faced with many options, it does not answer the question of where to draw the line between ones to pursue and ones to abandon. The way to do this is by being quantitative. That means giving a value to each option. Pursuing an option requires spending dollars, so the value for each option should be estimated in units of dollars in order to decide whether the option is worthwhile. The next few slides will show some formulas for calculating dollar values.</a:t>
            </a:r>
          </a:p>
          <a:p>
            <a:endParaRPr lang="en-US" dirty="0"/>
          </a:p>
          <a:p>
            <a:r>
              <a:rPr lang="en-US" dirty="0"/>
              <a:t>Of course, a calculation is no more accurate than the accuracy of its inputs. Knowing the revenue opportunity of a market that might exist in 20 years will be highly uncertain. For any particular market, there are usually more than one reasonable way to estimate its size. Since the decisions of whether to go forward with a patent or an invention usually involves discussion between multiple people, it is important to be able to explain the methodology for how you made your estimate. Different people will estimate different numbers. That is normal. However, agreeing on the number to use for a decision is only possible when the decision makers can explain their methodologies.</a:t>
            </a:r>
          </a:p>
          <a:p>
            <a:endParaRPr lang="en-US" dirty="0"/>
          </a:p>
          <a:p>
            <a:r>
              <a:rPr lang="en-US" dirty="0"/>
              <a:t>For a task as uncertain as evaluating patents and inventions, some decisions will turn out to be bad. Writing down the methodology and the numbers can be helpful for explaining those decisions to the boss later why the decision was reasonable at the time.</a:t>
            </a:r>
          </a:p>
          <a:p>
            <a:endParaRPr lang="en-US" dirty="0"/>
          </a:p>
          <a:p>
            <a:r>
              <a:rPr lang="en-US" dirty="0"/>
              <a:t>Incidentally, US courts apply similar requirements for calculating payments owed for patent infringement. They require an expert to testify as to their specific methodology and base it on specific numerical evidence. Experts testify for both the plaintiff and defendant, then the jury decides.</a:t>
            </a:r>
          </a:p>
          <a:p>
            <a:endParaRPr lang="en-US" dirty="0"/>
          </a:p>
          <a:p>
            <a:r>
              <a:rPr lang="en-US" dirty="0"/>
              <a:t>To sum up this slide, be</a:t>
            </a:r>
          </a:p>
          <a:p>
            <a:r>
              <a:rPr lang="en-US" dirty="0"/>
              <a:t>&lt;CLICK&gt;</a:t>
            </a:r>
          </a:p>
          <a:p>
            <a:r>
              <a:rPr lang="en-US" dirty="0"/>
              <a:t>cool, nerdy, and honest with yourself.</a:t>
            </a:r>
          </a:p>
        </p:txBody>
      </p:sp>
      <p:sp>
        <p:nvSpPr>
          <p:cNvPr id="4" name="Slide Number Placeholder 3"/>
          <p:cNvSpPr>
            <a:spLocks noGrp="1"/>
          </p:cNvSpPr>
          <p:nvPr>
            <p:ph type="sldNum" sz="quarter" idx="5"/>
          </p:nvPr>
        </p:nvSpPr>
        <p:spPr/>
        <p:txBody>
          <a:bodyPr/>
          <a:lstStyle/>
          <a:p>
            <a:fld id="{0B606113-B26B-4F88-A7C6-878734398529}" type="slidenum">
              <a:rPr lang="en-US" smtClean="0"/>
              <a:t>11</a:t>
            </a:fld>
            <a:endParaRPr lang="en-US"/>
          </a:p>
        </p:txBody>
      </p:sp>
    </p:spTree>
    <p:extLst>
      <p:ext uri="{BB962C8B-B14F-4D97-AF65-F5344CB8AC3E}">
        <p14:creationId xmlns:p14="http://schemas.microsoft.com/office/powerpoint/2010/main" val="3176784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some benchmark numbers that might be helpful in evaluating the quality of a patent portfolio in a high-tech field. However, due to company objectives and personal writing styles, many good quality patents do not conform to these numbers. These should only be used on averages across a diverse portfolio. These should only be used to identify characteristics of a portfolio worth investigating. Practitioners know ways to meet all of these numbers without actually improving quality. If you give a patent professional incentives based on the criteria listed here, you will lose the meaningfulness of these as insights.</a:t>
            </a:r>
          </a:p>
        </p:txBody>
      </p:sp>
      <p:sp>
        <p:nvSpPr>
          <p:cNvPr id="4" name="Slide Number Placeholder 3"/>
          <p:cNvSpPr>
            <a:spLocks noGrp="1"/>
          </p:cNvSpPr>
          <p:nvPr>
            <p:ph type="sldNum" sz="quarter" idx="5"/>
          </p:nvPr>
        </p:nvSpPr>
        <p:spPr/>
        <p:txBody>
          <a:bodyPr/>
          <a:lstStyle/>
          <a:p>
            <a:fld id="{0B606113-B26B-4F88-A7C6-878734398529}" type="slidenum">
              <a:rPr lang="en-US" smtClean="0"/>
              <a:t>12</a:t>
            </a:fld>
            <a:endParaRPr lang="en-US"/>
          </a:p>
        </p:txBody>
      </p:sp>
    </p:spTree>
    <p:extLst>
      <p:ext uri="{BB962C8B-B14F-4D97-AF65-F5344CB8AC3E}">
        <p14:creationId xmlns:p14="http://schemas.microsoft.com/office/powerpoint/2010/main" val="3092192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is mostly for medium sized companies. It covers methods for making decisions about patenting that use a spreadsheet type of analysis that is probably not useful for small companies. However, let’s take a moment to suggest a very simple way that a small company can think about whether to patent an invention.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let’s define a small company as one that doesn’t have an annual patenting budget. Patenting isn’t an ongoing company process. For a Silicon Valley high-tech company, that is probably around 300 people or fewer. For a company whose survival depends on patents, such as a pharmaceutical startup, that would be a smaller number of people. For a labor-intensive industry such as sewing clothes, that would be a lot larger company.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slide gives a rule of thumb. It is only worth spending the money to go through the patenting process if the invention is actually patentable. That means that it is really, truly a non-obvious inventive step in technology. A lot of inventors have a difficult time figuring that out. But figuring it out is important to avoid wasting money or missing an opportunity.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Patenting is a game for big businesses, not artisans. Whatever the invention is, it’s only worth patenting if it’s going to make you or somebody else quite a lot more profitable. Let’s say about $2 million per year more profitable.</a:t>
            </a:r>
          </a:p>
          <a:p>
            <a:endParaRPr lang="en-US" dirty="0"/>
          </a:p>
          <a:p>
            <a:r>
              <a:rPr lang="en-US" dirty="0"/>
              <a:t>Even a very profitable invention isn’t worth patenting if the costs of getting it would sink the company. Expect costs of $8-15k soon and that again in about 2 years. If it’s worth patenting in more than one country, costs will be even more.</a:t>
            </a:r>
          </a:p>
          <a:p>
            <a:endParaRPr lang="en-US" dirty="0"/>
          </a:p>
          <a:p>
            <a:r>
              <a:rPr lang="en-US" dirty="0"/>
              <a:t>Medium-sized companies have ongoing patenting processes. Now let’s go on to look at a methodical process that medium sized companies can use to optimize the conversion of their capital to patent portfolio value.</a:t>
            </a:r>
          </a:p>
        </p:txBody>
      </p:sp>
      <p:sp>
        <p:nvSpPr>
          <p:cNvPr id="4" name="Slide Number Placeholder 3"/>
          <p:cNvSpPr>
            <a:spLocks noGrp="1"/>
          </p:cNvSpPr>
          <p:nvPr>
            <p:ph type="sldNum" sz="quarter" idx="5"/>
          </p:nvPr>
        </p:nvSpPr>
        <p:spPr/>
        <p:txBody>
          <a:bodyPr/>
          <a:lstStyle/>
          <a:p>
            <a:fld id="{0B606113-B26B-4F88-A7C6-878734398529}" type="slidenum">
              <a:rPr lang="en-US" smtClean="0"/>
              <a:t>2</a:t>
            </a:fld>
            <a:endParaRPr lang="en-US"/>
          </a:p>
        </p:txBody>
      </p:sp>
    </p:spTree>
    <p:extLst>
      <p:ext uri="{BB962C8B-B14F-4D97-AF65-F5344CB8AC3E}">
        <p14:creationId xmlns:p14="http://schemas.microsoft.com/office/powerpoint/2010/main" val="3397199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pitchFamily="34" charset="0"/>
                <a:cs typeface="Arial" panose="020B0604020202020204" pitchFamily="34" charset="0"/>
              </a:rPr>
              <a:t>This is a diagram of the life of a patent. It usually begins in a company with researchers creating products. Their brainstorming provides the raw material for invention disclosures, which are what the patenting team harvests in order to bake patents. In some cases, the patenting team can contribute to the research process by discovering related prior art to stimulate research interest. Research leads to development of products and services, which generates product revenue for the company.</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Each stop sign is a point in the life of a patent where the owner of the patentable intellectual property needs to make a decision about whether to spend money or abandon the option to get and maintain patents. From a financial point of view, each stop sign is an option to buy potential future revenue. The decision should be made in view of all possible downstream costs. This diagram shows some rough ranges of costs.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largest costs come in the first year of the life of a patent. This is the preparation stage, which includes drafting and filing in one country and then, possibly, filing in more countries. The downstream steps and costs reoccur separately in each country.</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next stage is prosecution, which involves back and forth interaction with the patent office in which the patent office issues an office action and the owner of the patent application decides whether to reply or abandon the pending application. A typical reply involves arguments against a rejection or amendments to the claims. If an office action indicates that the claims cover multiple inventions, an owner might want to make a further divisional or continuation application filing. If the office action is a notice of allowance, the owner also might want to make further filings and might or might not want to pay for the allowed patent to be granted.</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After a patent is granted, dues must be paid annually or quadrennially to maintain the patent in force.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 some fields and some countries, a patent enables monopoly pricing that increases product revenue. However, this is pretty much impossible for software and high-tech patents in the US. However, granted patents can often be licensed out to earn revenue for the company. In some cases, it might be necessary to take a detour through litigation to extract the rightful license fees or attempt to block a competitor from the market. Also, by having a company’s off-shore subsidiary formally own the patent rights and license them to the main entity, it might be able to deduct the license fees from profits to avoid paying any corporate income tax. That only matters when your operating business is profitable, but it’s good to plan ahead.</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At each stop sign, it is important to diligently perform a methodical, dispassionate, quantitative, rational analysis before deciding whether to proceed or abandon. Next let’s look at the decision process.</a:t>
            </a:r>
          </a:p>
        </p:txBody>
      </p:sp>
      <p:sp>
        <p:nvSpPr>
          <p:cNvPr id="4" name="Slide Number Placeholder 3"/>
          <p:cNvSpPr>
            <a:spLocks noGrp="1"/>
          </p:cNvSpPr>
          <p:nvPr>
            <p:ph type="sldNum" sz="quarter" idx="5"/>
          </p:nvPr>
        </p:nvSpPr>
        <p:spPr/>
        <p:txBody>
          <a:bodyPr/>
          <a:lstStyle/>
          <a:p>
            <a:fld id="{0B606113-B26B-4F88-A7C6-878734398529}" type="slidenum">
              <a:rPr lang="en-US" smtClean="0"/>
              <a:t>3</a:t>
            </a:fld>
            <a:endParaRPr lang="en-US"/>
          </a:p>
        </p:txBody>
      </p:sp>
    </p:spTree>
    <p:extLst>
      <p:ext uri="{BB962C8B-B14F-4D97-AF65-F5344CB8AC3E}">
        <p14:creationId xmlns:p14="http://schemas.microsoft.com/office/powerpoint/2010/main" val="2735804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diagram of the process for deciding whether to spend money to buy the option of the potential future revenue that a patent provides. There is a lot of uncertainty in making the decision. However, an uncertain estimate is better than no estimate at all.</a:t>
            </a:r>
          </a:p>
          <a:p>
            <a:endParaRPr lang="en-US" dirty="0"/>
          </a:p>
          <a:p>
            <a:r>
              <a:rPr lang="en-US" dirty="0"/>
              <a:t>First, it is important to know what’s patentable. This requires a claim. You can’t license, enforce, or derive patent revenue from an invention, only from a claim. Company patent committees, and especially CTOs, often make the mistake of deciding that an invention is unpatentable before narrowing down on the broadest likely valid claim. There is always something patentable if you explore the details of an invention deeply enough and write those details into the patent specification.</a:t>
            </a:r>
          </a:p>
          <a:p>
            <a:endParaRPr lang="en-US" dirty="0"/>
          </a:p>
          <a:p>
            <a:r>
              <a:rPr lang="en-US" dirty="0"/>
              <a:t>However, you only know what’s not patentable by knowing the prior art. Don’t count on a patent examiner to have found all relevant prior art. Their job is to protect the public from grossly unreasonable patents. If you ask somebody to pay you a lot of money to license your patent, you can expect them to find some of the strongest prior art. If you know it early, you can avoid wasting a lot of money on unenforceable patents.</a:t>
            </a:r>
          </a:p>
          <a:p>
            <a:endParaRPr lang="en-US" dirty="0"/>
          </a:p>
          <a:p>
            <a:r>
              <a:rPr lang="en-US" dirty="0"/>
              <a:t>Only after narrowing down on the broadest likely valid claims in view of the prior art, is it possible to do a valuation of the claims. A sensible approach to valuation requires market research. Whereas the prior art and claims drafting is usually best done by some type of patent professional, market research is best done by some type of business professional who can quantify sizes of markets and drivers of profits. The value of the claims also depends on what it will cost to get them granted and maintain them. A patent professional can help to estimate the likely costs.</a:t>
            </a:r>
          </a:p>
          <a:p>
            <a:endParaRPr lang="en-US" dirty="0"/>
          </a:p>
          <a:p>
            <a:r>
              <a:rPr lang="en-US" dirty="0"/>
              <a:t>In the next few slides, we will look at calculating the value of an option to buy potential future patent revenue. On the following slides, we will look at making a decision based on the value of the patenting option when compared to other available options. Only with that information can you determine whether it’s worth proceeding to spend the money to progress through the life of the patent or abandon.</a:t>
            </a:r>
          </a:p>
        </p:txBody>
      </p:sp>
      <p:sp>
        <p:nvSpPr>
          <p:cNvPr id="4" name="Slide Number Placeholder 3"/>
          <p:cNvSpPr>
            <a:spLocks noGrp="1"/>
          </p:cNvSpPr>
          <p:nvPr>
            <p:ph type="sldNum" sz="quarter" idx="5"/>
          </p:nvPr>
        </p:nvSpPr>
        <p:spPr/>
        <p:txBody>
          <a:bodyPr/>
          <a:lstStyle/>
          <a:p>
            <a:fld id="{0B606113-B26B-4F88-A7C6-878734398529}" type="slidenum">
              <a:rPr lang="en-US" smtClean="0"/>
              <a:t>4</a:t>
            </a:fld>
            <a:endParaRPr lang="en-US"/>
          </a:p>
        </p:txBody>
      </p:sp>
    </p:spTree>
    <p:extLst>
      <p:ext uri="{BB962C8B-B14F-4D97-AF65-F5344CB8AC3E}">
        <p14:creationId xmlns:p14="http://schemas.microsoft.com/office/powerpoint/2010/main" val="925732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Professional valuation experts generally recognize three methods of valuation for intellectual property assets such as inventions, patents, and patent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is the cost-based method. This is most familiar to accountant. This asks how much did it cost to do the research that produced the patentable invention. Since a patent teaches how a piece of technology works, theoretically, it saves the reader from having to do that same amount of research and so that is what the patent is worth. In practice, inventors can have a well reasoned estimate of their research costs and implementers a well reasoned estimate of their research savings, and the two numbers to be so far apart that it would be impossible to agree. A cost-based valuation is more appropriate for a product or source code licensing deal or technology acquisition than for valuing individual patenting options.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market-based method begins with attributes of the patenting option such as its technology classification according to somebody’s categories, the number of citations if it has already been published as a patent, and the number of other patents to be sold or licensed as a group. The valuation uses those kinds of criteria to look for other unrelated but comparable prior licensing or sales deals, and set the value based on the price of those deals. Every patentable invention, by definition, is unique. Those attributes are only a loose approximation of the actual value that a business can derive from the invention. Furthermore, you can only finish a market-based valuation estimate if you know the pricing of many prior patent deals. Those are almost never made public. The few people who have good amounts of that data charge a lot of money for access.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income-based method for valuation of inventions and patents looks at how much profit can a business make as a result of using the patented technology in their products in the future. This is also known as a discounted cash flow method. This gets at the true value of a patented technology. If you ever go through and win a patent lawsuit, the amount of money that you get will usually be calculated using an income-based approach. The future is difficult to predict accurately. Therefore, an income-based valuation tends to have high uncertainty, but it requires little or no proprietary knowledge and is the most meaningful and negotiable.</a:t>
            </a:r>
          </a:p>
        </p:txBody>
      </p:sp>
      <p:sp>
        <p:nvSpPr>
          <p:cNvPr id="4" name="Slide Number Placeholder 3"/>
          <p:cNvSpPr>
            <a:spLocks noGrp="1"/>
          </p:cNvSpPr>
          <p:nvPr>
            <p:ph type="sldNum" sz="quarter" idx="5"/>
          </p:nvPr>
        </p:nvSpPr>
        <p:spPr/>
        <p:txBody>
          <a:bodyPr/>
          <a:lstStyle/>
          <a:p>
            <a:fld id="{0B606113-B26B-4F88-A7C6-878734398529}" type="slidenum">
              <a:rPr lang="en-US" smtClean="0"/>
              <a:t>5</a:t>
            </a:fld>
            <a:endParaRPr lang="en-US"/>
          </a:p>
        </p:txBody>
      </p:sp>
    </p:spTree>
    <p:extLst>
      <p:ext uri="{BB962C8B-B14F-4D97-AF65-F5344CB8AC3E}">
        <p14:creationId xmlns:p14="http://schemas.microsoft.com/office/powerpoint/2010/main" val="3841040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789DBE0-3947-4F87-854E-5BA80DF9A94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look at each decision to spend money (drafting an application, filing in another country, responding to an office action, filing a divisional, paying a maintenance fee) as an option to buy a future revenue stream, this is the simple equation for calculating the net present value of the option. If you ever go to sell your patent to a sophisticated buyer or license it to a sophisticated licensee, they are likely to apply roughly this equation to determine a fair price.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t>
            </a:r>
            <a:r>
              <a:rPr lang="en-US" baseline="-25000" dirty="0"/>
              <a:t>P</a:t>
            </a:r>
            <a:r>
              <a:rPr lang="en-US" dirty="0"/>
              <a:t> is the net present value of that option calculated using a discounted cash flow or income-based valuation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 and L terms in the equation are most important. They are what can make a patent very valuable. All the other terms are what make it less valuable.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 is how much more profit you could make if you could exclude competitors from the market and charge monopoly prices than you could make with free market competition. Notice that this is not your revenue and not even your full profit, but the difference in your profit between being under monopolistic and free market conditions. For pharmaceutical companies, that's a lot. For high-tech industry revenues in the US, that’s essentially zero because it is essentially impossible to get a court injunction blocking a competitor. In other countries, M can be significant for all technologies. For trolls, that's also zero since they don't sell products.</a:t>
            </a:r>
          </a:p>
          <a:p>
            <a:endParaRPr lang="en-US" dirty="0"/>
          </a:p>
          <a:p>
            <a:r>
              <a:rPr lang="en-US" dirty="0"/>
              <a:t>L is the industry’s marginal profit. That is the amount of extra profit that industry players will be able to make by using that which is described in the broadest valid claim. That is why it’s so important to determine what’s patentable and what the broadest valid claim is. If L isn't in the millions of dollars or more per year, you probably should forget about patenting the invention.</a:t>
            </a:r>
          </a:p>
          <a:p>
            <a:endParaRPr lang="en-US" dirty="0"/>
          </a:p>
          <a:p>
            <a:r>
              <a:rPr lang="en-US" dirty="0"/>
              <a:t>You can't collect all the marginal profit, just a reasonable royalty on it. R is the royalty rate. Typically, R is somewhere from 0.5% to 25%, depending on the industry and product. It might also depend on product pricing and sales volume and might change over time.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Notice that we are using a summation over years. M and L will change from year to year as products gain regulatory approval, technologies gain adoption and, possibly, as technologies become obsolete.</a:t>
            </a:r>
          </a:p>
          <a:p>
            <a:endParaRPr lang="en-US" dirty="0"/>
          </a:p>
          <a:p>
            <a:r>
              <a:rPr lang="en-US" dirty="0"/>
              <a:t>Big I is the cost of capital, also known as the "discount rate", which is a financial term. You can look up the definition in a web search. It accounts for the opportunity costs of spending money on the patenting option and the time-value of money. Roughly speaking, it ask how much interest on my savings account would make it worthwhile for me to save my money rather than spending it on the patenting option. I depends on the current cash outlook of the company, regardless of details of the invention or markets. I is generally very large for startups and unprofitable companies, which have to carefully decide where to spend their limited cash. That’s why it’s often the right decision for startups to skip patenting some great inventions.</a:t>
            </a:r>
          </a:p>
          <a:p>
            <a:endParaRPr lang="en-US" dirty="0"/>
          </a:p>
          <a:p>
            <a:r>
              <a:rPr lang="en-US" dirty="0"/>
              <a:t>E is the cost of enforcement. If industry participants tend to reach licensing agreements, this can be small. If a US lawsuit might be needed, E could be more than 1 million dollars. It might be more if the market will have many participants or less if the patenting option is outside of the US.</a:t>
            </a:r>
          </a:p>
          <a:p>
            <a:endParaRPr lang="en-US" dirty="0"/>
          </a:p>
          <a:p>
            <a:r>
              <a:rPr lang="en-US" dirty="0"/>
              <a:t>All of the D terms are discounts on the value of the option based on the probabilities of being able to enforce the patent with nothing going wrong in the process. They are all probability values in the range of zero to one. Notably, a lot of things can go wrong between inventing something and being able to make money from a patent. The company needs to be able to sue or at least perceived as being able to sue. The arc of technology needs to end up going in the direction of the claim instead of some alternative. It needs to be possible to detect with reasonable certainty that infringement has happened. You need to not have prior art pop up to invalidate the infringed claims. Your claim needs to be directed to a class of technology that is eligible for patenting under the country’s laws. That is especially a concern for business methods and somewhat for software and life sciences. You need to be lucky enough to have a attorney who didn't make any of 100 possible procedural mistakes that can render a patent worthless.</a:t>
            </a:r>
          </a:p>
          <a:p>
            <a:endParaRPr lang="en-US" dirty="0"/>
          </a:p>
          <a:p>
            <a:r>
              <a:rPr lang="en-US" dirty="0"/>
              <a:t>As long as a continuation or divisional is pending, it is possible to add claims to a subsequent patent. That provides more possibilities for enforcement. If a family is open for additional claims, the value of the patenting option is increased, typically by 10 to 25 percent. B accounts for that factor.</a:t>
            </a:r>
          </a:p>
          <a:p>
            <a:endParaRPr lang="en-US" dirty="0"/>
          </a:p>
          <a:p>
            <a:r>
              <a:rPr lang="en-US" dirty="0"/>
              <a:t>Furthermore, if a claimed invention will be essential for compliance with an industry standard, the value of the patent can increase greatly. A 10x valuation increase is possible for a definite standard essential patent. However, standard essential patents are rare.</a:t>
            </a:r>
          </a:p>
          <a:p>
            <a:endParaRPr lang="en-US" dirty="0"/>
          </a:p>
          <a:p>
            <a:r>
              <a:rPr lang="en-US" dirty="0"/>
              <a:t>The C term accounts for all the downstream costs that will be incurred before getting paid for your patent. That includes drafting, filing, prosecution, and maintenance. Since some of those costs are in far future years, they are also annualized and subject to the cost of capital calculation.</a:t>
            </a:r>
          </a:p>
          <a:p>
            <a:endParaRPr lang="en-US" dirty="0"/>
          </a:p>
          <a:p>
            <a:r>
              <a:rPr lang="en-US" dirty="0"/>
              <a:t>Sometimes, just having another patent has value to a company by improving its image even if the patent is worthless in all other respects. The Z term represents the incremental company valuation by simply having one more patent. That might be very large for a startup applying for its first patent and looking to raise money from an investor. </a:t>
            </a:r>
          </a:p>
          <a:p>
            <a:endParaRPr lang="en-US" dirty="0"/>
          </a:p>
          <a:p>
            <a:r>
              <a:rPr lang="en-US" dirty="0"/>
              <a:t>Plug in all those numbers, and you get that net present value of the patenting option. That is the minimum offer you should accept from somebody wanting to buy your patent family, your application, or your invention rights.</a:t>
            </a:r>
          </a:p>
          <a:p>
            <a:endParaRPr lang="en-US" dirty="0"/>
          </a:p>
          <a:p>
            <a:r>
              <a:rPr lang="en-US" dirty="0"/>
              <a:t>If you need a simple approximation, determine if somebody will be making at least $10 million profit per year in the next 20 years by implementing the invention in a product. If so, it is probably worth paying for the patenting option. Otherwise, invest your money in something else.</a:t>
            </a:r>
          </a:p>
          <a:p>
            <a:endParaRPr lang="en-US" dirty="0"/>
          </a:p>
          <a:p>
            <a:r>
              <a:rPr lang="en-US" dirty="0"/>
              <a:t>Next, let’s look more closely about the theoretical basis for calculating M and L.</a:t>
            </a:r>
          </a:p>
        </p:txBody>
      </p:sp>
    </p:spTree>
    <p:extLst>
      <p:ext uri="{BB962C8B-B14F-4D97-AF65-F5344CB8AC3E}">
        <p14:creationId xmlns:p14="http://schemas.microsoft.com/office/powerpoint/2010/main" val="2140520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a:effectLst/>
                <a:latin typeface="Arial" panose="020B0604020202020204" pitchFamily="34" charset="0"/>
                <a:cs typeface="Arial" panose="020B0604020202020204" pitchFamily="34" charset="0"/>
              </a:rPr>
              <a:t>Let’s look at how to calculate the company's production profit under monopoly. Keep in mind that the number will depend on which country or countries you are considering. Also, the numbers will probably change from year to year between when the patent is granted and when it expires. Also, remember that your claims determine what market segment you can monopolize. That is usually just the market segment of products with a specific feature.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none" strike="noStrike" dirty="0">
              <a:effectLst/>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a:effectLst/>
                <a:latin typeface="Arial" panose="020B0604020202020204" pitchFamily="34" charset="0"/>
                <a:cs typeface="Arial" panose="020B0604020202020204" pitchFamily="34" charset="0"/>
              </a:rPr>
              <a:t>This is a very basic economics chart of the effect of pricing on demand. Sales volume is determined by where the price point intersects the demand curve. In a perfect hypercompetitive market, prices come down to the level of production costs and there is no profit.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a:effectLst/>
                <a:latin typeface="Arial" panose="020B0604020202020204" pitchFamily="34" charset="0"/>
                <a:cs typeface="Arial" panose="020B0604020202020204" pitchFamily="34" charset="0"/>
              </a:rPr>
              <a:t>&lt;CLICK&gt;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a:effectLst/>
                <a:latin typeface="Arial" panose="020B0604020202020204" pitchFamily="34" charset="0"/>
                <a:cs typeface="Arial" panose="020B0604020202020204" pitchFamily="34" charset="0"/>
              </a:rPr>
              <a:t>However, due to uneven business advantages, there is always a price above costs that enables competitors to profit from their advantages. In theory, a patent owner can have a monopoly and exclude competitors from selling products with the feature covered by the patent’s claims.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a:effectLst/>
                <a:latin typeface="Arial" panose="020B0604020202020204" pitchFamily="34" charset="0"/>
                <a:cs typeface="Arial" panose="020B0604020202020204" pitchFamily="34" charset="0"/>
              </a:rPr>
              <a:t>&lt;CLICK&gt;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a:effectLst/>
                <a:latin typeface="Arial" panose="020B0604020202020204" pitchFamily="34" charset="0"/>
                <a:cs typeface="Arial" panose="020B0604020202020204" pitchFamily="34" charset="0"/>
              </a:rPr>
              <a:t>In marketing terminology, a monopoly allows one vendor to have their serviceable obtainable market be 100% of the serviceable available market, which is 100% of the total available market. A monopolist can set any price that they want. Doing so adjusts the size of the total available market. At too low of a price, they would have no profit. At too high of a price, they would find no customers and sales volume would be zero. A rational monopolist sets a price that maximizes their production profit. That is, they maximize the area of the big green rectangle.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&lt;CLICK&gt;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find what that is, we estimate the production profit under monopoly from the expected volume of units minus the production profit for the company from the expected volume of units in a competitive market. Don’t forget to limit the profit estimate to the countries covered by your patenting option.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Whether to include any M profit in the valuation calculation requires a realistic assessment of whether a monopoly is practically enforceable. </a:t>
            </a:r>
            <a:r>
              <a:rPr lang="en-US" sz="1200" u="none" strike="noStrike" dirty="0">
                <a:effectLst/>
                <a:latin typeface="Arial" panose="020B0604020202020204" pitchFamily="34" charset="0"/>
                <a:cs typeface="Arial" panose="020B0604020202020204" pitchFamily="34" charset="0"/>
              </a:rPr>
              <a:t>In some markets, such as high tech in the US or pharmaceuticals in socialist countries, governments effectively require patent owners to license their patents to competitors. In that case, M is zero, and the valuation depends on the licensing profit opportunity.</a:t>
            </a:r>
          </a:p>
        </p:txBody>
      </p:sp>
      <p:sp>
        <p:nvSpPr>
          <p:cNvPr id="4" name="Slide Number Placeholder 3"/>
          <p:cNvSpPr>
            <a:spLocks noGrp="1"/>
          </p:cNvSpPr>
          <p:nvPr>
            <p:ph type="sldNum" sz="quarter" idx="5"/>
          </p:nvPr>
        </p:nvSpPr>
        <p:spPr/>
        <p:txBody>
          <a:bodyPr/>
          <a:lstStyle/>
          <a:p>
            <a:fld id="{0B606113-B26B-4F88-A7C6-878734398529}" type="slidenum">
              <a:rPr lang="en-US" smtClean="0"/>
              <a:t>7</a:t>
            </a:fld>
            <a:endParaRPr lang="en-US"/>
          </a:p>
        </p:txBody>
      </p:sp>
    </p:spTree>
    <p:extLst>
      <p:ext uri="{BB962C8B-B14F-4D97-AF65-F5344CB8AC3E}">
        <p14:creationId xmlns:p14="http://schemas.microsoft.com/office/powerpoint/2010/main" val="2688809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license patent rights to other companies in the industry, you should be able to collect a royalty as a reasonable percentage </a:t>
            </a:r>
            <a:r>
              <a:rPr lang="en-US" b="1" dirty="0"/>
              <a:t>rate</a:t>
            </a:r>
            <a:r>
              <a:rPr lang="en-US" b="0" dirty="0"/>
              <a:t> of</a:t>
            </a:r>
            <a:r>
              <a:rPr lang="en-US" dirty="0"/>
              <a:t> a royalty </a:t>
            </a:r>
            <a:r>
              <a:rPr lang="en-US" b="1" dirty="0"/>
              <a:t>base</a:t>
            </a:r>
            <a:r>
              <a:rPr lang="en-US" b="0" dirty="0"/>
              <a:t>. </a:t>
            </a:r>
            <a:r>
              <a:rPr lang="en-US" dirty="0"/>
              <a:t>The rate is the R term in the value equation and the royalty base is the L term. The rate term can be a very small percent of a large system or a large percent of a small component that implements the invention. The typical range of royalty rates depends more on the way business is done in the industry than on specifics of the invention.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royalty base depends very much on the invention. Specifically, it depends on the r</a:t>
            </a:r>
            <a:r>
              <a:rPr lang="en-US" sz="1200" u="none" strike="noStrike" dirty="0">
                <a:effectLst/>
                <a:latin typeface="Arial" panose="020B0604020202020204" pitchFamily="34" charset="0"/>
                <a:cs typeface="Arial" panose="020B0604020202020204" pitchFamily="34" charset="0"/>
              </a:rPr>
              <a:t>egion-cumulative claim-apportioned marginal profit from licensed sales throughout the enforceable lifetime of the patent. Marginal profit means the amount of extra profit that can be made selling a product that uses the claimed invention compared to a prior standard product. Claim-apportioned means only the amount of that extra profit that is due to the claimed invention and not due to other factors. Region-cumulative means only within the one or more regions where the invention will be patented.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none" strike="noStrike" dirty="0">
              <a:effectLst/>
              <a:latin typeface="Arial" panose="020B0604020202020204" pitchFamily="34" charset="0"/>
              <a:ea typeface="Cambria Math" panose="020405030504060302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a:effectLst/>
                <a:latin typeface="Arial" panose="020B0604020202020204" pitchFamily="34" charset="0"/>
                <a:ea typeface="Cambria Math" panose="02040503050406030204" pitchFamily="18" charset="0"/>
                <a:cs typeface="Arial" panose="020B0604020202020204" pitchFamily="34" charset="0"/>
              </a:rPr>
              <a:t>&lt;CLICK&gt;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a:effectLst/>
                <a:latin typeface="Arial" panose="020B0604020202020204" pitchFamily="34" charset="0"/>
                <a:ea typeface="Cambria Math" panose="02040503050406030204" pitchFamily="18" charset="0"/>
                <a:cs typeface="Arial" panose="020B0604020202020204" pitchFamily="34" charset="0"/>
              </a:rPr>
              <a:t>To calculate the royalty base, first think about how much the invention will increase demand for the product over the standard, next best alternative, product. That’s how much the invention increases the total available market.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a:effectLst/>
                <a:latin typeface="Arial" panose="020B0604020202020204" pitchFamily="34" charset="0"/>
                <a:ea typeface="Cambria Math" panose="02040503050406030204" pitchFamily="18" charset="0"/>
                <a:cs typeface="Arial" panose="020B0604020202020204" pitchFamily="34" charset="0"/>
              </a:rPr>
              <a:t>&lt;CLICK&gt;</a:t>
            </a:r>
            <a:endParaRPr lang="en-US" sz="1200" dirty="0">
              <a:latin typeface="Arial" panose="020B0604020202020204" pitchFamily="34" charset="0"/>
              <a:ea typeface="Cambria Math" panose="02040503050406030204" pitchFamily="18" charset="0"/>
              <a:cs typeface="Arial" panose="020B0604020202020204" pitchFamily="34" charset="0"/>
            </a:endParaRPr>
          </a:p>
          <a:p>
            <a:r>
              <a:rPr lang="en-US" dirty="0"/>
              <a:t>The increased demand will enable companies that use your invention to either increase their product prices, achieve higher sales volume by attracting more customers, or both. The companies will adjust their pricing and production volume to maximize their profit rectangle.</a:t>
            </a:r>
          </a:p>
          <a:p>
            <a:r>
              <a:rPr lang="en-US" dirty="0"/>
              <a:t>&lt;CLICK&gt;</a:t>
            </a:r>
          </a:p>
          <a:p>
            <a:r>
              <a:rPr lang="en-US" dirty="0"/>
              <a:t>Another way to improve profit is to reduce the production cost. Even if your invention is just a tool or method to improve the factory, and end-customers never see it, if your invention reduces the cost of producing products, it improves profit.</a:t>
            </a:r>
          </a:p>
          <a:p>
            <a:endParaRPr lang="en-US" dirty="0"/>
          </a:p>
          <a:p>
            <a:r>
              <a:rPr lang="en-US" dirty="0"/>
              <a:t>The marginal profit is the size of the big green rectangle minus the size of the grey rectangle in the middle.</a:t>
            </a:r>
          </a:p>
          <a:p>
            <a:r>
              <a:rPr lang="en-US" dirty="0"/>
              <a:t>&lt;CLICK&gt;</a:t>
            </a:r>
          </a:p>
          <a:p>
            <a:r>
              <a:rPr lang="en-US" dirty="0"/>
              <a:t>You can calculate the licensing royalty base as the sales volume times price minus cost for sales of products that use the invention minus the sales volume times price minus cost for sales of products without the invention.</a:t>
            </a:r>
          </a:p>
          <a:p>
            <a:endParaRPr lang="en-US" dirty="0"/>
          </a:p>
          <a:p>
            <a:r>
              <a:rPr lang="en-US" dirty="0"/>
              <a:t>In many business situations, it’s necessary to choose between the strategy of trying to maintain a monopoly with its profit advantage and trying to license a patent to one or more other companies competing in the market. Either strategy is difficult, especially for small companies. Hybrid strategies are possible. That generally includes providing a limited license that allows the licensee company to use the invention only for sales within certain regions, certain market segments, for limited periods of time, or under any other type of agreeable conditions.</a:t>
            </a:r>
          </a:p>
        </p:txBody>
      </p:sp>
      <p:sp>
        <p:nvSpPr>
          <p:cNvPr id="4" name="Slide Number Placeholder 3"/>
          <p:cNvSpPr>
            <a:spLocks noGrp="1"/>
          </p:cNvSpPr>
          <p:nvPr>
            <p:ph type="sldNum" sz="quarter" idx="5"/>
          </p:nvPr>
        </p:nvSpPr>
        <p:spPr/>
        <p:txBody>
          <a:bodyPr/>
          <a:lstStyle/>
          <a:p>
            <a:fld id="{0B606113-B26B-4F88-A7C6-878734398529}" type="slidenum">
              <a:rPr lang="en-US" smtClean="0"/>
              <a:t>8</a:t>
            </a:fld>
            <a:endParaRPr lang="en-US"/>
          </a:p>
        </p:txBody>
      </p:sp>
    </p:spTree>
    <p:extLst>
      <p:ext uri="{BB962C8B-B14F-4D97-AF65-F5344CB8AC3E}">
        <p14:creationId xmlns:p14="http://schemas.microsoft.com/office/powerpoint/2010/main" val="1840619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any given moment or month or quarter, a medium-sized company will have an array of harvested inventions for drafting, 2</a:t>
            </a:r>
            <a:r>
              <a:rPr lang="en-US" baseline="30000" dirty="0"/>
              <a:t>nd</a:t>
            </a:r>
            <a:r>
              <a:rPr lang="en-US" dirty="0"/>
              <a:t> country filings to consider, office actions wanting responses, divisional or continuation applications to file and maintenance fees due. There is usually not enough capital budget available to pay for all of those. Sometimes its most economical to let go of a high value option if it will require too much of the presently available budget. Sometimes, if a low value option has a very low cost, it is actually worth pursuing instead of a high value option. The way to decide is to calculate the utility that the budget money would have if spent on each of the options. Utility is just another word for usefulness and represents the time-weighted cumulative return on investment.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utility is calculated as the net present value of the option divided by the amount of its costs within the budget horizon. Note that the costs within the budget horizon are just a portion of the full lifetime costs of each option used to calculate the net present value. Those long-term costs will happen when the company, hopefully, has more money to spend.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calculating the utility of each option, to figure out which to pursue, sort them in order of their utility. If the net present value of a patenting option is less than zero, you have an easy decision. Don’t do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&lt;CLICK&gt;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for everything else, overlay a plot of the cumulative cost of pursuing the various options. It will be a wavy line since different options have different costs and they are sorted by utility, not by cost.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&lt;CLICK&gt;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find the point where the cumulative costs intersect the available budget.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&lt;CLICK&gt;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Any option beyond that point is not worth spending money to pursue. Abandon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Avoid the temptation to sort the list by net present value. It would be a mistake to give up a lot of medium value options with low short-term costs to throw the entire budget at a small number of high value options. Conversely, it would be a mistake to try to save as many options as possible and run out of budget to buy the high-value options.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Ideally, patenting options should be compared to all other options that the company might consider doing with its money such as hiring employees, buying tools, sales and marketing activities, and acquiring other businesses. In practice, most medium to large companies allocate a budget to the patent portfolio, and the patent strategist works within that budget.</a:t>
            </a:r>
          </a:p>
          <a:p>
            <a:endParaRPr lang="en-US" dirty="0"/>
          </a:p>
          <a:p>
            <a:r>
              <a:rPr lang="en-US" dirty="0"/>
              <a:t>Now let’s look at how to figure out what amount of capital budget is available to allocate to the available options.</a:t>
            </a:r>
          </a:p>
        </p:txBody>
      </p:sp>
      <p:sp>
        <p:nvSpPr>
          <p:cNvPr id="4" name="Slide Number Placeholder 3"/>
          <p:cNvSpPr>
            <a:spLocks noGrp="1"/>
          </p:cNvSpPr>
          <p:nvPr>
            <p:ph type="sldNum" sz="quarter" idx="5"/>
          </p:nvPr>
        </p:nvSpPr>
        <p:spPr/>
        <p:txBody>
          <a:bodyPr/>
          <a:lstStyle/>
          <a:p>
            <a:fld id="{0B606113-B26B-4F88-A7C6-878734398529}" type="slidenum">
              <a:rPr lang="en-US" smtClean="0"/>
              <a:t>9</a:t>
            </a:fld>
            <a:endParaRPr lang="en-US"/>
          </a:p>
        </p:txBody>
      </p:sp>
    </p:spTree>
    <p:extLst>
      <p:ext uri="{BB962C8B-B14F-4D97-AF65-F5344CB8AC3E}">
        <p14:creationId xmlns:p14="http://schemas.microsoft.com/office/powerpoint/2010/main" val="3547030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296E9-32AB-4386-8FF0-1F71998689C6}"/>
              </a:ext>
            </a:extLst>
          </p:cNvPr>
          <p:cNvSpPr/>
          <p:nvPr userDrawn="1"/>
        </p:nvSpPr>
        <p:spPr>
          <a:xfrm>
            <a:off x="1524000" y="1122363"/>
            <a:ext cx="9144000" cy="2387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6D457272-5C6D-420A-A309-F48E20A3094C}"/>
              </a:ext>
            </a:extLst>
          </p:cNvPr>
          <p:cNvSpPr>
            <a:spLocks noGrp="1"/>
          </p:cNvSpPr>
          <p:nvPr>
            <p:ph type="ctrTitle"/>
          </p:nvPr>
        </p:nvSpPr>
        <p:spPr>
          <a:xfrm>
            <a:off x="1524000" y="1122363"/>
            <a:ext cx="9144000" cy="2387600"/>
          </a:xfrm>
        </p:spPr>
        <p:txBody>
          <a:bodyPr anchor="ctr"/>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9F930A7D-5425-4E98-9F43-CFB90D04F267}"/>
              </a:ext>
            </a:extLst>
          </p:cNvPr>
          <p:cNvSpPr>
            <a:spLocks noGrp="1"/>
          </p:cNvSpPr>
          <p:nvPr>
            <p:ph type="subTitle" idx="1"/>
          </p:nvPr>
        </p:nvSpPr>
        <p:spPr>
          <a:xfrm>
            <a:off x="1524000" y="3602038"/>
            <a:ext cx="9144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BA77A1-D370-42A3-9322-E6F96641C001}"/>
              </a:ext>
            </a:extLst>
          </p:cNvPr>
          <p:cNvSpPr>
            <a:spLocks noGrp="1"/>
          </p:cNvSpPr>
          <p:nvPr>
            <p:ph type="dt" sz="half" idx="10"/>
          </p:nvPr>
        </p:nvSpPr>
        <p:spPr/>
        <p:txBody>
          <a:bodyPr/>
          <a:lstStyle/>
          <a:p>
            <a:fld id="{F1F6B28C-2517-4E81-8A55-EB3E06B28D61}" type="datetimeFigureOut">
              <a:rPr lang="en-US" smtClean="0"/>
              <a:t>2021-01-24</a:t>
            </a:fld>
            <a:endParaRPr lang="en-US"/>
          </a:p>
        </p:txBody>
      </p:sp>
      <p:sp>
        <p:nvSpPr>
          <p:cNvPr id="5" name="Footer Placeholder 4">
            <a:extLst>
              <a:ext uri="{FF2B5EF4-FFF2-40B4-BE49-F238E27FC236}">
                <a16:creationId xmlns:a16="http://schemas.microsoft.com/office/drawing/2014/main" id="{7800BC1E-5213-4C8A-923B-5F5A132AC4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957498-CC30-4AA3-A235-F0353E03E88C}"/>
              </a:ext>
            </a:extLst>
          </p:cNvPr>
          <p:cNvSpPr>
            <a:spLocks noGrp="1"/>
          </p:cNvSpPr>
          <p:nvPr>
            <p:ph type="sldNum" sz="quarter" idx="12"/>
          </p:nvPr>
        </p:nvSpPr>
        <p:spPr/>
        <p:txBody>
          <a:bodyPr/>
          <a:lstStyle/>
          <a:p>
            <a:fld id="{D35C87A8-0F21-4ED9-969A-376794D9D375}" type="slidenum">
              <a:rPr lang="en-US" smtClean="0"/>
              <a:t>‹#›</a:t>
            </a:fld>
            <a:endParaRPr lang="en-US"/>
          </a:p>
        </p:txBody>
      </p:sp>
    </p:spTree>
    <p:extLst>
      <p:ext uri="{BB962C8B-B14F-4D97-AF65-F5344CB8AC3E}">
        <p14:creationId xmlns:p14="http://schemas.microsoft.com/office/powerpoint/2010/main" val="1945109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F9BF7-C007-4186-9530-577D573832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BCB05A-B5AC-453F-8507-C73A8ECF68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52DBD9-B047-4BD8-B34E-27E1362EECD3}"/>
              </a:ext>
            </a:extLst>
          </p:cNvPr>
          <p:cNvSpPr>
            <a:spLocks noGrp="1"/>
          </p:cNvSpPr>
          <p:nvPr>
            <p:ph type="dt" sz="half" idx="10"/>
          </p:nvPr>
        </p:nvSpPr>
        <p:spPr/>
        <p:txBody>
          <a:bodyPr/>
          <a:lstStyle/>
          <a:p>
            <a:fld id="{F1F6B28C-2517-4E81-8A55-EB3E06B28D61}" type="datetimeFigureOut">
              <a:rPr lang="en-US" smtClean="0"/>
              <a:t>2021-01-24</a:t>
            </a:fld>
            <a:endParaRPr lang="en-US"/>
          </a:p>
        </p:txBody>
      </p:sp>
      <p:sp>
        <p:nvSpPr>
          <p:cNvPr id="5" name="Footer Placeholder 4">
            <a:extLst>
              <a:ext uri="{FF2B5EF4-FFF2-40B4-BE49-F238E27FC236}">
                <a16:creationId xmlns:a16="http://schemas.microsoft.com/office/drawing/2014/main" id="{ADA0F811-108B-4366-8E86-3BC414948F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0A2E33-1DC3-4B03-9815-0FE0DDB49694}"/>
              </a:ext>
            </a:extLst>
          </p:cNvPr>
          <p:cNvSpPr>
            <a:spLocks noGrp="1"/>
          </p:cNvSpPr>
          <p:nvPr>
            <p:ph type="sldNum" sz="quarter" idx="12"/>
          </p:nvPr>
        </p:nvSpPr>
        <p:spPr/>
        <p:txBody>
          <a:bodyPr/>
          <a:lstStyle/>
          <a:p>
            <a:fld id="{D35C87A8-0F21-4ED9-969A-376794D9D375}" type="slidenum">
              <a:rPr lang="en-US" smtClean="0"/>
              <a:t>‹#›</a:t>
            </a:fld>
            <a:endParaRPr lang="en-US"/>
          </a:p>
        </p:txBody>
      </p:sp>
    </p:spTree>
    <p:extLst>
      <p:ext uri="{BB962C8B-B14F-4D97-AF65-F5344CB8AC3E}">
        <p14:creationId xmlns:p14="http://schemas.microsoft.com/office/powerpoint/2010/main" val="3079179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2965BF-6D91-4360-A168-C01E5B54EC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7788B0-0A4A-450F-8678-F7421CC352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C96E66-78AC-4F8D-8153-36151B3FB833}"/>
              </a:ext>
            </a:extLst>
          </p:cNvPr>
          <p:cNvSpPr>
            <a:spLocks noGrp="1"/>
          </p:cNvSpPr>
          <p:nvPr>
            <p:ph type="dt" sz="half" idx="10"/>
          </p:nvPr>
        </p:nvSpPr>
        <p:spPr/>
        <p:txBody>
          <a:bodyPr/>
          <a:lstStyle/>
          <a:p>
            <a:fld id="{F1F6B28C-2517-4E81-8A55-EB3E06B28D61}" type="datetimeFigureOut">
              <a:rPr lang="en-US" smtClean="0"/>
              <a:t>2021-01-24</a:t>
            </a:fld>
            <a:endParaRPr lang="en-US"/>
          </a:p>
        </p:txBody>
      </p:sp>
      <p:sp>
        <p:nvSpPr>
          <p:cNvPr id="5" name="Footer Placeholder 4">
            <a:extLst>
              <a:ext uri="{FF2B5EF4-FFF2-40B4-BE49-F238E27FC236}">
                <a16:creationId xmlns:a16="http://schemas.microsoft.com/office/drawing/2014/main" id="{D9CB3C28-3ABE-4C27-96E9-FE0E199C17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3244D-E9A3-4DC1-8ED9-F96772AB12C4}"/>
              </a:ext>
            </a:extLst>
          </p:cNvPr>
          <p:cNvSpPr>
            <a:spLocks noGrp="1"/>
          </p:cNvSpPr>
          <p:nvPr>
            <p:ph type="sldNum" sz="quarter" idx="12"/>
          </p:nvPr>
        </p:nvSpPr>
        <p:spPr/>
        <p:txBody>
          <a:bodyPr/>
          <a:lstStyle/>
          <a:p>
            <a:fld id="{D35C87A8-0F21-4ED9-969A-376794D9D375}" type="slidenum">
              <a:rPr lang="en-US" smtClean="0"/>
              <a:t>‹#›</a:t>
            </a:fld>
            <a:endParaRPr lang="en-US"/>
          </a:p>
        </p:txBody>
      </p:sp>
    </p:spTree>
    <p:extLst>
      <p:ext uri="{BB962C8B-B14F-4D97-AF65-F5344CB8AC3E}">
        <p14:creationId xmlns:p14="http://schemas.microsoft.com/office/powerpoint/2010/main" val="1910226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0767BD8-2B0E-44F1-9AC3-B631E7C87A7B}"/>
              </a:ext>
            </a:extLst>
          </p:cNvPr>
          <p:cNvSpPr/>
          <p:nvPr userDrawn="1"/>
        </p:nvSpPr>
        <p:spPr>
          <a:xfrm>
            <a:off x="0" y="238318"/>
            <a:ext cx="12192000" cy="8854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9DAAF9-10F3-4396-AE03-51F011189091}"/>
              </a:ext>
            </a:extLst>
          </p:cNvPr>
          <p:cNvSpPr>
            <a:spLocks noGrp="1"/>
          </p:cNvSpPr>
          <p:nvPr>
            <p:ph type="title"/>
          </p:nvPr>
        </p:nvSpPr>
        <p:spPr>
          <a:xfrm>
            <a:off x="838200" y="122466"/>
            <a:ext cx="10515600" cy="1001289"/>
          </a:xfrm>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4FD52DF5-4681-492D-ADBE-7898D54C5349}"/>
              </a:ext>
            </a:extLst>
          </p:cNvPr>
          <p:cNvSpPr>
            <a:spLocks noGrp="1"/>
          </p:cNvSpPr>
          <p:nvPr>
            <p:ph idx="1"/>
          </p:nvPr>
        </p:nvSpPr>
        <p:spPr>
          <a:xfrm>
            <a:off x="838200" y="1348406"/>
            <a:ext cx="10515600" cy="4828557"/>
          </a:xfrm>
        </p:spPr>
        <p:txBody>
          <a:bodyPr/>
          <a:lstStyle>
            <a:lvl1pPr marL="0" indent="0">
              <a:buFontTx/>
              <a:buNone/>
              <a:defRPr>
                <a:latin typeface="Arial" panose="020B0604020202020204" pitchFamily="34" charset="0"/>
                <a:cs typeface="Arial" panose="020B0604020202020204" pitchFamily="34" charset="0"/>
              </a:defRPr>
            </a:lvl1pPr>
            <a:lvl2pPr marL="457200" indent="0">
              <a:buFontTx/>
              <a:buNone/>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AF09BC-FBBE-4C57-A5D0-BB0A328AC032}"/>
              </a:ext>
            </a:extLst>
          </p:cNvPr>
          <p:cNvSpPr>
            <a:spLocks noGrp="1"/>
          </p:cNvSpPr>
          <p:nvPr>
            <p:ph type="dt" sz="half" idx="10"/>
          </p:nvPr>
        </p:nvSpPr>
        <p:spPr/>
        <p:txBody>
          <a:bodyPr/>
          <a:lstStyle/>
          <a:p>
            <a:fld id="{F1F6B28C-2517-4E81-8A55-EB3E06B28D61}" type="datetimeFigureOut">
              <a:rPr lang="en-US" smtClean="0"/>
              <a:t>2021-01-24</a:t>
            </a:fld>
            <a:endParaRPr lang="en-US"/>
          </a:p>
        </p:txBody>
      </p:sp>
      <p:sp>
        <p:nvSpPr>
          <p:cNvPr id="5" name="Footer Placeholder 4">
            <a:extLst>
              <a:ext uri="{FF2B5EF4-FFF2-40B4-BE49-F238E27FC236}">
                <a16:creationId xmlns:a16="http://schemas.microsoft.com/office/drawing/2014/main" id="{58F334BC-6C6F-42C7-8114-A22D35DEEC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B9C37D-F2F8-49EA-9EB1-377842EBCD21}"/>
              </a:ext>
            </a:extLst>
          </p:cNvPr>
          <p:cNvSpPr>
            <a:spLocks noGrp="1"/>
          </p:cNvSpPr>
          <p:nvPr>
            <p:ph type="sldNum" sz="quarter" idx="12"/>
          </p:nvPr>
        </p:nvSpPr>
        <p:spPr/>
        <p:txBody>
          <a:bodyPr/>
          <a:lstStyle/>
          <a:p>
            <a:fld id="{D35C87A8-0F21-4ED9-969A-376794D9D375}" type="slidenum">
              <a:rPr lang="en-US" smtClean="0"/>
              <a:t>‹#›</a:t>
            </a:fld>
            <a:endParaRPr lang="en-US"/>
          </a:p>
        </p:txBody>
      </p:sp>
    </p:spTree>
    <p:extLst>
      <p:ext uri="{BB962C8B-B14F-4D97-AF65-F5344CB8AC3E}">
        <p14:creationId xmlns:p14="http://schemas.microsoft.com/office/powerpoint/2010/main" val="2433533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AF8D1AC-938C-4BBA-A995-76622D6BB896}"/>
              </a:ext>
            </a:extLst>
          </p:cNvPr>
          <p:cNvSpPr/>
          <p:nvPr userDrawn="1"/>
        </p:nvSpPr>
        <p:spPr>
          <a:xfrm>
            <a:off x="0" y="238318"/>
            <a:ext cx="12192000" cy="8854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AAE2ED96-2C6D-4CFC-A30C-12B6F80640F2}"/>
              </a:ext>
            </a:extLst>
          </p:cNvPr>
          <p:cNvSpPr>
            <a:spLocks noGrp="1"/>
          </p:cNvSpPr>
          <p:nvPr>
            <p:ph type="dt" sz="half" idx="10"/>
          </p:nvPr>
        </p:nvSpPr>
        <p:spPr/>
        <p:txBody>
          <a:bodyPr/>
          <a:lstStyle/>
          <a:p>
            <a:fld id="{F1F6B28C-2517-4E81-8A55-EB3E06B28D61}" type="datetimeFigureOut">
              <a:rPr lang="en-US" smtClean="0"/>
              <a:t>2021-01-24</a:t>
            </a:fld>
            <a:endParaRPr lang="en-US" dirty="0"/>
          </a:p>
        </p:txBody>
      </p:sp>
      <p:sp>
        <p:nvSpPr>
          <p:cNvPr id="4" name="Footer Placeholder 3">
            <a:extLst>
              <a:ext uri="{FF2B5EF4-FFF2-40B4-BE49-F238E27FC236}">
                <a16:creationId xmlns:a16="http://schemas.microsoft.com/office/drawing/2014/main" id="{5048C7FC-339C-42C3-8391-6A825CE485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CE7ED4-3CE8-4804-A8D9-07EDB9A08193}"/>
              </a:ext>
            </a:extLst>
          </p:cNvPr>
          <p:cNvSpPr>
            <a:spLocks noGrp="1"/>
          </p:cNvSpPr>
          <p:nvPr>
            <p:ph type="sldNum" sz="quarter" idx="12"/>
          </p:nvPr>
        </p:nvSpPr>
        <p:spPr/>
        <p:txBody>
          <a:bodyPr/>
          <a:lstStyle/>
          <a:p>
            <a:fld id="{D35C87A8-0F21-4ED9-969A-376794D9D375}" type="slidenum">
              <a:rPr lang="en-US" smtClean="0"/>
              <a:t>‹#›</a:t>
            </a:fld>
            <a:endParaRPr lang="en-US"/>
          </a:p>
        </p:txBody>
      </p:sp>
      <p:sp>
        <p:nvSpPr>
          <p:cNvPr id="7" name="Title 1">
            <a:extLst>
              <a:ext uri="{FF2B5EF4-FFF2-40B4-BE49-F238E27FC236}">
                <a16:creationId xmlns:a16="http://schemas.microsoft.com/office/drawing/2014/main" id="{D0C68CFB-A76A-41F6-AC0E-ED6770911225}"/>
              </a:ext>
            </a:extLst>
          </p:cNvPr>
          <p:cNvSpPr>
            <a:spLocks noGrp="1"/>
          </p:cNvSpPr>
          <p:nvPr>
            <p:ph type="title"/>
          </p:nvPr>
        </p:nvSpPr>
        <p:spPr>
          <a:xfrm>
            <a:off x="838200" y="122466"/>
            <a:ext cx="10515600" cy="1001289"/>
          </a:xfrm>
        </p:spPr>
        <p:txBody>
          <a:bodyPr anchor="b"/>
          <a:lstStyle/>
          <a:p>
            <a:r>
              <a:rPr lang="en-US" dirty="0"/>
              <a:t>Click to edit Master title style</a:t>
            </a:r>
          </a:p>
        </p:txBody>
      </p:sp>
    </p:spTree>
    <p:extLst>
      <p:ext uri="{BB962C8B-B14F-4D97-AF65-F5344CB8AC3E}">
        <p14:creationId xmlns:p14="http://schemas.microsoft.com/office/powerpoint/2010/main" val="1578516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5365B-7A4C-4429-A7DE-53B1766E4D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4C673D-A060-4C0D-9AF6-675A195659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C19C6B-3C69-4806-9033-3427262F2FC2}"/>
              </a:ext>
            </a:extLst>
          </p:cNvPr>
          <p:cNvSpPr>
            <a:spLocks noGrp="1"/>
          </p:cNvSpPr>
          <p:nvPr>
            <p:ph type="dt" sz="half" idx="10"/>
          </p:nvPr>
        </p:nvSpPr>
        <p:spPr/>
        <p:txBody>
          <a:bodyPr/>
          <a:lstStyle/>
          <a:p>
            <a:fld id="{F1F6B28C-2517-4E81-8A55-EB3E06B28D61}" type="datetimeFigureOut">
              <a:rPr lang="en-US" smtClean="0"/>
              <a:t>2021-01-24</a:t>
            </a:fld>
            <a:endParaRPr lang="en-US"/>
          </a:p>
        </p:txBody>
      </p:sp>
      <p:sp>
        <p:nvSpPr>
          <p:cNvPr id="5" name="Footer Placeholder 4">
            <a:extLst>
              <a:ext uri="{FF2B5EF4-FFF2-40B4-BE49-F238E27FC236}">
                <a16:creationId xmlns:a16="http://schemas.microsoft.com/office/drawing/2014/main" id="{BBC6B3BD-F95C-4880-AC3B-CE4573F304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8E519C-4115-429C-93F1-CF642B2E84E0}"/>
              </a:ext>
            </a:extLst>
          </p:cNvPr>
          <p:cNvSpPr>
            <a:spLocks noGrp="1"/>
          </p:cNvSpPr>
          <p:nvPr>
            <p:ph type="sldNum" sz="quarter" idx="12"/>
          </p:nvPr>
        </p:nvSpPr>
        <p:spPr/>
        <p:txBody>
          <a:bodyPr/>
          <a:lstStyle/>
          <a:p>
            <a:fld id="{D35C87A8-0F21-4ED9-969A-376794D9D375}" type="slidenum">
              <a:rPr lang="en-US" smtClean="0"/>
              <a:t>‹#›</a:t>
            </a:fld>
            <a:endParaRPr lang="en-US"/>
          </a:p>
        </p:txBody>
      </p:sp>
    </p:spTree>
    <p:extLst>
      <p:ext uri="{BB962C8B-B14F-4D97-AF65-F5344CB8AC3E}">
        <p14:creationId xmlns:p14="http://schemas.microsoft.com/office/powerpoint/2010/main" val="3144637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0694D-BAAC-4091-A085-97B994F492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D2F22D-4FF6-4523-A9A8-5738400D47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26DDEF-E27E-4F9B-813D-2C8F8377BC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8E92A9-C529-4781-8889-3FE7EDD3ADC0}"/>
              </a:ext>
            </a:extLst>
          </p:cNvPr>
          <p:cNvSpPr>
            <a:spLocks noGrp="1"/>
          </p:cNvSpPr>
          <p:nvPr>
            <p:ph type="dt" sz="half" idx="10"/>
          </p:nvPr>
        </p:nvSpPr>
        <p:spPr/>
        <p:txBody>
          <a:bodyPr/>
          <a:lstStyle/>
          <a:p>
            <a:fld id="{F1F6B28C-2517-4E81-8A55-EB3E06B28D61}" type="datetimeFigureOut">
              <a:rPr lang="en-US" smtClean="0"/>
              <a:t>2021-01-24</a:t>
            </a:fld>
            <a:endParaRPr lang="en-US"/>
          </a:p>
        </p:txBody>
      </p:sp>
      <p:sp>
        <p:nvSpPr>
          <p:cNvPr id="6" name="Footer Placeholder 5">
            <a:extLst>
              <a:ext uri="{FF2B5EF4-FFF2-40B4-BE49-F238E27FC236}">
                <a16:creationId xmlns:a16="http://schemas.microsoft.com/office/drawing/2014/main" id="{25A0C930-73C4-42BD-8D85-6F348D677D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5C696B-4EC7-4E34-A22A-CB1C9B9FDD94}"/>
              </a:ext>
            </a:extLst>
          </p:cNvPr>
          <p:cNvSpPr>
            <a:spLocks noGrp="1"/>
          </p:cNvSpPr>
          <p:nvPr>
            <p:ph type="sldNum" sz="quarter" idx="12"/>
          </p:nvPr>
        </p:nvSpPr>
        <p:spPr/>
        <p:txBody>
          <a:bodyPr/>
          <a:lstStyle/>
          <a:p>
            <a:fld id="{D35C87A8-0F21-4ED9-969A-376794D9D375}" type="slidenum">
              <a:rPr lang="en-US" smtClean="0"/>
              <a:t>‹#›</a:t>
            </a:fld>
            <a:endParaRPr lang="en-US"/>
          </a:p>
        </p:txBody>
      </p:sp>
    </p:spTree>
    <p:extLst>
      <p:ext uri="{BB962C8B-B14F-4D97-AF65-F5344CB8AC3E}">
        <p14:creationId xmlns:p14="http://schemas.microsoft.com/office/powerpoint/2010/main" val="3542903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5169C-C012-4D3E-883B-E4DB92D3DC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5BF34C-1366-459E-B759-7073ECA47F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4B8B9D-1990-430F-AD1F-33200CE188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838435-CBFA-471A-9474-7F2B46E45B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5AF6CC-AF84-461C-8510-5A92BAC79E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04F6B2-DFC1-4288-A5FF-BB21FC394AD4}"/>
              </a:ext>
            </a:extLst>
          </p:cNvPr>
          <p:cNvSpPr>
            <a:spLocks noGrp="1"/>
          </p:cNvSpPr>
          <p:nvPr>
            <p:ph type="dt" sz="half" idx="10"/>
          </p:nvPr>
        </p:nvSpPr>
        <p:spPr/>
        <p:txBody>
          <a:bodyPr/>
          <a:lstStyle/>
          <a:p>
            <a:fld id="{F1F6B28C-2517-4E81-8A55-EB3E06B28D61}" type="datetimeFigureOut">
              <a:rPr lang="en-US" smtClean="0"/>
              <a:t>2021-01-24</a:t>
            </a:fld>
            <a:endParaRPr lang="en-US"/>
          </a:p>
        </p:txBody>
      </p:sp>
      <p:sp>
        <p:nvSpPr>
          <p:cNvPr id="8" name="Footer Placeholder 7">
            <a:extLst>
              <a:ext uri="{FF2B5EF4-FFF2-40B4-BE49-F238E27FC236}">
                <a16:creationId xmlns:a16="http://schemas.microsoft.com/office/drawing/2014/main" id="{A69D0667-58CA-48E1-8E28-051D129884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426413-F933-45E9-92D8-429250551F93}"/>
              </a:ext>
            </a:extLst>
          </p:cNvPr>
          <p:cNvSpPr>
            <a:spLocks noGrp="1"/>
          </p:cNvSpPr>
          <p:nvPr>
            <p:ph type="sldNum" sz="quarter" idx="12"/>
          </p:nvPr>
        </p:nvSpPr>
        <p:spPr/>
        <p:txBody>
          <a:bodyPr/>
          <a:lstStyle/>
          <a:p>
            <a:fld id="{D35C87A8-0F21-4ED9-969A-376794D9D375}" type="slidenum">
              <a:rPr lang="en-US" smtClean="0"/>
              <a:t>‹#›</a:t>
            </a:fld>
            <a:endParaRPr lang="en-US"/>
          </a:p>
        </p:txBody>
      </p:sp>
    </p:spTree>
    <p:extLst>
      <p:ext uri="{BB962C8B-B14F-4D97-AF65-F5344CB8AC3E}">
        <p14:creationId xmlns:p14="http://schemas.microsoft.com/office/powerpoint/2010/main" val="3801496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57E248-B5EE-4660-AFC4-BDEBA06DF473}"/>
              </a:ext>
            </a:extLst>
          </p:cNvPr>
          <p:cNvSpPr>
            <a:spLocks noGrp="1"/>
          </p:cNvSpPr>
          <p:nvPr>
            <p:ph type="dt" sz="half" idx="10"/>
          </p:nvPr>
        </p:nvSpPr>
        <p:spPr/>
        <p:txBody>
          <a:bodyPr/>
          <a:lstStyle/>
          <a:p>
            <a:fld id="{F1F6B28C-2517-4E81-8A55-EB3E06B28D61}" type="datetimeFigureOut">
              <a:rPr lang="en-US" smtClean="0"/>
              <a:t>2021-01-24</a:t>
            </a:fld>
            <a:endParaRPr lang="en-US"/>
          </a:p>
        </p:txBody>
      </p:sp>
      <p:sp>
        <p:nvSpPr>
          <p:cNvPr id="3" name="Footer Placeholder 2">
            <a:extLst>
              <a:ext uri="{FF2B5EF4-FFF2-40B4-BE49-F238E27FC236}">
                <a16:creationId xmlns:a16="http://schemas.microsoft.com/office/drawing/2014/main" id="{EE63E5BB-35AB-4FA3-A84C-E3A070ADA8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CF4B08-4209-47C1-A41F-07B2148E23D9}"/>
              </a:ext>
            </a:extLst>
          </p:cNvPr>
          <p:cNvSpPr>
            <a:spLocks noGrp="1"/>
          </p:cNvSpPr>
          <p:nvPr>
            <p:ph type="sldNum" sz="quarter" idx="12"/>
          </p:nvPr>
        </p:nvSpPr>
        <p:spPr/>
        <p:txBody>
          <a:bodyPr/>
          <a:lstStyle/>
          <a:p>
            <a:fld id="{D35C87A8-0F21-4ED9-969A-376794D9D375}" type="slidenum">
              <a:rPr lang="en-US" smtClean="0"/>
              <a:t>‹#›</a:t>
            </a:fld>
            <a:endParaRPr lang="en-US"/>
          </a:p>
        </p:txBody>
      </p:sp>
    </p:spTree>
    <p:extLst>
      <p:ext uri="{BB962C8B-B14F-4D97-AF65-F5344CB8AC3E}">
        <p14:creationId xmlns:p14="http://schemas.microsoft.com/office/powerpoint/2010/main" val="2640761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BE211-2685-4EEC-9283-697C994500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2DF0FB-1198-4CE4-84BB-D575718FCD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AB4620-F5E4-4CF9-B36D-4311FBE609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2920C9-D9F3-45A3-BA84-583D3872136B}"/>
              </a:ext>
            </a:extLst>
          </p:cNvPr>
          <p:cNvSpPr>
            <a:spLocks noGrp="1"/>
          </p:cNvSpPr>
          <p:nvPr>
            <p:ph type="dt" sz="half" idx="10"/>
          </p:nvPr>
        </p:nvSpPr>
        <p:spPr/>
        <p:txBody>
          <a:bodyPr/>
          <a:lstStyle/>
          <a:p>
            <a:fld id="{F1F6B28C-2517-4E81-8A55-EB3E06B28D61}" type="datetimeFigureOut">
              <a:rPr lang="en-US" smtClean="0"/>
              <a:t>2021-01-24</a:t>
            </a:fld>
            <a:endParaRPr lang="en-US"/>
          </a:p>
        </p:txBody>
      </p:sp>
      <p:sp>
        <p:nvSpPr>
          <p:cNvPr id="6" name="Footer Placeholder 5">
            <a:extLst>
              <a:ext uri="{FF2B5EF4-FFF2-40B4-BE49-F238E27FC236}">
                <a16:creationId xmlns:a16="http://schemas.microsoft.com/office/drawing/2014/main" id="{EBFCFE40-7606-4B3A-885A-D338DC15CF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24EB26-80DA-4C47-881B-02710C4CA45B}"/>
              </a:ext>
            </a:extLst>
          </p:cNvPr>
          <p:cNvSpPr>
            <a:spLocks noGrp="1"/>
          </p:cNvSpPr>
          <p:nvPr>
            <p:ph type="sldNum" sz="quarter" idx="12"/>
          </p:nvPr>
        </p:nvSpPr>
        <p:spPr/>
        <p:txBody>
          <a:bodyPr/>
          <a:lstStyle/>
          <a:p>
            <a:fld id="{D35C87A8-0F21-4ED9-969A-376794D9D375}" type="slidenum">
              <a:rPr lang="en-US" smtClean="0"/>
              <a:t>‹#›</a:t>
            </a:fld>
            <a:endParaRPr lang="en-US"/>
          </a:p>
        </p:txBody>
      </p:sp>
    </p:spTree>
    <p:extLst>
      <p:ext uri="{BB962C8B-B14F-4D97-AF65-F5344CB8AC3E}">
        <p14:creationId xmlns:p14="http://schemas.microsoft.com/office/powerpoint/2010/main" val="1475583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D390D-7B48-473F-AFF0-80A4BBD435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CEF081-D0EF-44B9-82FE-A4E167DDE0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F79542-CCC6-4C17-9763-62921A1EAF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BE58AF-8FCA-41E8-9136-A2F9CBF78038}"/>
              </a:ext>
            </a:extLst>
          </p:cNvPr>
          <p:cNvSpPr>
            <a:spLocks noGrp="1"/>
          </p:cNvSpPr>
          <p:nvPr>
            <p:ph type="dt" sz="half" idx="10"/>
          </p:nvPr>
        </p:nvSpPr>
        <p:spPr/>
        <p:txBody>
          <a:bodyPr/>
          <a:lstStyle/>
          <a:p>
            <a:fld id="{F1F6B28C-2517-4E81-8A55-EB3E06B28D61}" type="datetimeFigureOut">
              <a:rPr lang="en-US" smtClean="0"/>
              <a:t>2021-01-24</a:t>
            </a:fld>
            <a:endParaRPr lang="en-US"/>
          </a:p>
        </p:txBody>
      </p:sp>
      <p:sp>
        <p:nvSpPr>
          <p:cNvPr id="6" name="Footer Placeholder 5">
            <a:extLst>
              <a:ext uri="{FF2B5EF4-FFF2-40B4-BE49-F238E27FC236}">
                <a16:creationId xmlns:a16="http://schemas.microsoft.com/office/drawing/2014/main" id="{0249BF4E-24BA-43C3-80FE-67BE1F656A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DBAAD1-8224-4C6B-862D-D2E96839A54D}"/>
              </a:ext>
            </a:extLst>
          </p:cNvPr>
          <p:cNvSpPr>
            <a:spLocks noGrp="1"/>
          </p:cNvSpPr>
          <p:nvPr>
            <p:ph type="sldNum" sz="quarter" idx="12"/>
          </p:nvPr>
        </p:nvSpPr>
        <p:spPr/>
        <p:txBody>
          <a:bodyPr/>
          <a:lstStyle/>
          <a:p>
            <a:fld id="{D35C87A8-0F21-4ED9-969A-376794D9D375}" type="slidenum">
              <a:rPr lang="en-US" smtClean="0"/>
              <a:t>‹#›</a:t>
            </a:fld>
            <a:endParaRPr lang="en-US"/>
          </a:p>
        </p:txBody>
      </p:sp>
    </p:spTree>
    <p:extLst>
      <p:ext uri="{BB962C8B-B14F-4D97-AF65-F5344CB8AC3E}">
        <p14:creationId xmlns:p14="http://schemas.microsoft.com/office/powerpoint/2010/main" val="2798609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EB9F91-7CE5-4181-B4D8-CFD4EDCA8C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8B7444A-C999-4C19-8F3E-05CCE22487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CF6B1A4-6CEF-4391-9398-AE10D27702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F1F6B28C-2517-4E81-8A55-EB3E06B28D61}" type="datetimeFigureOut">
              <a:rPr lang="en-US" smtClean="0"/>
              <a:pPr/>
              <a:t>2021-01-24</a:t>
            </a:fld>
            <a:endParaRPr lang="en-US"/>
          </a:p>
        </p:txBody>
      </p:sp>
      <p:sp>
        <p:nvSpPr>
          <p:cNvPr id="5" name="Footer Placeholder 4">
            <a:extLst>
              <a:ext uri="{FF2B5EF4-FFF2-40B4-BE49-F238E27FC236}">
                <a16:creationId xmlns:a16="http://schemas.microsoft.com/office/drawing/2014/main" id="{A021A275-8C4A-4989-A009-BD1FF748F4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a:p>
        </p:txBody>
      </p:sp>
      <p:sp>
        <p:nvSpPr>
          <p:cNvPr id="6" name="Slide Number Placeholder 5">
            <a:extLst>
              <a:ext uri="{FF2B5EF4-FFF2-40B4-BE49-F238E27FC236}">
                <a16:creationId xmlns:a16="http://schemas.microsoft.com/office/drawing/2014/main" id="{FE4AD664-130B-407E-BCAC-0E5EC7C586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D35C87A8-0F21-4ED9-969A-376794D9D375}" type="slidenum">
              <a:rPr lang="en-US" smtClean="0"/>
              <a:pPr/>
              <a:t>‹#›</a:t>
            </a:fld>
            <a:endParaRPr lang="en-US"/>
          </a:p>
        </p:txBody>
      </p:sp>
      <p:sp>
        <p:nvSpPr>
          <p:cNvPr id="8" name="TextBox 7">
            <a:extLst>
              <a:ext uri="{FF2B5EF4-FFF2-40B4-BE49-F238E27FC236}">
                <a16:creationId xmlns:a16="http://schemas.microsoft.com/office/drawing/2014/main" id="{BFB510A0-D76A-412A-9268-4BE2BBE7D217}"/>
              </a:ext>
            </a:extLst>
          </p:cNvPr>
          <p:cNvSpPr txBox="1"/>
          <p:nvPr userDrawn="1"/>
        </p:nvSpPr>
        <p:spPr>
          <a:xfrm>
            <a:off x="11228275" y="6611779"/>
            <a:ext cx="963725" cy="246221"/>
          </a:xfrm>
          <a:prstGeom prst="rect">
            <a:avLst/>
          </a:prstGeom>
          <a:noFill/>
        </p:spPr>
        <p:txBody>
          <a:bodyPr wrap="none" rtlCol="0" anchor="b">
            <a:spAutoFit/>
          </a:bodyPr>
          <a:lstStyle/>
          <a:p>
            <a:pPr algn="r"/>
            <a:r>
              <a:rPr lang="en-US" sz="1000" dirty="0">
                <a:solidFill>
                  <a:schemeClr val="bg1">
                    <a:lumMod val="75000"/>
                  </a:schemeClr>
                </a:solidFill>
                <a:latin typeface="Arial" panose="020B0604020202020204" pitchFamily="34" charset="0"/>
                <a:ea typeface="Liberation Sans" panose="020B0604020202020204" pitchFamily="34" charset="0"/>
                <a:cs typeface="Arial" panose="020B0604020202020204" pitchFamily="34" charset="0"/>
              </a:rPr>
              <a:t>Jonah Probell</a:t>
            </a:r>
          </a:p>
        </p:txBody>
      </p:sp>
    </p:spTree>
    <p:extLst>
      <p:ext uri="{BB962C8B-B14F-4D97-AF65-F5344CB8AC3E}">
        <p14:creationId xmlns:p14="http://schemas.microsoft.com/office/powerpoint/2010/main" val="3741030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tx1"/>
          </a:solidFill>
          <a:latin typeface="Segoe Print" panose="02000600000000000000" pitchFamily="2" charset="0"/>
          <a:ea typeface="+mj-ea"/>
          <a:cs typeface="Carlito"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F75DE6-32E3-4FE9-BC4C-9B006EBDE646}"/>
              </a:ext>
            </a:extLst>
          </p:cNvPr>
          <p:cNvSpPr>
            <a:spLocks noGrp="1"/>
          </p:cNvSpPr>
          <p:nvPr>
            <p:ph type="ctrTitle"/>
          </p:nvPr>
        </p:nvSpPr>
        <p:spPr/>
        <p:txBody>
          <a:bodyPr>
            <a:normAutofit/>
          </a:bodyPr>
          <a:lstStyle/>
          <a:p>
            <a:r>
              <a:rPr lang="en-US" sz="7200" dirty="0"/>
              <a:t>Patenting</a:t>
            </a:r>
          </a:p>
        </p:txBody>
      </p:sp>
      <p:sp>
        <p:nvSpPr>
          <p:cNvPr id="4" name="Subtitle 3">
            <a:extLst>
              <a:ext uri="{FF2B5EF4-FFF2-40B4-BE49-F238E27FC236}">
                <a16:creationId xmlns:a16="http://schemas.microsoft.com/office/drawing/2014/main" id="{8CEBB4C1-AD77-46D6-9511-DC758831B8A0}"/>
              </a:ext>
            </a:extLst>
          </p:cNvPr>
          <p:cNvSpPr>
            <a:spLocks noGrp="1"/>
          </p:cNvSpPr>
          <p:nvPr>
            <p:ph type="subTitle" idx="1"/>
          </p:nvPr>
        </p:nvSpPr>
        <p:spPr/>
        <p:txBody>
          <a:bodyPr anchor="ctr">
            <a:normAutofit/>
          </a:bodyPr>
          <a:lstStyle/>
          <a:p>
            <a:r>
              <a:rPr lang="en-US" sz="4400" dirty="0">
                <a:latin typeface="Segoe Print" panose="02000600000000000000" pitchFamily="2" charset="0"/>
              </a:rPr>
              <a:t>Is it worth it?</a:t>
            </a:r>
          </a:p>
        </p:txBody>
      </p:sp>
    </p:spTree>
    <p:extLst>
      <p:ext uri="{BB962C8B-B14F-4D97-AF65-F5344CB8AC3E}">
        <p14:creationId xmlns:p14="http://schemas.microsoft.com/office/powerpoint/2010/main" val="1258786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E4C2B452-8AFA-4E0F-9D7A-A58B2E094FE1}"/>
              </a:ext>
            </a:extLst>
          </p:cNvPr>
          <p:cNvSpPr/>
          <p:nvPr/>
        </p:nvSpPr>
        <p:spPr>
          <a:xfrm>
            <a:off x="7534482" y="2644270"/>
            <a:ext cx="811658" cy="123812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09A9E68A-8DA0-4278-B2F3-6CEA62CC48E7}"/>
              </a:ext>
            </a:extLst>
          </p:cNvPr>
          <p:cNvSpPr/>
          <p:nvPr/>
        </p:nvSpPr>
        <p:spPr>
          <a:xfrm>
            <a:off x="5175461" y="4569225"/>
            <a:ext cx="5157551" cy="230794"/>
          </a:xfrm>
          <a:prstGeom prst="rect">
            <a:avLst/>
          </a:prstGeom>
          <a:solidFill>
            <a:srgbClr val="B8EA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99648F59-89BD-4CD2-8CE3-8CE1739BC951}"/>
              </a:ext>
            </a:extLst>
          </p:cNvPr>
          <p:cNvSpPr/>
          <p:nvPr/>
        </p:nvSpPr>
        <p:spPr>
          <a:xfrm>
            <a:off x="5175462" y="4796122"/>
            <a:ext cx="6440990" cy="456138"/>
          </a:xfrm>
          <a:prstGeom prst="rect">
            <a:avLst/>
          </a:prstGeom>
          <a:solidFill>
            <a:srgbClr val="B8EA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Arial" panose="020B0604020202020204" pitchFamily="34" charset="0"/>
                <a:cs typeface="Arial" panose="020B0604020202020204" pitchFamily="34" charset="0"/>
              </a:rPr>
              <a:t>maintenance fees</a:t>
            </a:r>
          </a:p>
        </p:txBody>
      </p:sp>
      <p:sp>
        <p:nvSpPr>
          <p:cNvPr id="44" name="Rectangle 43">
            <a:extLst>
              <a:ext uri="{FF2B5EF4-FFF2-40B4-BE49-F238E27FC236}">
                <a16:creationId xmlns:a16="http://schemas.microsoft.com/office/drawing/2014/main" id="{EE1FB046-701D-4624-B826-AE754C6102D5}"/>
              </a:ext>
            </a:extLst>
          </p:cNvPr>
          <p:cNvSpPr/>
          <p:nvPr/>
        </p:nvSpPr>
        <p:spPr>
          <a:xfrm>
            <a:off x="5175462" y="4336086"/>
            <a:ext cx="4105624" cy="244475"/>
          </a:xfrm>
          <a:prstGeom prst="rect">
            <a:avLst/>
          </a:prstGeom>
          <a:solidFill>
            <a:srgbClr val="B8EA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2BED431C-2CDC-47CC-B75E-7DD7FE6E8DDD}"/>
              </a:ext>
            </a:extLst>
          </p:cNvPr>
          <p:cNvSpPr/>
          <p:nvPr/>
        </p:nvSpPr>
        <p:spPr>
          <a:xfrm>
            <a:off x="5175460" y="3883835"/>
            <a:ext cx="3170679" cy="450807"/>
          </a:xfrm>
          <a:prstGeom prst="rect">
            <a:avLst/>
          </a:prstGeom>
          <a:solidFill>
            <a:srgbClr val="B8EACB"/>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1400" dirty="0">
                <a:solidFill>
                  <a:schemeClr val="tx1"/>
                </a:solidFill>
                <a:latin typeface="Arial" panose="020B0604020202020204" pitchFamily="34" charset="0"/>
                <a:cs typeface="Arial" panose="020B0604020202020204" pitchFamily="34" charset="0"/>
              </a:rPr>
              <a:t>extended office action responses</a:t>
            </a:r>
          </a:p>
        </p:txBody>
      </p:sp>
      <p:sp>
        <p:nvSpPr>
          <p:cNvPr id="41" name="Rectangle 40">
            <a:extLst>
              <a:ext uri="{FF2B5EF4-FFF2-40B4-BE49-F238E27FC236}">
                <a16:creationId xmlns:a16="http://schemas.microsoft.com/office/drawing/2014/main" id="{C592ECC0-019B-48BB-8B01-53A3072EAF0A}"/>
              </a:ext>
            </a:extLst>
          </p:cNvPr>
          <p:cNvSpPr/>
          <p:nvPr/>
        </p:nvSpPr>
        <p:spPr>
          <a:xfrm>
            <a:off x="5175460" y="2645822"/>
            <a:ext cx="2359022" cy="1236569"/>
          </a:xfrm>
          <a:prstGeom prst="rect">
            <a:avLst/>
          </a:prstGeom>
          <a:solidFill>
            <a:srgbClr val="B8EA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Arial" panose="020B0604020202020204" pitchFamily="34" charset="0"/>
                <a:cs typeface="Arial" panose="020B0604020202020204" pitchFamily="34" charset="0"/>
              </a:rPr>
              <a:t>drafting and 1</a:t>
            </a:r>
            <a:r>
              <a:rPr lang="en-US" sz="1400" baseline="30000" dirty="0">
                <a:solidFill>
                  <a:schemeClr val="tx1"/>
                </a:solidFill>
                <a:latin typeface="Arial" panose="020B0604020202020204" pitchFamily="34" charset="0"/>
                <a:cs typeface="Arial" panose="020B0604020202020204" pitchFamily="34" charset="0"/>
              </a:rPr>
              <a:t>st</a:t>
            </a:r>
            <a:r>
              <a:rPr lang="en-US" sz="1400" dirty="0">
                <a:solidFill>
                  <a:schemeClr val="tx1"/>
                </a:solidFill>
                <a:latin typeface="Arial" panose="020B0604020202020204" pitchFamily="34" charset="0"/>
                <a:cs typeface="Arial" panose="020B0604020202020204" pitchFamily="34" charset="0"/>
              </a:rPr>
              <a:t> filing</a:t>
            </a:r>
          </a:p>
          <a:p>
            <a:r>
              <a:rPr lang="en-US" sz="1400" dirty="0">
                <a:solidFill>
                  <a:schemeClr val="tx1"/>
                </a:solidFill>
                <a:latin typeface="Arial" panose="020B0604020202020204" pitchFamily="34" charset="0"/>
                <a:cs typeface="Arial" panose="020B0604020202020204" pitchFamily="34" charset="0"/>
              </a:rPr>
              <a:t>office action responses</a:t>
            </a:r>
          </a:p>
          <a:p>
            <a:r>
              <a:rPr lang="en-US" sz="1400" dirty="0">
                <a:solidFill>
                  <a:schemeClr val="tx1"/>
                </a:solidFill>
                <a:latin typeface="Arial" panose="020B0604020202020204" pitchFamily="34" charset="0"/>
                <a:cs typeface="Arial" panose="020B0604020202020204" pitchFamily="34" charset="0"/>
              </a:rPr>
              <a:t>further filings</a:t>
            </a:r>
          </a:p>
          <a:p>
            <a:r>
              <a:rPr lang="en-US" sz="1400" dirty="0">
                <a:solidFill>
                  <a:schemeClr val="tx1"/>
                </a:solidFill>
                <a:latin typeface="Arial" panose="020B0604020202020204" pitchFamily="34" charset="0"/>
                <a:cs typeface="Arial" panose="020B0604020202020204" pitchFamily="34" charset="0"/>
              </a:rPr>
              <a:t>grant fees</a:t>
            </a:r>
          </a:p>
        </p:txBody>
      </p:sp>
      <p:sp>
        <p:nvSpPr>
          <p:cNvPr id="42" name="Rectangle 41">
            <a:extLst>
              <a:ext uri="{FF2B5EF4-FFF2-40B4-BE49-F238E27FC236}">
                <a16:creationId xmlns:a16="http://schemas.microsoft.com/office/drawing/2014/main" id="{1634AA54-1900-4B82-86C5-A80F5AC54080}"/>
              </a:ext>
            </a:extLst>
          </p:cNvPr>
          <p:cNvSpPr/>
          <p:nvPr/>
        </p:nvSpPr>
        <p:spPr>
          <a:xfrm>
            <a:off x="4390589" y="2641164"/>
            <a:ext cx="784872" cy="2619753"/>
          </a:xfrm>
          <a:prstGeom prst="rect">
            <a:avLst/>
          </a:prstGeom>
          <a:solidFill>
            <a:srgbClr val="F4DCED"/>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300" dirty="0">
                <a:solidFill>
                  <a:schemeClr val="tx1"/>
                </a:solidFill>
                <a:latin typeface="Arial" panose="020B0604020202020204" pitchFamily="34" charset="0"/>
                <a:cs typeface="Arial" panose="020B0604020202020204" pitchFamily="34" charset="0"/>
              </a:rPr>
              <a:t>committed spending</a:t>
            </a:r>
          </a:p>
        </p:txBody>
      </p:sp>
      <p:sp>
        <p:nvSpPr>
          <p:cNvPr id="2" name="Title 1">
            <a:extLst>
              <a:ext uri="{FF2B5EF4-FFF2-40B4-BE49-F238E27FC236}">
                <a16:creationId xmlns:a16="http://schemas.microsoft.com/office/drawing/2014/main" id="{B744078D-1A89-4553-ACE7-F6EAB8D6B2C5}"/>
              </a:ext>
            </a:extLst>
          </p:cNvPr>
          <p:cNvSpPr>
            <a:spLocks noGrp="1"/>
          </p:cNvSpPr>
          <p:nvPr>
            <p:ph type="title"/>
          </p:nvPr>
        </p:nvSpPr>
        <p:spPr/>
        <p:txBody>
          <a:bodyPr/>
          <a:lstStyle/>
          <a:p>
            <a:r>
              <a:rPr lang="en-US" dirty="0"/>
              <a:t>Allocating budget</a:t>
            </a:r>
          </a:p>
        </p:txBody>
      </p:sp>
      <p:sp>
        <p:nvSpPr>
          <p:cNvPr id="8" name="TextBox 7">
            <a:extLst>
              <a:ext uri="{FF2B5EF4-FFF2-40B4-BE49-F238E27FC236}">
                <a16:creationId xmlns:a16="http://schemas.microsoft.com/office/drawing/2014/main" id="{79DBEDBF-F1A5-417B-BD15-26A635355415}"/>
              </a:ext>
            </a:extLst>
          </p:cNvPr>
          <p:cNvSpPr txBox="1"/>
          <p:nvPr/>
        </p:nvSpPr>
        <p:spPr>
          <a:xfrm>
            <a:off x="656499" y="1744791"/>
            <a:ext cx="1298753" cy="307777"/>
          </a:xfrm>
          <a:prstGeom prst="rect">
            <a:avLst/>
          </a:prstGeom>
          <a:noFill/>
        </p:spPr>
        <p:txBody>
          <a:bodyPr wrap="none" rtlCol="0" anchor="t">
            <a:spAutoFit/>
          </a:bodyPr>
          <a:lstStyle/>
          <a:p>
            <a:pPr algn="ctr"/>
            <a:r>
              <a:rPr lang="en-US" sz="1400" dirty="0">
                <a:latin typeface="Arial" panose="020B0604020202020204" pitchFamily="34" charset="0"/>
                <a:cs typeface="Arial" panose="020B0604020202020204" pitchFamily="34" charset="0"/>
              </a:rPr>
              <a:t>receive option</a:t>
            </a:r>
          </a:p>
        </p:txBody>
      </p:sp>
      <p:sp>
        <p:nvSpPr>
          <p:cNvPr id="9" name="TextBox 8">
            <a:extLst>
              <a:ext uri="{FF2B5EF4-FFF2-40B4-BE49-F238E27FC236}">
                <a16:creationId xmlns:a16="http://schemas.microsoft.com/office/drawing/2014/main" id="{FA196289-DC1D-422E-AE63-94E4FEAEEFC2}"/>
              </a:ext>
            </a:extLst>
          </p:cNvPr>
          <p:cNvSpPr txBox="1"/>
          <p:nvPr/>
        </p:nvSpPr>
        <p:spPr>
          <a:xfrm>
            <a:off x="884926" y="3462126"/>
            <a:ext cx="841897" cy="307777"/>
          </a:xfrm>
          <a:prstGeom prst="rect">
            <a:avLst/>
          </a:prstGeom>
          <a:noFill/>
        </p:spPr>
        <p:txBody>
          <a:bodyPr wrap="none" rtlCol="0" anchor="t">
            <a:spAutoFit/>
          </a:bodyPr>
          <a:lstStyle/>
          <a:p>
            <a:pPr algn="ctr"/>
            <a:r>
              <a:rPr lang="en-US" sz="1400" dirty="0">
                <a:latin typeface="Arial" panose="020B0604020202020204" pitchFamily="34" charset="0"/>
                <a:cs typeface="Arial" panose="020B0604020202020204" pitchFamily="34" charset="0"/>
              </a:rPr>
              <a:t>decision</a:t>
            </a:r>
          </a:p>
        </p:txBody>
      </p:sp>
      <p:sp>
        <p:nvSpPr>
          <p:cNvPr id="25" name="TextBox 24">
            <a:extLst>
              <a:ext uri="{FF2B5EF4-FFF2-40B4-BE49-F238E27FC236}">
                <a16:creationId xmlns:a16="http://schemas.microsoft.com/office/drawing/2014/main" id="{335C6215-E245-4B26-BBF9-C52DB970E2F4}"/>
              </a:ext>
            </a:extLst>
          </p:cNvPr>
          <p:cNvSpPr txBox="1"/>
          <p:nvPr/>
        </p:nvSpPr>
        <p:spPr>
          <a:xfrm>
            <a:off x="736562" y="4165635"/>
            <a:ext cx="1149674" cy="523220"/>
          </a:xfrm>
          <a:prstGeom prst="rect">
            <a:avLst/>
          </a:prstGeom>
          <a:noFill/>
        </p:spPr>
        <p:txBody>
          <a:bodyPr wrap="none" rtlCol="0" anchor="t">
            <a:spAutoFit/>
          </a:bodyPr>
          <a:lstStyle/>
          <a:p>
            <a:pPr algn="ctr"/>
            <a:r>
              <a:rPr lang="en-US" sz="1400" dirty="0">
                <a:latin typeface="Arial" panose="020B0604020202020204" pitchFamily="34" charset="0"/>
                <a:cs typeface="Arial" panose="020B0604020202020204" pitchFamily="34" charset="0"/>
              </a:rPr>
              <a:t>professional</a:t>
            </a:r>
          </a:p>
          <a:p>
            <a:pPr algn="ctr"/>
            <a:r>
              <a:rPr lang="en-US" sz="1400" dirty="0">
                <a:latin typeface="Arial" panose="020B0604020202020204" pitchFamily="34" charset="0"/>
                <a:cs typeface="Arial" panose="020B0604020202020204" pitchFamily="34" charset="0"/>
              </a:rPr>
              <a:t>instructions</a:t>
            </a:r>
          </a:p>
        </p:txBody>
      </p:sp>
      <p:sp>
        <p:nvSpPr>
          <p:cNvPr id="26" name="TextBox 25">
            <a:extLst>
              <a:ext uri="{FF2B5EF4-FFF2-40B4-BE49-F238E27FC236}">
                <a16:creationId xmlns:a16="http://schemas.microsoft.com/office/drawing/2014/main" id="{44D5C84D-3CF3-4534-95C8-0CD10DBBE6EA}"/>
              </a:ext>
            </a:extLst>
          </p:cNvPr>
          <p:cNvSpPr txBox="1"/>
          <p:nvPr/>
        </p:nvSpPr>
        <p:spPr>
          <a:xfrm>
            <a:off x="1034721" y="6065094"/>
            <a:ext cx="553357" cy="307777"/>
          </a:xfrm>
          <a:prstGeom prst="rect">
            <a:avLst/>
          </a:prstGeom>
          <a:noFill/>
        </p:spPr>
        <p:txBody>
          <a:bodyPr wrap="none" rtlCol="0" anchor="t">
            <a:spAutoFit/>
          </a:bodyPr>
          <a:lstStyle/>
          <a:p>
            <a:pPr algn="ctr"/>
            <a:r>
              <a:rPr lang="en-US" sz="1400" dirty="0">
                <a:latin typeface="Arial" panose="020B0604020202020204" pitchFamily="34" charset="0"/>
                <a:cs typeface="Arial" panose="020B0604020202020204" pitchFamily="34" charset="0"/>
              </a:rPr>
              <a:t>filing</a:t>
            </a:r>
          </a:p>
        </p:txBody>
      </p:sp>
      <p:sp>
        <p:nvSpPr>
          <p:cNvPr id="28" name="TextBox 27">
            <a:extLst>
              <a:ext uri="{FF2B5EF4-FFF2-40B4-BE49-F238E27FC236}">
                <a16:creationId xmlns:a16="http://schemas.microsoft.com/office/drawing/2014/main" id="{551CD3B6-1756-4934-80A9-2424DD621770}"/>
              </a:ext>
            </a:extLst>
          </p:cNvPr>
          <p:cNvSpPr txBox="1"/>
          <p:nvPr/>
        </p:nvSpPr>
        <p:spPr>
          <a:xfrm rot="18000000">
            <a:off x="4008027" y="5347026"/>
            <a:ext cx="559769" cy="276999"/>
          </a:xfrm>
          <a:prstGeom prst="rect">
            <a:avLst/>
          </a:prstGeom>
          <a:noFill/>
        </p:spPr>
        <p:txBody>
          <a:bodyPr wrap="none" rtlCol="0" anchor="t">
            <a:spAutoFit/>
          </a:bodyPr>
          <a:lstStyle/>
          <a:p>
            <a:pPr algn="r"/>
            <a:r>
              <a:rPr lang="en-US" sz="1200" dirty="0">
                <a:latin typeface="Arial" panose="020B0604020202020204" pitchFamily="34" charset="0"/>
                <a:cs typeface="Arial" panose="020B0604020202020204" pitchFamily="34" charset="0"/>
              </a:rPr>
              <a:t>today</a:t>
            </a:r>
          </a:p>
        </p:txBody>
      </p:sp>
      <p:sp>
        <p:nvSpPr>
          <p:cNvPr id="35" name="TextBox 34">
            <a:extLst>
              <a:ext uri="{FF2B5EF4-FFF2-40B4-BE49-F238E27FC236}">
                <a16:creationId xmlns:a16="http://schemas.microsoft.com/office/drawing/2014/main" id="{DF875A0E-6F3A-418E-B211-5466C001B458}"/>
              </a:ext>
            </a:extLst>
          </p:cNvPr>
          <p:cNvSpPr txBox="1"/>
          <p:nvPr/>
        </p:nvSpPr>
        <p:spPr>
          <a:xfrm rot="18000000">
            <a:off x="7028761" y="5451143"/>
            <a:ext cx="739305" cy="276999"/>
          </a:xfrm>
          <a:prstGeom prst="rect">
            <a:avLst/>
          </a:prstGeom>
          <a:noFill/>
        </p:spPr>
        <p:txBody>
          <a:bodyPr wrap="none" rtlCol="0" anchor="t">
            <a:spAutoFit/>
          </a:bodyPr>
          <a:lstStyle/>
          <a:p>
            <a:pPr algn="r"/>
            <a:r>
              <a:rPr lang="en-US" sz="1200" dirty="0">
                <a:latin typeface="Arial" panose="020B0604020202020204" pitchFamily="34" charset="0"/>
                <a:cs typeface="Arial" panose="020B0604020202020204" pitchFamily="34" charset="0"/>
              </a:rPr>
              <a:t>month 3</a:t>
            </a:r>
          </a:p>
        </p:txBody>
      </p:sp>
      <p:sp>
        <p:nvSpPr>
          <p:cNvPr id="36" name="TextBox 35">
            <a:extLst>
              <a:ext uri="{FF2B5EF4-FFF2-40B4-BE49-F238E27FC236}">
                <a16:creationId xmlns:a16="http://schemas.microsoft.com/office/drawing/2014/main" id="{91C513A2-9C12-42FB-B00D-66F358C6BA36}"/>
              </a:ext>
            </a:extLst>
          </p:cNvPr>
          <p:cNvSpPr txBox="1"/>
          <p:nvPr/>
        </p:nvSpPr>
        <p:spPr>
          <a:xfrm rot="18000000">
            <a:off x="7855301" y="5451144"/>
            <a:ext cx="739305" cy="276999"/>
          </a:xfrm>
          <a:prstGeom prst="rect">
            <a:avLst/>
          </a:prstGeom>
          <a:noFill/>
        </p:spPr>
        <p:txBody>
          <a:bodyPr wrap="none" rtlCol="0" anchor="t">
            <a:spAutoFit/>
          </a:bodyPr>
          <a:lstStyle/>
          <a:p>
            <a:pPr algn="r"/>
            <a:r>
              <a:rPr lang="en-US" sz="1200" dirty="0">
                <a:latin typeface="Arial" panose="020B0604020202020204" pitchFamily="34" charset="0"/>
                <a:cs typeface="Arial" panose="020B0604020202020204" pitchFamily="34" charset="0"/>
              </a:rPr>
              <a:t>month 6</a:t>
            </a:r>
          </a:p>
        </p:txBody>
      </p:sp>
      <p:sp>
        <p:nvSpPr>
          <p:cNvPr id="37" name="TextBox 36">
            <a:extLst>
              <a:ext uri="{FF2B5EF4-FFF2-40B4-BE49-F238E27FC236}">
                <a16:creationId xmlns:a16="http://schemas.microsoft.com/office/drawing/2014/main" id="{C38DBC93-6D85-40E1-BCBE-7343BAE9F6BD}"/>
              </a:ext>
            </a:extLst>
          </p:cNvPr>
          <p:cNvSpPr txBox="1"/>
          <p:nvPr/>
        </p:nvSpPr>
        <p:spPr>
          <a:xfrm rot="18000000">
            <a:off x="8722375" y="5500427"/>
            <a:ext cx="824264" cy="276999"/>
          </a:xfrm>
          <a:prstGeom prst="rect">
            <a:avLst/>
          </a:prstGeom>
          <a:noFill/>
        </p:spPr>
        <p:txBody>
          <a:bodyPr wrap="none" rtlCol="0" anchor="t">
            <a:spAutoFit/>
          </a:bodyPr>
          <a:lstStyle/>
          <a:p>
            <a:pPr algn="r"/>
            <a:r>
              <a:rPr lang="en-US" sz="1200" dirty="0">
                <a:latin typeface="Arial" panose="020B0604020202020204" pitchFamily="34" charset="0"/>
                <a:cs typeface="Arial" panose="020B0604020202020204" pitchFamily="34" charset="0"/>
              </a:rPr>
              <a:t>month 12</a:t>
            </a:r>
          </a:p>
        </p:txBody>
      </p:sp>
      <p:sp>
        <p:nvSpPr>
          <p:cNvPr id="40" name="TextBox 39">
            <a:extLst>
              <a:ext uri="{FF2B5EF4-FFF2-40B4-BE49-F238E27FC236}">
                <a16:creationId xmlns:a16="http://schemas.microsoft.com/office/drawing/2014/main" id="{125B7507-5859-427A-98C4-A3B86A7DEC61}"/>
              </a:ext>
            </a:extLst>
          </p:cNvPr>
          <p:cNvSpPr txBox="1"/>
          <p:nvPr/>
        </p:nvSpPr>
        <p:spPr>
          <a:xfrm rot="18000000">
            <a:off x="9788075" y="5500428"/>
            <a:ext cx="824264" cy="276999"/>
          </a:xfrm>
          <a:prstGeom prst="rect">
            <a:avLst/>
          </a:prstGeom>
          <a:noFill/>
        </p:spPr>
        <p:txBody>
          <a:bodyPr wrap="none" rtlCol="0" anchor="t">
            <a:spAutoFit/>
          </a:bodyPr>
          <a:lstStyle/>
          <a:p>
            <a:pPr algn="r"/>
            <a:r>
              <a:rPr lang="en-US" sz="1200" dirty="0">
                <a:latin typeface="Arial" panose="020B0604020202020204" pitchFamily="34" charset="0"/>
                <a:cs typeface="Arial" panose="020B0604020202020204" pitchFamily="34" charset="0"/>
              </a:rPr>
              <a:t>month 30</a:t>
            </a:r>
          </a:p>
        </p:txBody>
      </p:sp>
      <p:sp>
        <p:nvSpPr>
          <p:cNvPr id="46" name="TextBox 45">
            <a:extLst>
              <a:ext uri="{FF2B5EF4-FFF2-40B4-BE49-F238E27FC236}">
                <a16:creationId xmlns:a16="http://schemas.microsoft.com/office/drawing/2014/main" id="{F7BA6DFD-53C6-4DAE-8CCA-B996EF0FDB22}"/>
              </a:ext>
            </a:extLst>
          </p:cNvPr>
          <p:cNvSpPr txBox="1"/>
          <p:nvPr/>
        </p:nvSpPr>
        <p:spPr>
          <a:xfrm>
            <a:off x="6354970" y="1697793"/>
            <a:ext cx="2813591" cy="369332"/>
          </a:xfrm>
          <a:prstGeom prst="rect">
            <a:avLst/>
          </a:prstGeom>
          <a:noFill/>
        </p:spPr>
        <p:txBody>
          <a:bodyPr wrap="none" rtlCol="0" anchor="t">
            <a:spAutoFit/>
          </a:bodyPr>
          <a:lstStyle/>
          <a:p>
            <a:r>
              <a:rPr lang="en-US" b="1" dirty="0">
                <a:latin typeface="Arial" panose="020B0604020202020204" pitchFamily="34" charset="0"/>
                <a:cs typeface="Arial" panose="020B0604020202020204" pitchFamily="34" charset="0"/>
              </a:rPr>
              <a:t>Budget horizon timeline</a:t>
            </a:r>
          </a:p>
        </p:txBody>
      </p:sp>
      <p:sp>
        <p:nvSpPr>
          <p:cNvPr id="47" name="TextBox 46">
            <a:extLst>
              <a:ext uri="{FF2B5EF4-FFF2-40B4-BE49-F238E27FC236}">
                <a16:creationId xmlns:a16="http://schemas.microsoft.com/office/drawing/2014/main" id="{2D1D571C-7CC6-427B-A016-D9B152DE363B}"/>
              </a:ext>
            </a:extLst>
          </p:cNvPr>
          <p:cNvSpPr txBox="1"/>
          <p:nvPr/>
        </p:nvSpPr>
        <p:spPr>
          <a:xfrm>
            <a:off x="508220" y="1278351"/>
            <a:ext cx="1595309" cy="369332"/>
          </a:xfrm>
          <a:prstGeom prst="rect">
            <a:avLst/>
          </a:prstGeom>
          <a:noFill/>
        </p:spPr>
        <p:txBody>
          <a:bodyPr wrap="none" rtlCol="0" anchor="t">
            <a:spAutoFit/>
          </a:bodyPr>
          <a:lstStyle/>
          <a:p>
            <a:pPr algn="ctr"/>
            <a:r>
              <a:rPr lang="en-US" b="1" dirty="0">
                <a:latin typeface="Arial" panose="020B0604020202020204" pitchFamily="34" charset="0"/>
                <a:cs typeface="Arial" panose="020B0604020202020204" pitchFamily="34" charset="0"/>
              </a:rPr>
              <a:t>Option steps</a:t>
            </a:r>
          </a:p>
        </p:txBody>
      </p:sp>
      <p:sp>
        <p:nvSpPr>
          <p:cNvPr id="50" name="TextBox 49">
            <a:extLst>
              <a:ext uri="{FF2B5EF4-FFF2-40B4-BE49-F238E27FC236}">
                <a16:creationId xmlns:a16="http://schemas.microsoft.com/office/drawing/2014/main" id="{4C35CE69-6FAA-48E2-8A8F-BCE52E7B2792}"/>
              </a:ext>
            </a:extLst>
          </p:cNvPr>
          <p:cNvSpPr txBox="1"/>
          <p:nvPr/>
        </p:nvSpPr>
        <p:spPr>
          <a:xfrm>
            <a:off x="1311398" y="5146142"/>
            <a:ext cx="1010213" cy="523220"/>
          </a:xfrm>
          <a:prstGeom prst="rect">
            <a:avLst/>
          </a:prstGeom>
          <a:noFill/>
        </p:spPr>
        <p:txBody>
          <a:bodyPr wrap="none" rtlCol="0" anchor="ctr">
            <a:spAutoFit/>
          </a:bodyPr>
          <a:lstStyle/>
          <a:p>
            <a:r>
              <a:rPr lang="en-US" sz="1400" dirty="0">
                <a:solidFill>
                  <a:srgbClr val="7030A0"/>
                </a:solidFill>
                <a:latin typeface="Arial" panose="020B0604020202020204" pitchFamily="34" charset="0"/>
                <a:cs typeface="Arial" panose="020B0604020202020204" pitchFamily="34" charset="0"/>
              </a:rPr>
              <a:t>spending</a:t>
            </a:r>
          </a:p>
          <a:p>
            <a:r>
              <a:rPr lang="en-US" sz="1400" dirty="0">
                <a:solidFill>
                  <a:srgbClr val="7030A0"/>
                </a:solidFill>
                <a:latin typeface="Arial" panose="020B0604020202020204" pitchFamily="34" charset="0"/>
                <a:cs typeface="Arial" panose="020B0604020202020204" pitchFamily="34" charset="0"/>
              </a:rPr>
              <a:t>committed</a:t>
            </a:r>
          </a:p>
        </p:txBody>
      </p:sp>
      <p:cxnSp>
        <p:nvCxnSpPr>
          <p:cNvPr id="51" name="Straight Arrow Connector 50">
            <a:extLst>
              <a:ext uri="{FF2B5EF4-FFF2-40B4-BE49-F238E27FC236}">
                <a16:creationId xmlns:a16="http://schemas.microsoft.com/office/drawing/2014/main" id="{F038CDAB-BAE6-4D75-820C-9DDA4EAA3670}"/>
              </a:ext>
            </a:extLst>
          </p:cNvPr>
          <p:cNvCxnSpPr>
            <a:cxnSpLocks/>
          </p:cNvCxnSpPr>
          <p:nvPr/>
        </p:nvCxnSpPr>
        <p:spPr>
          <a:xfrm>
            <a:off x="4390589" y="2517048"/>
            <a:ext cx="3143892" cy="0"/>
          </a:xfrm>
          <a:prstGeom prst="straightConnector1">
            <a:avLst/>
          </a:prstGeom>
          <a:ln w="1905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61E85324-6576-4014-A97D-EED5D6FBBE79}"/>
              </a:ext>
            </a:extLst>
          </p:cNvPr>
          <p:cNvSpPr txBox="1"/>
          <p:nvPr/>
        </p:nvSpPr>
        <p:spPr>
          <a:xfrm>
            <a:off x="4510114" y="2182906"/>
            <a:ext cx="2904841" cy="338554"/>
          </a:xfrm>
          <a:prstGeom prst="rect">
            <a:avLst/>
          </a:prstGeom>
          <a:noFill/>
        </p:spPr>
        <p:txBody>
          <a:bodyPr wrap="square" rtlCol="0" anchor="b">
            <a:spAutoFit/>
          </a:bodyPr>
          <a:lstStyle/>
          <a:p>
            <a:pPr algn="ctr"/>
            <a:r>
              <a:rPr lang="en-US" sz="1600" dirty="0">
                <a:latin typeface="Arial" panose="020B0604020202020204" pitchFamily="34" charset="0"/>
                <a:cs typeface="Arial" panose="020B0604020202020204" pitchFamily="34" charset="0"/>
              </a:rPr>
              <a:t>¼ annual capital budget</a:t>
            </a:r>
          </a:p>
        </p:txBody>
      </p:sp>
      <p:sp>
        <p:nvSpPr>
          <p:cNvPr id="72" name="TextBox 71">
            <a:extLst>
              <a:ext uri="{FF2B5EF4-FFF2-40B4-BE49-F238E27FC236}">
                <a16:creationId xmlns:a16="http://schemas.microsoft.com/office/drawing/2014/main" id="{932834A9-9B01-4584-8267-A4185E4E95E2}"/>
              </a:ext>
            </a:extLst>
          </p:cNvPr>
          <p:cNvSpPr txBox="1"/>
          <p:nvPr/>
        </p:nvSpPr>
        <p:spPr>
          <a:xfrm rot="18000000">
            <a:off x="11076941" y="5426157"/>
            <a:ext cx="696023" cy="276999"/>
          </a:xfrm>
          <a:prstGeom prst="rect">
            <a:avLst/>
          </a:prstGeom>
          <a:noFill/>
        </p:spPr>
        <p:txBody>
          <a:bodyPr wrap="none" rtlCol="0" anchor="t">
            <a:spAutoFit/>
          </a:bodyPr>
          <a:lstStyle/>
          <a:p>
            <a:pPr algn="r"/>
            <a:r>
              <a:rPr lang="en-US" sz="1200" dirty="0">
                <a:latin typeface="Arial" panose="020B0604020202020204" pitchFamily="34" charset="0"/>
                <a:cs typeface="Arial" panose="020B0604020202020204" pitchFamily="34" charset="0"/>
              </a:rPr>
              <a:t>year 20</a:t>
            </a:r>
          </a:p>
        </p:txBody>
      </p:sp>
      <p:grpSp>
        <p:nvGrpSpPr>
          <p:cNvPr id="77" name="Group 76">
            <a:extLst>
              <a:ext uri="{FF2B5EF4-FFF2-40B4-BE49-F238E27FC236}">
                <a16:creationId xmlns:a16="http://schemas.microsoft.com/office/drawing/2014/main" id="{44F74619-0F4E-4DAB-B04E-9FB4D6F414E3}"/>
              </a:ext>
            </a:extLst>
          </p:cNvPr>
          <p:cNvGrpSpPr/>
          <p:nvPr/>
        </p:nvGrpSpPr>
        <p:grpSpPr>
          <a:xfrm>
            <a:off x="981440" y="2448300"/>
            <a:ext cx="648871" cy="648871"/>
            <a:chOff x="3016386" y="4854852"/>
            <a:chExt cx="377548" cy="377548"/>
          </a:xfrm>
        </p:grpSpPr>
        <p:sp>
          <p:nvSpPr>
            <p:cNvPr id="78" name="Octagon 77">
              <a:extLst>
                <a:ext uri="{FF2B5EF4-FFF2-40B4-BE49-F238E27FC236}">
                  <a16:creationId xmlns:a16="http://schemas.microsoft.com/office/drawing/2014/main" id="{8B43C69A-B6FB-4564-AFD7-FE1C549BAD93}"/>
                </a:ext>
              </a:extLst>
            </p:cNvPr>
            <p:cNvSpPr/>
            <p:nvPr/>
          </p:nvSpPr>
          <p:spPr>
            <a:xfrm>
              <a:off x="3039387" y="4877849"/>
              <a:ext cx="331554" cy="331554"/>
            </a:xfrm>
            <a:prstGeom prst="octagon">
              <a:avLst/>
            </a:prstGeom>
            <a:solidFill>
              <a:srgbClr val="E7131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sp>
          <p:nvSpPr>
            <p:cNvPr id="79" name="Rectangle 78">
              <a:extLst>
                <a:ext uri="{FF2B5EF4-FFF2-40B4-BE49-F238E27FC236}">
                  <a16:creationId xmlns:a16="http://schemas.microsoft.com/office/drawing/2014/main" id="{53256C77-7E7F-4B09-B057-4544757CDE81}"/>
                </a:ext>
              </a:extLst>
            </p:cNvPr>
            <p:cNvSpPr/>
            <p:nvPr/>
          </p:nvSpPr>
          <p:spPr>
            <a:xfrm>
              <a:off x="3016386" y="4854852"/>
              <a:ext cx="377548" cy="377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grpSp>
      <p:cxnSp>
        <p:nvCxnSpPr>
          <p:cNvPr id="84" name="Straight Arrow Connector 83">
            <a:extLst>
              <a:ext uri="{FF2B5EF4-FFF2-40B4-BE49-F238E27FC236}">
                <a16:creationId xmlns:a16="http://schemas.microsoft.com/office/drawing/2014/main" id="{6D3B9F61-4F50-4D03-8CDC-A23061B408C2}"/>
              </a:ext>
            </a:extLst>
          </p:cNvPr>
          <p:cNvCxnSpPr>
            <a:cxnSpLocks/>
            <a:stCxn id="8" idx="2"/>
            <a:endCxn id="79" idx="0"/>
          </p:cNvCxnSpPr>
          <p:nvPr/>
        </p:nvCxnSpPr>
        <p:spPr>
          <a:xfrm>
            <a:off x="1305876" y="2052568"/>
            <a:ext cx="0" cy="39573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4A450E65-4DE2-46E2-9654-111FE7BA7C75}"/>
              </a:ext>
            </a:extLst>
          </p:cNvPr>
          <p:cNvCxnSpPr>
            <a:cxnSpLocks/>
            <a:stCxn id="79" idx="2"/>
            <a:endCxn id="9" idx="0"/>
          </p:cNvCxnSpPr>
          <p:nvPr/>
        </p:nvCxnSpPr>
        <p:spPr>
          <a:xfrm flipH="1">
            <a:off x="1305875" y="3097171"/>
            <a:ext cx="1" cy="364955"/>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5E518B8-349D-4DBD-A229-5F4BD2EBDB5E}"/>
              </a:ext>
            </a:extLst>
          </p:cNvPr>
          <p:cNvCxnSpPr>
            <a:cxnSpLocks/>
            <a:stCxn id="9" idx="2"/>
            <a:endCxn id="25" idx="0"/>
          </p:cNvCxnSpPr>
          <p:nvPr/>
        </p:nvCxnSpPr>
        <p:spPr>
          <a:xfrm>
            <a:off x="1305875" y="3769903"/>
            <a:ext cx="5524" cy="39573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42BEA90E-550F-46F2-8266-3FEA57FB8C72}"/>
              </a:ext>
            </a:extLst>
          </p:cNvPr>
          <p:cNvCxnSpPr>
            <a:cxnSpLocks/>
            <a:stCxn id="25" idx="2"/>
            <a:endCxn id="26" idx="0"/>
          </p:cNvCxnSpPr>
          <p:nvPr/>
        </p:nvCxnSpPr>
        <p:spPr>
          <a:xfrm>
            <a:off x="1311399" y="4688855"/>
            <a:ext cx="1" cy="1376239"/>
          </a:xfrm>
          <a:prstGeom prst="straightConnector1">
            <a:avLst/>
          </a:prstGeom>
          <a:ln w="28575">
            <a:solidFill>
              <a:srgbClr val="7030A0"/>
            </a:solidFill>
            <a:headEnd type="none" w="med" len="med"/>
            <a:tailEnd type="arrow" w="med" len="med"/>
          </a:ln>
          <a:effectLst>
            <a:glow rad="152400">
              <a:srgbClr val="F4DCED"/>
            </a:glow>
          </a:effectLst>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23812859-67ED-401B-BC2B-59BC09DB359F}"/>
              </a:ext>
            </a:extLst>
          </p:cNvPr>
          <p:cNvSpPr/>
          <p:nvPr/>
        </p:nvSpPr>
        <p:spPr>
          <a:xfrm>
            <a:off x="8346140" y="2644269"/>
            <a:ext cx="934948" cy="169035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latin typeface="Arial" panose="020B0604020202020204" pitchFamily="34" charset="0"/>
              <a:cs typeface="Arial" panose="020B0604020202020204" pitchFamily="34" charset="0"/>
            </a:endParaRPr>
          </a:p>
        </p:txBody>
      </p:sp>
      <p:sp>
        <p:nvSpPr>
          <p:cNvPr id="52" name="Rectangle 51">
            <a:extLst>
              <a:ext uri="{FF2B5EF4-FFF2-40B4-BE49-F238E27FC236}">
                <a16:creationId xmlns:a16="http://schemas.microsoft.com/office/drawing/2014/main" id="{D0312C84-D60C-498B-9D37-17AA6EBF7615}"/>
              </a:ext>
            </a:extLst>
          </p:cNvPr>
          <p:cNvSpPr/>
          <p:nvPr/>
        </p:nvSpPr>
        <p:spPr>
          <a:xfrm>
            <a:off x="9281086" y="2642717"/>
            <a:ext cx="1051927" cy="19265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latin typeface="Arial" panose="020B0604020202020204" pitchFamily="34" charset="0"/>
              <a:cs typeface="Arial" panose="020B0604020202020204" pitchFamily="34" charset="0"/>
            </a:endParaRPr>
          </a:p>
        </p:txBody>
      </p:sp>
      <p:sp>
        <p:nvSpPr>
          <p:cNvPr id="53" name="Rectangle 52">
            <a:extLst>
              <a:ext uri="{FF2B5EF4-FFF2-40B4-BE49-F238E27FC236}">
                <a16:creationId xmlns:a16="http://schemas.microsoft.com/office/drawing/2014/main" id="{35A76B64-EA67-4C41-82DE-D5B6EB046E16}"/>
              </a:ext>
            </a:extLst>
          </p:cNvPr>
          <p:cNvSpPr/>
          <p:nvPr/>
        </p:nvSpPr>
        <p:spPr>
          <a:xfrm>
            <a:off x="10333013" y="2641164"/>
            <a:ext cx="1283439" cy="21545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latin typeface="Arial" panose="020B0604020202020204" pitchFamily="34" charset="0"/>
              <a:cs typeface="Arial" panose="020B0604020202020204" pitchFamily="34" charset="0"/>
            </a:endParaRPr>
          </a:p>
        </p:txBody>
      </p:sp>
      <p:cxnSp>
        <p:nvCxnSpPr>
          <p:cNvPr id="27" name="Straight Arrow Connector 26">
            <a:extLst>
              <a:ext uri="{FF2B5EF4-FFF2-40B4-BE49-F238E27FC236}">
                <a16:creationId xmlns:a16="http://schemas.microsoft.com/office/drawing/2014/main" id="{55265928-A6A8-4FED-B232-475F01C99E96}"/>
              </a:ext>
            </a:extLst>
          </p:cNvPr>
          <p:cNvCxnSpPr>
            <a:cxnSpLocks/>
          </p:cNvCxnSpPr>
          <p:nvPr/>
        </p:nvCxnSpPr>
        <p:spPr>
          <a:xfrm>
            <a:off x="4390589" y="5252259"/>
            <a:ext cx="7458722"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02E689D3-3862-48F5-BF48-E8172FA75F52}"/>
              </a:ext>
            </a:extLst>
          </p:cNvPr>
          <p:cNvCxnSpPr>
            <a:cxnSpLocks/>
          </p:cNvCxnSpPr>
          <p:nvPr/>
        </p:nvCxnSpPr>
        <p:spPr>
          <a:xfrm>
            <a:off x="5175460" y="3882390"/>
            <a:ext cx="3170679" cy="0"/>
          </a:xfrm>
          <a:prstGeom prst="straightConnector1">
            <a:avLst/>
          </a:prstGeom>
          <a:ln w="12700">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C744793-57FD-4CC2-A234-A07A6DA484C6}"/>
              </a:ext>
            </a:extLst>
          </p:cNvPr>
          <p:cNvCxnSpPr>
            <a:cxnSpLocks/>
          </p:cNvCxnSpPr>
          <p:nvPr/>
        </p:nvCxnSpPr>
        <p:spPr>
          <a:xfrm>
            <a:off x="5175460" y="4337646"/>
            <a:ext cx="4105627" cy="0"/>
          </a:xfrm>
          <a:prstGeom prst="straightConnector1">
            <a:avLst/>
          </a:prstGeom>
          <a:ln w="12700">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FD5AF75-A1B5-4564-87A4-1634D9FBFAB7}"/>
              </a:ext>
            </a:extLst>
          </p:cNvPr>
          <p:cNvCxnSpPr>
            <a:cxnSpLocks/>
          </p:cNvCxnSpPr>
          <p:nvPr/>
        </p:nvCxnSpPr>
        <p:spPr>
          <a:xfrm>
            <a:off x="5175460" y="4795905"/>
            <a:ext cx="6440992" cy="0"/>
          </a:xfrm>
          <a:prstGeom prst="straightConnector1">
            <a:avLst/>
          </a:prstGeom>
          <a:ln w="12700">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EEBF29F-05E4-4400-86FE-2A281614CBF8}"/>
              </a:ext>
            </a:extLst>
          </p:cNvPr>
          <p:cNvSpPr txBox="1"/>
          <p:nvPr/>
        </p:nvSpPr>
        <p:spPr>
          <a:xfrm>
            <a:off x="5175459" y="4411934"/>
            <a:ext cx="2068979" cy="307777"/>
          </a:xfrm>
          <a:prstGeom prst="rect">
            <a:avLst/>
          </a:prstGeom>
          <a:noFill/>
        </p:spPr>
        <p:txBody>
          <a:bodyPr wrap="square" rtlCol="0" anchor="ctr">
            <a:spAutoFit/>
          </a:bodyPr>
          <a:lstStyle/>
          <a:p>
            <a:pPr algn="l"/>
            <a:r>
              <a:rPr lang="en-US" sz="1400" dirty="0">
                <a:latin typeface="Arial" panose="020B0604020202020204" pitchFamily="34" charset="0"/>
                <a:cs typeface="Arial" panose="020B0604020202020204" pitchFamily="34" charset="0"/>
              </a:rPr>
              <a:t>2</a:t>
            </a:r>
            <a:r>
              <a:rPr lang="en-US" sz="1400" baseline="30000" dirty="0">
                <a:latin typeface="Arial" panose="020B0604020202020204" pitchFamily="34" charset="0"/>
                <a:cs typeface="Arial" panose="020B0604020202020204" pitchFamily="34" charset="0"/>
              </a:rPr>
              <a:t>nd</a:t>
            </a:r>
            <a:r>
              <a:rPr lang="en-US" sz="1400" dirty="0">
                <a:latin typeface="Arial" panose="020B0604020202020204" pitchFamily="34" charset="0"/>
                <a:cs typeface="Arial" panose="020B0604020202020204" pitchFamily="34" charset="0"/>
              </a:rPr>
              <a:t> country filings</a:t>
            </a:r>
          </a:p>
        </p:txBody>
      </p:sp>
    </p:spTree>
    <p:extLst>
      <p:ext uri="{BB962C8B-B14F-4D97-AF65-F5344CB8AC3E}">
        <p14:creationId xmlns:p14="http://schemas.microsoft.com/office/powerpoint/2010/main" val="1366639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E6D3C-A2D6-45DB-9900-232BA5A0F16E}"/>
              </a:ext>
            </a:extLst>
          </p:cNvPr>
          <p:cNvSpPr>
            <a:spLocks noGrp="1"/>
          </p:cNvSpPr>
          <p:nvPr>
            <p:ph type="title"/>
          </p:nvPr>
        </p:nvSpPr>
        <p:spPr/>
        <p:txBody>
          <a:bodyPr/>
          <a:lstStyle/>
          <a:p>
            <a:r>
              <a:rPr lang="en-US" dirty="0"/>
              <a:t>Be</a:t>
            </a:r>
          </a:p>
        </p:txBody>
      </p:sp>
      <p:sp>
        <p:nvSpPr>
          <p:cNvPr id="3" name="Content Placeholder 2">
            <a:extLst>
              <a:ext uri="{FF2B5EF4-FFF2-40B4-BE49-F238E27FC236}">
                <a16:creationId xmlns:a16="http://schemas.microsoft.com/office/drawing/2014/main" id="{873D1893-280C-4489-A34A-4E14B0F8D4ED}"/>
              </a:ext>
            </a:extLst>
          </p:cNvPr>
          <p:cNvSpPr>
            <a:spLocks noGrp="1"/>
          </p:cNvSpPr>
          <p:nvPr>
            <p:ph idx="1"/>
          </p:nvPr>
        </p:nvSpPr>
        <p:spPr>
          <a:xfrm>
            <a:off x="591403" y="1895706"/>
            <a:ext cx="11286697" cy="4170557"/>
          </a:xfrm>
        </p:spPr>
        <p:txBody>
          <a:bodyPr>
            <a:normAutofit/>
          </a:bodyPr>
          <a:lstStyle/>
          <a:p>
            <a:r>
              <a:rPr lang="en-US" sz="2400" b="1" dirty="0"/>
              <a:t>Methodical</a:t>
            </a:r>
            <a:r>
              <a:rPr lang="en-US" sz="2400" dirty="0"/>
              <a:t> – Don’t skip steps</a:t>
            </a:r>
          </a:p>
          <a:p>
            <a:endParaRPr lang="en-US" sz="2400" dirty="0"/>
          </a:p>
          <a:p>
            <a:r>
              <a:rPr lang="en-US" sz="2400" b="1" dirty="0"/>
              <a:t>Dispassionate</a:t>
            </a:r>
            <a:r>
              <a:rPr lang="en-US" sz="2400" dirty="0"/>
              <a:t> – Avoid liking or disliking inventions, inventors, or markets</a:t>
            </a:r>
          </a:p>
          <a:p>
            <a:endParaRPr lang="en-US" sz="2400" dirty="0"/>
          </a:p>
          <a:p>
            <a:r>
              <a:rPr lang="en-US" sz="2400" b="1" dirty="0"/>
              <a:t>Quantitative </a:t>
            </a:r>
            <a:r>
              <a:rPr lang="en-US" sz="2400" dirty="0"/>
              <a:t>– Apply a formula to best estimate numbers, even if uncertain</a:t>
            </a:r>
          </a:p>
          <a:p>
            <a:r>
              <a:rPr lang="en-US" sz="2400" dirty="0"/>
              <a:t>		   Do not follow a ‘gut feel’</a:t>
            </a:r>
          </a:p>
          <a:p>
            <a:endParaRPr lang="en-US" sz="2400" dirty="0"/>
          </a:p>
          <a:p>
            <a:r>
              <a:rPr lang="en-US" sz="2400" b="1" dirty="0"/>
              <a:t>Rational </a:t>
            </a:r>
            <a:r>
              <a:rPr lang="en-US" sz="2400" dirty="0"/>
              <a:t>– Be able to explain the reasoning supporting your estimates</a:t>
            </a:r>
          </a:p>
        </p:txBody>
      </p:sp>
    </p:spTree>
    <p:extLst>
      <p:ext uri="{BB962C8B-B14F-4D97-AF65-F5344CB8AC3E}">
        <p14:creationId xmlns:p14="http://schemas.microsoft.com/office/powerpoint/2010/main" val="397889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02AC4-EB95-4BFD-9FA7-A98552CA0B35}"/>
              </a:ext>
            </a:extLst>
          </p:cNvPr>
          <p:cNvSpPr>
            <a:spLocks noGrp="1"/>
          </p:cNvSpPr>
          <p:nvPr>
            <p:ph type="title"/>
          </p:nvPr>
        </p:nvSpPr>
        <p:spPr/>
        <p:txBody>
          <a:bodyPr/>
          <a:lstStyle/>
          <a:p>
            <a:r>
              <a:rPr lang="en-US" dirty="0"/>
              <a:t>Portfolio quality clues</a:t>
            </a:r>
          </a:p>
        </p:txBody>
      </p:sp>
      <p:sp>
        <p:nvSpPr>
          <p:cNvPr id="3" name="Content Placeholder 2">
            <a:extLst>
              <a:ext uri="{FF2B5EF4-FFF2-40B4-BE49-F238E27FC236}">
                <a16:creationId xmlns:a16="http://schemas.microsoft.com/office/drawing/2014/main" id="{F05ED570-337B-44E4-B398-70E95F86ED11}"/>
              </a:ext>
            </a:extLst>
          </p:cNvPr>
          <p:cNvSpPr>
            <a:spLocks noGrp="1"/>
          </p:cNvSpPr>
          <p:nvPr>
            <p:ph idx="1"/>
          </p:nvPr>
        </p:nvSpPr>
        <p:spPr>
          <a:xfrm>
            <a:off x="838200" y="1264920"/>
            <a:ext cx="10515600" cy="5541734"/>
          </a:xfrm>
        </p:spPr>
        <p:txBody>
          <a:bodyPr>
            <a:normAutofit/>
          </a:bodyPr>
          <a:lstStyle/>
          <a:p>
            <a:pPr lvl="0">
              <a:lnSpc>
                <a:spcPct val="120000"/>
              </a:lnSpc>
              <a:spcBef>
                <a:spcPts val="0"/>
              </a:spcBef>
            </a:pPr>
            <a:r>
              <a:rPr lang="en-US" sz="1800" dirty="0"/>
              <a:t>5+ complementary (“non-cumulative”) references from a thorough pre-filing prior art search</a:t>
            </a:r>
          </a:p>
          <a:p>
            <a:pPr lvl="0">
              <a:lnSpc>
                <a:spcPct val="120000"/>
              </a:lnSpc>
              <a:spcBef>
                <a:spcPts val="0"/>
              </a:spcBef>
            </a:pPr>
            <a:r>
              <a:rPr lang="en-US" sz="1800" dirty="0"/>
              <a:t>&lt;110 words average in granted independent claims</a:t>
            </a:r>
          </a:p>
          <a:p>
            <a:pPr lvl="0">
              <a:lnSpc>
                <a:spcPct val="120000"/>
              </a:lnSpc>
              <a:spcBef>
                <a:spcPts val="0"/>
              </a:spcBef>
            </a:pPr>
            <a:r>
              <a:rPr lang="en-US" sz="1800" dirty="0"/>
              <a:t>&lt;90 words average in first-filed independent claims</a:t>
            </a:r>
          </a:p>
          <a:p>
            <a:pPr lvl="0">
              <a:lnSpc>
                <a:spcPct val="120000"/>
              </a:lnSpc>
              <a:spcBef>
                <a:spcPts val="0"/>
              </a:spcBef>
            </a:pPr>
            <a:r>
              <a:rPr lang="en-US" sz="1800" dirty="0"/>
              <a:t>5 or fewer elements in independent claims</a:t>
            </a:r>
          </a:p>
          <a:p>
            <a:pPr lvl="0">
              <a:lnSpc>
                <a:spcPct val="120000"/>
              </a:lnSpc>
              <a:spcBef>
                <a:spcPts val="0"/>
              </a:spcBef>
            </a:pPr>
            <a:r>
              <a:rPr lang="en-US" sz="1800" dirty="0"/>
              <a:t>10+ meaningful figures in each application</a:t>
            </a:r>
          </a:p>
          <a:p>
            <a:pPr lvl="0">
              <a:lnSpc>
                <a:spcPct val="120000"/>
              </a:lnSpc>
              <a:spcBef>
                <a:spcPts val="0"/>
              </a:spcBef>
            </a:pPr>
            <a:r>
              <a:rPr lang="en-US" sz="1800" dirty="0"/>
              <a:t>100+ paragraphs or 10,000 words in specs, not counting boilerplate</a:t>
            </a:r>
          </a:p>
          <a:p>
            <a:pPr lvl="0">
              <a:lnSpc>
                <a:spcPct val="120000"/>
              </a:lnSpc>
              <a:spcBef>
                <a:spcPts val="0"/>
              </a:spcBef>
            </a:pPr>
            <a:r>
              <a:rPr lang="en-US" sz="1800" dirty="0"/>
              <a:t>&lt;3 rejections to allowance</a:t>
            </a:r>
          </a:p>
          <a:p>
            <a:pPr lvl="0">
              <a:lnSpc>
                <a:spcPct val="120000"/>
              </a:lnSpc>
              <a:spcBef>
                <a:spcPts val="0"/>
              </a:spcBef>
            </a:pPr>
            <a:endParaRPr lang="en-US" sz="1800" dirty="0"/>
          </a:p>
          <a:p>
            <a:pPr lvl="0">
              <a:lnSpc>
                <a:spcPct val="120000"/>
              </a:lnSpc>
              <a:spcBef>
                <a:spcPts val="0"/>
              </a:spcBef>
            </a:pPr>
            <a:r>
              <a:rPr lang="en-US" sz="1800" dirty="0"/>
              <a:t>⅓ of inventions filed in at least 2 countries</a:t>
            </a:r>
          </a:p>
          <a:p>
            <a:pPr lvl="0">
              <a:lnSpc>
                <a:spcPct val="120000"/>
              </a:lnSpc>
              <a:spcBef>
                <a:spcPts val="0"/>
              </a:spcBef>
            </a:pPr>
            <a:r>
              <a:rPr lang="en-US" sz="1800" dirty="0"/>
              <a:t>½ of applications outside the US</a:t>
            </a:r>
          </a:p>
          <a:p>
            <a:pPr lvl="0">
              <a:lnSpc>
                <a:spcPct val="120000"/>
              </a:lnSpc>
              <a:spcBef>
                <a:spcPts val="0"/>
              </a:spcBef>
            </a:pPr>
            <a:endParaRPr lang="en-US" sz="1800" dirty="0"/>
          </a:p>
          <a:p>
            <a:pPr lvl="0">
              <a:lnSpc>
                <a:spcPct val="120000"/>
              </a:lnSpc>
              <a:spcBef>
                <a:spcPts val="0"/>
              </a:spcBef>
            </a:pPr>
            <a:r>
              <a:rPr lang="en-US" sz="1800" dirty="0"/>
              <a:t>1 invention family per 50 engineer-years or 10 million dollars of R&amp;D spending</a:t>
            </a:r>
          </a:p>
          <a:p>
            <a:pPr lvl="0">
              <a:lnSpc>
                <a:spcPct val="120000"/>
              </a:lnSpc>
              <a:spcBef>
                <a:spcPts val="0"/>
              </a:spcBef>
            </a:pPr>
            <a:r>
              <a:rPr lang="en-US" sz="1800" dirty="0"/>
              <a:t>¼ of invention disclosures filed as applications</a:t>
            </a:r>
          </a:p>
          <a:p>
            <a:pPr lvl="0">
              <a:lnSpc>
                <a:spcPct val="120000"/>
              </a:lnSpc>
              <a:spcBef>
                <a:spcPts val="0"/>
              </a:spcBef>
            </a:pPr>
            <a:r>
              <a:rPr lang="en-US" sz="1800" dirty="0"/>
              <a:t>at least as many named inventors as invention families</a:t>
            </a:r>
          </a:p>
          <a:p>
            <a:pPr lvl="0">
              <a:lnSpc>
                <a:spcPct val="120000"/>
              </a:lnSpc>
              <a:spcBef>
                <a:spcPts val="0"/>
              </a:spcBef>
            </a:pPr>
            <a:r>
              <a:rPr lang="en-US" sz="1800" dirty="0"/>
              <a:t>10%+ of new invention families from each of several portfolio categories annually</a:t>
            </a:r>
          </a:p>
          <a:p>
            <a:pPr lvl="0">
              <a:lnSpc>
                <a:spcPct val="120000"/>
              </a:lnSpc>
              <a:spcBef>
                <a:spcPts val="0"/>
              </a:spcBef>
            </a:pPr>
            <a:r>
              <a:rPr lang="en-US" sz="1800" dirty="0"/>
              <a:t>applications in at least twice as many patent office examination groups as portfolio categories</a:t>
            </a:r>
          </a:p>
        </p:txBody>
      </p:sp>
    </p:spTree>
    <p:extLst>
      <p:ext uri="{BB962C8B-B14F-4D97-AF65-F5344CB8AC3E}">
        <p14:creationId xmlns:p14="http://schemas.microsoft.com/office/powerpoint/2010/main" val="939201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2F379-1FFF-479B-A62F-B2A2D0E78653}"/>
              </a:ext>
            </a:extLst>
          </p:cNvPr>
          <p:cNvSpPr>
            <a:spLocks noGrp="1"/>
          </p:cNvSpPr>
          <p:nvPr>
            <p:ph type="ctrTitle"/>
          </p:nvPr>
        </p:nvSpPr>
        <p:spPr/>
        <p:txBody>
          <a:bodyPr/>
          <a:lstStyle/>
          <a:p>
            <a:r>
              <a:rPr lang="en-US" dirty="0"/>
              <a:t>Good luck</a:t>
            </a:r>
          </a:p>
        </p:txBody>
      </p:sp>
      <p:sp>
        <p:nvSpPr>
          <p:cNvPr id="3" name="Subtitle 2">
            <a:extLst>
              <a:ext uri="{FF2B5EF4-FFF2-40B4-BE49-F238E27FC236}">
                <a16:creationId xmlns:a16="http://schemas.microsoft.com/office/drawing/2014/main" id="{7A0166DE-7435-460A-A1DB-8B8EC7646867}"/>
              </a:ext>
            </a:extLst>
          </p:cNvPr>
          <p:cNvSpPr>
            <a:spLocks noGrp="1"/>
          </p:cNvSpPr>
          <p:nvPr>
            <p:ph type="subTitle" idx="1"/>
          </p:nvPr>
        </p:nvSpPr>
        <p:spPr/>
        <p:txBody>
          <a:bodyPr/>
          <a:lstStyle/>
          <a:p>
            <a:r>
              <a:rPr lang="en-US" dirty="0">
                <a:latin typeface="Segoe Print" panose="02000600000000000000" pitchFamily="2" charset="0"/>
              </a:rPr>
              <a:t>Jonah@Probell.com</a:t>
            </a:r>
          </a:p>
        </p:txBody>
      </p:sp>
      <p:sp>
        <p:nvSpPr>
          <p:cNvPr id="4" name="TextBox 3">
            <a:extLst>
              <a:ext uri="{FF2B5EF4-FFF2-40B4-BE49-F238E27FC236}">
                <a16:creationId xmlns:a16="http://schemas.microsoft.com/office/drawing/2014/main" id="{2CFC607D-D9D9-4E8A-84F5-0F7D6009A689}"/>
              </a:ext>
            </a:extLst>
          </p:cNvPr>
          <p:cNvSpPr txBox="1"/>
          <p:nvPr/>
        </p:nvSpPr>
        <p:spPr>
          <a:xfrm>
            <a:off x="1178628" y="5165209"/>
            <a:ext cx="9834744" cy="369332"/>
          </a:xfrm>
          <a:prstGeom prst="rect">
            <a:avLst/>
          </a:prstGeom>
          <a:noFill/>
        </p:spPr>
        <p:txBody>
          <a:bodyPr wrap="none" rtlCol="0">
            <a:spAutoFit/>
          </a:bodyPr>
          <a:lstStyle/>
          <a:p>
            <a:pPr algn="ctr"/>
            <a:r>
              <a:rPr lang="en-US" dirty="0">
                <a:latin typeface="Courier New" panose="02070309020205020404" pitchFamily="49" charset="0"/>
                <a:cs typeface="Courier New" panose="02070309020205020404" pitchFamily="49" charset="0"/>
              </a:rPr>
              <a:t>git clone https://github.com/panscient/Patenting-for-the-Small-Company</a:t>
            </a:r>
          </a:p>
        </p:txBody>
      </p:sp>
    </p:spTree>
    <p:extLst>
      <p:ext uri="{BB962C8B-B14F-4D97-AF65-F5344CB8AC3E}">
        <p14:creationId xmlns:p14="http://schemas.microsoft.com/office/powerpoint/2010/main" val="3661418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E6D3C-A2D6-45DB-9900-232BA5A0F16E}"/>
              </a:ext>
            </a:extLst>
          </p:cNvPr>
          <p:cNvSpPr>
            <a:spLocks noGrp="1"/>
          </p:cNvSpPr>
          <p:nvPr>
            <p:ph type="title"/>
          </p:nvPr>
        </p:nvSpPr>
        <p:spPr/>
        <p:txBody>
          <a:bodyPr/>
          <a:lstStyle/>
          <a:p>
            <a:r>
              <a:rPr lang="en-US" dirty="0"/>
              <a:t>For small companies</a:t>
            </a:r>
          </a:p>
        </p:txBody>
      </p:sp>
      <p:sp>
        <p:nvSpPr>
          <p:cNvPr id="3" name="Content Placeholder 2">
            <a:extLst>
              <a:ext uri="{FF2B5EF4-FFF2-40B4-BE49-F238E27FC236}">
                <a16:creationId xmlns:a16="http://schemas.microsoft.com/office/drawing/2014/main" id="{873D1893-280C-4489-A34A-4E14B0F8D4ED}"/>
              </a:ext>
            </a:extLst>
          </p:cNvPr>
          <p:cNvSpPr>
            <a:spLocks noGrp="1"/>
          </p:cNvSpPr>
          <p:nvPr>
            <p:ph idx="1"/>
          </p:nvPr>
        </p:nvSpPr>
        <p:spPr>
          <a:xfrm>
            <a:off x="591403" y="1895706"/>
            <a:ext cx="11286697" cy="4170557"/>
          </a:xfrm>
        </p:spPr>
        <p:txBody>
          <a:bodyPr>
            <a:normAutofit lnSpcReduction="10000"/>
          </a:bodyPr>
          <a:lstStyle/>
          <a:p>
            <a:r>
              <a:rPr lang="en-US" sz="2400" b="1" dirty="0"/>
              <a:t>Small company:</a:t>
            </a:r>
            <a:r>
              <a:rPr lang="en-US" sz="2400" dirty="0"/>
              <a:t> A company with no recurring patenting budget and process</a:t>
            </a:r>
          </a:p>
          <a:p>
            <a:endParaRPr lang="en-US" sz="2400" dirty="0"/>
          </a:p>
          <a:p>
            <a:r>
              <a:rPr lang="en-US" sz="2400" dirty="0"/>
              <a:t>An invention is probably worth patenting if</a:t>
            </a:r>
          </a:p>
          <a:p>
            <a:endParaRPr lang="en-US" sz="2400" dirty="0"/>
          </a:p>
          <a:p>
            <a:pPr marL="457200" indent="-457200">
              <a:buFont typeface="+mj-lt"/>
              <a:buAutoNum type="arabicPeriod"/>
            </a:pPr>
            <a:r>
              <a:rPr lang="en-US" sz="2400" dirty="0"/>
              <a:t>It is  a specific non-obvious inventive step in technology</a:t>
            </a:r>
          </a:p>
          <a:p>
            <a:pPr marL="457200" indent="-457200">
              <a:buFont typeface="+mj-lt"/>
              <a:buAutoNum type="arabicPeriod"/>
            </a:pPr>
            <a:endParaRPr lang="en-US" sz="2400" dirty="0"/>
          </a:p>
          <a:p>
            <a:pPr marL="457200" indent="-457200">
              <a:buFont typeface="+mj-lt"/>
              <a:buAutoNum type="arabicPeriod"/>
            </a:pPr>
            <a:r>
              <a:rPr lang="en-US" sz="2400" dirty="0"/>
              <a:t>Somebody will eventually use it to make at least $2 million dollars </a:t>
            </a:r>
            <a:r>
              <a:rPr lang="en-US" sz="2400" b="1" dirty="0"/>
              <a:t>per year </a:t>
            </a:r>
            <a:r>
              <a:rPr lang="en-US" sz="2400" dirty="0"/>
              <a:t>more than they could without using it</a:t>
            </a:r>
          </a:p>
          <a:p>
            <a:pPr marL="457200" indent="-457200">
              <a:buFont typeface="+mj-lt"/>
              <a:buAutoNum type="arabicPeriod"/>
            </a:pPr>
            <a:endParaRPr lang="en-US" sz="2400" dirty="0"/>
          </a:p>
          <a:p>
            <a:pPr marL="457200" indent="-457200">
              <a:buFont typeface="+mj-lt"/>
              <a:buAutoNum type="arabicPeriod"/>
            </a:pPr>
            <a:r>
              <a:rPr lang="en-US" sz="2400" dirty="0"/>
              <a:t>The company can afford $20 thousand dollars</a:t>
            </a:r>
          </a:p>
        </p:txBody>
      </p:sp>
      <p:sp>
        <p:nvSpPr>
          <p:cNvPr id="8" name="TextBox 7">
            <a:extLst>
              <a:ext uri="{FF2B5EF4-FFF2-40B4-BE49-F238E27FC236}">
                <a16:creationId xmlns:a16="http://schemas.microsoft.com/office/drawing/2014/main" id="{564F49A5-FDE6-4DA4-A4D0-1294B01915D6}"/>
              </a:ext>
            </a:extLst>
          </p:cNvPr>
          <p:cNvSpPr txBox="1"/>
          <p:nvPr/>
        </p:nvSpPr>
        <p:spPr>
          <a:xfrm>
            <a:off x="921996" y="3227004"/>
            <a:ext cx="1563248" cy="369332"/>
          </a:xfrm>
          <a:prstGeom prst="rect">
            <a:avLst/>
          </a:prstGeom>
          <a:noFill/>
        </p:spPr>
        <p:txBody>
          <a:bodyPr wrap="none">
            <a:spAutoFit/>
          </a:bodyPr>
          <a:lstStyle/>
          <a:p>
            <a:pPr algn="ctr"/>
            <a:r>
              <a:rPr lang="en-US" b="1" dirty="0">
                <a:solidFill>
                  <a:srgbClr val="FF0000"/>
                </a:solidFill>
                <a:latin typeface="Segoe Print" panose="02000600000000000000" pitchFamily="2" charset="0"/>
              </a:rPr>
              <a:t>really, truly</a:t>
            </a:r>
          </a:p>
        </p:txBody>
      </p:sp>
      <p:sp>
        <p:nvSpPr>
          <p:cNvPr id="5" name="TextBox 4">
            <a:extLst>
              <a:ext uri="{FF2B5EF4-FFF2-40B4-BE49-F238E27FC236}">
                <a16:creationId xmlns:a16="http://schemas.microsoft.com/office/drawing/2014/main" id="{E59D2625-6E9E-4F9C-AA74-7A625A001526}"/>
              </a:ext>
            </a:extLst>
          </p:cNvPr>
          <p:cNvSpPr txBox="1"/>
          <p:nvPr/>
        </p:nvSpPr>
        <p:spPr>
          <a:xfrm>
            <a:off x="1544762" y="3501679"/>
            <a:ext cx="317715" cy="369332"/>
          </a:xfrm>
          <a:prstGeom prst="rect">
            <a:avLst/>
          </a:prstGeom>
          <a:noFill/>
        </p:spPr>
        <p:txBody>
          <a:bodyPr wrap="none">
            <a:spAutoFit/>
          </a:bodyPr>
          <a:lstStyle/>
          <a:p>
            <a:pPr algn="ctr"/>
            <a:r>
              <a:rPr lang="en-US" b="1" dirty="0">
                <a:solidFill>
                  <a:srgbClr val="FF0000"/>
                </a:solidFill>
                <a:latin typeface="Segoe Print" panose="02000600000000000000" pitchFamily="2" charset="0"/>
              </a:rPr>
              <a:t>^</a:t>
            </a:r>
          </a:p>
        </p:txBody>
      </p:sp>
    </p:spTree>
    <p:extLst>
      <p:ext uri="{BB962C8B-B14F-4D97-AF65-F5344CB8AC3E}">
        <p14:creationId xmlns:p14="http://schemas.microsoft.com/office/powerpoint/2010/main" val="281627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Rectangle 147">
            <a:extLst>
              <a:ext uri="{FF2B5EF4-FFF2-40B4-BE49-F238E27FC236}">
                <a16:creationId xmlns:a16="http://schemas.microsoft.com/office/drawing/2014/main" id="{C98B8FE0-3C32-419E-B551-D4F90BFBE23D}"/>
              </a:ext>
            </a:extLst>
          </p:cNvPr>
          <p:cNvSpPr/>
          <p:nvPr/>
        </p:nvSpPr>
        <p:spPr>
          <a:xfrm>
            <a:off x="2674285" y="1352634"/>
            <a:ext cx="3423868" cy="334886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i="1" dirty="0">
                <a:solidFill>
                  <a:schemeClr val="accent5">
                    <a:lumMod val="75000"/>
                  </a:schemeClr>
                </a:solidFill>
                <a:latin typeface="Arial" panose="020B0604020202020204" pitchFamily="34" charset="0"/>
                <a:ea typeface="Liberation Sans" panose="020B0604020202020204" pitchFamily="34" charset="0"/>
                <a:cs typeface="Arial" panose="020B0604020202020204" pitchFamily="34" charset="0"/>
              </a:rPr>
              <a:t>preparation</a:t>
            </a:r>
          </a:p>
        </p:txBody>
      </p:sp>
      <p:grpSp>
        <p:nvGrpSpPr>
          <p:cNvPr id="107" name="Group 106">
            <a:extLst>
              <a:ext uri="{FF2B5EF4-FFF2-40B4-BE49-F238E27FC236}">
                <a16:creationId xmlns:a16="http://schemas.microsoft.com/office/drawing/2014/main" id="{74AEABCE-15CE-4651-A2AB-ABA65507FDA4}"/>
              </a:ext>
            </a:extLst>
          </p:cNvPr>
          <p:cNvGrpSpPr/>
          <p:nvPr/>
        </p:nvGrpSpPr>
        <p:grpSpPr>
          <a:xfrm>
            <a:off x="4706578" y="3516024"/>
            <a:ext cx="377548" cy="377548"/>
            <a:chOff x="3016386" y="4854852"/>
            <a:chExt cx="377548" cy="377548"/>
          </a:xfrm>
        </p:grpSpPr>
        <p:sp>
          <p:nvSpPr>
            <p:cNvPr id="108" name="Octagon 107">
              <a:extLst>
                <a:ext uri="{FF2B5EF4-FFF2-40B4-BE49-F238E27FC236}">
                  <a16:creationId xmlns:a16="http://schemas.microsoft.com/office/drawing/2014/main" id="{0F210A85-3A54-4013-ACDC-D907EC6437EE}"/>
                </a:ext>
              </a:extLst>
            </p:cNvPr>
            <p:cNvSpPr/>
            <p:nvPr/>
          </p:nvSpPr>
          <p:spPr>
            <a:xfrm>
              <a:off x="3039387" y="4877849"/>
              <a:ext cx="331554" cy="331554"/>
            </a:xfrm>
            <a:prstGeom prst="octagon">
              <a:avLst/>
            </a:prstGeom>
            <a:solidFill>
              <a:srgbClr val="E7131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sp>
          <p:nvSpPr>
            <p:cNvPr id="109" name="Rectangle 108">
              <a:extLst>
                <a:ext uri="{FF2B5EF4-FFF2-40B4-BE49-F238E27FC236}">
                  <a16:creationId xmlns:a16="http://schemas.microsoft.com/office/drawing/2014/main" id="{EEB1E468-B936-4B2F-90AD-3CBDF4A4F747}"/>
                </a:ext>
              </a:extLst>
            </p:cNvPr>
            <p:cNvSpPr/>
            <p:nvPr/>
          </p:nvSpPr>
          <p:spPr>
            <a:xfrm>
              <a:off x="3016386" y="4854852"/>
              <a:ext cx="377548" cy="377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grpSp>
      <p:grpSp>
        <p:nvGrpSpPr>
          <p:cNvPr id="103" name="Group 102">
            <a:extLst>
              <a:ext uri="{FF2B5EF4-FFF2-40B4-BE49-F238E27FC236}">
                <a16:creationId xmlns:a16="http://schemas.microsoft.com/office/drawing/2014/main" id="{D0A3C354-5D42-4E14-91EE-F099BE02D1A8}"/>
              </a:ext>
            </a:extLst>
          </p:cNvPr>
          <p:cNvGrpSpPr/>
          <p:nvPr/>
        </p:nvGrpSpPr>
        <p:grpSpPr>
          <a:xfrm>
            <a:off x="4675407" y="3478890"/>
            <a:ext cx="377548" cy="377548"/>
            <a:chOff x="3016386" y="4854852"/>
            <a:chExt cx="377548" cy="377548"/>
          </a:xfrm>
        </p:grpSpPr>
        <p:sp>
          <p:nvSpPr>
            <p:cNvPr id="105" name="Octagon 104">
              <a:extLst>
                <a:ext uri="{FF2B5EF4-FFF2-40B4-BE49-F238E27FC236}">
                  <a16:creationId xmlns:a16="http://schemas.microsoft.com/office/drawing/2014/main" id="{DB1D7D4A-9636-4DEE-B7C4-03A4E3FF77CD}"/>
                </a:ext>
              </a:extLst>
            </p:cNvPr>
            <p:cNvSpPr/>
            <p:nvPr/>
          </p:nvSpPr>
          <p:spPr>
            <a:xfrm>
              <a:off x="3039387" y="4877849"/>
              <a:ext cx="331554" cy="331554"/>
            </a:xfrm>
            <a:prstGeom prst="octagon">
              <a:avLst/>
            </a:prstGeom>
            <a:solidFill>
              <a:srgbClr val="E7131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sp>
          <p:nvSpPr>
            <p:cNvPr id="106" name="Rectangle 105">
              <a:extLst>
                <a:ext uri="{FF2B5EF4-FFF2-40B4-BE49-F238E27FC236}">
                  <a16:creationId xmlns:a16="http://schemas.microsoft.com/office/drawing/2014/main" id="{2E746FD6-7DFF-4916-9C70-76106FC10914}"/>
                </a:ext>
              </a:extLst>
            </p:cNvPr>
            <p:cNvSpPr/>
            <p:nvPr/>
          </p:nvSpPr>
          <p:spPr>
            <a:xfrm>
              <a:off x="3016386" y="4854852"/>
              <a:ext cx="377548" cy="377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grpSp>
      <p:sp>
        <p:nvSpPr>
          <p:cNvPr id="145" name="Rectangle: Top Corners One Rounded and One Snipped 144">
            <a:extLst>
              <a:ext uri="{FF2B5EF4-FFF2-40B4-BE49-F238E27FC236}">
                <a16:creationId xmlns:a16="http://schemas.microsoft.com/office/drawing/2014/main" id="{CA7B1A3C-4D60-4345-A22E-A1A1200101E1}"/>
              </a:ext>
            </a:extLst>
          </p:cNvPr>
          <p:cNvSpPr/>
          <p:nvPr/>
        </p:nvSpPr>
        <p:spPr>
          <a:xfrm rot="5400000">
            <a:off x="6270749" y="1175928"/>
            <a:ext cx="3348846" cy="3698345"/>
          </a:xfrm>
          <a:prstGeom prst="snipRoundRect">
            <a:avLst>
              <a:gd name="adj1" fmla="val 0"/>
              <a:gd name="adj2" fmla="val 3741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r>
              <a:rPr lang="en-US" sz="1100" i="1" dirty="0">
                <a:solidFill>
                  <a:schemeClr val="accent2">
                    <a:lumMod val="75000"/>
                  </a:schemeClr>
                </a:solidFill>
                <a:latin typeface="Arial" panose="020B0604020202020204" pitchFamily="34" charset="0"/>
                <a:ea typeface="Liberation Sans" panose="020B0604020202020204" pitchFamily="34" charset="0"/>
                <a:cs typeface="Arial" panose="020B0604020202020204" pitchFamily="34" charset="0"/>
              </a:rPr>
              <a:t>prosecution</a:t>
            </a:r>
          </a:p>
        </p:txBody>
      </p:sp>
      <p:sp>
        <p:nvSpPr>
          <p:cNvPr id="6" name="Rectangle 5">
            <a:extLst>
              <a:ext uri="{FF2B5EF4-FFF2-40B4-BE49-F238E27FC236}">
                <a16:creationId xmlns:a16="http://schemas.microsoft.com/office/drawing/2014/main" id="{F08A0796-229F-471E-A332-E65AB3EC5117}"/>
              </a:ext>
            </a:extLst>
          </p:cNvPr>
          <p:cNvSpPr/>
          <p:nvPr/>
        </p:nvSpPr>
        <p:spPr>
          <a:xfrm>
            <a:off x="249875" y="1352634"/>
            <a:ext cx="2424409" cy="334886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i="1" dirty="0">
                <a:solidFill>
                  <a:schemeClr val="accent4">
                    <a:lumMod val="75000"/>
                  </a:schemeClr>
                </a:solidFill>
                <a:latin typeface="Arial" panose="020B0604020202020204" pitchFamily="34" charset="0"/>
                <a:ea typeface="Liberation Sans" panose="020B0604020202020204" pitchFamily="34" charset="0"/>
                <a:cs typeface="Arial" panose="020B0604020202020204" pitchFamily="34" charset="0"/>
              </a:rPr>
              <a:t>harvesting</a:t>
            </a:r>
          </a:p>
        </p:txBody>
      </p:sp>
      <p:sp>
        <p:nvSpPr>
          <p:cNvPr id="2" name="Title 1">
            <a:extLst>
              <a:ext uri="{FF2B5EF4-FFF2-40B4-BE49-F238E27FC236}">
                <a16:creationId xmlns:a16="http://schemas.microsoft.com/office/drawing/2014/main" id="{2136B30D-E758-474F-A8B1-79E7950B04AF}"/>
              </a:ext>
            </a:extLst>
          </p:cNvPr>
          <p:cNvSpPr>
            <a:spLocks noGrp="1"/>
          </p:cNvSpPr>
          <p:nvPr>
            <p:ph type="title"/>
          </p:nvPr>
        </p:nvSpPr>
        <p:spPr/>
        <p:txBody>
          <a:bodyPr/>
          <a:lstStyle/>
          <a:p>
            <a:r>
              <a:rPr lang="en-US" dirty="0"/>
              <a:t>The life of a patent</a:t>
            </a:r>
          </a:p>
        </p:txBody>
      </p:sp>
      <p:sp>
        <p:nvSpPr>
          <p:cNvPr id="19" name="TextBox 18">
            <a:extLst>
              <a:ext uri="{FF2B5EF4-FFF2-40B4-BE49-F238E27FC236}">
                <a16:creationId xmlns:a16="http://schemas.microsoft.com/office/drawing/2014/main" id="{20C93103-65F9-4C78-84DE-3DE024DACCE4}"/>
              </a:ext>
            </a:extLst>
          </p:cNvPr>
          <p:cNvSpPr txBox="1"/>
          <p:nvPr/>
        </p:nvSpPr>
        <p:spPr>
          <a:xfrm>
            <a:off x="1795032" y="2389949"/>
            <a:ext cx="728726" cy="261610"/>
          </a:xfrm>
          <a:prstGeom prst="rect">
            <a:avLst/>
          </a:prstGeom>
          <a:noFill/>
        </p:spPr>
        <p:txBody>
          <a:bodyPr wrap="none" lIns="45720" rIns="45720" rtlCol="0" anchor="ctr">
            <a:spAutoFit/>
          </a:bodyPr>
          <a:lstStyle/>
          <a:p>
            <a:r>
              <a:rPr lang="en-US" sz="1100" dirty="0">
                <a:latin typeface="Arial" panose="020B0604020202020204" pitchFamily="34" charset="0"/>
                <a:ea typeface="Liberation Sans" panose="020B0604020202020204" pitchFamily="34" charset="0"/>
                <a:cs typeface="Arial" panose="020B0604020202020204" pitchFamily="34" charset="0"/>
              </a:rPr>
              <a:t>disclosure</a:t>
            </a:r>
          </a:p>
        </p:txBody>
      </p:sp>
      <p:sp>
        <p:nvSpPr>
          <p:cNvPr id="30" name="TextBox 29">
            <a:extLst>
              <a:ext uri="{FF2B5EF4-FFF2-40B4-BE49-F238E27FC236}">
                <a16:creationId xmlns:a16="http://schemas.microsoft.com/office/drawing/2014/main" id="{C958314F-FFC6-46F8-A398-1EB8E39BD943}"/>
              </a:ext>
            </a:extLst>
          </p:cNvPr>
          <p:cNvSpPr txBox="1"/>
          <p:nvPr/>
        </p:nvSpPr>
        <p:spPr>
          <a:xfrm>
            <a:off x="3441125" y="2304804"/>
            <a:ext cx="565219" cy="430887"/>
          </a:xfrm>
          <a:prstGeom prst="rect">
            <a:avLst/>
          </a:prstGeom>
          <a:noFill/>
        </p:spPr>
        <p:txBody>
          <a:bodyPr wrap="none" lIns="45720" rIns="45720" rtlCol="0" anchor="ctr">
            <a:spAutoFit/>
          </a:bodyPr>
          <a:lstStyle/>
          <a:p>
            <a:pPr algn="ctr"/>
            <a:r>
              <a:rPr lang="en-US" sz="1100" dirty="0">
                <a:latin typeface="Arial" panose="020B0604020202020204" pitchFamily="34" charset="0"/>
                <a:ea typeface="Liberation Sans" panose="020B0604020202020204" pitchFamily="34" charset="0"/>
                <a:cs typeface="Arial" panose="020B0604020202020204" pitchFamily="34" charset="0"/>
              </a:rPr>
              <a:t>draft</a:t>
            </a:r>
          </a:p>
          <a:p>
            <a:pPr algn="ctr"/>
            <a:r>
              <a:rPr lang="en-US" sz="1100" dirty="0">
                <a:solidFill>
                  <a:srgbClr val="188A20"/>
                </a:solidFill>
                <a:latin typeface="Arial" panose="020B0604020202020204" pitchFamily="34" charset="0"/>
                <a:ea typeface="Liberation Sans" panose="020B0604020202020204" pitchFamily="34" charset="0"/>
                <a:cs typeface="Arial" panose="020B0604020202020204" pitchFamily="34" charset="0"/>
              </a:rPr>
              <a:t>$6-10K</a:t>
            </a:r>
          </a:p>
        </p:txBody>
      </p:sp>
      <p:cxnSp>
        <p:nvCxnSpPr>
          <p:cNvPr id="31" name="Straight Arrow Connector 30">
            <a:extLst>
              <a:ext uri="{FF2B5EF4-FFF2-40B4-BE49-F238E27FC236}">
                <a16:creationId xmlns:a16="http://schemas.microsoft.com/office/drawing/2014/main" id="{4E8CC924-57D2-4211-A33B-7B8BAE58A431}"/>
              </a:ext>
            </a:extLst>
          </p:cNvPr>
          <p:cNvCxnSpPr>
            <a:cxnSpLocks/>
            <a:stCxn id="85" idx="3"/>
            <a:endCxn id="30" idx="1"/>
          </p:cNvCxnSpPr>
          <p:nvPr/>
        </p:nvCxnSpPr>
        <p:spPr>
          <a:xfrm flipV="1">
            <a:off x="3228282" y="2520248"/>
            <a:ext cx="212843" cy="1216"/>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FADC471-1932-4648-8E85-DF8DBE29E101}"/>
              </a:ext>
            </a:extLst>
          </p:cNvPr>
          <p:cNvSpPr txBox="1"/>
          <p:nvPr/>
        </p:nvSpPr>
        <p:spPr>
          <a:xfrm>
            <a:off x="5327741" y="2220167"/>
            <a:ext cx="459421" cy="600164"/>
          </a:xfrm>
          <a:prstGeom prst="rect">
            <a:avLst/>
          </a:prstGeom>
          <a:noFill/>
        </p:spPr>
        <p:txBody>
          <a:bodyPr wrap="none" lIns="45720" rIns="45720" rtlCol="0" anchor="ctr">
            <a:spAutoFit/>
          </a:bodyPr>
          <a:lstStyle/>
          <a:p>
            <a:pPr algn="ctr"/>
            <a:r>
              <a:rPr lang="en-US" sz="1100" dirty="0">
                <a:latin typeface="Arial" panose="020B0604020202020204" pitchFamily="34" charset="0"/>
                <a:ea typeface="Liberation Sans" panose="020B0604020202020204" pitchFamily="34" charset="0"/>
                <a:cs typeface="Arial" panose="020B0604020202020204" pitchFamily="34" charset="0"/>
              </a:rPr>
              <a:t>1</a:t>
            </a:r>
            <a:r>
              <a:rPr lang="en-US" sz="1100" baseline="30000" dirty="0">
                <a:latin typeface="Arial" panose="020B0604020202020204" pitchFamily="34" charset="0"/>
                <a:ea typeface="Liberation Sans" panose="020B0604020202020204" pitchFamily="34" charset="0"/>
                <a:cs typeface="Arial" panose="020B0604020202020204" pitchFamily="34" charset="0"/>
              </a:rPr>
              <a:t>st</a:t>
            </a:r>
            <a:br>
              <a:rPr lang="en-US" sz="1100" dirty="0">
                <a:latin typeface="Arial" panose="020B0604020202020204" pitchFamily="34" charset="0"/>
                <a:ea typeface="Liberation Sans" panose="020B0604020202020204" pitchFamily="34" charset="0"/>
                <a:cs typeface="Arial" panose="020B0604020202020204" pitchFamily="34" charset="0"/>
              </a:rPr>
            </a:br>
            <a:r>
              <a:rPr lang="en-US" sz="1100" dirty="0">
                <a:latin typeface="Arial" panose="020B0604020202020204" pitchFamily="34" charset="0"/>
                <a:ea typeface="Liberation Sans" panose="020B0604020202020204" pitchFamily="34" charset="0"/>
                <a:cs typeface="Arial" panose="020B0604020202020204" pitchFamily="34" charset="0"/>
              </a:rPr>
              <a:t>filing</a:t>
            </a:r>
          </a:p>
          <a:p>
            <a:pPr algn="ctr"/>
            <a:r>
              <a:rPr lang="en-US" sz="1100" dirty="0">
                <a:solidFill>
                  <a:srgbClr val="188A20"/>
                </a:solidFill>
                <a:latin typeface="Arial" panose="020B0604020202020204" pitchFamily="34" charset="0"/>
                <a:ea typeface="Liberation Sans" panose="020B0604020202020204" pitchFamily="34" charset="0"/>
                <a:cs typeface="Arial" panose="020B0604020202020204" pitchFamily="34" charset="0"/>
              </a:rPr>
              <a:t>$2-5k</a:t>
            </a:r>
          </a:p>
        </p:txBody>
      </p:sp>
      <p:cxnSp>
        <p:nvCxnSpPr>
          <p:cNvPr id="38" name="Straight Arrow Connector 37">
            <a:extLst>
              <a:ext uri="{FF2B5EF4-FFF2-40B4-BE49-F238E27FC236}">
                <a16:creationId xmlns:a16="http://schemas.microsoft.com/office/drawing/2014/main" id="{349655A8-69AC-4065-AE94-85051BD3ABD5}"/>
              </a:ext>
            </a:extLst>
          </p:cNvPr>
          <p:cNvCxnSpPr>
            <a:cxnSpLocks/>
            <a:stCxn id="32" idx="3"/>
            <a:endCxn id="42" idx="1"/>
          </p:cNvCxnSpPr>
          <p:nvPr/>
        </p:nvCxnSpPr>
        <p:spPr>
          <a:xfrm>
            <a:off x="5787162" y="2520249"/>
            <a:ext cx="1050139" cy="2"/>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C28D165B-1F04-4B12-B5C0-DCD83EE8D400}"/>
              </a:ext>
            </a:extLst>
          </p:cNvPr>
          <p:cNvSpPr txBox="1"/>
          <p:nvPr/>
        </p:nvSpPr>
        <p:spPr>
          <a:xfrm>
            <a:off x="8449581" y="3047433"/>
            <a:ext cx="594073" cy="600164"/>
          </a:xfrm>
          <a:prstGeom prst="rect">
            <a:avLst/>
          </a:prstGeom>
          <a:noFill/>
        </p:spPr>
        <p:txBody>
          <a:bodyPr wrap="square" lIns="45720" rIns="45720" rtlCol="0" anchor="ctr">
            <a:spAutoFit/>
          </a:bodyPr>
          <a:lstStyle/>
          <a:p>
            <a:r>
              <a:rPr lang="en-US" sz="1100" dirty="0">
                <a:latin typeface="Arial" panose="020B0604020202020204" pitchFamily="34" charset="0"/>
                <a:ea typeface="Liberation Sans" panose="020B0604020202020204" pitchFamily="34" charset="0"/>
                <a:cs typeface="Arial" panose="020B0604020202020204" pitchFamily="34" charset="0"/>
              </a:rPr>
              <a:t>further filings</a:t>
            </a:r>
          </a:p>
          <a:p>
            <a:r>
              <a:rPr lang="en-US" sz="1100" dirty="0">
                <a:solidFill>
                  <a:srgbClr val="188A20"/>
                </a:solidFill>
                <a:latin typeface="Arial" panose="020B0604020202020204" pitchFamily="34" charset="0"/>
                <a:ea typeface="Liberation Sans" panose="020B0604020202020204" pitchFamily="34" charset="0"/>
                <a:cs typeface="Arial" panose="020B0604020202020204" pitchFamily="34" charset="0"/>
              </a:rPr>
              <a:t>$3-6k</a:t>
            </a:r>
          </a:p>
        </p:txBody>
      </p:sp>
      <p:sp>
        <p:nvSpPr>
          <p:cNvPr id="42" name="TextBox 41">
            <a:extLst>
              <a:ext uri="{FF2B5EF4-FFF2-40B4-BE49-F238E27FC236}">
                <a16:creationId xmlns:a16="http://schemas.microsoft.com/office/drawing/2014/main" id="{C538ED4E-AE7C-47C3-8757-04014277CB33}"/>
              </a:ext>
            </a:extLst>
          </p:cNvPr>
          <p:cNvSpPr txBox="1"/>
          <p:nvPr/>
        </p:nvSpPr>
        <p:spPr>
          <a:xfrm>
            <a:off x="6837301" y="2304807"/>
            <a:ext cx="469038" cy="430887"/>
          </a:xfrm>
          <a:prstGeom prst="rect">
            <a:avLst/>
          </a:prstGeom>
          <a:noFill/>
        </p:spPr>
        <p:txBody>
          <a:bodyPr wrap="none" lIns="45720" rIns="45720" rtlCol="0" anchor="ctr">
            <a:spAutoFit/>
          </a:bodyPr>
          <a:lstStyle/>
          <a:p>
            <a:pPr algn="ctr"/>
            <a:r>
              <a:rPr lang="en-US" sz="1100" dirty="0">
                <a:latin typeface="Arial" panose="020B0604020202020204" pitchFamily="34" charset="0"/>
                <a:ea typeface="Liberation Sans" panose="020B0604020202020204" pitchFamily="34" charset="0"/>
                <a:cs typeface="Arial" panose="020B0604020202020204" pitchFamily="34" charset="0"/>
              </a:rPr>
              <a:t>office</a:t>
            </a:r>
            <a:br>
              <a:rPr lang="en-US" sz="1100" dirty="0">
                <a:latin typeface="Arial" panose="020B0604020202020204" pitchFamily="34" charset="0"/>
                <a:ea typeface="Liberation Sans" panose="020B0604020202020204" pitchFamily="34" charset="0"/>
                <a:cs typeface="Arial" panose="020B0604020202020204" pitchFamily="34" charset="0"/>
              </a:rPr>
            </a:br>
            <a:r>
              <a:rPr lang="en-US" sz="1100" dirty="0">
                <a:latin typeface="Arial" panose="020B0604020202020204" pitchFamily="34" charset="0"/>
                <a:ea typeface="Liberation Sans" panose="020B0604020202020204" pitchFamily="34" charset="0"/>
                <a:cs typeface="Arial" panose="020B0604020202020204" pitchFamily="34" charset="0"/>
              </a:rPr>
              <a:t>action</a:t>
            </a:r>
          </a:p>
        </p:txBody>
      </p:sp>
      <p:sp>
        <p:nvSpPr>
          <p:cNvPr id="43" name="TextBox 42">
            <a:extLst>
              <a:ext uri="{FF2B5EF4-FFF2-40B4-BE49-F238E27FC236}">
                <a16:creationId xmlns:a16="http://schemas.microsoft.com/office/drawing/2014/main" id="{02544156-3147-4F07-A11E-A5DA9B56143E}"/>
              </a:ext>
            </a:extLst>
          </p:cNvPr>
          <p:cNvSpPr txBox="1"/>
          <p:nvPr/>
        </p:nvSpPr>
        <p:spPr>
          <a:xfrm>
            <a:off x="8449581" y="2311157"/>
            <a:ext cx="716506" cy="430887"/>
          </a:xfrm>
          <a:prstGeom prst="rect">
            <a:avLst/>
          </a:prstGeom>
          <a:noFill/>
        </p:spPr>
        <p:txBody>
          <a:bodyPr wrap="square" lIns="45720" rIns="45720" rtlCol="0" anchor="ctr">
            <a:spAutoFit/>
          </a:bodyPr>
          <a:lstStyle/>
          <a:p>
            <a:r>
              <a:rPr lang="en-US" sz="1100" dirty="0">
                <a:latin typeface="Arial" panose="020B0604020202020204" pitchFamily="34" charset="0"/>
                <a:ea typeface="Liberation Sans" panose="020B0604020202020204" pitchFamily="34" charset="0"/>
                <a:cs typeface="Arial" panose="020B0604020202020204" pitchFamily="34" charset="0"/>
              </a:rPr>
              <a:t>response</a:t>
            </a:r>
          </a:p>
          <a:p>
            <a:r>
              <a:rPr lang="en-US" sz="1100" dirty="0">
                <a:solidFill>
                  <a:srgbClr val="188A20"/>
                </a:solidFill>
                <a:latin typeface="Arial" panose="020B0604020202020204" pitchFamily="34" charset="0"/>
                <a:ea typeface="Liberation Sans" panose="020B0604020202020204" pitchFamily="34" charset="0"/>
                <a:cs typeface="Arial" panose="020B0604020202020204" pitchFamily="34" charset="0"/>
              </a:rPr>
              <a:t>$1-5k</a:t>
            </a:r>
          </a:p>
        </p:txBody>
      </p:sp>
      <p:cxnSp>
        <p:nvCxnSpPr>
          <p:cNvPr id="44" name="Straight Arrow Connector 12">
            <a:extLst>
              <a:ext uri="{FF2B5EF4-FFF2-40B4-BE49-F238E27FC236}">
                <a16:creationId xmlns:a16="http://schemas.microsoft.com/office/drawing/2014/main" id="{62E7DCB4-398B-4033-9F4D-139177AC7E7E}"/>
              </a:ext>
            </a:extLst>
          </p:cNvPr>
          <p:cNvCxnSpPr>
            <a:cxnSpLocks/>
            <a:stCxn id="129" idx="3"/>
            <a:endCxn id="43" idx="1"/>
          </p:cNvCxnSpPr>
          <p:nvPr/>
        </p:nvCxnSpPr>
        <p:spPr>
          <a:xfrm>
            <a:off x="8198868" y="2521464"/>
            <a:ext cx="250713" cy="5137"/>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C4A7F4D-8074-4A66-8A13-4357CAFED4F8}"/>
              </a:ext>
            </a:extLst>
          </p:cNvPr>
          <p:cNvCxnSpPr>
            <a:cxnSpLocks/>
            <a:stCxn id="216" idx="3"/>
            <a:endCxn id="151" idx="1"/>
          </p:cNvCxnSpPr>
          <p:nvPr/>
        </p:nvCxnSpPr>
        <p:spPr>
          <a:xfrm flipV="1">
            <a:off x="8909002" y="4168428"/>
            <a:ext cx="1305533" cy="2"/>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D184155-1D5E-45CA-BAF0-0872111CB252}"/>
              </a:ext>
            </a:extLst>
          </p:cNvPr>
          <p:cNvCxnSpPr>
            <a:cxnSpLocks/>
            <a:stCxn id="19" idx="3"/>
            <a:endCxn id="85" idx="1"/>
          </p:cNvCxnSpPr>
          <p:nvPr/>
        </p:nvCxnSpPr>
        <p:spPr>
          <a:xfrm>
            <a:off x="2523758" y="2520754"/>
            <a:ext cx="326976" cy="71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12">
            <a:extLst>
              <a:ext uri="{FF2B5EF4-FFF2-40B4-BE49-F238E27FC236}">
                <a16:creationId xmlns:a16="http://schemas.microsoft.com/office/drawing/2014/main" id="{4FBCBA66-2D0D-4712-BFB4-0FDE98A0B9AE}"/>
              </a:ext>
            </a:extLst>
          </p:cNvPr>
          <p:cNvCxnSpPr>
            <a:cxnSpLocks/>
            <a:stCxn id="42" idx="3"/>
            <a:endCxn id="86" idx="1"/>
          </p:cNvCxnSpPr>
          <p:nvPr/>
        </p:nvCxnSpPr>
        <p:spPr>
          <a:xfrm>
            <a:off x="7306339" y="2520251"/>
            <a:ext cx="514981" cy="1649392"/>
          </a:xfrm>
          <a:prstGeom prst="bentConnector3">
            <a:avLst>
              <a:gd name="adj1" fmla="val 50000"/>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E6C70045-BBDF-42B0-BA10-1E329282D9A1}"/>
              </a:ext>
            </a:extLst>
          </p:cNvPr>
          <p:cNvSpPr txBox="1"/>
          <p:nvPr/>
        </p:nvSpPr>
        <p:spPr>
          <a:xfrm>
            <a:off x="10823296" y="3952986"/>
            <a:ext cx="900246" cy="430887"/>
          </a:xfrm>
          <a:prstGeom prst="rect">
            <a:avLst/>
          </a:prstGeom>
          <a:noFill/>
        </p:spPr>
        <p:txBody>
          <a:bodyPr wrap="none" lIns="45720" rIns="45720" rtlCol="0" anchor="ctr">
            <a:spAutoFit/>
          </a:bodyPr>
          <a:lstStyle/>
          <a:p>
            <a:pPr algn="ctr"/>
            <a:r>
              <a:rPr lang="en-US" sz="1100" dirty="0">
                <a:latin typeface="Arial" panose="020B0604020202020204" pitchFamily="34" charset="0"/>
                <a:ea typeface="Liberation Sans" panose="020B0604020202020204" pitchFamily="34" charset="0"/>
                <a:cs typeface="Arial" panose="020B0604020202020204" pitchFamily="34" charset="0"/>
              </a:rPr>
              <a:t>maintenance</a:t>
            </a:r>
          </a:p>
          <a:p>
            <a:pPr algn="ctr"/>
            <a:r>
              <a:rPr lang="en-US" sz="1100" dirty="0">
                <a:solidFill>
                  <a:srgbClr val="188A20"/>
                </a:solidFill>
                <a:latin typeface="Arial" panose="020B0604020202020204" pitchFamily="34" charset="0"/>
                <a:ea typeface="Liberation Sans" panose="020B0604020202020204" pitchFamily="34" charset="0"/>
                <a:cs typeface="Arial" panose="020B0604020202020204" pitchFamily="34" charset="0"/>
              </a:rPr>
              <a:t>$1-4k</a:t>
            </a:r>
          </a:p>
        </p:txBody>
      </p:sp>
      <p:cxnSp>
        <p:nvCxnSpPr>
          <p:cNvPr id="52" name="Straight Arrow Connector 51">
            <a:extLst>
              <a:ext uri="{FF2B5EF4-FFF2-40B4-BE49-F238E27FC236}">
                <a16:creationId xmlns:a16="http://schemas.microsoft.com/office/drawing/2014/main" id="{F3961C30-E982-497F-B0A1-97B0628B31B5}"/>
              </a:ext>
            </a:extLst>
          </p:cNvPr>
          <p:cNvCxnSpPr>
            <a:cxnSpLocks/>
            <a:stCxn id="151" idx="3"/>
            <a:endCxn id="51" idx="1"/>
          </p:cNvCxnSpPr>
          <p:nvPr/>
        </p:nvCxnSpPr>
        <p:spPr>
          <a:xfrm>
            <a:off x="10592083" y="4168428"/>
            <a:ext cx="231213" cy="2"/>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91EEEA0C-6F64-4FF3-A274-96F5100A92BA}"/>
              </a:ext>
            </a:extLst>
          </p:cNvPr>
          <p:cNvSpPr txBox="1"/>
          <p:nvPr/>
        </p:nvSpPr>
        <p:spPr>
          <a:xfrm>
            <a:off x="682492" y="2389949"/>
            <a:ext cx="757580" cy="261610"/>
          </a:xfrm>
          <a:prstGeom prst="rect">
            <a:avLst/>
          </a:prstGeom>
          <a:noFill/>
        </p:spPr>
        <p:txBody>
          <a:bodyPr wrap="none" lIns="45720" rIns="45720" rtlCol="0" anchor="ctr">
            <a:spAutoFit/>
          </a:bodyPr>
          <a:lstStyle/>
          <a:p>
            <a:pPr algn="ctr"/>
            <a:r>
              <a:rPr lang="en-US" sz="1100" dirty="0">
                <a:latin typeface="Arial" panose="020B0604020202020204" pitchFamily="34" charset="0"/>
                <a:ea typeface="Liberation Sans" panose="020B0604020202020204" pitchFamily="34" charset="0"/>
                <a:cs typeface="Arial" panose="020B0604020202020204" pitchFamily="34" charset="0"/>
              </a:rPr>
              <a:t>brainstorm</a:t>
            </a:r>
          </a:p>
        </p:txBody>
      </p:sp>
      <p:cxnSp>
        <p:nvCxnSpPr>
          <p:cNvPr id="56" name="Straight Arrow Connector 12">
            <a:extLst>
              <a:ext uri="{FF2B5EF4-FFF2-40B4-BE49-F238E27FC236}">
                <a16:creationId xmlns:a16="http://schemas.microsoft.com/office/drawing/2014/main" id="{C4203C18-74E0-4871-8CD9-D44262C113E4}"/>
              </a:ext>
            </a:extLst>
          </p:cNvPr>
          <p:cNvCxnSpPr>
            <a:cxnSpLocks/>
            <a:stCxn id="58" idx="1"/>
            <a:endCxn id="55" idx="1"/>
          </p:cNvCxnSpPr>
          <p:nvPr/>
        </p:nvCxnSpPr>
        <p:spPr>
          <a:xfrm rot="10800000">
            <a:off x="682493" y="2520754"/>
            <a:ext cx="58509" cy="627290"/>
          </a:xfrm>
          <a:prstGeom prst="bentConnector3">
            <a:avLst>
              <a:gd name="adj1" fmla="val 490709"/>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9F3B0B7-2594-4534-8269-E458BC8C2549}"/>
              </a:ext>
            </a:extLst>
          </p:cNvPr>
          <p:cNvCxnSpPr>
            <a:cxnSpLocks/>
            <a:stCxn id="55" idx="3"/>
            <a:endCxn id="19" idx="1"/>
          </p:cNvCxnSpPr>
          <p:nvPr/>
        </p:nvCxnSpPr>
        <p:spPr>
          <a:xfrm>
            <a:off x="1440072" y="2520754"/>
            <a:ext cx="354960"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FA591F62-A2EF-49F9-A26D-789B8DDA18A0}"/>
              </a:ext>
            </a:extLst>
          </p:cNvPr>
          <p:cNvSpPr txBox="1"/>
          <p:nvPr/>
        </p:nvSpPr>
        <p:spPr>
          <a:xfrm>
            <a:off x="741001" y="3017239"/>
            <a:ext cx="640560" cy="261610"/>
          </a:xfrm>
          <a:prstGeom prst="rect">
            <a:avLst/>
          </a:prstGeom>
          <a:noFill/>
        </p:spPr>
        <p:txBody>
          <a:bodyPr wrap="none" lIns="45720" rIns="45720" rtlCol="0" anchor="ctr">
            <a:spAutoFit/>
          </a:bodyPr>
          <a:lstStyle/>
          <a:p>
            <a:pPr algn="ctr"/>
            <a:r>
              <a:rPr lang="en-US" sz="1100" dirty="0">
                <a:latin typeface="Arial" panose="020B0604020202020204" pitchFamily="34" charset="0"/>
                <a:ea typeface="Liberation Sans" panose="020B0604020202020204" pitchFamily="34" charset="0"/>
                <a:cs typeface="Arial" panose="020B0604020202020204" pitchFamily="34" charset="0"/>
              </a:rPr>
              <a:t>research</a:t>
            </a:r>
          </a:p>
        </p:txBody>
      </p:sp>
      <p:cxnSp>
        <p:nvCxnSpPr>
          <p:cNvPr id="59" name="Straight Arrow Connector 58">
            <a:extLst>
              <a:ext uri="{FF2B5EF4-FFF2-40B4-BE49-F238E27FC236}">
                <a16:creationId xmlns:a16="http://schemas.microsoft.com/office/drawing/2014/main" id="{86A33120-1485-4012-87B0-F83E6D9D4AF3}"/>
              </a:ext>
            </a:extLst>
          </p:cNvPr>
          <p:cNvCxnSpPr>
            <a:cxnSpLocks/>
            <a:stCxn id="245" idx="1"/>
            <a:endCxn id="58" idx="3"/>
          </p:cNvCxnSpPr>
          <p:nvPr/>
        </p:nvCxnSpPr>
        <p:spPr>
          <a:xfrm flipH="1">
            <a:off x="1381561" y="3148044"/>
            <a:ext cx="454623"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A0E08E88-6B85-498D-B3A7-45F2440CCEF4}"/>
              </a:ext>
            </a:extLst>
          </p:cNvPr>
          <p:cNvSpPr txBox="1"/>
          <p:nvPr/>
        </p:nvSpPr>
        <p:spPr>
          <a:xfrm>
            <a:off x="9311198" y="5634779"/>
            <a:ext cx="862758" cy="439449"/>
          </a:xfrm>
          <a:prstGeom prst="rect">
            <a:avLst/>
          </a:prstGeom>
          <a:solidFill>
            <a:srgbClr val="B8EACB"/>
          </a:solidFill>
          <a:ln w="19050">
            <a:solidFill>
              <a:srgbClr val="188A20"/>
            </a:solidFill>
          </a:ln>
        </p:spPr>
        <p:txBody>
          <a:bodyPr wrap="square" lIns="45720" rIns="45720" rtlCol="0" anchor="ctr">
            <a:noAutofit/>
          </a:bodyPr>
          <a:lstStyle/>
          <a:p>
            <a:pPr algn="ctr"/>
            <a:r>
              <a:rPr lang="en-US" sz="1100" dirty="0">
                <a:latin typeface="Arial" panose="020B0604020202020204" pitchFamily="34" charset="0"/>
                <a:ea typeface="Liberation Sans" panose="020B0604020202020204" pitchFamily="34" charset="0"/>
                <a:cs typeface="Arial" panose="020B0604020202020204" pitchFamily="34" charset="0"/>
              </a:rPr>
              <a:t>licensing revenue</a:t>
            </a:r>
          </a:p>
        </p:txBody>
      </p:sp>
      <p:cxnSp>
        <p:nvCxnSpPr>
          <p:cNvPr id="62" name="Straight Arrow Connector 12">
            <a:extLst>
              <a:ext uri="{FF2B5EF4-FFF2-40B4-BE49-F238E27FC236}">
                <a16:creationId xmlns:a16="http://schemas.microsoft.com/office/drawing/2014/main" id="{8C9A9F82-75D9-4386-A892-3CA0A1BB2EE2}"/>
              </a:ext>
            </a:extLst>
          </p:cNvPr>
          <p:cNvCxnSpPr>
            <a:cxnSpLocks/>
            <a:stCxn id="216" idx="3"/>
          </p:cNvCxnSpPr>
          <p:nvPr/>
        </p:nvCxnSpPr>
        <p:spPr>
          <a:xfrm>
            <a:off x="8909002" y="4168430"/>
            <a:ext cx="970446" cy="1466350"/>
          </a:xfrm>
          <a:prstGeom prst="bentConnector2">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D9C9FB2-C979-4D8C-A908-1305BAA37942}"/>
              </a:ext>
            </a:extLst>
          </p:cNvPr>
          <p:cNvCxnSpPr>
            <a:cxnSpLocks/>
            <a:stCxn id="91" idx="2"/>
            <a:endCxn id="82" idx="0"/>
          </p:cNvCxnSpPr>
          <p:nvPr/>
        </p:nvCxnSpPr>
        <p:spPr>
          <a:xfrm flipH="1">
            <a:off x="1061281" y="4122673"/>
            <a:ext cx="3" cy="1512106"/>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12">
            <a:extLst>
              <a:ext uri="{FF2B5EF4-FFF2-40B4-BE49-F238E27FC236}">
                <a16:creationId xmlns:a16="http://schemas.microsoft.com/office/drawing/2014/main" id="{D13451A0-9CB0-42DA-9472-8DC8F920B42A}"/>
              </a:ext>
            </a:extLst>
          </p:cNvPr>
          <p:cNvCxnSpPr>
            <a:cxnSpLocks/>
            <a:stCxn id="41" idx="3"/>
            <a:endCxn id="42" idx="1"/>
          </p:cNvCxnSpPr>
          <p:nvPr/>
        </p:nvCxnSpPr>
        <p:spPr>
          <a:xfrm flipH="1" flipV="1">
            <a:off x="6837301" y="2520251"/>
            <a:ext cx="2206353" cy="827264"/>
          </a:xfrm>
          <a:prstGeom prst="bentConnector5">
            <a:avLst>
              <a:gd name="adj1" fmla="val -23775"/>
              <a:gd name="adj2" fmla="val 179533"/>
              <a:gd name="adj3" fmla="val 118570"/>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4318DB3-3588-4CA8-9080-4CA7CA01E301}"/>
              </a:ext>
            </a:extLst>
          </p:cNvPr>
          <p:cNvCxnSpPr>
            <a:cxnSpLocks/>
            <a:stCxn id="42" idx="3"/>
            <a:endCxn id="135" idx="1"/>
          </p:cNvCxnSpPr>
          <p:nvPr/>
        </p:nvCxnSpPr>
        <p:spPr>
          <a:xfrm>
            <a:off x="7306339" y="2520251"/>
            <a:ext cx="514981" cy="823342"/>
          </a:xfrm>
          <a:prstGeom prst="bentConnector3">
            <a:avLst>
              <a:gd name="adj1" fmla="val 50000"/>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3599B2F-FB7D-455E-A30E-F21EC4DB6830}"/>
              </a:ext>
            </a:extLst>
          </p:cNvPr>
          <p:cNvCxnSpPr>
            <a:cxnSpLocks/>
            <a:stCxn id="30" idx="3"/>
            <a:endCxn id="32" idx="1"/>
          </p:cNvCxnSpPr>
          <p:nvPr/>
        </p:nvCxnSpPr>
        <p:spPr>
          <a:xfrm>
            <a:off x="4006344" y="2520248"/>
            <a:ext cx="1321397" cy="1"/>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5AB92186-3C4A-4AC8-944A-BBFC5663BC38}"/>
              </a:ext>
            </a:extLst>
          </p:cNvPr>
          <p:cNvCxnSpPr>
            <a:cxnSpLocks/>
            <a:stCxn id="42" idx="3"/>
            <a:endCxn id="129" idx="1"/>
          </p:cNvCxnSpPr>
          <p:nvPr/>
        </p:nvCxnSpPr>
        <p:spPr>
          <a:xfrm>
            <a:off x="7306339" y="2520251"/>
            <a:ext cx="514981" cy="1213"/>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6" name="TextBox 215">
            <a:extLst>
              <a:ext uri="{FF2B5EF4-FFF2-40B4-BE49-F238E27FC236}">
                <a16:creationId xmlns:a16="http://schemas.microsoft.com/office/drawing/2014/main" id="{960D8160-AA27-44A5-9573-59B6F79C0D5F}"/>
              </a:ext>
            </a:extLst>
          </p:cNvPr>
          <p:cNvSpPr txBox="1"/>
          <p:nvPr/>
        </p:nvSpPr>
        <p:spPr>
          <a:xfrm>
            <a:off x="8449581" y="3952986"/>
            <a:ext cx="459421" cy="430887"/>
          </a:xfrm>
          <a:prstGeom prst="rect">
            <a:avLst/>
          </a:prstGeom>
          <a:noFill/>
        </p:spPr>
        <p:txBody>
          <a:bodyPr wrap="none" lIns="45720" rIns="45720" rtlCol="0" anchor="ctr">
            <a:spAutoFit/>
          </a:bodyPr>
          <a:lstStyle/>
          <a:p>
            <a:r>
              <a:rPr lang="en-US" sz="1100" dirty="0">
                <a:latin typeface="Arial" panose="020B0604020202020204" pitchFamily="34" charset="0"/>
                <a:ea typeface="Liberation Sans" panose="020B0604020202020204" pitchFamily="34" charset="0"/>
                <a:cs typeface="Arial" panose="020B0604020202020204" pitchFamily="34" charset="0"/>
              </a:rPr>
              <a:t>grant</a:t>
            </a:r>
          </a:p>
          <a:p>
            <a:r>
              <a:rPr lang="en-US" sz="1100" dirty="0">
                <a:solidFill>
                  <a:srgbClr val="188A20"/>
                </a:solidFill>
                <a:latin typeface="Arial" panose="020B0604020202020204" pitchFamily="34" charset="0"/>
                <a:ea typeface="Liberation Sans" panose="020B0604020202020204" pitchFamily="34" charset="0"/>
                <a:cs typeface="Arial" panose="020B0604020202020204" pitchFamily="34" charset="0"/>
              </a:rPr>
              <a:t>$2-3k</a:t>
            </a:r>
          </a:p>
        </p:txBody>
      </p:sp>
      <p:sp>
        <p:nvSpPr>
          <p:cNvPr id="245" name="TextBox 244">
            <a:extLst>
              <a:ext uri="{FF2B5EF4-FFF2-40B4-BE49-F238E27FC236}">
                <a16:creationId xmlns:a16="http://schemas.microsoft.com/office/drawing/2014/main" id="{0A95604A-D28E-4DCB-ADF8-BFBC9780CF2C}"/>
              </a:ext>
            </a:extLst>
          </p:cNvPr>
          <p:cNvSpPr txBox="1"/>
          <p:nvPr/>
        </p:nvSpPr>
        <p:spPr>
          <a:xfrm>
            <a:off x="1836184" y="3017239"/>
            <a:ext cx="640561" cy="261610"/>
          </a:xfrm>
          <a:prstGeom prst="rect">
            <a:avLst/>
          </a:prstGeom>
          <a:noFill/>
        </p:spPr>
        <p:txBody>
          <a:bodyPr wrap="none" lIns="45720" rIns="45720" rtlCol="0" anchor="ctr">
            <a:spAutoFit/>
          </a:bodyPr>
          <a:lstStyle/>
          <a:p>
            <a:pPr algn="ctr"/>
            <a:r>
              <a:rPr lang="en-US" sz="1100" dirty="0">
                <a:latin typeface="Arial" panose="020B0604020202020204" pitchFamily="34" charset="0"/>
                <a:ea typeface="Liberation Sans" panose="020B0604020202020204" pitchFamily="34" charset="0"/>
                <a:cs typeface="Arial" panose="020B0604020202020204" pitchFamily="34" charset="0"/>
              </a:rPr>
              <a:t>literature</a:t>
            </a:r>
          </a:p>
        </p:txBody>
      </p:sp>
      <p:cxnSp>
        <p:nvCxnSpPr>
          <p:cNvPr id="248" name="Straight Arrow Connector 12">
            <a:extLst>
              <a:ext uri="{FF2B5EF4-FFF2-40B4-BE49-F238E27FC236}">
                <a16:creationId xmlns:a16="http://schemas.microsoft.com/office/drawing/2014/main" id="{34426A84-CFC7-47CF-BF65-85676B5C9AB9}"/>
              </a:ext>
            </a:extLst>
          </p:cNvPr>
          <p:cNvCxnSpPr>
            <a:cxnSpLocks/>
            <a:stCxn id="85" idx="2"/>
            <a:endCxn id="245" idx="3"/>
          </p:cNvCxnSpPr>
          <p:nvPr/>
        </p:nvCxnSpPr>
        <p:spPr>
          <a:xfrm rot="5400000">
            <a:off x="2539224" y="2647760"/>
            <a:ext cx="437806" cy="562763"/>
          </a:xfrm>
          <a:prstGeom prst="bentConnector2">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7" name="Straight Arrow Connector 416">
            <a:extLst>
              <a:ext uri="{FF2B5EF4-FFF2-40B4-BE49-F238E27FC236}">
                <a16:creationId xmlns:a16="http://schemas.microsoft.com/office/drawing/2014/main" id="{FEB6594B-A1A8-4551-8E10-86E77D497DBC}"/>
              </a:ext>
            </a:extLst>
          </p:cNvPr>
          <p:cNvCxnSpPr>
            <a:cxnSpLocks/>
            <a:stCxn id="135" idx="3"/>
            <a:endCxn id="41" idx="1"/>
          </p:cNvCxnSpPr>
          <p:nvPr/>
        </p:nvCxnSpPr>
        <p:spPr>
          <a:xfrm>
            <a:off x="8198868" y="3343593"/>
            <a:ext cx="250713" cy="3922"/>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9" name="Straight Arrow Connector 65">
            <a:extLst>
              <a:ext uri="{FF2B5EF4-FFF2-40B4-BE49-F238E27FC236}">
                <a16:creationId xmlns:a16="http://schemas.microsoft.com/office/drawing/2014/main" id="{977E5387-3996-45DA-9DEE-6DF9A2679282}"/>
              </a:ext>
            </a:extLst>
          </p:cNvPr>
          <p:cNvCxnSpPr>
            <a:cxnSpLocks/>
            <a:stCxn id="43" idx="3"/>
            <a:endCxn id="42" idx="1"/>
          </p:cNvCxnSpPr>
          <p:nvPr/>
        </p:nvCxnSpPr>
        <p:spPr>
          <a:xfrm flipH="1" flipV="1">
            <a:off x="6837301" y="2520251"/>
            <a:ext cx="2328786" cy="6350"/>
          </a:xfrm>
          <a:prstGeom prst="bentConnector5">
            <a:avLst>
              <a:gd name="adj1" fmla="val -9816"/>
              <a:gd name="adj2" fmla="val 7092819"/>
              <a:gd name="adj3" fmla="val 109816"/>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3" name="TextBox 212">
            <a:extLst>
              <a:ext uri="{FF2B5EF4-FFF2-40B4-BE49-F238E27FC236}">
                <a16:creationId xmlns:a16="http://schemas.microsoft.com/office/drawing/2014/main" id="{5D0159B9-1A70-43B0-B4EA-793893FF776F}"/>
              </a:ext>
            </a:extLst>
          </p:cNvPr>
          <p:cNvSpPr txBox="1"/>
          <p:nvPr/>
        </p:nvSpPr>
        <p:spPr>
          <a:xfrm>
            <a:off x="5280452" y="3154819"/>
            <a:ext cx="553998" cy="938719"/>
          </a:xfrm>
          <a:prstGeom prst="rect">
            <a:avLst/>
          </a:prstGeom>
          <a:noFill/>
        </p:spPr>
        <p:txBody>
          <a:bodyPr wrap="none" lIns="45720" rIns="45720" rtlCol="0" anchor="ctr">
            <a:spAutoFit/>
          </a:bodyPr>
          <a:lstStyle/>
          <a:p>
            <a:pPr algn="ctr"/>
            <a:r>
              <a:rPr lang="en-US" sz="1100" dirty="0">
                <a:latin typeface="Arial" panose="020B0604020202020204" pitchFamily="34" charset="0"/>
                <a:ea typeface="Liberation Sans" panose="020B0604020202020204" pitchFamily="34" charset="0"/>
                <a:cs typeface="Arial" panose="020B0604020202020204" pitchFamily="34" charset="0"/>
              </a:rPr>
              <a:t>2</a:t>
            </a:r>
            <a:r>
              <a:rPr lang="en-US" sz="1100" baseline="30000" dirty="0">
                <a:latin typeface="Arial" panose="020B0604020202020204" pitchFamily="34" charset="0"/>
                <a:ea typeface="Liberation Sans" panose="020B0604020202020204" pitchFamily="34" charset="0"/>
                <a:cs typeface="Arial" panose="020B0604020202020204" pitchFamily="34" charset="0"/>
              </a:rPr>
              <a:t>nd</a:t>
            </a:r>
            <a:endParaRPr lang="en-US" sz="1100" dirty="0">
              <a:latin typeface="Arial" panose="020B0604020202020204" pitchFamily="34" charset="0"/>
              <a:ea typeface="Liberation Sans" panose="020B0604020202020204" pitchFamily="34" charset="0"/>
              <a:cs typeface="Arial" panose="020B0604020202020204" pitchFamily="34" charset="0"/>
            </a:endParaRPr>
          </a:p>
          <a:p>
            <a:pPr algn="ctr"/>
            <a:r>
              <a:rPr lang="en-US" sz="1100" dirty="0">
                <a:latin typeface="Arial" panose="020B0604020202020204" pitchFamily="34" charset="0"/>
                <a:ea typeface="Liberation Sans" panose="020B0604020202020204" pitchFamily="34" charset="0"/>
                <a:cs typeface="Arial" panose="020B0604020202020204" pitchFamily="34" charset="0"/>
              </a:rPr>
              <a:t>country</a:t>
            </a:r>
            <a:br>
              <a:rPr lang="en-US" sz="1100" dirty="0">
                <a:latin typeface="Arial" panose="020B0604020202020204" pitchFamily="34" charset="0"/>
                <a:ea typeface="Liberation Sans" panose="020B0604020202020204" pitchFamily="34" charset="0"/>
                <a:cs typeface="Arial" panose="020B0604020202020204" pitchFamily="34" charset="0"/>
              </a:rPr>
            </a:br>
            <a:r>
              <a:rPr lang="en-US" sz="1100" dirty="0">
                <a:latin typeface="Arial" panose="020B0604020202020204" pitchFamily="34" charset="0"/>
                <a:ea typeface="Liberation Sans" panose="020B0604020202020204" pitchFamily="34" charset="0"/>
                <a:cs typeface="Arial" panose="020B0604020202020204" pitchFamily="34" charset="0"/>
              </a:rPr>
              <a:t>filings</a:t>
            </a:r>
          </a:p>
          <a:p>
            <a:pPr algn="ctr"/>
            <a:r>
              <a:rPr lang="en-US" sz="1100" dirty="0">
                <a:solidFill>
                  <a:srgbClr val="188A20"/>
                </a:solidFill>
                <a:latin typeface="Arial" panose="020B0604020202020204" pitchFamily="34" charset="0"/>
                <a:ea typeface="Liberation Sans" panose="020B0604020202020204" pitchFamily="34" charset="0"/>
                <a:cs typeface="Arial" panose="020B0604020202020204" pitchFamily="34" charset="0"/>
              </a:rPr>
              <a:t>$4-8k</a:t>
            </a:r>
          </a:p>
          <a:p>
            <a:pPr algn="ctr"/>
            <a:r>
              <a:rPr lang="en-US" sz="1100" dirty="0">
                <a:solidFill>
                  <a:srgbClr val="188A20"/>
                </a:solidFill>
                <a:latin typeface="Arial" panose="020B0604020202020204" pitchFamily="34" charset="0"/>
                <a:ea typeface="Liberation Sans" panose="020B0604020202020204" pitchFamily="34" charset="0"/>
                <a:cs typeface="Arial" panose="020B0604020202020204" pitchFamily="34" charset="0"/>
              </a:rPr>
              <a:t>each</a:t>
            </a:r>
          </a:p>
        </p:txBody>
      </p:sp>
      <p:cxnSp>
        <p:nvCxnSpPr>
          <p:cNvPr id="215" name="Straight Arrow Connector 39">
            <a:extLst>
              <a:ext uri="{FF2B5EF4-FFF2-40B4-BE49-F238E27FC236}">
                <a16:creationId xmlns:a16="http://schemas.microsoft.com/office/drawing/2014/main" id="{FFE9B226-703F-4058-BFC9-C3A98059A7DC}"/>
              </a:ext>
            </a:extLst>
          </p:cNvPr>
          <p:cNvCxnSpPr>
            <a:cxnSpLocks/>
            <a:stCxn id="30" idx="3"/>
            <a:endCxn id="112" idx="1"/>
          </p:cNvCxnSpPr>
          <p:nvPr/>
        </p:nvCxnSpPr>
        <p:spPr>
          <a:xfrm>
            <a:off x="4006344" y="2520248"/>
            <a:ext cx="637891" cy="1110282"/>
          </a:xfrm>
          <a:prstGeom prst="bentConnector3">
            <a:avLst>
              <a:gd name="adj1" fmla="val 50000"/>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171FA34D-94FF-4254-BB24-D3AC1ECB814C}"/>
              </a:ext>
            </a:extLst>
          </p:cNvPr>
          <p:cNvCxnSpPr>
            <a:cxnSpLocks/>
            <a:stCxn id="112" idx="3"/>
            <a:endCxn id="213" idx="1"/>
          </p:cNvCxnSpPr>
          <p:nvPr/>
        </p:nvCxnSpPr>
        <p:spPr>
          <a:xfrm flipV="1">
            <a:off x="5021783" y="3624179"/>
            <a:ext cx="258669" cy="6351"/>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08" name="Straight Arrow Connector 12">
            <a:extLst>
              <a:ext uri="{FF2B5EF4-FFF2-40B4-BE49-F238E27FC236}">
                <a16:creationId xmlns:a16="http://schemas.microsoft.com/office/drawing/2014/main" id="{98D907B8-0891-407B-8980-49B0B176C861}"/>
              </a:ext>
            </a:extLst>
          </p:cNvPr>
          <p:cNvCxnSpPr>
            <a:cxnSpLocks/>
            <a:stCxn id="51" idx="3"/>
            <a:endCxn id="151" idx="1"/>
          </p:cNvCxnSpPr>
          <p:nvPr/>
        </p:nvCxnSpPr>
        <p:spPr>
          <a:xfrm flipH="1" flipV="1">
            <a:off x="10214535" y="4168428"/>
            <a:ext cx="1509007" cy="2"/>
          </a:xfrm>
          <a:prstGeom prst="bentConnector5">
            <a:avLst>
              <a:gd name="adj1" fmla="val -15149"/>
              <a:gd name="adj2" fmla="val 22202200000"/>
              <a:gd name="adj3" fmla="val 115149"/>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8" name="TextBox 707">
            <a:extLst>
              <a:ext uri="{FF2B5EF4-FFF2-40B4-BE49-F238E27FC236}">
                <a16:creationId xmlns:a16="http://schemas.microsoft.com/office/drawing/2014/main" id="{1F2F112F-9642-48E7-B501-B589DF9A95BB}"/>
              </a:ext>
            </a:extLst>
          </p:cNvPr>
          <p:cNvSpPr txBox="1"/>
          <p:nvPr/>
        </p:nvSpPr>
        <p:spPr>
          <a:xfrm>
            <a:off x="9202537" y="4691822"/>
            <a:ext cx="611706" cy="430887"/>
          </a:xfrm>
          <a:prstGeom prst="rect">
            <a:avLst/>
          </a:prstGeom>
          <a:noFill/>
        </p:spPr>
        <p:txBody>
          <a:bodyPr wrap="none" lIns="45720" rIns="45720" rtlCol="0" anchor="ctr">
            <a:spAutoFit/>
          </a:bodyPr>
          <a:lstStyle/>
          <a:p>
            <a:pPr algn="ctr"/>
            <a:r>
              <a:rPr lang="en-US" sz="1100" dirty="0">
                <a:latin typeface="Arial" panose="020B0604020202020204" pitchFamily="34" charset="0"/>
                <a:ea typeface="Liberation Sans" panose="020B0604020202020204" pitchFamily="34" charset="0"/>
                <a:cs typeface="Arial" panose="020B0604020202020204" pitchFamily="34" charset="0"/>
              </a:rPr>
              <a:t>litigation</a:t>
            </a:r>
          </a:p>
          <a:p>
            <a:pPr algn="ctr"/>
            <a:r>
              <a:rPr lang="en-US" sz="1100" dirty="0">
                <a:solidFill>
                  <a:srgbClr val="188A20"/>
                </a:solidFill>
                <a:latin typeface="Arial" panose="020B0604020202020204" pitchFamily="34" charset="0"/>
                <a:ea typeface="Liberation Sans" panose="020B0604020202020204" pitchFamily="34" charset="0"/>
                <a:cs typeface="Arial" panose="020B0604020202020204" pitchFamily="34" charset="0"/>
              </a:rPr>
              <a:t>$1-3M</a:t>
            </a:r>
          </a:p>
        </p:txBody>
      </p:sp>
      <p:cxnSp>
        <p:nvCxnSpPr>
          <p:cNvPr id="60" name="Straight Arrow Connector 59">
            <a:extLst>
              <a:ext uri="{FF2B5EF4-FFF2-40B4-BE49-F238E27FC236}">
                <a16:creationId xmlns:a16="http://schemas.microsoft.com/office/drawing/2014/main" id="{5C0446D2-986C-4B6F-9515-0C7C9C82F1E1}"/>
              </a:ext>
            </a:extLst>
          </p:cNvPr>
          <p:cNvCxnSpPr>
            <a:cxnSpLocks/>
          </p:cNvCxnSpPr>
          <p:nvPr/>
        </p:nvCxnSpPr>
        <p:spPr>
          <a:xfrm>
            <a:off x="6211614" y="2735820"/>
            <a:ext cx="444681" cy="0"/>
          </a:xfrm>
          <a:prstGeom prst="straightConnector1">
            <a:avLst/>
          </a:prstGeom>
          <a:ln w="12700">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B55A5E5B-22D8-4638-8AF4-6499F43E1761}"/>
              </a:ext>
            </a:extLst>
          </p:cNvPr>
          <p:cNvGrpSpPr/>
          <p:nvPr/>
        </p:nvGrpSpPr>
        <p:grpSpPr>
          <a:xfrm>
            <a:off x="2850734" y="2332690"/>
            <a:ext cx="377548" cy="377548"/>
            <a:chOff x="3016386" y="4854852"/>
            <a:chExt cx="377548" cy="377548"/>
          </a:xfrm>
        </p:grpSpPr>
        <p:sp>
          <p:nvSpPr>
            <p:cNvPr id="81" name="Octagon 80">
              <a:extLst>
                <a:ext uri="{FF2B5EF4-FFF2-40B4-BE49-F238E27FC236}">
                  <a16:creationId xmlns:a16="http://schemas.microsoft.com/office/drawing/2014/main" id="{407762B1-82A8-4A3F-A871-809D5767B7E8}"/>
                </a:ext>
              </a:extLst>
            </p:cNvPr>
            <p:cNvSpPr/>
            <p:nvPr/>
          </p:nvSpPr>
          <p:spPr>
            <a:xfrm>
              <a:off x="3039387" y="4877849"/>
              <a:ext cx="331554" cy="331554"/>
            </a:xfrm>
            <a:prstGeom prst="octagon">
              <a:avLst/>
            </a:prstGeom>
            <a:solidFill>
              <a:srgbClr val="E7131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sp>
          <p:nvSpPr>
            <p:cNvPr id="85" name="Rectangle 84">
              <a:extLst>
                <a:ext uri="{FF2B5EF4-FFF2-40B4-BE49-F238E27FC236}">
                  <a16:creationId xmlns:a16="http://schemas.microsoft.com/office/drawing/2014/main" id="{36C3A58B-2C15-416F-A7BB-C41D425EA823}"/>
                </a:ext>
              </a:extLst>
            </p:cNvPr>
            <p:cNvSpPr/>
            <p:nvPr/>
          </p:nvSpPr>
          <p:spPr>
            <a:xfrm>
              <a:off x="3016386" y="4854852"/>
              <a:ext cx="377548" cy="377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grpSp>
      <p:grpSp>
        <p:nvGrpSpPr>
          <p:cNvPr id="110" name="Group 109">
            <a:extLst>
              <a:ext uri="{FF2B5EF4-FFF2-40B4-BE49-F238E27FC236}">
                <a16:creationId xmlns:a16="http://schemas.microsoft.com/office/drawing/2014/main" id="{09297AA3-7607-4F67-B547-54B6301F2931}"/>
              </a:ext>
            </a:extLst>
          </p:cNvPr>
          <p:cNvGrpSpPr/>
          <p:nvPr/>
        </p:nvGrpSpPr>
        <p:grpSpPr>
          <a:xfrm>
            <a:off x="4644235" y="3441756"/>
            <a:ext cx="377548" cy="377548"/>
            <a:chOff x="3016386" y="4854852"/>
            <a:chExt cx="377548" cy="377548"/>
          </a:xfrm>
        </p:grpSpPr>
        <p:sp>
          <p:nvSpPr>
            <p:cNvPr id="111" name="Octagon 110">
              <a:extLst>
                <a:ext uri="{FF2B5EF4-FFF2-40B4-BE49-F238E27FC236}">
                  <a16:creationId xmlns:a16="http://schemas.microsoft.com/office/drawing/2014/main" id="{63314B2C-047A-4A11-A61D-AD7EEBD328A3}"/>
                </a:ext>
              </a:extLst>
            </p:cNvPr>
            <p:cNvSpPr/>
            <p:nvPr/>
          </p:nvSpPr>
          <p:spPr>
            <a:xfrm>
              <a:off x="3039387" y="4877849"/>
              <a:ext cx="331554" cy="331554"/>
            </a:xfrm>
            <a:prstGeom prst="octagon">
              <a:avLst/>
            </a:prstGeom>
            <a:solidFill>
              <a:srgbClr val="E7131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sp>
          <p:nvSpPr>
            <p:cNvPr id="112" name="Rectangle 111">
              <a:extLst>
                <a:ext uri="{FF2B5EF4-FFF2-40B4-BE49-F238E27FC236}">
                  <a16:creationId xmlns:a16="http://schemas.microsoft.com/office/drawing/2014/main" id="{2FD030E4-8CE4-4FDD-ACA0-742BCB951E53}"/>
                </a:ext>
              </a:extLst>
            </p:cNvPr>
            <p:cNvSpPr/>
            <p:nvPr/>
          </p:nvSpPr>
          <p:spPr>
            <a:xfrm>
              <a:off x="3016386" y="4854852"/>
              <a:ext cx="377548" cy="377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grpSp>
      <p:grpSp>
        <p:nvGrpSpPr>
          <p:cNvPr id="127" name="Group 126">
            <a:extLst>
              <a:ext uri="{FF2B5EF4-FFF2-40B4-BE49-F238E27FC236}">
                <a16:creationId xmlns:a16="http://schemas.microsoft.com/office/drawing/2014/main" id="{57817899-8BC8-4B9F-B38A-D02B29E17A80}"/>
              </a:ext>
            </a:extLst>
          </p:cNvPr>
          <p:cNvGrpSpPr/>
          <p:nvPr/>
        </p:nvGrpSpPr>
        <p:grpSpPr>
          <a:xfrm>
            <a:off x="7821320" y="2332690"/>
            <a:ext cx="377548" cy="377548"/>
            <a:chOff x="3016386" y="4854852"/>
            <a:chExt cx="377548" cy="377548"/>
          </a:xfrm>
        </p:grpSpPr>
        <p:sp>
          <p:nvSpPr>
            <p:cNvPr id="128" name="Octagon 127">
              <a:extLst>
                <a:ext uri="{FF2B5EF4-FFF2-40B4-BE49-F238E27FC236}">
                  <a16:creationId xmlns:a16="http://schemas.microsoft.com/office/drawing/2014/main" id="{E37C1E3B-97E7-4E70-AABF-41F345F1CF3D}"/>
                </a:ext>
              </a:extLst>
            </p:cNvPr>
            <p:cNvSpPr/>
            <p:nvPr/>
          </p:nvSpPr>
          <p:spPr>
            <a:xfrm>
              <a:off x="3039387" y="4877849"/>
              <a:ext cx="331554" cy="331554"/>
            </a:xfrm>
            <a:prstGeom prst="octagon">
              <a:avLst/>
            </a:prstGeom>
            <a:solidFill>
              <a:srgbClr val="E7131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sp>
          <p:nvSpPr>
            <p:cNvPr id="129" name="Rectangle 128">
              <a:extLst>
                <a:ext uri="{FF2B5EF4-FFF2-40B4-BE49-F238E27FC236}">
                  <a16:creationId xmlns:a16="http://schemas.microsoft.com/office/drawing/2014/main" id="{8252614E-D7AA-4433-A28A-DAAF38A3DEEF}"/>
                </a:ext>
              </a:extLst>
            </p:cNvPr>
            <p:cNvSpPr/>
            <p:nvPr/>
          </p:nvSpPr>
          <p:spPr>
            <a:xfrm>
              <a:off x="3016386" y="4854852"/>
              <a:ext cx="377548" cy="377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grpSp>
      <p:grpSp>
        <p:nvGrpSpPr>
          <p:cNvPr id="133" name="Group 132">
            <a:extLst>
              <a:ext uri="{FF2B5EF4-FFF2-40B4-BE49-F238E27FC236}">
                <a16:creationId xmlns:a16="http://schemas.microsoft.com/office/drawing/2014/main" id="{0C0C3AD2-CE3D-439A-A7DF-588B58D3C470}"/>
              </a:ext>
            </a:extLst>
          </p:cNvPr>
          <p:cNvGrpSpPr/>
          <p:nvPr/>
        </p:nvGrpSpPr>
        <p:grpSpPr>
          <a:xfrm>
            <a:off x="7821320" y="3154819"/>
            <a:ext cx="377548" cy="377548"/>
            <a:chOff x="3016386" y="4854852"/>
            <a:chExt cx="377548" cy="377548"/>
          </a:xfrm>
        </p:grpSpPr>
        <p:sp>
          <p:nvSpPr>
            <p:cNvPr id="134" name="Octagon 133">
              <a:extLst>
                <a:ext uri="{FF2B5EF4-FFF2-40B4-BE49-F238E27FC236}">
                  <a16:creationId xmlns:a16="http://schemas.microsoft.com/office/drawing/2014/main" id="{81EEEC79-251A-40B4-85FD-91DD35D64040}"/>
                </a:ext>
              </a:extLst>
            </p:cNvPr>
            <p:cNvSpPr/>
            <p:nvPr/>
          </p:nvSpPr>
          <p:spPr>
            <a:xfrm>
              <a:off x="3039387" y="4877849"/>
              <a:ext cx="331554" cy="331554"/>
            </a:xfrm>
            <a:prstGeom prst="octagon">
              <a:avLst/>
            </a:prstGeom>
            <a:solidFill>
              <a:srgbClr val="E7131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sp>
          <p:nvSpPr>
            <p:cNvPr id="135" name="Rectangle 134">
              <a:extLst>
                <a:ext uri="{FF2B5EF4-FFF2-40B4-BE49-F238E27FC236}">
                  <a16:creationId xmlns:a16="http://schemas.microsoft.com/office/drawing/2014/main" id="{35B17A10-2ABC-4B27-8001-9AB89236DE33}"/>
                </a:ext>
              </a:extLst>
            </p:cNvPr>
            <p:cNvSpPr/>
            <p:nvPr/>
          </p:nvSpPr>
          <p:spPr>
            <a:xfrm>
              <a:off x="3016386" y="4854852"/>
              <a:ext cx="377548" cy="377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grpSp>
      <p:grpSp>
        <p:nvGrpSpPr>
          <p:cNvPr id="149" name="Group 148">
            <a:extLst>
              <a:ext uri="{FF2B5EF4-FFF2-40B4-BE49-F238E27FC236}">
                <a16:creationId xmlns:a16="http://schemas.microsoft.com/office/drawing/2014/main" id="{144BC8B2-0115-4DFC-BE2D-D8A520B06744}"/>
              </a:ext>
            </a:extLst>
          </p:cNvPr>
          <p:cNvGrpSpPr/>
          <p:nvPr/>
        </p:nvGrpSpPr>
        <p:grpSpPr>
          <a:xfrm>
            <a:off x="10214535" y="3979654"/>
            <a:ext cx="377548" cy="377548"/>
            <a:chOff x="3016386" y="4854852"/>
            <a:chExt cx="377548" cy="377548"/>
          </a:xfrm>
        </p:grpSpPr>
        <p:sp>
          <p:nvSpPr>
            <p:cNvPr id="150" name="Octagon 149">
              <a:extLst>
                <a:ext uri="{FF2B5EF4-FFF2-40B4-BE49-F238E27FC236}">
                  <a16:creationId xmlns:a16="http://schemas.microsoft.com/office/drawing/2014/main" id="{882C2681-68E7-455F-A3EF-943D2FF4A300}"/>
                </a:ext>
              </a:extLst>
            </p:cNvPr>
            <p:cNvSpPr/>
            <p:nvPr/>
          </p:nvSpPr>
          <p:spPr>
            <a:xfrm>
              <a:off x="3039387" y="4877849"/>
              <a:ext cx="331554" cy="331554"/>
            </a:xfrm>
            <a:prstGeom prst="octagon">
              <a:avLst/>
            </a:prstGeom>
            <a:solidFill>
              <a:srgbClr val="E7131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sp>
          <p:nvSpPr>
            <p:cNvPr id="151" name="Rectangle 150">
              <a:extLst>
                <a:ext uri="{FF2B5EF4-FFF2-40B4-BE49-F238E27FC236}">
                  <a16:creationId xmlns:a16="http://schemas.microsoft.com/office/drawing/2014/main" id="{D2DC2564-C7D9-4A9B-B868-5AD0D1A53B5B}"/>
                </a:ext>
              </a:extLst>
            </p:cNvPr>
            <p:cNvSpPr/>
            <p:nvPr/>
          </p:nvSpPr>
          <p:spPr>
            <a:xfrm>
              <a:off x="3016386" y="4854852"/>
              <a:ext cx="377548" cy="377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grpSp>
      <p:sp>
        <p:nvSpPr>
          <p:cNvPr id="3" name="Rectangle 2">
            <a:extLst>
              <a:ext uri="{FF2B5EF4-FFF2-40B4-BE49-F238E27FC236}">
                <a16:creationId xmlns:a16="http://schemas.microsoft.com/office/drawing/2014/main" id="{9491E701-1A4E-4C7C-A899-FF5F6A3FAF9A}"/>
              </a:ext>
            </a:extLst>
          </p:cNvPr>
          <p:cNvSpPr/>
          <p:nvPr/>
        </p:nvSpPr>
        <p:spPr>
          <a:xfrm>
            <a:off x="2956110" y="6354056"/>
            <a:ext cx="5756678" cy="276999"/>
          </a:xfrm>
          <a:prstGeom prst="rect">
            <a:avLst/>
          </a:prstGeom>
        </p:spPr>
        <p:txBody>
          <a:bodyPr wrap="square">
            <a:spAutoFit/>
          </a:bodyPr>
          <a:lstStyle/>
          <a:p>
            <a:r>
              <a:rPr lang="en-US" sz="1200" dirty="0">
                <a:latin typeface="Arial" panose="020B0604020202020204" pitchFamily="34" charset="0"/>
                <a:ea typeface="Liberation Sans" panose="020B0604020202020204" pitchFamily="34" charset="0"/>
                <a:cs typeface="Arial" panose="020B0604020202020204" pitchFamily="34" charset="0"/>
              </a:rPr>
              <a:t>Each </a:t>
            </a:r>
            <a:r>
              <a:rPr lang="en-US" sz="1200" dirty="0">
                <a:solidFill>
                  <a:srgbClr val="FFC000"/>
                </a:solidFill>
                <a:latin typeface="Arial" panose="020B0604020202020204" pitchFamily="34" charset="0"/>
                <a:ea typeface="Liberation Sans" panose="020B0604020202020204" pitchFamily="34" charset="0"/>
                <a:cs typeface="Arial" panose="020B0604020202020204" pitchFamily="34" charset="0"/>
              </a:rPr>
              <a:t>🛑</a:t>
            </a:r>
            <a:r>
              <a:rPr lang="en-US" sz="1200" dirty="0">
                <a:latin typeface="Arial" panose="020B0604020202020204" pitchFamily="34" charset="0"/>
                <a:ea typeface="Liberation Sans" panose="020B0604020202020204" pitchFamily="34" charset="0"/>
                <a:cs typeface="Arial" panose="020B0604020202020204" pitchFamily="34" charset="0"/>
              </a:rPr>
              <a:t> is a decision on an option to buy potential future revenue</a:t>
            </a:r>
          </a:p>
        </p:txBody>
      </p:sp>
      <p:sp>
        <p:nvSpPr>
          <p:cNvPr id="77" name="TextBox 76">
            <a:extLst>
              <a:ext uri="{FF2B5EF4-FFF2-40B4-BE49-F238E27FC236}">
                <a16:creationId xmlns:a16="http://schemas.microsoft.com/office/drawing/2014/main" id="{47152DF8-0B5B-4145-B66C-D50860B072EA}"/>
              </a:ext>
            </a:extLst>
          </p:cNvPr>
          <p:cNvSpPr txBox="1"/>
          <p:nvPr/>
        </p:nvSpPr>
        <p:spPr>
          <a:xfrm>
            <a:off x="4193747" y="5723699"/>
            <a:ext cx="1753044" cy="261610"/>
          </a:xfrm>
          <a:prstGeom prst="rect">
            <a:avLst/>
          </a:prstGeom>
          <a:noFill/>
        </p:spPr>
        <p:txBody>
          <a:bodyPr wrap="none" lIns="45720" rIns="45720" rtlCol="0" anchor="ctr">
            <a:spAutoFit/>
          </a:bodyPr>
          <a:lstStyle/>
          <a:p>
            <a:r>
              <a:rPr lang="en-US" sz="1100" dirty="0">
                <a:latin typeface="Arial" panose="020B0604020202020204" pitchFamily="34" charset="0"/>
                <a:ea typeface="Liberation Sans" panose="020B0604020202020204" pitchFamily="34" charset="0"/>
                <a:cs typeface="Arial" panose="020B0604020202020204" pitchFamily="34" charset="0"/>
              </a:rPr>
              <a:t>monopoly profit advantage</a:t>
            </a:r>
          </a:p>
        </p:txBody>
      </p:sp>
      <p:cxnSp>
        <p:nvCxnSpPr>
          <p:cNvPr id="78" name="Straight Arrow Connector 12">
            <a:extLst>
              <a:ext uri="{FF2B5EF4-FFF2-40B4-BE49-F238E27FC236}">
                <a16:creationId xmlns:a16="http://schemas.microsoft.com/office/drawing/2014/main" id="{3047C422-2CD7-441B-BF03-1842E171FA2C}"/>
              </a:ext>
            </a:extLst>
          </p:cNvPr>
          <p:cNvCxnSpPr>
            <a:cxnSpLocks/>
            <a:stCxn id="216" idx="3"/>
            <a:endCxn id="77" idx="3"/>
          </p:cNvCxnSpPr>
          <p:nvPr/>
        </p:nvCxnSpPr>
        <p:spPr>
          <a:xfrm flipH="1">
            <a:off x="5946791" y="4168430"/>
            <a:ext cx="2962211" cy="1686074"/>
          </a:xfrm>
          <a:prstGeom prst="bentConnector3">
            <a:avLst>
              <a:gd name="adj1" fmla="val -7717"/>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D5A978A3-6DA0-4578-9252-08A17A6FC96B}"/>
              </a:ext>
            </a:extLst>
          </p:cNvPr>
          <p:cNvCxnSpPr>
            <a:cxnSpLocks/>
            <a:stCxn id="77" idx="1"/>
            <a:endCxn id="82" idx="3"/>
          </p:cNvCxnSpPr>
          <p:nvPr/>
        </p:nvCxnSpPr>
        <p:spPr>
          <a:xfrm flipH="1">
            <a:off x="1492660" y="5854504"/>
            <a:ext cx="2701087"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761E2D69-45CB-4935-986C-3EFB0B5D8BD1}"/>
              </a:ext>
            </a:extLst>
          </p:cNvPr>
          <p:cNvSpPr txBox="1"/>
          <p:nvPr/>
        </p:nvSpPr>
        <p:spPr>
          <a:xfrm>
            <a:off x="629902" y="5634779"/>
            <a:ext cx="862758" cy="439449"/>
          </a:xfrm>
          <a:prstGeom prst="rect">
            <a:avLst/>
          </a:prstGeom>
          <a:solidFill>
            <a:srgbClr val="B8EACB"/>
          </a:solidFill>
          <a:ln w="19050">
            <a:solidFill>
              <a:srgbClr val="188A20"/>
            </a:solidFill>
          </a:ln>
        </p:spPr>
        <p:txBody>
          <a:bodyPr wrap="square" lIns="45720" rIns="45720" rtlCol="0" anchor="ctr">
            <a:noAutofit/>
          </a:bodyPr>
          <a:lstStyle/>
          <a:p>
            <a:pPr algn="ctr"/>
            <a:r>
              <a:rPr lang="en-US" sz="1100" dirty="0">
                <a:latin typeface="Arial" panose="020B0604020202020204" pitchFamily="34" charset="0"/>
                <a:ea typeface="Liberation Sans" panose="020B0604020202020204" pitchFamily="34" charset="0"/>
                <a:cs typeface="Arial" panose="020B0604020202020204" pitchFamily="34" charset="0"/>
              </a:rPr>
              <a:t>product revenue</a:t>
            </a:r>
          </a:p>
        </p:txBody>
      </p:sp>
      <p:sp>
        <p:nvSpPr>
          <p:cNvPr id="91" name="TextBox 90">
            <a:extLst>
              <a:ext uri="{FF2B5EF4-FFF2-40B4-BE49-F238E27FC236}">
                <a16:creationId xmlns:a16="http://schemas.microsoft.com/office/drawing/2014/main" id="{2485126A-054F-4CAC-A836-B37E48887FF9}"/>
              </a:ext>
            </a:extLst>
          </p:cNvPr>
          <p:cNvSpPr txBox="1"/>
          <p:nvPr/>
        </p:nvSpPr>
        <p:spPr>
          <a:xfrm>
            <a:off x="611161" y="3861063"/>
            <a:ext cx="900246" cy="261610"/>
          </a:xfrm>
          <a:prstGeom prst="rect">
            <a:avLst/>
          </a:prstGeom>
          <a:noFill/>
        </p:spPr>
        <p:txBody>
          <a:bodyPr wrap="none" lIns="45720" rIns="45720" rtlCol="0" anchor="ctr">
            <a:spAutoFit/>
          </a:bodyPr>
          <a:lstStyle/>
          <a:p>
            <a:pPr algn="ctr"/>
            <a:r>
              <a:rPr lang="en-US" sz="1100" dirty="0">
                <a:latin typeface="Arial" panose="020B0604020202020204" pitchFamily="34" charset="0"/>
                <a:ea typeface="Liberation Sans" panose="020B0604020202020204" pitchFamily="34" charset="0"/>
                <a:cs typeface="Arial" panose="020B0604020202020204" pitchFamily="34" charset="0"/>
              </a:rPr>
              <a:t>development</a:t>
            </a:r>
          </a:p>
        </p:txBody>
      </p:sp>
      <p:cxnSp>
        <p:nvCxnSpPr>
          <p:cNvPr id="93" name="Straight Arrow Connector 92">
            <a:extLst>
              <a:ext uri="{FF2B5EF4-FFF2-40B4-BE49-F238E27FC236}">
                <a16:creationId xmlns:a16="http://schemas.microsoft.com/office/drawing/2014/main" id="{2BF79D2A-AE81-4239-9097-FFB62F3BA774}"/>
              </a:ext>
            </a:extLst>
          </p:cNvPr>
          <p:cNvCxnSpPr>
            <a:cxnSpLocks/>
            <a:stCxn id="58" idx="2"/>
            <a:endCxn id="91" idx="0"/>
          </p:cNvCxnSpPr>
          <p:nvPr/>
        </p:nvCxnSpPr>
        <p:spPr>
          <a:xfrm>
            <a:off x="1061281" y="3278849"/>
            <a:ext cx="3" cy="582214"/>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78FD2628-3692-400E-9E85-DE2FA616388A}"/>
              </a:ext>
            </a:extLst>
          </p:cNvPr>
          <p:cNvCxnSpPr>
            <a:cxnSpLocks/>
            <a:stCxn id="213" idx="3"/>
          </p:cNvCxnSpPr>
          <p:nvPr/>
        </p:nvCxnSpPr>
        <p:spPr>
          <a:xfrm>
            <a:off x="5834450" y="3624179"/>
            <a:ext cx="377164" cy="0"/>
          </a:xfrm>
          <a:prstGeom prst="straightConnector1">
            <a:avLst/>
          </a:prstGeom>
          <a:ln w="1270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4F0CF676-FA58-4C40-B38A-38836C6E9625}"/>
              </a:ext>
            </a:extLst>
          </p:cNvPr>
          <p:cNvCxnSpPr>
            <a:cxnSpLocks/>
          </p:cNvCxnSpPr>
          <p:nvPr/>
        </p:nvCxnSpPr>
        <p:spPr>
          <a:xfrm flipV="1">
            <a:off x="6211614" y="2735692"/>
            <a:ext cx="0" cy="888487"/>
          </a:xfrm>
          <a:prstGeom prst="straightConnector1">
            <a:avLst/>
          </a:prstGeom>
          <a:ln w="1270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897D58D-FE38-4712-A89E-61789E374500}"/>
              </a:ext>
            </a:extLst>
          </p:cNvPr>
          <p:cNvCxnSpPr>
            <a:cxnSpLocks/>
            <a:endCxn id="708" idx="0"/>
          </p:cNvCxnSpPr>
          <p:nvPr/>
        </p:nvCxnSpPr>
        <p:spPr>
          <a:xfrm>
            <a:off x="9508390" y="4167449"/>
            <a:ext cx="0" cy="524373"/>
          </a:xfrm>
          <a:prstGeom prst="straightConnector1">
            <a:avLst/>
          </a:prstGeom>
          <a:ln w="1270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BA091584-5B51-4C3F-9A2E-DE7A679AD5F7}"/>
              </a:ext>
            </a:extLst>
          </p:cNvPr>
          <p:cNvCxnSpPr>
            <a:cxnSpLocks/>
            <a:stCxn id="708" idx="2"/>
          </p:cNvCxnSpPr>
          <p:nvPr/>
        </p:nvCxnSpPr>
        <p:spPr>
          <a:xfrm rot="16200000" flipH="1">
            <a:off x="9597522" y="5033577"/>
            <a:ext cx="192796" cy="371060"/>
          </a:xfrm>
          <a:prstGeom prst="bentConnector2">
            <a:avLst/>
          </a:prstGeom>
          <a:ln w="1270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0CAE15C6-C7B2-42AF-9A32-5AD9E137AE6A}"/>
              </a:ext>
            </a:extLst>
          </p:cNvPr>
          <p:cNvSpPr txBox="1"/>
          <p:nvPr/>
        </p:nvSpPr>
        <p:spPr>
          <a:xfrm>
            <a:off x="10764314" y="5634779"/>
            <a:ext cx="862758" cy="439449"/>
          </a:xfrm>
          <a:prstGeom prst="rect">
            <a:avLst/>
          </a:prstGeom>
          <a:solidFill>
            <a:srgbClr val="B8EACB"/>
          </a:solidFill>
          <a:ln w="19050">
            <a:solidFill>
              <a:srgbClr val="188A20"/>
            </a:solidFill>
          </a:ln>
        </p:spPr>
        <p:txBody>
          <a:bodyPr wrap="square" lIns="45720" rIns="45720" rtlCol="0" anchor="ctr">
            <a:noAutofit/>
          </a:bodyPr>
          <a:lstStyle/>
          <a:p>
            <a:pPr algn="ctr"/>
            <a:r>
              <a:rPr lang="en-US" sz="1100" dirty="0">
                <a:latin typeface="Arial" panose="020B0604020202020204" pitchFamily="34" charset="0"/>
                <a:ea typeface="Liberation Sans" panose="020B0604020202020204" pitchFamily="34" charset="0"/>
                <a:cs typeface="Arial" panose="020B0604020202020204" pitchFamily="34" charset="0"/>
              </a:rPr>
              <a:t>tax avoidance</a:t>
            </a:r>
          </a:p>
        </p:txBody>
      </p:sp>
      <p:cxnSp>
        <p:nvCxnSpPr>
          <p:cNvPr id="104" name="Straight Arrow Connector 103">
            <a:extLst>
              <a:ext uri="{FF2B5EF4-FFF2-40B4-BE49-F238E27FC236}">
                <a16:creationId xmlns:a16="http://schemas.microsoft.com/office/drawing/2014/main" id="{4F303DF0-C0C6-4A8D-8CDF-678B05B8F602}"/>
              </a:ext>
            </a:extLst>
          </p:cNvPr>
          <p:cNvCxnSpPr>
            <a:cxnSpLocks/>
            <a:stCxn id="61" idx="3"/>
            <a:endCxn id="101" idx="1"/>
          </p:cNvCxnSpPr>
          <p:nvPr/>
        </p:nvCxnSpPr>
        <p:spPr>
          <a:xfrm>
            <a:off x="10173956" y="5854504"/>
            <a:ext cx="590358"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99">
            <a:extLst>
              <a:ext uri="{FF2B5EF4-FFF2-40B4-BE49-F238E27FC236}">
                <a16:creationId xmlns:a16="http://schemas.microsoft.com/office/drawing/2014/main" id="{8D03665D-C187-41F9-B5F0-5D1E7CC2B09B}"/>
              </a:ext>
            </a:extLst>
          </p:cNvPr>
          <p:cNvCxnSpPr>
            <a:cxnSpLocks/>
            <a:stCxn id="708" idx="2"/>
          </p:cNvCxnSpPr>
          <p:nvPr/>
        </p:nvCxnSpPr>
        <p:spPr>
          <a:xfrm rot="5400000">
            <a:off x="9221639" y="5028754"/>
            <a:ext cx="192797" cy="380706"/>
          </a:xfrm>
          <a:prstGeom prst="bentConnector2">
            <a:avLst/>
          </a:prstGeom>
          <a:ln w="1270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17D55C8F-FD31-436F-93FF-0C11CDDEFC88}"/>
              </a:ext>
            </a:extLst>
          </p:cNvPr>
          <p:cNvGrpSpPr/>
          <p:nvPr/>
        </p:nvGrpSpPr>
        <p:grpSpPr>
          <a:xfrm>
            <a:off x="7821320" y="3980869"/>
            <a:ext cx="377548" cy="377548"/>
            <a:chOff x="3016386" y="4854852"/>
            <a:chExt cx="377548" cy="377548"/>
          </a:xfrm>
        </p:grpSpPr>
        <p:sp>
          <p:nvSpPr>
            <p:cNvPr id="84" name="Octagon 83">
              <a:extLst>
                <a:ext uri="{FF2B5EF4-FFF2-40B4-BE49-F238E27FC236}">
                  <a16:creationId xmlns:a16="http://schemas.microsoft.com/office/drawing/2014/main" id="{124B2A47-F52C-422B-820E-E755A8C0E26A}"/>
                </a:ext>
              </a:extLst>
            </p:cNvPr>
            <p:cNvSpPr/>
            <p:nvPr/>
          </p:nvSpPr>
          <p:spPr>
            <a:xfrm>
              <a:off x="3039387" y="4877849"/>
              <a:ext cx="331554" cy="331554"/>
            </a:xfrm>
            <a:prstGeom prst="octagon">
              <a:avLst/>
            </a:prstGeom>
            <a:solidFill>
              <a:srgbClr val="E7131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sp>
          <p:nvSpPr>
            <p:cNvPr id="86" name="Rectangle 85">
              <a:extLst>
                <a:ext uri="{FF2B5EF4-FFF2-40B4-BE49-F238E27FC236}">
                  <a16:creationId xmlns:a16="http://schemas.microsoft.com/office/drawing/2014/main" id="{A4226E23-CF31-471F-AEAF-C4A86EB1FCF3}"/>
                </a:ext>
              </a:extLst>
            </p:cNvPr>
            <p:cNvSpPr/>
            <p:nvPr/>
          </p:nvSpPr>
          <p:spPr>
            <a:xfrm>
              <a:off x="3016386" y="4854852"/>
              <a:ext cx="377548" cy="3775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100" dirty="0">
                <a:solidFill>
                  <a:schemeClr val="tx1"/>
                </a:solidFill>
                <a:latin typeface="Arial" panose="020B0604020202020204" pitchFamily="34" charset="0"/>
                <a:ea typeface="Liberation Sans" panose="020B0604020202020204" pitchFamily="34" charset="0"/>
                <a:cs typeface="Arial" panose="020B0604020202020204" pitchFamily="34" charset="0"/>
              </a:endParaRPr>
            </a:p>
          </p:txBody>
        </p:sp>
      </p:grpSp>
      <p:cxnSp>
        <p:nvCxnSpPr>
          <p:cNvPr id="87" name="Straight Arrow Connector 86">
            <a:extLst>
              <a:ext uri="{FF2B5EF4-FFF2-40B4-BE49-F238E27FC236}">
                <a16:creationId xmlns:a16="http://schemas.microsoft.com/office/drawing/2014/main" id="{8CF93814-B240-4D41-BC33-F3F751DA342E}"/>
              </a:ext>
            </a:extLst>
          </p:cNvPr>
          <p:cNvCxnSpPr>
            <a:cxnSpLocks/>
            <a:stCxn id="86" idx="3"/>
            <a:endCxn id="216" idx="1"/>
          </p:cNvCxnSpPr>
          <p:nvPr/>
        </p:nvCxnSpPr>
        <p:spPr>
          <a:xfrm flipV="1">
            <a:off x="8198868" y="4168430"/>
            <a:ext cx="250713" cy="1213"/>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055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ctagon 2">
            <a:extLst>
              <a:ext uri="{FF2B5EF4-FFF2-40B4-BE49-F238E27FC236}">
                <a16:creationId xmlns:a16="http://schemas.microsoft.com/office/drawing/2014/main" id="{0D8C64A9-268C-468D-8D9C-A3D554FD02E4}"/>
              </a:ext>
            </a:extLst>
          </p:cNvPr>
          <p:cNvSpPr/>
          <p:nvPr/>
        </p:nvSpPr>
        <p:spPr>
          <a:xfrm>
            <a:off x="3383273" y="1495900"/>
            <a:ext cx="4679196" cy="4679196"/>
          </a:xfrm>
          <a:prstGeom prst="octagon">
            <a:avLst/>
          </a:prstGeom>
          <a:solidFill>
            <a:srgbClr val="E71313">
              <a:alpha val="25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dirty="0">
              <a:solidFill>
                <a:schemeClr val="tx1"/>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2136B30D-E758-474F-A8B1-79E7950B04AF}"/>
              </a:ext>
            </a:extLst>
          </p:cNvPr>
          <p:cNvSpPr>
            <a:spLocks noGrp="1"/>
          </p:cNvSpPr>
          <p:nvPr>
            <p:ph type="title"/>
          </p:nvPr>
        </p:nvSpPr>
        <p:spPr/>
        <p:txBody>
          <a:bodyPr/>
          <a:lstStyle/>
          <a:p>
            <a:r>
              <a:rPr lang="en-US" dirty="0"/>
              <a:t>Decision process</a:t>
            </a:r>
          </a:p>
        </p:txBody>
      </p:sp>
      <p:sp>
        <p:nvSpPr>
          <p:cNvPr id="22" name="TextBox 21">
            <a:extLst>
              <a:ext uri="{FF2B5EF4-FFF2-40B4-BE49-F238E27FC236}">
                <a16:creationId xmlns:a16="http://schemas.microsoft.com/office/drawing/2014/main" id="{26157F66-352D-4A22-89B8-4EAA20C5A765}"/>
              </a:ext>
            </a:extLst>
          </p:cNvPr>
          <p:cNvSpPr txBox="1"/>
          <p:nvPr/>
        </p:nvSpPr>
        <p:spPr>
          <a:xfrm>
            <a:off x="5461656" y="2827735"/>
            <a:ext cx="600485" cy="307777"/>
          </a:xfrm>
          <a:prstGeom prst="rect">
            <a:avLst/>
          </a:prstGeom>
          <a:noFill/>
        </p:spPr>
        <p:txBody>
          <a:bodyPr wrap="none" lIns="45720" rIns="45720" rtlCol="0" anchor="ctr">
            <a:spAutoFit/>
          </a:bodyPr>
          <a:lstStyle/>
          <a:p>
            <a:pPr algn="ctr"/>
            <a:r>
              <a:rPr lang="en-US" sz="1400" dirty="0">
                <a:latin typeface="Arial" panose="020B0604020202020204" pitchFamily="34" charset="0"/>
                <a:cs typeface="Arial" panose="020B0604020202020204" pitchFamily="34" charset="0"/>
              </a:rPr>
              <a:t>claims</a:t>
            </a:r>
          </a:p>
        </p:txBody>
      </p:sp>
      <p:sp>
        <p:nvSpPr>
          <p:cNvPr id="23" name="TextBox 22">
            <a:extLst>
              <a:ext uri="{FF2B5EF4-FFF2-40B4-BE49-F238E27FC236}">
                <a16:creationId xmlns:a16="http://schemas.microsoft.com/office/drawing/2014/main" id="{6B11265F-30DA-47B6-9666-0DDE4A0C0BF6}"/>
              </a:ext>
            </a:extLst>
          </p:cNvPr>
          <p:cNvSpPr txBox="1"/>
          <p:nvPr/>
        </p:nvSpPr>
        <p:spPr>
          <a:xfrm>
            <a:off x="5437476" y="1895238"/>
            <a:ext cx="707886" cy="307777"/>
          </a:xfrm>
          <a:prstGeom prst="rect">
            <a:avLst/>
          </a:prstGeom>
          <a:noFill/>
        </p:spPr>
        <p:txBody>
          <a:bodyPr wrap="none" lIns="45720" rIns="45720" rtlCol="0" anchor="ctr">
            <a:spAutoFit/>
          </a:bodyPr>
          <a:lstStyle/>
          <a:p>
            <a:pPr algn="ctr"/>
            <a:r>
              <a:rPr lang="en-US" sz="1400" dirty="0">
                <a:latin typeface="Arial" panose="020B0604020202020204" pitchFamily="34" charset="0"/>
                <a:cs typeface="Arial" panose="020B0604020202020204" pitchFamily="34" charset="0"/>
              </a:rPr>
              <a:t>prior art</a:t>
            </a:r>
          </a:p>
        </p:txBody>
      </p:sp>
      <p:cxnSp>
        <p:nvCxnSpPr>
          <p:cNvPr id="24" name="Straight Arrow Connector 12">
            <a:extLst>
              <a:ext uri="{FF2B5EF4-FFF2-40B4-BE49-F238E27FC236}">
                <a16:creationId xmlns:a16="http://schemas.microsoft.com/office/drawing/2014/main" id="{F2AA1C9C-AC99-4B1F-873E-15AAA7D2FEC7}"/>
              </a:ext>
            </a:extLst>
          </p:cNvPr>
          <p:cNvCxnSpPr>
            <a:cxnSpLocks/>
            <a:stCxn id="22" idx="3"/>
            <a:endCxn id="23" idx="3"/>
          </p:cNvCxnSpPr>
          <p:nvPr/>
        </p:nvCxnSpPr>
        <p:spPr>
          <a:xfrm flipV="1">
            <a:off x="6062141" y="2049127"/>
            <a:ext cx="83221" cy="932497"/>
          </a:xfrm>
          <a:prstGeom prst="bentConnector3">
            <a:avLst>
              <a:gd name="adj1" fmla="val 374690"/>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12">
            <a:extLst>
              <a:ext uri="{FF2B5EF4-FFF2-40B4-BE49-F238E27FC236}">
                <a16:creationId xmlns:a16="http://schemas.microsoft.com/office/drawing/2014/main" id="{2005C2A4-D182-4775-85BA-01E636F1FDB5}"/>
              </a:ext>
            </a:extLst>
          </p:cNvPr>
          <p:cNvCxnSpPr>
            <a:cxnSpLocks/>
            <a:stCxn id="23" idx="1"/>
            <a:endCxn id="22" idx="1"/>
          </p:cNvCxnSpPr>
          <p:nvPr/>
        </p:nvCxnSpPr>
        <p:spPr>
          <a:xfrm rot="10800000" flipH="1" flipV="1">
            <a:off x="5437476" y="2049126"/>
            <a:ext cx="24180" cy="932497"/>
          </a:xfrm>
          <a:prstGeom prst="bentConnector3">
            <a:avLst>
              <a:gd name="adj1" fmla="val -945409"/>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B6956EC-28BB-4913-82DC-F288BA371B36}"/>
              </a:ext>
            </a:extLst>
          </p:cNvPr>
          <p:cNvCxnSpPr>
            <a:cxnSpLocks/>
            <a:stCxn id="22" idx="2"/>
            <a:endCxn id="27" idx="0"/>
          </p:cNvCxnSpPr>
          <p:nvPr/>
        </p:nvCxnSpPr>
        <p:spPr>
          <a:xfrm flipH="1">
            <a:off x="5761898" y="3135512"/>
            <a:ext cx="1" cy="62472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469D4C6-B383-4310-8873-D3F453C6F14C}"/>
              </a:ext>
            </a:extLst>
          </p:cNvPr>
          <p:cNvSpPr txBox="1"/>
          <p:nvPr/>
        </p:nvSpPr>
        <p:spPr>
          <a:xfrm>
            <a:off x="5323797" y="3760232"/>
            <a:ext cx="876202" cy="307777"/>
          </a:xfrm>
          <a:prstGeom prst="rect">
            <a:avLst/>
          </a:prstGeom>
          <a:noFill/>
        </p:spPr>
        <p:txBody>
          <a:bodyPr wrap="none" lIns="45720" rIns="45720" rtlCol="0" anchor="ctr">
            <a:spAutoFit/>
          </a:bodyPr>
          <a:lstStyle/>
          <a:p>
            <a:pPr algn="ctr"/>
            <a:r>
              <a:rPr lang="en-US" sz="1400" b="1" dirty="0">
                <a:latin typeface="Arial" panose="020B0604020202020204" pitchFamily="34" charset="0"/>
                <a:cs typeface="Arial" panose="020B0604020202020204" pitchFamily="34" charset="0"/>
              </a:rPr>
              <a:t>valuation</a:t>
            </a:r>
          </a:p>
        </p:txBody>
      </p:sp>
      <p:sp>
        <p:nvSpPr>
          <p:cNvPr id="106" name="TextBox 105">
            <a:extLst>
              <a:ext uri="{FF2B5EF4-FFF2-40B4-BE49-F238E27FC236}">
                <a16:creationId xmlns:a16="http://schemas.microsoft.com/office/drawing/2014/main" id="{D932D88E-1F01-4823-ADE8-6234D60D5935}"/>
              </a:ext>
            </a:extLst>
          </p:cNvPr>
          <p:cNvSpPr txBox="1"/>
          <p:nvPr/>
        </p:nvSpPr>
        <p:spPr>
          <a:xfrm>
            <a:off x="4040082" y="3652510"/>
            <a:ext cx="788036" cy="523220"/>
          </a:xfrm>
          <a:prstGeom prst="rect">
            <a:avLst/>
          </a:prstGeom>
          <a:noFill/>
        </p:spPr>
        <p:txBody>
          <a:bodyPr wrap="none" lIns="45720" rIns="45720" rtlCol="0" anchor="ctr">
            <a:spAutoFit/>
          </a:bodyPr>
          <a:lstStyle/>
          <a:p>
            <a:pPr algn="ctr"/>
            <a:r>
              <a:rPr lang="en-US" sz="1400" dirty="0">
                <a:latin typeface="Arial" panose="020B0604020202020204" pitchFamily="34" charset="0"/>
                <a:cs typeface="Arial" panose="020B0604020202020204" pitchFamily="34" charset="0"/>
              </a:rPr>
              <a:t>market</a:t>
            </a:r>
          </a:p>
          <a:p>
            <a:pPr algn="ctr"/>
            <a:r>
              <a:rPr lang="en-US" sz="1400" dirty="0">
                <a:latin typeface="Arial" panose="020B0604020202020204" pitchFamily="34" charset="0"/>
                <a:cs typeface="Arial" panose="020B0604020202020204" pitchFamily="34" charset="0"/>
              </a:rPr>
              <a:t>research</a:t>
            </a:r>
          </a:p>
        </p:txBody>
      </p:sp>
      <p:cxnSp>
        <p:nvCxnSpPr>
          <p:cNvPr id="107" name="Straight Arrow Connector 106">
            <a:extLst>
              <a:ext uri="{FF2B5EF4-FFF2-40B4-BE49-F238E27FC236}">
                <a16:creationId xmlns:a16="http://schemas.microsoft.com/office/drawing/2014/main" id="{6D48EF6F-0C0F-4F8E-9A61-9E3BF6991D4E}"/>
              </a:ext>
            </a:extLst>
          </p:cNvPr>
          <p:cNvCxnSpPr>
            <a:cxnSpLocks/>
            <a:stCxn id="106" idx="3"/>
            <a:endCxn id="27" idx="1"/>
          </p:cNvCxnSpPr>
          <p:nvPr/>
        </p:nvCxnSpPr>
        <p:spPr>
          <a:xfrm>
            <a:off x="4828118" y="3914120"/>
            <a:ext cx="495679"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BBC8C762-9121-4131-9BE3-7D9F7469C1BB}"/>
              </a:ext>
            </a:extLst>
          </p:cNvPr>
          <p:cNvSpPr txBox="1"/>
          <p:nvPr/>
        </p:nvSpPr>
        <p:spPr>
          <a:xfrm>
            <a:off x="5353455" y="4692728"/>
            <a:ext cx="816891" cy="307777"/>
          </a:xfrm>
          <a:prstGeom prst="rect">
            <a:avLst/>
          </a:prstGeom>
          <a:noFill/>
        </p:spPr>
        <p:txBody>
          <a:bodyPr wrap="none" lIns="45720" rIns="45720" rtlCol="0" anchor="ctr">
            <a:spAutoFit/>
          </a:bodyPr>
          <a:lstStyle/>
          <a:p>
            <a:pPr algn="ctr"/>
            <a:r>
              <a:rPr lang="en-US" sz="1400" b="1" dirty="0">
                <a:latin typeface="Arial" panose="020B0604020202020204" pitchFamily="34" charset="0"/>
                <a:cs typeface="Arial" panose="020B0604020202020204" pitchFamily="34" charset="0"/>
              </a:rPr>
              <a:t>decision</a:t>
            </a:r>
          </a:p>
        </p:txBody>
      </p:sp>
      <p:sp>
        <p:nvSpPr>
          <p:cNvPr id="116" name="TextBox 115">
            <a:extLst>
              <a:ext uri="{FF2B5EF4-FFF2-40B4-BE49-F238E27FC236}">
                <a16:creationId xmlns:a16="http://schemas.microsoft.com/office/drawing/2014/main" id="{8A149688-CF50-4EEF-A6F2-36557E2A33FC}"/>
              </a:ext>
            </a:extLst>
          </p:cNvPr>
          <p:cNvSpPr txBox="1"/>
          <p:nvPr/>
        </p:nvSpPr>
        <p:spPr>
          <a:xfrm>
            <a:off x="6655746" y="3652510"/>
            <a:ext cx="858568" cy="523220"/>
          </a:xfrm>
          <a:prstGeom prst="rect">
            <a:avLst/>
          </a:prstGeom>
          <a:noFill/>
        </p:spPr>
        <p:txBody>
          <a:bodyPr wrap="none" lIns="45720" rIns="45720" rtlCol="0" anchor="ctr">
            <a:spAutoFit/>
          </a:bodyPr>
          <a:lstStyle/>
          <a:p>
            <a:pPr algn="ctr"/>
            <a:r>
              <a:rPr lang="en-US" sz="1400" dirty="0">
                <a:latin typeface="Arial" panose="020B0604020202020204" pitchFamily="34" charset="0"/>
                <a:cs typeface="Arial" panose="020B0604020202020204" pitchFamily="34" charset="0"/>
              </a:rPr>
              <a:t>cost</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estimates</a:t>
            </a:r>
          </a:p>
        </p:txBody>
      </p:sp>
      <p:cxnSp>
        <p:nvCxnSpPr>
          <p:cNvPr id="117" name="Straight Arrow Connector 116">
            <a:extLst>
              <a:ext uri="{FF2B5EF4-FFF2-40B4-BE49-F238E27FC236}">
                <a16:creationId xmlns:a16="http://schemas.microsoft.com/office/drawing/2014/main" id="{CC26B50A-5C9D-431C-A635-321B0CA01514}"/>
              </a:ext>
            </a:extLst>
          </p:cNvPr>
          <p:cNvCxnSpPr>
            <a:cxnSpLocks/>
            <a:stCxn id="116" idx="1"/>
            <a:endCxn id="27" idx="3"/>
          </p:cNvCxnSpPr>
          <p:nvPr/>
        </p:nvCxnSpPr>
        <p:spPr>
          <a:xfrm flipH="1">
            <a:off x="6199999" y="3914120"/>
            <a:ext cx="455747"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F31A3BA-1004-4941-AA90-51724AD303A4}"/>
              </a:ext>
            </a:extLst>
          </p:cNvPr>
          <p:cNvCxnSpPr>
            <a:cxnSpLocks/>
            <a:stCxn id="27" idx="2"/>
            <a:endCxn id="115" idx="0"/>
          </p:cNvCxnSpPr>
          <p:nvPr/>
        </p:nvCxnSpPr>
        <p:spPr>
          <a:xfrm>
            <a:off x="5761898" y="4068009"/>
            <a:ext cx="3" cy="624719"/>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
            <a:extLst>
              <a:ext uri="{FF2B5EF4-FFF2-40B4-BE49-F238E27FC236}">
                <a16:creationId xmlns:a16="http://schemas.microsoft.com/office/drawing/2014/main" id="{9AC92490-8B8F-4170-897F-165743D30FA8}"/>
              </a:ext>
            </a:extLst>
          </p:cNvPr>
          <p:cNvCxnSpPr>
            <a:cxnSpLocks/>
            <a:stCxn id="115" idx="2"/>
          </p:cNvCxnSpPr>
          <p:nvPr/>
        </p:nvCxnSpPr>
        <p:spPr>
          <a:xfrm rot="16200000" flipH="1">
            <a:off x="6906731" y="3855675"/>
            <a:ext cx="309143" cy="2598802"/>
          </a:xfrm>
          <a:prstGeom prst="bentConnector2">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D6322DA9-0FD4-450D-8803-E800AD339FD4}"/>
              </a:ext>
            </a:extLst>
          </p:cNvPr>
          <p:cNvCxnSpPr>
            <a:cxnSpLocks/>
            <a:stCxn id="422" idx="3"/>
          </p:cNvCxnSpPr>
          <p:nvPr/>
        </p:nvCxnSpPr>
        <p:spPr>
          <a:xfrm>
            <a:off x="2835150" y="2532882"/>
            <a:ext cx="2371975" cy="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2" name="TextBox 421">
            <a:extLst>
              <a:ext uri="{FF2B5EF4-FFF2-40B4-BE49-F238E27FC236}">
                <a16:creationId xmlns:a16="http://schemas.microsoft.com/office/drawing/2014/main" id="{4F920125-A6FC-4CBC-9ECB-7B008010961E}"/>
              </a:ext>
            </a:extLst>
          </p:cNvPr>
          <p:cNvSpPr txBox="1"/>
          <p:nvPr/>
        </p:nvSpPr>
        <p:spPr>
          <a:xfrm>
            <a:off x="2255504" y="2378993"/>
            <a:ext cx="579646" cy="307777"/>
          </a:xfrm>
          <a:prstGeom prst="rect">
            <a:avLst/>
          </a:prstGeom>
          <a:noFill/>
        </p:spPr>
        <p:txBody>
          <a:bodyPr wrap="none" lIns="45720" rIns="45720" rtlCol="0" anchor="ctr">
            <a:spAutoFit/>
          </a:bodyPr>
          <a:lstStyle/>
          <a:p>
            <a:pPr algn="r"/>
            <a:r>
              <a:rPr lang="en-US" sz="1400" dirty="0">
                <a:latin typeface="Arial" panose="020B0604020202020204" pitchFamily="34" charset="0"/>
                <a:cs typeface="Arial" panose="020B0604020202020204" pitchFamily="34" charset="0"/>
              </a:rPr>
              <a:t>option</a:t>
            </a:r>
          </a:p>
        </p:txBody>
      </p:sp>
      <p:sp>
        <p:nvSpPr>
          <p:cNvPr id="5" name="TextBox 4">
            <a:extLst>
              <a:ext uri="{FF2B5EF4-FFF2-40B4-BE49-F238E27FC236}">
                <a16:creationId xmlns:a16="http://schemas.microsoft.com/office/drawing/2014/main" id="{1B6319AA-F63E-4029-8FC8-4D8CF0D95238}"/>
              </a:ext>
            </a:extLst>
          </p:cNvPr>
          <p:cNvSpPr txBox="1"/>
          <p:nvPr/>
        </p:nvSpPr>
        <p:spPr>
          <a:xfrm>
            <a:off x="8401749" y="2910041"/>
            <a:ext cx="1795684" cy="307777"/>
          </a:xfrm>
          <a:prstGeom prst="rect">
            <a:avLst/>
          </a:prstGeom>
          <a:noFill/>
        </p:spPr>
        <p:txBody>
          <a:bodyPr wrap="none" rtlCol="0" anchor="b">
            <a:spAutoFit/>
          </a:bodyPr>
          <a:lstStyle/>
          <a:p>
            <a:r>
              <a:rPr lang="en-US" sz="1400" i="1" dirty="0">
                <a:solidFill>
                  <a:srgbClr val="FF0000"/>
                </a:solidFill>
                <a:latin typeface="Segoe Print" panose="02000600000000000000" pitchFamily="2" charset="0"/>
                <a:cs typeface="Arial" panose="020B0604020202020204" pitchFamily="34" charset="0"/>
              </a:rPr>
              <a:t>what’s patentable</a:t>
            </a:r>
          </a:p>
        </p:txBody>
      </p:sp>
      <p:sp>
        <p:nvSpPr>
          <p:cNvPr id="28" name="TextBox 27">
            <a:extLst>
              <a:ext uri="{FF2B5EF4-FFF2-40B4-BE49-F238E27FC236}">
                <a16:creationId xmlns:a16="http://schemas.microsoft.com/office/drawing/2014/main" id="{F2ED7905-3981-413D-A2A2-5646F90C4521}"/>
              </a:ext>
            </a:extLst>
          </p:cNvPr>
          <p:cNvSpPr txBox="1"/>
          <p:nvPr/>
        </p:nvSpPr>
        <p:spPr>
          <a:xfrm>
            <a:off x="8408161" y="3884038"/>
            <a:ext cx="1781257" cy="523220"/>
          </a:xfrm>
          <a:prstGeom prst="rect">
            <a:avLst/>
          </a:prstGeom>
          <a:noFill/>
        </p:spPr>
        <p:txBody>
          <a:bodyPr wrap="none" rtlCol="0" anchor="b">
            <a:spAutoFit/>
          </a:bodyPr>
          <a:lstStyle/>
          <a:p>
            <a:r>
              <a:rPr lang="en-US" sz="1400" i="1" dirty="0">
                <a:solidFill>
                  <a:srgbClr val="FF0000"/>
                </a:solidFill>
                <a:latin typeface="Segoe Print" panose="02000600000000000000" pitchFamily="2" charset="0"/>
                <a:cs typeface="Arial" panose="020B0604020202020204" pitchFamily="34" charset="0"/>
              </a:rPr>
              <a:t>whether it’s</a:t>
            </a:r>
            <a:br>
              <a:rPr lang="en-US" sz="1400" i="1" dirty="0">
                <a:solidFill>
                  <a:srgbClr val="FF0000"/>
                </a:solidFill>
                <a:latin typeface="Segoe Print" panose="02000600000000000000" pitchFamily="2" charset="0"/>
                <a:cs typeface="Arial" panose="020B0604020202020204" pitchFamily="34" charset="0"/>
              </a:rPr>
            </a:br>
            <a:r>
              <a:rPr lang="en-US" sz="1400" i="1" dirty="0">
                <a:solidFill>
                  <a:srgbClr val="FF0000"/>
                </a:solidFill>
                <a:latin typeface="Segoe Print" panose="02000600000000000000" pitchFamily="2" charset="0"/>
                <a:cs typeface="Arial" panose="020B0604020202020204" pitchFamily="34" charset="0"/>
              </a:rPr>
              <a:t>worth proceeding</a:t>
            </a:r>
          </a:p>
        </p:txBody>
      </p:sp>
      <p:sp>
        <p:nvSpPr>
          <p:cNvPr id="8" name="Freeform: Shape 7">
            <a:extLst>
              <a:ext uri="{FF2B5EF4-FFF2-40B4-BE49-F238E27FC236}">
                <a16:creationId xmlns:a16="http://schemas.microsoft.com/office/drawing/2014/main" id="{9A28119B-96CE-4D6A-8F9E-79EFF76D9544}"/>
              </a:ext>
            </a:extLst>
          </p:cNvPr>
          <p:cNvSpPr/>
          <p:nvPr/>
        </p:nvSpPr>
        <p:spPr>
          <a:xfrm flipV="1">
            <a:off x="5901638" y="3177012"/>
            <a:ext cx="2565808" cy="210075"/>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Lst>
            <a:ahLst/>
            <a:cxnLst>
              <a:cxn ang="0">
                <a:pos x="connsiteX0" y="connsiteY0"/>
              </a:cxn>
              <a:cxn ang="0">
                <a:pos x="connsiteX1" y="connsiteY1"/>
              </a:cxn>
            </a:cxnLst>
            <a:rect l="l" t="t" r="r" b="b"/>
            <a:pathLst>
              <a:path w="737583" h="154309">
                <a:moveTo>
                  <a:pt x="737583" y="154309"/>
                </a:moveTo>
                <a:cubicBezTo>
                  <a:pt x="667934" y="-47023"/>
                  <a:pt x="364924" y="8820"/>
                  <a:pt x="0" y="2751"/>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Arial" panose="020B0604020202020204" pitchFamily="34" charset="0"/>
              <a:cs typeface="Arial" panose="020B0604020202020204" pitchFamily="34" charset="0"/>
            </a:endParaRPr>
          </a:p>
        </p:txBody>
      </p:sp>
      <p:sp>
        <p:nvSpPr>
          <p:cNvPr id="29" name="Freeform: Shape 28">
            <a:extLst>
              <a:ext uri="{FF2B5EF4-FFF2-40B4-BE49-F238E27FC236}">
                <a16:creationId xmlns:a16="http://schemas.microsoft.com/office/drawing/2014/main" id="{B9263917-4753-4E5C-9A6A-91CA3148BA7E}"/>
              </a:ext>
            </a:extLst>
          </p:cNvPr>
          <p:cNvSpPr/>
          <p:nvPr/>
        </p:nvSpPr>
        <p:spPr>
          <a:xfrm rot="20733475" flipV="1">
            <a:off x="6279857" y="4676709"/>
            <a:ext cx="2269881" cy="164542"/>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Lst>
            <a:ahLst/>
            <a:cxnLst>
              <a:cxn ang="0">
                <a:pos x="connsiteX0" y="connsiteY0"/>
              </a:cxn>
              <a:cxn ang="0">
                <a:pos x="connsiteX1" y="connsiteY1"/>
              </a:cxn>
            </a:cxnLst>
            <a:rect l="l" t="t" r="r" b="b"/>
            <a:pathLst>
              <a:path w="737583" h="154309">
                <a:moveTo>
                  <a:pt x="737583" y="154309"/>
                </a:moveTo>
                <a:cubicBezTo>
                  <a:pt x="667934" y="-47023"/>
                  <a:pt x="364924" y="8820"/>
                  <a:pt x="0" y="2751"/>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7EC0C3F8-AF98-45A6-9558-AC12D2F5865F}"/>
              </a:ext>
            </a:extLst>
          </p:cNvPr>
          <p:cNvSpPr txBox="1"/>
          <p:nvPr/>
        </p:nvSpPr>
        <p:spPr>
          <a:xfrm>
            <a:off x="4202149" y="4586373"/>
            <a:ext cx="669414" cy="523220"/>
          </a:xfrm>
          <a:prstGeom prst="rect">
            <a:avLst/>
          </a:prstGeom>
          <a:noFill/>
        </p:spPr>
        <p:txBody>
          <a:bodyPr wrap="none" lIns="45720" rIns="45720" rtlCol="0" anchor="ctr">
            <a:spAutoFit/>
          </a:bodyPr>
          <a:lstStyle/>
          <a:p>
            <a:pPr algn="ctr"/>
            <a:r>
              <a:rPr lang="en-US" sz="1400" dirty="0">
                <a:latin typeface="Arial" panose="020B0604020202020204" pitchFamily="34" charset="0"/>
                <a:cs typeface="Arial" panose="020B0604020202020204" pitchFamily="34" charset="0"/>
              </a:rPr>
              <a:t>other</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options</a:t>
            </a:r>
          </a:p>
        </p:txBody>
      </p:sp>
      <p:cxnSp>
        <p:nvCxnSpPr>
          <p:cNvPr id="32" name="Straight Arrow Connector 31">
            <a:extLst>
              <a:ext uri="{FF2B5EF4-FFF2-40B4-BE49-F238E27FC236}">
                <a16:creationId xmlns:a16="http://schemas.microsoft.com/office/drawing/2014/main" id="{858AC36C-CFDD-4614-BDF1-221DAAEF5E0A}"/>
              </a:ext>
            </a:extLst>
          </p:cNvPr>
          <p:cNvCxnSpPr>
            <a:cxnSpLocks/>
            <a:stCxn id="31" idx="3"/>
            <a:endCxn id="115" idx="1"/>
          </p:cNvCxnSpPr>
          <p:nvPr/>
        </p:nvCxnSpPr>
        <p:spPr>
          <a:xfrm flipV="1">
            <a:off x="4871563" y="4846617"/>
            <a:ext cx="481892" cy="136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12">
            <a:extLst>
              <a:ext uri="{FF2B5EF4-FFF2-40B4-BE49-F238E27FC236}">
                <a16:creationId xmlns:a16="http://schemas.microsoft.com/office/drawing/2014/main" id="{14EC7B2F-A7E1-4530-B4E6-C90F8554BC1E}"/>
              </a:ext>
            </a:extLst>
          </p:cNvPr>
          <p:cNvCxnSpPr>
            <a:cxnSpLocks/>
            <a:stCxn id="116" idx="1"/>
            <a:endCxn id="115" idx="3"/>
          </p:cNvCxnSpPr>
          <p:nvPr/>
        </p:nvCxnSpPr>
        <p:spPr>
          <a:xfrm rot="10800000" flipV="1">
            <a:off x="6170346" y="3914119"/>
            <a:ext cx="485400" cy="932497"/>
          </a:xfrm>
          <a:prstGeom prst="bentConnector3">
            <a:avLst>
              <a:gd name="adj1" fmla="val 50000"/>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4695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8F049-A918-49A0-BD97-D4B7F8A0EDF7}"/>
              </a:ext>
            </a:extLst>
          </p:cNvPr>
          <p:cNvSpPr>
            <a:spLocks noGrp="1"/>
          </p:cNvSpPr>
          <p:nvPr>
            <p:ph type="title"/>
          </p:nvPr>
        </p:nvSpPr>
        <p:spPr/>
        <p:txBody>
          <a:bodyPr/>
          <a:lstStyle/>
          <a:p>
            <a:r>
              <a:rPr lang="en-US" dirty="0"/>
              <a:t>Valuation methods</a:t>
            </a:r>
          </a:p>
        </p:txBody>
      </p:sp>
      <p:sp>
        <p:nvSpPr>
          <p:cNvPr id="3" name="Content Placeholder 2">
            <a:extLst>
              <a:ext uri="{FF2B5EF4-FFF2-40B4-BE49-F238E27FC236}">
                <a16:creationId xmlns:a16="http://schemas.microsoft.com/office/drawing/2014/main" id="{28472C42-1F0D-4B11-8306-95148931B399}"/>
              </a:ext>
            </a:extLst>
          </p:cNvPr>
          <p:cNvSpPr>
            <a:spLocks noGrp="1"/>
          </p:cNvSpPr>
          <p:nvPr>
            <p:ph idx="1"/>
          </p:nvPr>
        </p:nvSpPr>
        <p:spPr>
          <a:xfrm>
            <a:off x="345558" y="1557671"/>
            <a:ext cx="11500884" cy="2854842"/>
          </a:xfrm>
        </p:spPr>
        <p:txBody>
          <a:bodyPr>
            <a:normAutofit/>
          </a:bodyPr>
          <a:lstStyle/>
          <a:p>
            <a:r>
              <a:rPr lang="en-US" dirty="0">
                <a:solidFill>
                  <a:srgbClr val="FF0000"/>
                </a:solidFill>
                <a:latin typeface="Segoe Print" panose="02000600000000000000" pitchFamily="2" charset="0"/>
              </a:rPr>
              <a:t>X</a:t>
            </a:r>
            <a:r>
              <a:rPr lang="en-US" dirty="0"/>
              <a:t> Cost-based – Theoretical research cost savings</a:t>
            </a:r>
          </a:p>
          <a:p>
            <a:endParaRPr lang="en-US" dirty="0"/>
          </a:p>
          <a:p>
            <a:r>
              <a:rPr lang="en-US" dirty="0">
                <a:solidFill>
                  <a:srgbClr val="FF0000"/>
                </a:solidFill>
                <a:latin typeface="Segoe Print" panose="02000600000000000000" pitchFamily="2" charset="0"/>
              </a:rPr>
              <a:t>X</a:t>
            </a:r>
            <a:r>
              <a:rPr lang="en-US" dirty="0">
                <a:sym typeface="Wingdings" panose="05000000000000000000" pitchFamily="2" charset="2"/>
              </a:rPr>
              <a:t> </a:t>
            </a:r>
            <a:r>
              <a:rPr lang="en-US" dirty="0"/>
              <a:t>Market-based – Deal pricing “comps” from other patents</a:t>
            </a:r>
          </a:p>
          <a:p>
            <a:endParaRPr lang="en-US" dirty="0"/>
          </a:p>
          <a:p>
            <a:r>
              <a:rPr lang="en-US" b="1" dirty="0">
                <a:solidFill>
                  <a:srgbClr val="188A20"/>
                </a:solidFill>
                <a:latin typeface="Segoe Print" panose="02000600000000000000" pitchFamily="2" charset="0"/>
              </a:rPr>
              <a:t>✓</a:t>
            </a:r>
            <a:r>
              <a:rPr lang="en-US" dirty="0"/>
              <a:t> Income-based – Estimates </a:t>
            </a:r>
            <a:r>
              <a:rPr lang="en-US" u="sng" dirty="0"/>
              <a:t>real value</a:t>
            </a:r>
          </a:p>
        </p:txBody>
      </p:sp>
      <p:sp>
        <p:nvSpPr>
          <p:cNvPr id="5" name="TextBox 4">
            <a:extLst>
              <a:ext uri="{FF2B5EF4-FFF2-40B4-BE49-F238E27FC236}">
                <a16:creationId xmlns:a16="http://schemas.microsoft.com/office/drawing/2014/main" id="{AFDCE993-C620-4570-872B-46FACE7885BE}"/>
              </a:ext>
            </a:extLst>
          </p:cNvPr>
          <p:cNvSpPr txBox="1"/>
          <p:nvPr/>
        </p:nvSpPr>
        <p:spPr>
          <a:xfrm>
            <a:off x="7354760" y="4361269"/>
            <a:ext cx="2940227" cy="1200329"/>
          </a:xfrm>
          <a:prstGeom prst="rect">
            <a:avLst/>
          </a:prstGeom>
          <a:noFill/>
        </p:spPr>
        <p:txBody>
          <a:bodyPr wrap="none" rtlCol="0">
            <a:spAutoFit/>
          </a:bodyPr>
          <a:lstStyle/>
          <a:p>
            <a:pPr algn="ctr"/>
            <a:r>
              <a:rPr lang="en-US" sz="2400" dirty="0">
                <a:latin typeface="Segoe Print" panose="02000600000000000000" pitchFamily="2" charset="0"/>
                <a:cs typeface="Arial" panose="020B0604020202020204" pitchFamily="34" charset="0"/>
                <a:sym typeface="Wingdings" panose="05000000000000000000" pitchFamily="2" charset="2"/>
              </a:rPr>
              <a:t>profit increase</a:t>
            </a:r>
          </a:p>
          <a:p>
            <a:pPr algn="ctr"/>
            <a:r>
              <a:rPr lang="en-US" sz="2400" dirty="0">
                <a:latin typeface="Segoe Print" panose="02000600000000000000" pitchFamily="2" charset="0"/>
                <a:cs typeface="Arial" panose="020B0604020202020204" pitchFamily="34" charset="0"/>
                <a:sym typeface="Wingdings" panose="05000000000000000000" pitchFamily="2" charset="2"/>
              </a:rPr>
              <a:t>from</a:t>
            </a:r>
          </a:p>
          <a:p>
            <a:pPr algn="ctr"/>
            <a:r>
              <a:rPr lang="en-US" sz="2400" dirty="0">
                <a:latin typeface="Segoe Print" panose="02000600000000000000" pitchFamily="2" charset="0"/>
                <a:cs typeface="Arial" panose="020B0604020202020204" pitchFamily="34" charset="0"/>
                <a:sym typeface="Wingdings" panose="05000000000000000000" pitchFamily="2" charset="2"/>
              </a:rPr>
              <a:t>claimed invention</a:t>
            </a:r>
          </a:p>
        </p:txBody>
      </p:sp>
      <p:sp>
        <p:nvSpPr>
          <p:cNvPr id="6" name="Freeform: Shape 5">
            <a:extLst>
              <a:ext uri="{FF2B5EF4-FFF2-40B4-BE49-F238E27FC236}">
                <a16:creationId xmlns:a16="http://schemas.microsoft.com/office/drawing/2014/main" id="{325111F6-C288-4C3D-A491-150034F01984}"/>
              </a:ext>
            </a:extLst>
          </p:cNvPr>
          <p:cNvSpPr/>
          <p:nvPr/>
        </p:nvSpPr>
        <p:spPr>
          <a:xfrm flipV="1">
            <a:off x="6449540" y="4227278"/>
            <a:ext cx="1046412" cy="424004"/>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 name="connsiteX0" fmla="*/ 828281 w 828281"/>
              <a:gd name="connsiteY0" fmla="*/ 105601 h 105601"/>
              <a:gd name="connsiteX1" fmla="*/ 0 w 828281"/>
              <a:gd name="connsiteY1" fmla="*/ 47763 h 105601"/>
              <a:gd name="connsiteX0" fmla="*/ 828281 w 828281"/>
              <a:gd name="connsiteY0" fmla="*/ 205974 h 205974"/>
              <a:gd name="connsiteX1" fmla="*/ 0 w 828281"/>
              <a:gd name="connsiteY1" fmla="*/ 148136 h 205974"/>
              <a:gd name="connsiteX0" fmla="*/ 334886 w 334886"/>
              <a:gd name="connsiteY0" fmla="*/ 41289 h 682453"/>
              <a:gd name="connsiteX1" fmla="*/ 0 w 334886"/>
              <a:gd name="connsiteY1" fmla="*/ 682453 h 682453"/>
              <a:gd name="connsiteX0" fmla="*/ 334886 w 334886"/>
              <a:gd name="connsiteY0" fmla="*/ 0 h 641164"/>
              <a:gd name="connsiteX1" fmla="*/ 0 w 334886"/>
              <a:gd name="connsiteY1" fmla="*/ 641164 h 641164"/>
              <a:gd name="connsiteX0" fmla="*/ 334886 w 334886"/>
              <a:gd name="connsiteY0" fmla="*/ 0 h 641164"/>
              <a:gd name="connsiteX1" fmla="*/ 0 w 334886"/>
              <a:gd name="connsiteY1" fmla="*/ 641164 h 641164"/>
              <a:gd name="connsiteX0" fmla="*/ 334886 w 334886"/>
              <a:gd name="connsiteY0" fmla="*/ 0 h 641164"/>
              <a:gd name="connsiteX1" fmla="*/ 0 w 334886"/>
              <a:gd name="connsiteY1" fmla="*/ 641164 h 641164"/>
              <a:gd name="connsiteX0" fmla="*/ 334886 w 334886"/>
              <a:gd name="connsiteY0" fmla="*/ 0 h 641164"/>
              <a:gd name="connsiteX1" fmla="*/ 0 w 334886"/>
              <a:gd name="connsiteY1" fmla="*/ 641164 h 641164"/>
              <a:gd name="connsiteX0" fmla="*/ 334899 w 334899"/>
              <a:gd name="connsiteY0" fmla="*/ 37284 h 678448"/>
              <a:gd name="connsiteX1" fmla="*/ 13 w 334899"/>
              <a:gd name="connsiteY1" fmla="*/ 678448 h 678448"/>
              <a:gd name="connsiteX0" fmla="*/ 335579 w 335579"/>
              <a:gd name="connsiteY0" fmla="*/ 1633 h 642797"/>
              <a:gd name="connsiteX1" fmla="*/ 693 w 335579"/>
              <a:gd name="connsiteY1" fmla="*/ 642797 h 642797"/>
              <a:gd name="connsiteX0" fmla="*/ 334886 w 334886"/>
              <a:gd name="connsiteY0" fmla="*/ 236 h 641400"/>
              <a:gd name="connsiteX1" fmla="*/ 0 w 334886"/>
              <a:gd name="connsiteY1" fmla="*/ 641400 h 641400"/>
              <a:gd name="connsiteX0" fmla="*/ 334886 w 334886"/>
              <a:gd name="connsiteY0" fmla="*/ 61870 h 703034"/>
              <a:gd name="connsiteX1" fmla="*/ 0 w 334886"/>
              <a:gd name="connsiteY1" fmla="*/ 703034 h 703034"/>
              <a:gd name="connsiteX0" fmla="*/ 334886 w 334886"/>
              <a:gd name="connsiteY0" fmla="*/ 70619 h 711783"/>
              <a:gd name="connsiteX1" fmla="*/ 0 w 334886"/>
              <a:gd name="connsiteY1" fmla="*/ 711783 h 711783"/>
            </a:gdLst>
            <a:ahLst/>
            <a:cxnLst>
              <a:cxn ang="0">
                <a:pos x="connsiteX0" y="connsiteY0"/>
              </a:cxn>
              <a:cxn ang="0">
                <a:pos x="connsiteX1" y="connsiteY1"/>
              </a:cxn>
            </a:cxnLst>
            <a:rect l="l" t="t" r="r" b="b"/>
            <a:pathLst>
              <a:path w="334886" h="711783">
                <a:moveTo>
                  <a:pt x="334886" y="70619"/>
                </a:moveTo>
                <a:cubicBezTo>
                  <a:pt x="179769" y="96349"/>
                  <a:pt x="18572" y="-347010"/>
                  <a:pt x="0" y="711783"/>
                </a:cubicBez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5442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8733D-038E-4380-B00D-402D569A5098}"/>
              </a:ext>
            </a:extLst>
          </p:cNvPr>
          <p:cNvSpPr>
            <a:spLocks noGrp="1"/>
          </p:cNvSpPr>
          <p:nvPr>
            <p:ph type="title"/>
          </p:nvPr>
        </p:nvSpPr>
        <p:spPr/>
        <p:txBody>
          <a:bodyPr/>
          <a:lstStyle/>
          <a:p>
            <a:r>
              <a:rPr lang="en-US" dirty="0"/>
              <a:t>Valuation estimate</a:t>
            </a:r>
          </a:p>
        </p:txBody>
      </p:sp>
      <p:graphicFrame>
        <p:nvGraphicFramePr>
          <p:cNvPr id="28" name="Table 27">
            <a:extLst>
              <a:ext uri="{FF2B5EF4-FFF2-40B4-BE49-F238E27FC236}">
                <a16:creationId xmlns:a16="http://schemas.microsoft.com/office/drawing/2014/main" id="{8FA6CDFE-3CF8-4583-B0FD-6F7D85F374A8}"/>
              </a:ext>
            </a:extLst>
          </p:cNvPr>
          <p:cNvGraphicFramePr>
            <a:graphicFrameLocks noGrp="1"/>
          </p:cNvGraphicFramePr>
          <p:nvPr>
            <p:extLst>
              <p:ext uri="{D42A27DB-BD31-4B8C-83A1-F6EECF244321}">
                <p14:modId xmlns:p14="http://schemas.microsoft.com/office/powerpoint/2010/main" val="1793777084"/>
              </p:ext>
            </p:extLst>
          </p:nvPr>
        </p:nvGraphicFramePr>
        <p:xfrm>
          <a:off x="61763" y="1626669"/>
          <a:ext cx="9265118" cy="4886749"/>
        </p:xfrm>
        <a:graphic>
          <a:graphicData uri="http://schemas.openxmlformats.org/drawingml/2006/table">
            <a:tbl>
              <a:tblPr>
                <a:tableStyleId>{5C22544A-7EE6-4342-B048-85BDC9FD1C3A}</a:tableStyleId>
              </a:tblPr>
              <a:tblGrid>
                <a:gridCol w="316301">
                  <a:extLst>
                    <a:ext uri="{9D8B030D-6E8A-4147-A177-3AD203B41FA5}">
                      <a16:colId xmlns:a16="http://schemas.microsoft.com/office/drawing/2014/main" val="2233378431"/>
                    </a:ext>
                  </a:extLst>
                </a:gridCol>
                <a:gridCol w="8948817">
                  <a:extLst>
                    <a:ext uri="{9D8B030D-6E8A-4147-A177-3AD203B41FA5}">
                      <a16:colId xmlns:a16="http://schemas.microsoft.com/office/drawing/2014/main" val="675515614"/>
                    </a:ext>
                  </a:extLst>
                </a:gridCol>
              </a:tblGrid>
              <a:tr h="284319">
                <a:tc>
                  <a:txBody>
                    <a:bodyPr/>
                    <a:lstStyle/>
                    <a:p>
                      <a:pPr algn="ctr" fontAlgn="b"/>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V</a:t>
                      </a:r>
                      <a:r>
                        <a:rPr lang="en-US" sz="1000" i="1" u="none" strike="noStrike" baseline="-25000" dirty="0">
                          <a:effectLst/>
                          <a:latin typeface="Cambria Math" panose="02040503050406030204" pitchFamily="18" charset="0"/>
                          <a:ea typeface="Cambria Math" panose="02040503050406030204" pitchFamily="18" charset="0"/>
                          <a:cs typeface="Times New Roman" panose="02020603050405020304" pitchFamily="18" charset="0"/>
                        </a:rPr>
                        <a:t>P</a:t>
                      </a:r>
                      <a:endParaRPr lang="en-US" sz="1000" b="1"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algn="l" fontAlgn="b"/>
                      <a:r>
                        <a:rPr lang="en-US" sz="1500" u="none" strike="noStrike" dirty="0">
                          <a:effectLst/>
                          <a:latin typeface="Arial" panose="020B0604020202020204" pitchFamily="34" charset="0"/>
                          <a:cs typeface="Arial" panose="020B0604020202020204" pitchFamily="34" charset="0"/>
                        </a:rPr>
                        <a:t>Net present value</a:t>
                      </a:r>
                      <a:endParaRPr lang="en-US" sz="1500" b="1" i="0" u="none" strike="noStrike" dirty="0">
                        <a:solidFill>
                          <a:srgbClr val="000000"/>
                        </a:solidFill>
                        <a:effectLst/>
                        <a:latin typeface="Arial" panose="020B0604020202020204" pitchFamily="34" charset="0"/>
                        <a:cs typeface="Arial" panose="020B0604020202020204" pitchFamily="34" charset="0"/>
                      </a:endParaRPr>
                    </a:p>
                  </a:txBody>
                  <a:tcPr marR="8711" marT="8711" marB="0" anchor="ctr">
                    <a:noFill/>
                  </a:tcPr>
                </a:tc>
                <a:extLst>
                  <a:ext uri="{0D108BD9-81ED-4DB2-BD59-A6C34878D82A}">
                    <a16:rowId xmlns:a16="http://schemas.microsoft.com/office/drawing/2014/main" val="2578541642"/>
                  </a:ext>
                </a:extLst>
              </a:tr>
              <a:tr h="302090">
                <a:tc>
                  <a:txBody>
                    <a:bodyPr/>
                    <a:lstStyle/>
                    <a:p>
                      <a:pPr algn="ctr" fontAlgn="b"/>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Y</a:t>
                      </a:r>
                      <a:r>
                        <a:rPr lang="en-US" sz="1000" i="1" u="none" strike="noStrike" baseline="-25000" dirty="0">
                          <a:effectLst/>
                          <a:latin typeface="Cambria Math" panose="02040503050406030204" pitchFamily="18" charset="0"/>
                          <a:ea typeface="Cambria Math" panose="02040503050406030204" pitchFamily="18" charset="0"/>
                          <a:cs typeface="Times New Roman" panose="02020603050405020304" pitchFamily="18" charset="0"/>
                        </a:rPr>
                        <a:t>s</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500" dirty="0">
                          <a:latin typeface="Arial" panose="020B0604020202020204" pitchFamily="34" charset="0"/>
                          <a:cs typeface="Arial" panose="020B0604020202020204" pitchFamily="34" charset="0"/>
                        </a:rPr>
                        <a:t>Years since priority date (presently)</a:t>
                      </a:r>
                    </a:p>
                  </a:txBody>
                  <a:tcPr marR="8711" marT="8711" marB="0" anchor="ctr">
                    <a:noFill/>
                  </a:tcPr>
                </a:tc>
                <a:extLst>
                  <a:ext uri="{0D108BD9-81ED-4DB2-BD59-A6C34878D82A}">
                    <a16:rowId xmlns:a16="http://schemas.microsoft.com/office/drawing/2014/main" val="992210628"/>
                  </a:ext>
                </a:extLst>
              </a:tr>
              <a:tr h="302090">
                <a:tc>
                  <a:txBody>
                    <a:bodyPr/>
                    <a:lstStyle/>
                    <a:p>
                      <a:pPr algn="ctr" fontAlgn="b"/>
                      <a:r>
                        <a:rPr lang="en-US" sz="1000" i="1" u="none" strike="noStrike" dirty="0" err="1">
                          <a:effectLst/>
                          <a:latin typeface="Cambria Math" panose="02040503050406030204" pitchFamily="18" charset="0"/>
                          <a:ea typeface="Cambria Math" panose="02040503050406030204" pitchFamily="18" charset="0"/>
                          <a:cs typeface="Times New Roman" panose="02020603050405020304" pitchFamily="18" charset="0"/>
                        </a:rPr>
                        <a:t>Y</a:t>
                      </a:r>
                      <a:r>
                        <a:rPr lang="en-US" sz="1000" i="1" u="none" strike="noStrike" baseline="-25000" dirty="0" err="1">
                          <a:effectLst/>
                          <a:latin typeface="Cambria Math" panose="02040503050406030204" pitchFamily="18" charset="0"/>
                          <a:ea typeface="Cambria Math" panose="02040503050406030204" pitchFamily="18" charset="0"/>
                          <a:cs typeface="Times New Roman" panose="02020603050405020304" pitchFamily="18" charset="0"/>
                        </a:rPr>
                        <a:t>g</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algn="l" fontAlgn="b"/>
                      <a:r>
                        <a:rPr lang="en-US" sz="1500" u="none" strike="noStrike" dirty="0">
                          <a:effectLst/>
                          <a:latin typeface="Arial" panose="020B0604020202020204" pitchFamily="34" charset="0"/>
                          <a:cs typeface="Arial" panose="020B0604020202020204" pitchFamily="34" charset="0"/>
                        </a:rPr>
                        <a:t>Year entering enforceability</a:t>
                      </a:r>
                      <a:endParaRPr lang="en-US" sz="1500" b="0" i="0" u="none" strike="noStrike" dirty="0">
                        <a:solidFill>
                          <a:srgbClr val="000000"/>
                        </a:solidFill>
                        <a:effectLst/>
                        <a:latin typeface="Arial" panose="020B0604020202020204" pitchFamily="34" charset="0"/>
                        <a:cs typeface="Arial" panose="020B0604020202020204" pitchFamily="34" charset="0"/>
                      </a:endParaRPr>
                    </a:p>
                  </a:txBody>
                  <a:tcPr marR="8711" marT="8711" marB="0" anchor="ctr">
                    <a:noFill/>
                  </a:tcPr>
                </a:tc>
                <a:extLst>
                  <a:ext uri="{0D108BD9-81ED-4DB2-BD59-A6C34878D82A}">
                    <a16:rowId xmlns:a16="http://schemas.microsoft.com/office/drawing/2014/main" val="950850897"/>
                  </a:ext>
                </a:extLst>
              </a:tr>
              <a:tr h="302090">
                <a:tc>
                  <a:txBody>
                    <a:bodyPr/>
                    <a:lstStyle/>
                    <a:p>
                      <a:pPr algn="ctr" fontAlgn="b"/>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M</a:t>
                      </a:r>
                      <a:r>
                        <a:rPr lang="en-US" sz="1000" i="1" u="none" strike="noStrike" baseline="-25000" dirty="0">
                          <a:effectLst/>
                          <a:latin typeface="Cambria Math" panose="02040503050406030204" pitchFamily="18" charset="0"/>
                          <a:ea typeface="Cambria Math" panose="02040503050406030204" pitchFamily="18" charset="0"/>
                          <a:cs typeface="Times New Roman" panose="02020603050405020304" pitchFamily="18" charset="0"/>
                        </a:rPr>
                        <a:t>i</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algn="l" fontAlgn="b"/>
                      <a:r>
                        <a:rPr lang="en-US" sz="1500" b="1" u="none" strike="noStrike" dirty="0">
                          <a:effectLst/>
                          <a:latin typeface="Arial" panose="020B0604020202020204" pitchFamily="34" charset="0"/>
                          <a:cs typeface="Arial" panose="020B0604020202020204" pitchFamily="34" charset="0"/>
                        </a:rPr>
                        <a:t>Company's production profit under monopoly in year </a:t>
                      </a:r>
                      <a:r>
                        <a:rPr lang="en-US" sz="1500" b="1" i="1" u="none" strike="noStrike" dirty="0">
                          <a:effectLst/>
                          <a:latin typeface="Arial" panose="020B0604020202020204" pitchFamily="34" charset="0"/>
                          <a:ea typeface="Cambria Math" panose="02040503050406030204" pitchFamily="18" charset="0"/>
                          <a:cs typeface="Arial" panose="020B0604020202020204" pitchFamily="34" charset="0"/>
                        </a:rPr>
                        <a:t>i</a:t>
                      </a:r>
                      <a:endParaRPr lang="en-US" sz="1500" b="1" i="1" u="none" strike="noStrike" dirty="0">
                        <a:solidFill>
                          <a:srgbClr val="000000"/>
                        </a:solidFill>
                        <a:effectLst/>
                        <a:latin typeface="Arial" panose="020B0604020202020204" pitchFamily="34" charset="0"/>
                        <a:ea typeface="Cambria Math" panose="02040503050406030204" pitchFamily="18" charset="0"/>
                        <a:cs typeface="Arial" panose="020B0604020202020204" pitchFamily="34" charset="0"/>
                      </a:endParaRPr>
                    </a:p>
                  </a:txBody>
                  <a:tcPr marR="8711" marT="8711" marB="0" anchor="ctr">
                    <a:solidFill>
                      <a:srgbClr val="00B050">
                        <a:alpha val="10196"/>
                      </a:srgbClr>
                    </a:solidFill>
                  </a:tcPr>
                </a:tc>
                <a:extLst>
                  <a:ext uri="{0D108BD9-81ED-4DB2-BD59-A6C34878D82A}">
                    <a16:rowId xmlns:a16="http://schemas.microsoft.com/office/drawing/2014/main" val="1589192154"/>
                  </a:ext>
                </a:extLst>
              </a:tr>
              <a:tr h="302090">
                <a:tc>
                  <a:txBody>
                    <a:bodyPr/>
                    <a:lstStyle/>
                    <a:p>
                      <a:pPr algn="ctr" fontAlgn="b"/>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L</a:t>
                      </a:r>
                      <a:r>
                        <a:rPr lang="en-US" sz="1000" i="1" u="none" strike="noStrike" baseline="-25000" dirty="0">
                          <a:effectLst/>
                          <a:latin typeface="Cambria Math" panose="02040503050406030204" pitchFamily="18" charset="0"/>
                          <a:ea typeface="Cambria Math" panose="02040503050406030204" pitchFamily="18" charset="0"/>
                          <a:cs typeface="Times New Roman" panose="02020603050405020304" pitchFamily="18" charset="0"/>
                        </a:rPr>
                        <a:t>i</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500" b="1" u="none" strike="noStrike" dirty="0">
                          <a:effectLst/>
                          <a:latin typeface="Arial" panose="020B0604020202020204" pitchFamily="34" charset="0"/>
                          <a:cs typeface="Arial" panose="020B0604020202020204" pitchFamily="34" charset="0"/>
                        </a:rPr>
                        <a:t>Region-cumulative claim-apportioned marginal profit from licensed sales in year </a:t>
                      </a:r>
                      <a:r>
                        <a:rPr lang="en-US" sz="1500" b="1" i="1" u="none" strike="noStrike" dirty="0" err="1">
                          <a:effectLst/>
                          <a:latin typeface="Arial" panose="020B0604020202020204" pitchFamily="34" charset="0"/>
                          <a:ea typeface="Cambria Math" panose="02040503050406030204" pitchFamily="18" charset="0"/>
                          <a:cs typeface="Arial" panose="020B0604020202020204" pitchFamily="34" charset="0"/>
                        </a:rPr>
                        <a:t>i</a:t>
                      </a:r>
                      <a:r>
                        <a:rPr lang="en-US" sz="1500" b="1" i="1" u="none" strike="noStrike" dirty="0">
                          <a:effectLst/>
                          <a:latin typeface="Arial" panose="020B0604020202020204" pitchFamily="34" charset="0"/>
                          <a:ea typeface="Cambria Math" panose="02040503050406030204" pitchFamily="18" charset="0"/>
                          <a:cs typeface="Arial" panose="020B0604020202020204" pitchFamily="34" charset="0"/>
                        </a:rPr>
                        <a:t> </a:t>
                      </a:r>
                      <a:r>
                        <a:rPr lang="en-US" sz="1500" b="1" u="none" strike="noStrike" dirty="0">
                          <a:effectLst/>
                          <a:latin typeface="Arial" panose="020B0604020202020204" pitchFamily="34" charset="0"/>
                          <a:cs typeface="Arial" panose="020B0604020202020204" pitchFamily="34" charset="0"/>
                        </a:rPr>
                        <a:t>(royalty base)</a:t>
                      </a:r>
                      <a:endParaRPr lang="en-US" sz="1500" b="1" dirty="0">
                        <a:latin typeface="Arial" panose="020B0604020202020204" pitchFamily="34" charset="0"/>
                        <a:ea typeface="Cambria Math" panose="02040503050406030204" pitchFamily="18" charset="0"/>
                        <a:cs typeface="Arial" panose="020B0604020202020204" pitchFamily="34" charset="0"/>
                      </a:endParaRPr>
                    </a:p>
                  </a:txBody>
                  <a:tcPr marR="8711" marT="8711" marB="0" anchor="ctr">
                    <a:solidFill>
                      <a:srgbClr val="00B050">
                        <a:alpha val="10196"/>
                      </a:srgbClr>
                    </a:solidFill>
                  </a:tcPr>
                </a:tc>
                <a:extLst>
                  <a:ext uri="{0D108BD9-81ED-4DB2-BD59-A6C34878D82A}">
                    <a16:rowId xmlns:a16="http://schemas.microsoft.com/office/drawing/2014/main" val="411569782"/>
                  </a:ext>
                </a:extLst>
              </a:tr>
              <a:tr h="257665">
                <a:tc>
                  <a:txBody>
                    <a:bodyPr/>
                    <a:lstStyle/>
                    <a:p>
                      <a:pPr algn="ctr" fontAlgn="b"/>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R</a:t>
                      </a:r>
                      <a:r>
                        <a:rPr lang="en-US" sz="1000" i="1" u="none" strike="noStrike" baseline="-25000" dirty="0">
                          <a:effectLst/>
                          <a:latin typeface="Cambria Math" panose="02040503050406030204" pitchFamily="18" charset="0"/>
                          <a:ea typeface="Cambria Math" panose="02040503050406030204" pitchFamily="18" charset="0"/>
                          <a:cs typeface="Times New Roman" panose="02020603050405020304" pitchFamily="18" charset="0"/>
                        </a:rPr>
                        <a:t>i</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algn="l" fontAlgn="b"/>
                      <a:r>
                        <a:rPr lang="en-US" sz="1500" u="none" strike="noStrike" dirty="0">
                          <a:effectLst/>
                          <a:latin typeface="Arial" panose="020B0604020202020204" pitchFamily="34" charset="0"/>
                          <a:cs typeface="Arial" panose="020B0604020202020204" pitchFamily="34" charset="0"/>
                        </a:rPr>
                        <a:t>Reasonable royalty rate based on expected sales pricing/volume in year </a:t>
                      </a:r>
                      <a:r>
                        <a:rPr lang="en-US" sz="1500" i="1" u="none" strike="noStrike" dirty="0" err="1">
                          <a:effectLst/>
                          <a:latin typeface="Arial" panose="020B0604020202020204" pitchFamily="34" charset="0"/>
                          <a:ea typeface="Cambria Math" panose="02040503050406030204" pitchFamily="18" charset="0"/>
                          <a:cs typeface="Arial" panose="020B0604020202020204" pitchFamily="34" charset="0"/>
                        </a:rPr>
                        <a:t>i</a:t>
                      </a:r>
                      <a:endParaRPr lang="en-US" sz="1500" b="0" i="0" u="none" strike="noStrike" dirty="0">
                        <a:solidFill>
                          <a:srgbClr val="000000"/>
                        </a:solidFill>
                        <a:effectLst/>
                        <a:latin typeface="Arial" panose="020B0604020202020204" pitchFamily="34" charset="0"/>
                        <a:ea typeface="Cambria Math" panose="02040503050406030204" pitchFamily="18" charset="0"/>
                        <a:cs typeface="Arial" panose="020B0604020202020204" pitchFamily="34" charset="0"/>
                      </a:endParaRPr>
                    </a:p>
                  </a:txBody>
                  <a:tcPr marR="8711" marT="8711" marB="0" anchor="ctr">
                    <a:solidFill>
                      <a:srgbClr val="00B050">
                        <a:alpha val="10196"/>
                      </a:srgbClr>
                    </a:solidFill>
                  </a:tcPr>
                </a:tc>
                <a:extLst>
                  <a:ext uri="{0D108BD9-81ED-4DB2-BD59-A6C34878D82A}">
                    <a16:rowId xmlns:a16="http://schemas.microsoft.com/office/drawing/2014/main" val="443519870"/>
                  </a:ext>
                </a:extLst>
              </a:tr>
              <a:tr h="302090">
                <a:tc>
                  <a:txBody>
                    <a:bodyPr/>
                    <a:lstStyle/>
                    <a:p>
                      <a:pPr algn="ctr" fontAlgn="b"/>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I</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algn="l" fontAlgn="b"/>
                      <a:r>
                        <a:rPr lang="en-US" sz="1500" u="none" strike="noStrike" dirty="0">
                          <a:effectLst/>
                          <a:latin typeface="Arial" panose="020B0604020202020204" pitchFamily="34" charset="0"/>
                          <a:cs typeface="Arial" panose="020B0604020202020204" pitchFamily="34" charset="0"/>
                        </a:rPr>
                        <a:t>Cost of capital (discount rate) reflecting opportunity cost and time value of money</a:t>
                      </a:r>
                      <a:endParaRPr lang="en-US" sz="1500" b="0" i="1" u="none" strike="noStrike" dirty="0">
                        <a:solidFill>
                          <a:srgbClr val="000000"/>
                        </a:solidFill>
                        <a:effectLst/>
                        <a:latin typeface="Arial" panose="020B0604020202020204" pitchFamily="34" charset="0"/>
                        <a:ea typeface="Cambria Math" panose="02040503050406030204" pitchFamily="18" charset="0"/>
                        <a:cs typeface="Arial" panose="020B0604020202020204" pitchFamily="34" charset="0"/>
                      </a:endParaRPr>
                    </a:p>
                  </a:txBody>
                  <a:tcPr marR="8711" marT="8711" marB="0" anchor="ctr">
                    <a:solidFill>
                      <a:srgbClr val="00B050">
                        <a:alpha val="10196"/>
                      </a:srgbClr>
                    </a:solidFill>
                  </a:tcPr>
                </a:tc>
                <a:extLst>
                  <a:ext uri="{0D108BD9-81ED-4DB2-BD59-A6C34878D82A}">
                    <a16:rowId xmlns:a16="http://schemas.microsoft.com/office/drawing/2014/main" val="898419142"/>
                  </a:ext>
                </a:extLst>
              </a:tr>
              <a:tr h="257665">
                <a:tc>
                  <a:txBody>
                    <a:bodyPr/>
                    <a:lstStyle/>
                    <a:p>
                      <a:pPr algn="ctr" fontAlgn="b"/>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E</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algn="l" fontAlgn="b"/>
                      <a:r>
                        <a:rPr lang="en-US" sz="1500" b="0" i="0" u="none" strike="noStrike" dirty="0">
                          <a:solidFill>
                            <a:srgbClr val="000000"/>
                          </a:solidFill>
                          <a:effectLst/>
                          <a:latin typeface="Arial" panose="020B0604020202020204" pitchFamily="34" charset="0"/>
                          <a:cs typeface="Arial" panose="020B0604020202020204" pitchFamily="34" charset="0"/>
                        </a:rPr>
                        <a:t>Cost of enforcement</a:t>
                      </a:r>
                    </a:p>
                  </a:txBody>
                  <a:tcPr marR="8711" marT="8711" marB="0" anchor="ctr">
                    <a:solidFill>
                      <a:srgbClr val="660066">
                        <a:alpha val="10196"/>
                      </a:srgbClr>
                    </a:solidFill>
                  </a:tcPr>
                </a:tc>
                <a:extLst>
                  <a:ext uri="{0D108BD9-81ED-4DB2-BD59-A6C34878D82A}">
                    <a16:rowId xmlns:a16="http://schemas.microsoft.com/office/drawing/2014/main" val="3469608130"/>
                  </a:ext>
                </a:extLst>
              </a:tr>
              <a:tr h="257665">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D</a:t>
                      </a:r>
                      <a:r>
                        <a:rPr lang="en-US" sz="1000" i="1" u="none" strike="noStrike" baseline="-25000" dirty="0">
                          <a:effectLst/>
                          <a:latin typeface="Cambria Math" panose="02040503050406030204" pitchFamily="18" charset="0"/>
                          <a:ea typeface="Cambria Math" panose="02040503050406030204" pitchFamily="18" charset="0"/>
                          <a:cs typeface="Times New Roman" panose="02020603050405020304" pitchFamily="18" charset="0"/>
                        </a:rPr>
                        <a:t>A</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algn="l" fontAlgn="b"/>
                      <a:r>
                        <a:rPr lang="en-US" sz="1500" u="none" strike="noStrike" dirty="0">
                          <a:effectLst/>
                          <a:latin typeface="Arial" panose="020B0604020202020204" pitchFamily="34" charset="0"/>
                          <a:cs typeface="Arial" panose="020B0604020202020204" pitchFamily="34" charset="0"/>
                        </a:rPr>
                        <a:t>Probability of company having an appetite to sue</a:t>
                      </a:r>
                      <a:endParaRPr lang="en-US" sz="1500" b="0" i="0" u="none" strike="noStrike" dirty="0">
                        <a:solidFill>
                          <a:srgbClr val="000000"/>
                        </a:solidFill>
                        <a:effectLst/>
                        <a:latin typeface="Arial" panose="020B0604020202020204" pitchFamily="34" charset="0"/>
                        <a:cs typeface="Arial" panose="020B0604020202020204" pitchFamily="34" charset="0"/>
                      </a:endParaRPr>
                    </a:p>
                  </a:txBody>
                  <a:tcPr marR="8711" marT="8711" marB="0" anchor="ctr">
                    <a:solidFill>
                      <a:srgbClr val="00B050">
                        <a:alpha val="10196"/>
                      </a:srgbClr>
                    </a:solidFill>
                  </a:tcPr>
                </a:tc>
                <a:extLst>
                  <a:ext uri="{0D108BD9-81ED-4DB2-BD59-A6C34878D82A}">
                    <a16:rowId xmlns:a16="http://schemas.microsoft.com/office/drawing/2014/main" val="2648510782"/>
                  </a:ext>
                </a:extLst>
              </a:tr>
              <a:tr h="257665">
                <a:tc>
                  <a:txBody>
                    <a:bodyPr/>
                    <a:lstStyle/>
                    <a:p>
                      <a:pPr algn="ctr" fontAlgn="b"/>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D</a:t>
                      </a:r>
                      <a:r>
                        <a:rPr lang="en-US" sz="1000" i="1" u="none" strike="noStrike" baseline="-25000" dirty="0">
                          <a:effectLst/>
                          <a:latin typeface="Cambria Math" panose="02040503050406030204" pitchFamily="18" charset="0"/>
                          <a:ea typeface="Cambria Math" panose="02040503050406030204" pitchFamily="18" charset="0"/>
                          <a:cs typeface="Times New Roman" panose="02020603050405020304" pitchFamily="18" charset="0"/>
                        </a:rPr>
                        <a:t>U</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algn="l" fontAlgn="b"/>
                      <a:r>
                        <a:rPr lang="en-US" sz="1500" u="none" strike="noStrike" dirty="0">
                          <a:effectLst/>
                          <a:latin typeface="Arial" panose="020B0604020202020204" pitchFamily="34" charset="0"/>
                          <a:cs typeface="Arial" panose="020B0604020202020204" pitchFamily="34" charset="0"/>
                        </a:rPr>
                        <a:t>Probability of future market adoption</a:t>
                      </a:r>
                      <a:endParaRPr lang="en-US" sz="1500" b="0" i="0" u="none" strike="noStrike" dirty="0">
                        <a:solidFill>
                          <a:srgbClr val="000000"/>
                        </a:solidFill>
                        <a:effectLst/>
                        <a:latin typeface="Arial" panose="020B0604020202020204" pitchFamily="34" charset="0"/>
                        <a:cs typeface="Arial" panose="020B0604020202020204" pitchFamily="34" charset="0"/>
                      </a:endParaRPr>
                    </a:p>
                  </a:txBody>
                  <a:tcPr marR="8711" marT="8711" marB="0" anchor="ctr">
                    <a:solidFill>
                      <a:schemeClr val="bg2">
                        <a:lumMod val="75000"/>
                        <a:alpha val="10196"/>
                      </a:schemeClr>
                    </a:solidFill>
                  </a:tcPr>
                </a:tc>
                <a:extLst>
                  <a:ext uri="{0D108BD9-81ED-4DB2-BD59-A6C34878D82A}">
                    <a16:rowId xmlns:a16="http://schemas.microsoft.com/office/drawing/2014/main" val="439752339"/>
                  </a:ext>
                </a:extLst>
              </a:tr>
              <a:tr h="257665">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D</a:t>
                      </a:r>
                      <a:r>
                        <a:rPr lang="en-US" sz="1000" i="1" u="none" strike="noStrike" baseline="-25000" dirty="0">
                          <a:effectLst/>
                          <a:latin typeface="Cambria Math" panose="02040503050406030204" pitchFamily="18" charset="0"/>
                          <a:ea typeface="Cambria Math" panose="02040503050406030204" pitchFamily="18" charset="0"/>
                          <a:cs typeface="Times New Roman" panose="02020603050405020304" pitchFamily="18" charset="0"/>
                        </a:rPr>
                        <a:t>F</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algn="l" fontAlgn="b"/>
                      <a:r>
                        <a:rPr lang="en-US" sz="1500" b="0" i="0" u="none" strike="noStrike" dirty="0">
                          <a:solidFill>
                            <a:srgbClr val="000000"/>
                          </a:solidFill>
                          <a:effectLst/>
                          <a:latin typeface="Arial" panose="020B0604020202020204" pitchFamily="34" charset="0"/>
                          <a:cs typeface="Arial" panose="020B0604020202020204" pitchFamily="34" charset="0"/>
                        </a:rPr>
                        <a:t>Probability of being able to detect infringement</a:t>
                      </a:r>
                    </a:p>
                  </a:txBody>
                  <a:tcPr marR="8711" marT="8711" marB="0" anchor="ctr">
                    <a:solidFill>
                      <a:schemeClr val="bg2">
                        <a:lumMod val="75000"/>
                        <a:alpha val="10196"/>
                      </a:schemeClr>
                    </a:solidFill>
                  </a:tcPr>
                </a:tc>
                <a:extLst>
                  <a:ext uri="{0D108BD9-81ED-4DB2-BD59-A6C34878D82A}">
                    <a16:rowId xmlns:a16="http://schemas.microsoft.com/office/drawing/2014/main" val="1359449932"/>
                  </a:ext>
                </a:extLst>
              </a:tr>
              <a:tr h="257665">
                <a:tc>
                  <a:txBody>
                    <a:bodyPr/>
                    <a:lstStyle/>
                    <a:p>
                      <a:pPr algn="ctr" fontAlgn="b"/>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D</a:t>
                      </a:r>
                      <a:r>
                        <a:rPr lang="en-US" sz="1000" i="1" u="none" strike="noStrike" baseline="-25000" dirty="0">
                          <a:effectLst/>
                          <a:latin typeface="Cambria Math" panose="02040503050406030204" pitchFamily="18" charset="0"/>
                          <a:ea typeface="Cambria Math" panose="02040503050406030204" pitchFamily="18" charset="0"/>
                          <a:cs typeface="Times New Roman" panose="02020603050405020304" pitchFamily="18" charset="0"/>
                        </a:rPr>
                        <a:t>P</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algn="l" fontAlgn="b"/>
                      <a:r>
                        <a:rPr lang="en-US" sz="1500" b="0" i="0" u="none" strike="noStrike" dirty="0">
                          <a:solidFill>
                            <a:srgbClr val="000000"/>
                          </a:solidFill>
                          <a:effectLst/>
                          <a:latin typeface="Arial" panose="020B0604020202020204" pitchFamily="34" charset="0"/>
                          <a:cs typeface="Arial" panose="020B0604020202020204" pitchFamily="34" charset="0"/>
                        </a:rPr>
                        <a:t>Probability of no invalidating prior art</a:t>
                      </a:r>
                    </a:p>
                  </a:txBody>
                  <a:tcPr marR="8711" marT="8711" marB="0" anchor="ctr">
                    <a:solidFill>
                      <a:schemeClr val="bg2">
                        <a:lumMod val="75000"/>
                        <a:alpha val="10196"/>
                      </a:schemeClr>
                    </a:solidFill>
                  </a:tcPr>
                </a:tc>
                <a:extLst>
                  <a:ext uri="{0D108BD9-81ED-4DB2-BD59-A6C34878D82A}">
                    <a16:rowId xmlns:a16="http://schemas.microsoft.com/office/drawing/2014/main" val="1250632751"/>
                  </a:ext>
                </a:extLst>
              </a:tr>
              <a:tr h="257665">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D</a:t>
                      </a:r>
                      <a:r>
                        <a:rPr lang="en-US" sz="1000" i="1" u="none" strike="noStrike" baseline="-25000" dirty="0">
                          <a:effectLst/>
                          <a:latin typeface="Cambria Math" panose="02040503050406030204" pitchFamily="18" charset="0"/>
                          <a:ea typeface="Cambria Math" panose="02040503050406030204" pitchFamily="18" charset="0"/>
                          <a:cs typeface="Times New Roman" panose="02020603050405020304" pitchFamily="18" charset="0"/>
                        </a:rPr>
                        <a:t>E</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algn="l" fontAlgn="b"/>
                      <a:r>
                        <a:rPr lang="en-US" sz="1500" b="0" i="0" u="none" strike="noStrike" dirty="0">
                          <a:solidFill>
                            <a:srgbClr val="000000"/>
                          </a:solidFill>
                          <a:effectLst/>
                          <a:latin typeface="Arial" panose="020B0604020202020204" pitchFamily="34" charset="0"/>
                          <a:cs typeface="Arial" panose="020B0604020202020204" pitchFamily="34" charset="0"/>
                        </a:rPr>
                        <a:t>Probability of claims being found patent eligible subject matter</a:t>
                      </a:r>
                    </a:p>
                  </a:txBody>
                  <a:tcPr marR="8711" marT="8711" marB="0" anchor="ctr">
                    <a:solidFill>
                      <a:srgbClr val="660066">
                        <a:alpha val="10196"/>
                      </a:srgbClr>
                    </a:solidFill>
                  </a:tcPr>
                </a:tc>
                <a:extLst>
                  <a:ext uri="{0D108BD9-81ED-4DB2-BD59-A6C34878D82A}">
                    <a16:rowId xmlns:a16="http://schemas.microsoft.com/office/drawing/2014/main" val="756803971"/>
                  </a:ext>
                </a:extLst>
              </a:tr>
              <a:tr h="257665">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D</a:t>
                      </a:r>
                      <a:r>
                        <a:rPr lang="en-US" sz="1000" i="1" u="none" strike="noStrike" baseline="-25000" dirty="0">
                          <a:effectLst/>
                          <a:latin typeface="Cambria Math" panose="02040503050406030204" pitchFamily="18" charset="0"/>
                          <a:ea typeface="Cambria Math" panose="02040503050406030204" pitchFamily="18" charset="0"/>
                          <a:cs typeface="Times New Roman" panose="02020603050405020304" pitchFamily="18" charset="0"/>
                        </a:rPr>
                        <a:t>Q</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algn="l" fontAlgn="b"/>
                      <a:r>
                        <a:rPr lang="en-US" sz="1500" b="0" i="0" u="none" strike="noStrike" dirty="0">
                          <a:solidFill>
                            <a:srgbClr val="000000"/>
                          </a:solidFill>
                          <a:effectLst/>
                          <a:latin typeface="Arial" panose="020B0604020202020204" pitchFamily="34" charset="0"/>
                          <a:cs typeface="Arial" panose="020B0604020202020204" pitchFamily="34" charset="0"/>
                        </a:rPr>
                        <a:t>Probability of avoiding fatal preparation, prosecution, and enforcement errors</a:t>
                      </a:r>
                    </a:p>
                  </a:txBody>
                  <a:tcPr marR="8711" marT="8711" marB="0" anchor="ctr">
                    <a:solidFill>
                      <a:srgbClr val="660066">
                        <a:alpha val="10196"/>
                      </a:srgbClr>
                    </a:solidFill>
                  </a:tcPr>
                </a:tc>
                <a:extLst>
                  <a:ext uri="{0D108BD9-81ED-4DB2-BD59-A6C34878D82A}">
                    <a16:rowId xmlns:a16="http://schemas.microsoft.com/office/drawing/2014/main" val="762749782"/>
                  </a:ext>
                </a:extLst>
              </a:tr>
              <a:tr h="257665">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B</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algn="l" fontAlgn="b"/>
                      <a:r>
                        <a:rPr lang="en-US" sz="1500" u="none" strike="noStrike" dirty="0">
                          <a:effectLst/>
                          <a:latin typeface="Arial" panose="020B0604020202020204" pitchFamily="34" charset="0"/>
                          <a:cs typeface="Arial" panose="020B0604020202020204" pitchFamily="34" charset="0"/>
                        </a:rPr>
                        <a:t>Premium for the family being open</a:t>
                      </a:r>
                      <a:endParaRPr lang="en-US" sz="1500" b="0" i="1" u="none" strike="noStrike" dirty="0">
                        <a:solidFill>
                          <a:srgbClr val="000000"/>
                        </a:solidFill>
                        <a:effectLst/>
                        <a:latin typeface="Arial" panose="020B0604020202020204" pitchFamily="34" charset="0"/>
                        <a:ea typeface="Cambria Math" panose="02040503050406030204" pitchFamily="18" charset="0"/>
                        <a:cs typeface="Arial" panose="020B0604020202020204" pitchFamily="34" charset="0"/>
                      </a:endParaRPr>
                    </a:p>
                  </a:txBody>
                  <a:tcPr marR="8711" marT="8711" marB="0" anchor="ctr">
                    <a:solidFill>
                      <a:srgbClr val="00B050">
                        <a:alpha val="10196"/>
                      </a:srgbClr>
                    </a:solidFill>
                  </a:tcPr>
                </a:tc>
                <a:extLst>
                  <a:ext uri="{0D108BD9-81ED-4DB2-BD59-A6C34878D82A}">
                    <a16:rowId xmlns:a16="http://schemas.microsoft.com/office/drawing/2014/main" val="3342083242"/>
                  </a:ext>
                </a:extLst>
              </a:tr>
              <a:tr h="257665">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a:t>S</a:t>
                      </a:r>
                    </a:p>
                  </a:txBody>
                  <a:tcPr marL="8711" marR="8711" marT="8711" marB="0" anchor="ctr">
                    <a:noFill/>
                  </a:tcPr>
                </a:tc>
                <a:tc>
                  <a:txBody>
                    <a:bodyPr/>
                    <a:lstStyle/>
                    <a:p>
                      <a:pPr algn="l" fontAlgn="b"/>
                      <a:r>
                        <a:rPr lang="en-US" sz="1500" b="0" i="0" u="none" strike="noStrike" dirty="0">
                          <a:solidFill>
                            <a:schemeClr val="tx1"/>
                          </a:solidFill>
                          <a:effectLst/>
                          <a:latin typeface="Arial" panose="020B0604020202020204" pitchFamily="34" charset="0"/>
                          <a:ea typeface="Cambria Math" panose="02040503050406030204" pitchFamily="18" charset="0"/>
                          <a:cs typeface="Arial" panose="020B0604020202020204" pitchFamily="34" charset="0"/>
                        </a:rPr>
                        <a:t>Probability of being essential to an industry standard</a:t>
                      </a:r>
                    </a:p>
                  </a:txBody>
                  <a:tcPr marR="8711" marT="8711" marB="0" anchor="ctr">
                    <a:solidFill>
                      <a:schemeClr val="bg2">
                        <a:lumMod val="75000"/>
                        <a:alpha val="10196"/>
                      </a:schemeClr>
                    </a:solidFill>
                  </a:tcPr>
                </a:tc>
                <a:extLst>
                  <a:ext uri="{0D108BD9-81ED-4DB2-BD59-A6C34878D82A}">
                    <a16:rowId xmlns:a16="http://schemas.microsoft.com/office/drawing/2014/main" val="496920495"/>
                  </a:ext>
                </a:extLst>
              </a:tr>
              <a:tr h="257665">
                <a:tc>
                  <a:txBody>
                    <a:bodyPr/>
                    <a:lstStyle/>
                    <a:p>
                      <a:pPr algn="ctr" fontAlgn="b"/>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C</a:t>
                      </a:r>
                      <a:r>
                        <a:rPr lang="en-US" sz="1000" i="1" u="none" strike="noStrike" baseline="-25000" dirty="0">
                          <a:effectLst/>
                          <a:latin typeface="Cambria Math" panose="02040503050406030204" pitchFamily="18" charset="0"/>
                          <a:ea typeface="Cambria Math" panose="02040503050406030204" pitchFamily="18" charset="0"/>
                          <a:cs typeface="Times New Roman" panose="02020603050405020304" pitchFamily="18" charset="0"/>
                        </a:rPr>
                        <a:t>i</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algn="l" fontAlgn="b"/>
                      <a:r>
                        <a:rPr lang="en-US" sz="1500" u="none" strike="noStrike" dirty="0">
                          <a:effectLst/>
                          <a:latin typeface="Arial" panose="020B0604020202020204" pitchFamily="34" charset="0"/>
                          <a:cs typeface="Arial" panose="020B0604020202020204" pitchFamily="34" charset="0"/>
                        </a:rPr>
                        <a:t>Expected future drafting, filing, prosecution, and maintenance costs in year </a:t>
                      </a:r>
                      <a:r>
                        <a:rPr lang="en-US" sz="1500" i="1" u="none" strike="noStrike" dirty="0">
                          <a:effectLst/>
                          <a:latin typeface="Arial" panose="020B0604020202020204" pitchFamily="34" charset="0"/>
                          <a:ea typeface="Cambria Math" panose="02040503050406030204" pitchFamily="18" charset="0"/>
                          <a:cs typeface="Arial" panose="020B0604020202020204" pitchFamily="34" charset="0"/>
                        </a:rPr>
                        <a:t>i</a:t>
                      </a:r>
                      <a:endParaRPr lang="en-US" sz="1500" b="0" i="1" u="none" strike="noStrike" dirty="0">
                        <a:solidFill>
                          <a:srgbClr val="000000"/>
                        </a:solidFill>
                        <a:effectLst/>
                        <a:latin typeface="Arial" panose="020B0604020202020204" pitchFamily="34" charset="0"/>
                        <a:ea typeface="Cambria Math" panose="02040503050406030204" pitchFamily="18" charset="0"/>
                        <a:cs typeface="Arial" panose="020B0604020202020204" pitchFamily="34" charset="0"/>
                      </a:endParaRPr>
                    </a:p>
                  </a:txBody>
                  <a:tcPr marR="8711" marT="8711" marB="0" anchor="ctr">
                    <a:solidFill>
                      <a:srgbClr val="7030A0">
                        <a:alpha val="10196"/>
                      </a:srgbClr>
                    </a:solidFill>
                  </a:tcPr>
                </a:tc>
                <a:extLst>
                  <a:ext uri="{0D108BD9-81ED-4DB2-BD59-A6C34878D82A}">
                    <a16:rowId xmlns:a16="http://schemas.microsoft.com/office/drawing/2014/main" val="1461710713"/>
                  </a:ext>
                </a:extLst>
              </a:tr>
              <a:tr h="257665">
                <a:tc>
                  <a:txBody>
                    <a:bodyPr/>
                    <a:lstStyle/>
                    <a:p>
                      <a:pPr algn="ctr" fontAlgn="b"/>
                      <a:r>
                        <a:rPr lang="en-US" sz="10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Z</a:t>
                      </a:r>
                      <a:endParaRPr lang="en-US" sz="1000" b="0" i="1"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8711" marR="8711" marT="8711" marB="0" anchor="ctr">
                    <a:noFill/>
                  </a:tcPr>
                </a:tc>
                <a:tc>
                  <a:txBody>
                    <a:bodyPr/>
                    <a:lstStyle/>
                    <a:p>
                      <a:pPr algn="l" fontAlgn="b"/>
                      <a:r>
                        <a:rPr lang="en-US" sz="1500" u="none" strike="noStrike" dirty="0">
                          <a:effectLst/>
                          <a:latin typeface="Arial" panose="020B0604020202020204" pitchFamily="34" charset="0"/>
                          <a:cs typeface="Arial" panose="020B0604020202020204" pitchFamily="34" charset="0"/>
                        </a:rPr>
                        <a:t>Marginal company valuation per patent portfolio asset</a:t>
                      </a:r>
                      <a:endParaRPr lang="en-US" sz="1500" b="0" i="1" u="none" strike="noStrike" dirty="0">
                        <a:solidFill>
                          <a:srgbClr val="000000"/>
                        </a:solidFill>
                        <a:effectLst/>
                        <a:latin typeface="Arial" panose="020B0604020202020204" pitchFamily="34" charset="0"/>
                        <a:ea typeface="Cambria Math" panose="02040503050406030204" pitchFamily="18" charset="0"/>
                        <a:cs typeface="Arial" panose="020B0604020202020204" pitchFamily="34" charset="0"/>
                      </a:endParaRPr>
                    </a:p>
                  </a:txBody>
                  <a:tcPr marR="8711" marT="8711" marB="0" anchor="ctr">
                    <a:solidFill>
                      <a:srgbClr val="00B050">
                        <a:alpha val="10196"/>
                      </a:srgbClr>
                    </a:solidFill>
                  </a:tcPr>
                </a:tc>
                <a:extLst>
                  <a:ext uri="{0D108BD9-81ED-4DB2-BD59-A6C34878D82A}">
                    <a16:rowId xmlns:a16="http://schemas.microsoft.com/office/drawing/2014/main" val="4228184694"/>
                  </a:ext>
                </a:extLst>
              </a:tr>
            </a:tbl>
          </a:graphicData>
        </a:graphic>
      </p:graphicFrame>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E13F5BC-F5A4-4EA5-8864-324B6FE7F6B1}"/>
                  </a:ext>
                </a:extLst>
              </p:cNvPr>
              <p:cNvSpPr txBox="1"/>
              <p:nvPr/>
            </p:nvSpPr>
            <p:spPr>
              <a:xfrm>
                <a:off x="5707341" y="1352376"/>
                <a:ext cx="6034238" cy="594522"/>
              </a:xfrm>
              <a:prstGeom prst="rect">
                <a:avLst/>
              </a:prstGeom>
              <a:noFill/>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left"/>
                    </m:oMathParaPr>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𝑉</m:t>
                          </m:r>
                        </m:e>
                        <m:sub>
                          <m:r>
                            <a:rPr lang="en-US" sz="1200" i="1">
                              <a:latin typeface="Cambria Math" panose="02040503050406030204" pitchFamily="18" charset="0"/>
                            </a:rPr>
                            <m:t>𝑃</m:t>
                          </m:r>
                        </m:sub>
                      </m:sSub>
                      <m:r>
                        <a:rPr lang="en-US" sz="1200" i="1">
                          <a:latin typeface="Cambria Math" panose="02040503050406030204" pitchFamily="18" charset="0"/>
                        </a:rPr>
                        <m:t>=</m:t>
                      </m:r>
                      <m:d>
                        <m:dPr>
                          <m:ctrlPr>
                            <a:rPr lang="en-US" sz="1200" i="1" smtClean="0">
                              <a:latin typeface="Cambria Math" panose="02040503050406030204" pitchFamily="18" charset="0"/>
                            </a:rPr>
                          </m:ctrlPr>
                        </m:dPr>
                        <m:e>
                          <m:d>
                            <m:dPr>
                              <m:ctrlPr>
                                <a:rPr lang="en-US" sz="1050" i="1" smtClean="0">
                                  <a:latin typeface="Cambria Math" panose="02040503050406030204" pitchFamily="18" charset="0"/>
                                </a:rPr>
                              </m:ctrlPr>
                            </m:dPr>
                            <m:e>
                              <m:nary>
                                <m:naryPr>
                                  <m:chr m:val="∑"/>
                                  <m:ctrlPr>
                                    <a:rPr lang="en-US" sz="1050" i="1">
                                      <a:latin typeface="Cambria Math" panose="02040503050406030204" pitchFamily="18" charset="0"/>
                                    </a:rPr>
                                  </m:ctrlPr>
                                </m:naryPr>
                                <m:sub>
                                  <m:r>
                                    <a:rPr lang="en-US" sz="1050" b="0" i="1" smtClean="0">
                                      <a:latin typeface="Cambria Math" panose="02040503050406030204" pitchFamily="18" charset="0"/>
                                    </a:rPr>
                                    <m:t>𝑖</m:t>
                                  </m:r>
                                  <m:r>
                                    <a:rPr lang="en-US" sz="1050" b="0" i="1" smtClean="0">
                                      <a:latin typeface="Cambria Math" panose="02040503050406030204" pitchFamily="18" charset="0"/>
                                    </a:rPr>
                                    <m:t>=</m:t>
                                  </m:r>
                                  <m:sSub>
                                    <m:sSubPr>
                                      <m:ctrlPr>
                                        <a:rPr lang="en-US" sz="1050" i="1">
                                          <a:latin typeface="Cambria Math" panose="02040503050406030204" pitchFamily="18" charset="0"/>
                                        </a:rPr>
                                      </m:ctrlPr>
                                    </m:sSubPr>
                                    <m:e>
                                      <m:r>
                                        <a:rPr lang="en-US" sz="1050" i="1">
                                          <a:latin typeface="Cambria Math" panose="02040503050406030204" pitchFamily="18" charset="0"/>
                                        </a:rPr>
                                        <m:t>𝑌</m:t>
                                      </m:r>
                                    </m:e>
                                    <m:sub>
                                      <m:r>
                                        <a:rPr lang="en-US" sz="1050" b="0" i="1" smtClean="0">
                                          <a:latin typeface="Cambria Math" panose="02040503050406030204" pitchFamily="18" charset="0"/>
                                        </a:rPr>
                                        <m:t>𝑔</m:t>
                                      </m:r>
                                    </m:sub>
                                  </m:sSub>
                                </m:sub>
                                <m:sup>
                                  <m:r>
                                    <a:rPr lang="en-US" sz="1050" i="1" smtClean="0">
                                      <a:latin typeface="Cambria Math" panose="02040503050406030204" pitchFamily="18" charset="0"/>
                                    </a:rPr>
                                    <m:t>2</m:t>
                                  </m:r>
                                  <m:r>
                                    <a:rPr lang="en-US" sz="1050" b="0" i="1" smtClean="0">
                                      <a:latin typeface="Cambria Math" panose="02040503050406030204" pitchFamily="18" charset="0"/>
                                    </a:rPr>
                                    <m:t>0</m:t>
                                  </m:r>
                                </m:sup>
                                <m:e>
                                  <m:f>
                                    <m:fPr>
                                      <m:ctrlPr>
                                        <a:rPr lang="en-US" sz="1050" i="1">
                                          <a:latin typeface="Cambria Math" panose="02040503050406030204" pitchFamily="18" charset="0"/>
                                        </a:rPr>
                                      </m:ctrlPr>
                                    </m:fPr>
                                    <m:num>
                                      <m:sSub>
                                        <m:sSubPr>
                                          <m:ctrlPr>
                                            <a:rPr lang="en-US" sz="1050" i="1">
                                              <a:latin typeface="Cambria Math" panose="02040503050406030204" pitchFamily="18" charset="0"/>
                                            </a:rPr>
                                          </m:ctrlPr>
                                        </m:sSubPr>
                                        <m:e>
                                          <m:r>
                                            <a:rPr lang="en-US" sz="1050" i="1">
                                              <a:latin typeface="Cambria Math" panose="02040503050406030204" pitchFamily="18" charset="0"/>
                                            </a:rPr>
                                            <m:t>𝑀</m:t>
                                          </m:r>
                                        </m:e>
                                        <m:sub>
                                          <m:r>
                                            <a:rPr lang="en-US" sz="1050" i="1">
                                              <a:latin typeface="Cambria Math" panose="02040503050406030204" pitchFamily="18" charset="0"/>
                                            </a:rPr>
                                            <m:t>𝑖</m:t>
                                          </m:r>
                                        </m:sub>
                                      </m:sSub>
                                      <m:r>
                                        <a:rPr lang="en-US" sz="1050" b="0" i="1" smtClean="0">
                                          <a:latin typeface="Cambria Math" panose="02040503050406030204" pitchFamily="18" charset="0"/>
                                        </a:rPr>
                                        <m:t>+</m:t>
                                      </m:r>
                                      <m:sSub>
                                        <m:sSubPr>
                                          <m:ctrlPr>
                                            <a:rPr lang="en-US" sz="1050" i="1">
                                              <a:latin typeface="Cambria Math" panose="02040503050406030204" pitchFamily="18" charset="0"/>
                                            </a:rPr>
                                          </m:ctrlPr>
                                        </m:sSubPr>
                                        <m:e>
                                          <m:sSub>
                                            <m:sSubPr>
                                              <m:ctrlPr>
                                                <a:rPr lang="en-US" sz="1050" i="1">
                                                  <a:latin typeface="Cambria Math" panose="02040503050406030204" pitchFamily="18" charset="0"/>
                                                </a:rPr>
                                              </m:ctrlPr>
                                            </m:sSubPr>
                                            <m:e>
                                              <m:r>
                                                <a:rPr lang="en-US" sz="1050" i="1">
                                                  <a:latin typeface="Cambria Math" panose="02040503050406030204" pitchFamily="18" charset="0"/>
                                                </a:rPr>
                                                <m:t>𝑅</m:t>
                                              </m:r>
                                            </m:e>
                                            <m:sub>
                                              <m:r>
                                                <a:rPr lang="en-US" sz="1050" i="1">
                                                  <a:latin typeface="Cambria Math" panose="02040503050406030204" pitchFamily="18" charset="0"/>
                                                </a:rPr>
                                                <m:t>𝑖</m:t>
                                              </m:r>
                                            </m:sub>
                                          </m:sSub>
                                          <m:r>
                                            <a:rPr lang="en-US" sz="1050" i="1">
                                              <a:latin typeface="Cambria Math" panose="02040503050406030204" pitchFamily="18" charset="0"/>
                                            </a:rPr>
                                            <m:t>𝐿</m:t>
                                          </m:r>
                                        </m:e>
                                        <m:sub>
                                          <m:r>
                                            <a:rPr lang="en-US" sz="1050" i="1">
                                              <a:latin typeface="Cambria Math" panose="02040503050406030204" pitchFamily="18" charset="0"/>
                                            </a:rPr>
                                            <m:t>𝑖</m:t>
                                          </m:r>
                                        </m:sub>
                                      </m:sSub>
                                    </m:num>
                                    <m:den>
                                      <m:sSup>
                                        <m:sSupPr>
                                          <m:ctrlPr>
                                            <a:rPr lang="en-US" sz="1050" i="1">
                                              <a:latin typeface="Cambria Math" panose="02040503050406030204" pitchFamily="18" charset="0"/>
                                            </a:rPr>
                                          </m:ctrlPr>
                                        </m:sSupPr>
                                        <m:e>
                                          <m:d>
                                            <m:dPr>
                                              <m:ctrlPr>
                                                <a:rPr lang="en-US" sz="1050" i="1">
                                                  <a:latin typeface="Cambria Math" panose="02040503050406030204" pitchFamily="18" charset="0"/>
                                                </a:rPr>
                                              </m:ctrlPr>
                                            </m:dPr>
                                            <m:e>
                                              <m:r>
                                                <a:rPr lang="en-US" sz="1050" i="1">
                                                  <a:latin typeface="Cambria Math" panose="02040503050406030204" pitchFamily="18" charset="0"/>
                                                </a:rPr>
                                                <m:t>1+</m:t>
                                              </m:r>
                                              <m:r>
                                                <a:rPr lang="en-US" sz="1050" b="0" i="1" smtClean="0">
                                                  <a:latin typeface="Cambria Math" panose="02040503050406030204" pitchFamily="18" charset="0"/>
                                                </a:rPr>
                                                <m:t>𝐼</m:t>
                                              </m:r>
                                            </m:e>
                                          </m:d>
                                        </m:e>
                                        <m:sup>
                                          <m:func>
                                            <m:funcPr>
                                              <m:ctrlPr>
                                                <a:rPr lang="en-US" sz="1050" b="0" i="1" smtClean="0">
                                                  <a:latin typeface="Cambria Math" panose="02040503050406030204" pitchFamily="18" charset="0"/>
                                                </a:rPr>
                                              </m:ctrlPr>
                                            </m:funcPr>
                                            <m:fName>
                                              <m:r>
                                                <m:rPr>
                                                  <m:sty m:val="p"/>
                                                </m:rPr>
                                                <a:rPr lang="en-US" sz="1050" b="0" i="0" smtClean="0">
                                                  <a:latin typeface="Cambria Math" panose="02040503050406030204" pitchFamily="18" charset="0"/>
                                                </a:rPr>
                                                <m:t>max</m:t>
                                              </m:r>
                                            </m:fName>
                                            <m:e>
                                              <m:d>
                                                <m:dPr>
                                                  <m:ctrlPr>
                                                    <a:rPr lang="en-US" sz="1050" b="0" i="1" smtClean="0">
                                                      <a:latin typeface="Cambria Math" panose="02040503050406030204" pitchFamily="18" charset="0"/>
                                                    </a:rPr>
                                                  </m:ctrlPr>
                                                </m:dPr>
                                                <m:e>
                                                  <m:r>
                                                    <a:rPr lang="en-US" sz="1050" b="0" i="1" smtClean="0">
                                                      <a:latin typeface="Cambria Math" panose="02040503050406030204" pitchFamily="18" charset="0"/>
                                                    </a:rPr>
                                                    <m:t>0,</m:t>
                                                  </m:r>
                                                  <m:r>
                                                    <a:rPr lang="en-US" sz="1050" i="1">
                                                      <a:latin typeface="Cambria Math" panose="02040503050406030204" pitchFamily="18" charset="0"/>
                                                    </a:rPr>
                                                    <m:t>𝑖</m:t>
                                                  </m:r>
                                                  <m:r>
                                                    <a:rPr lang="en-US" sz="1050" b="0" i="1" smtClean="0">
                                                      <a:latin typeface="Cambria Math" panose="02040503050406030204" pitchFamily="18" charset="0"/>
                                                    </a:rPr>
                                                    <m:t>−</m:t>
                                                  </m:r>
                                                  <m:sSub>
                                                    <m:sSubPr>
                                                      <m:ctrlPr>
                                                        <a:rPr lang="en-US" sz="1050" i="1">
                                                          <a:latin typeface="Cambria Math" panose="02040503050406030204" pitchFamily="18" charset="0"/>
                                                        </a:rPr>
                                                      </m:ctrlPr>
                                                    </m:sSubPr>
                                                    <m:e>
                                                      <m:r>
                                                        <a:rPr lang="en-US" sz="1050" i="1">
                                                          <a:latin typeface="Cambria Math" panose="02040503050406030204" pitchFamily="18" charset="0"/>
                                                        </a:rPr>
                                                        <m:t>𝑌</m:t>
                                                      </m:r>
                                                    </m:e>
                                                    <m:sub>
                                                      <m:r>
                                                        <a:rPr lang="en-US" sz="1050" i="1">
                                                          <a:latin typeface="Cambria Math" panose="02040503050406030204" pitchFamily="18" charset="0"/>
                                                        </a:rPr>
                                                        <m:t>𝑠</m:t>
                                                      </m:r>
                                                    </m:sub>
                                                  </m:sSub>
                                                </m:e>
                                              </m:d>
                                            </m:e>
                                          </m:func>
                                        </m:sup>
                                      </m:sSup>
                                    </m:den>
                                  </m:f>
                                </m:e>
                              </m:nary>
                            </m:e>
                          </m:d>
                          <m:r>
                            <a:rPr lang="en-US" sz="1050" i="1" smtClean="0">
                              <a:latin typeface="Cambria Math" panose="02040503050406030204" pitchFamily="18" charset="0"/>
                            </a:rPr>
                            <m:t>−</m:t>
                          </m:r>
                          <m:r>
                            <a:rPr lang="en-US" sz="1050" i="1" smtClean="0">
                              <a:latin typeface="Cambria Math" panose="02040503050406030204" pitchFamily="18" charset="0"/>
                            </a:rPr>
                            <m:t>𝐸</m:t>
                          </m:r>
                        </m:e>
                      </m:d>
                      <m:sSub>
                        <m:sSubPr>
                          <m:ctrlPr>
                            <a:rPr lang="en-US" sz="1200" i="1">
                              <a:latin typeface="Cambria Math" panose="02040503050406030204" pitchFamily="18" charset="0"/>
                            </a:rPr>
                          </m:ctrlPr>
                        </m:sSubPr>
                        <m:e>
                          <m:r>
                            <a:rPr lang="en-US" sz="1200" i="1">
                              <a:latin typeface="Cambria Math" panose="02040503050406030204" pitchFamily="18" charset="0"/>
                            </a:rPr>
                            <m:t>𝐷</m:t>
                          </m:r>
                        </m:e>
                        <m:sub>
                          <m:r>
                            <a:rPr lang="en-US" sz="1200" b="0" i="1" smtClean="0">
                              <a:latin typeface="Cambria Math" panose="02040503050406030204" pitchFamily="18" charset="0"/>
                            </a:rPr>
                            <m:t>𝐴</m:t>
                          </m:r>
                        </m:sub>
                      </m:sSub>
                      <m:sSub>
                        <m:sSubPr>
                          <m:ctrlPr>
                            <a:rPr lang="en-US" sz="1200" i="1">
                              <a:latin typeface="Cambria Math" panose="02040503050406030204" pitchFamily="18" charset="0"/>
                            </a:rPr>
                          </m:ctrlPr>
                        </m:sSubPr>
                        <m:e>
                          <m:r>
                            <a:rPr lang="en-US" sz="1200" i="1">
                              <a:latin typeface="Cambria Math" panose="02040503050406030204" pitchFamily="18" charset="0"/>
                            </a:rPr>
                            <m:t>𝐷</m:t>
                          </m:r>
                        </m:e>
                        <m:sub>
                          <m:r>
                            <a:rPr lang="en-US" sz="1200" b="0" i="1" smtClean="0">
                              <a:latin typeface="Cambria Math" panose="02040503050406030204" pitchFamily="18" charset="0"/>
                            </a:rPr>
                            <m:t>𝑈</m:t>
                          </m:r>
                        </m:sub>
                      </m:sSub>
                      <m:sSub>
                        <m:sSubPr>
                          <m:ctrlPr>
                            <a:rPr lang="en-US" sz="1200" i="1">
                              <a:latin typeface="Cambria Math" panose="02040503050406030204" pitchFamily="18" charset="0"/>
                            </a:rPr>
                          </m:ctrlPr>
                        </m:sSubPr>
                        <m:e>
                          <m:r>
                            <a:rPr lang="en-US" sz="1200" i="1">
                              <a:latin typeface="Cambria Math" panose="02040503050406030204" pitchFamily="18" charset="0"/>
                            </a:rPr>
                            <m:t>𝐷</m:t>
                          </m:r>
                        </m:e>
                        <m:sub>
                          <m:r>
                            <a:rPr lang="en-US" sz="1200" i="1">
                              <a:latin typeface="Cambria Math" panose="02040503050406030204" pitchFamily="18" charset="0"/>
                            </a:rPr>
                            <m:t>𝐹</m:t>
                          </m:r>
                        </m:sub>
                      </m:sSub>
                      <m:sSub>
                        <m:sSubPr>
                          <m:ctrlPr>
                            <a:rPr lang="en-US" sz="1200" i="1">
                              <a:latin typeface="Cambria Math" panose="02040503050406030204" pitchFamily="18" charset="0"/>
                            </a:rPr>
                          </m:ctrlPr>
                        </m:sSubPr>
                        <m:e>
                          <m:r>
                            <a:rPr lang="en-US" sz="1200" i="1">
                              <a:latin typeface="Cambria Math" panose="02040503050406030204" pitchFamily="18" charset="0"/>
                            </a:rPr>
                            <m:t>𝐷</m:t>
                          </m:r>
                        </m:e>
                        <m:sub>
                          <m:r>
                            <a:rPr lang="en-US" sz="1200" b="0" i="1" smtClean="0">
                              <a:latin typeface="Cambria Math" panose="02040503050406030204" pitchFamily="18" charset="0"/>
                            </a:rPr>
                            <m:t>𝑃</m:t>
                          </m:r>
                        </m:sub>
                      </m:sSub>
                      <m:sSub>
                        <m:sSubPr>
                          <m:ctrlPr>
                            <a:rPr lang="en-US" sz="1200" i="1">
                              <a:latin typeface="Cambria Math" panose="02040503050406030204" pitchFamily="18" charset="0"/>
                            </a:rPr>
                          </m:ctrlPr>
                        </m:sSubPr>
                        <m:e>
                          <m:r>
                            <a:rPr lang="en-US" sz="1200" i="1">
                              <a:latin typeface="Cambria Math" panose="02040503050406030204" pitchFamily="18" charset="0"/>
                            </a:rPr>
                            <m:t>𝐷</m:t>
                          </m:r>
                        </m:e>
                        <m:sub>
                          <m:r>
                            <a:rPr lang="en-US" sz="1200" b="0" i="1" smtClean="0">
                              <a:latin typeface="Cambria Math" panose="02040503050406030204" pitchFamily="18" charset="0"/>
                            </a:rPr>
                            <m:t>𝐸</m:t>
                          </m:r>
                        </m:sub>
                      </m:sSub>
                      <m:sSub>
                        <m:sSubPr>
                          <m:ctrlPr>
                            <a:rPr lang="en-US" sz="1200" i="1">
                              <a:latin typeface="Cambria Math" panose="02040503050406030204" pitchFamily="18" charset="0"/>
                            </a:rPr>
                          </m:ctrlPr>
                        </m:sSubPr>
                        <m:e>
                          <m:r>
                            <a:rPr lang="en-US" sz="1200" i="1">
                              <a:latin typeface="Cambria Math" panose="02040503050406030204" pitchFamily="18" charset="0"/>
                            </a:rPr>
                            <m:t>𝐷</m:t>
                          </m:r>
                        </m:e>
                        <m:sub>
                          <m:r>
                            <a:rPr lang="en-US" sz="1200" b="0" i="1" smtClean="0">
                              <a:latin typeface="Cambria Math" panose="02040503050406030204" pitchFamily="18" charset="0"/>
                            </a:rPr>
                            <m:t>𝑄</m:t>
                          </m:r>
                        </m:sub>
                      </m:sSub>
                      <m:r>
                        <a:rPr lang="en-US" sz="1200" b="0" i="1" smtClean="0">
                          <a:latin typeface="Cambria Math" panose="02040503050406030204" pitchFamily="18" charset="0"/>
                        </a:rPr>
                        <m:t>(1+</m:t>
                      </m:r>
                      <m:r>
                        <a:rPr lang="en-US" sz="1200" b="0" i="1" smtClean="0">
                          <a:latin typeface="Cambria Math" panose="02040503050406030204" pitchFamily="18" charset="0"/>
                        </a:rPr>
                        <m:t>𝐵</m:t>
                      </m:r>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1+9</m:t>
                          </m:r>
                          <m:r>
                            <a:rPr lang="en-US" sz="1200" b="0" i="1" smtClean="0">
                              <a:latin typeface="Cambria Math" panose="02040503050406030204" pitchFamily="18" charset="0"/>
                            </a:rPr>
                            <m:t>𝑆</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nary>
                            <m:naryPr>
                              <m:chr m:val="∑"/>
                              <m:ctrlPr>
                                <a:rPr lang="en-US" sz="1200" i="1">
                                  <a:latin typeface="Cambria Math" panose="02040503050406030204" pitchFamily="18" charset="0"/>
                                </a:rPr>
                              </m:ctrlPr>
                            </m:naryPr>
                            <m:sub>
                              <m:r>
                                <a:rPr lang="en-US" sz="1200" i="1">
                                  <a:latin typeface="Cambria Math" panose="02040503050406030204" pitchFamily="18" charset="0"/>
                                </a:rPr>
                                <m:t>𝑖</m:t>
                              </m:r>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𝑌</m:t>
                                  </m:r>
                                </m:e>
                                <m:sub>
                                  <m:r>
                                    <a:rPr lang="en-US" sz="1200" i="1">
                                      <a:latin typeface="Cambria Math" panose="02040503050406030204" pitchFamily="18" charset="0"/>
                                    </a:rPr>
                                    <m:t>𝑠</m:t>
                                  </m:r>
                                </m:sub>
                              </m:sSub>
                            </m:sub>
                            <m:sup>
                              <m:r>
                                <a:rPr lang="en-US" sz="1200" i="1">
                                  <a:latin typeface="Cambria Math" panose="02040503050406030204" pitchFamily="18" charset="0"/>
                                </a:rPr>
                                <m:t>20</m:t>
                              </m:r>
                            </m:sup>
                            <m:e>
                              <m:f>
                                <m:fPr>
                                  <m:ctrlPr>
                                    <a:rPr lang="en-US" sz="1200" i="1">
                                      <a:latin typeface="Cambria Math" panose="02040503050406030204" pitchFamily="18" charset="0"/>
                                    </a:rPr>
                                  </m:ctrlPr>
                                </m:fPr>
                                <m:num>
                                  <m:sSub>
                                    <m:sSubPr>
                                      <m:ctrlPr>
                                        <a:rPr lang="en-US" sz="1200" i="1">
                                          <a:latin typeface="Cambria Math" panose="02040503050406030204" pitchFamily="18" charset="0"/>
                                        </a:rPr>
                                      </m:ctrlPr>
                                    </m:sSubPr>
                                    <m:e>
                                      <m:r>
                                        <a:rPr lang="en-US" sz="1200" i="1">
                                          <a:latin typeface="Cambria Math" panose="02040503050406030204" pitchFamily="18" charset="0"/>
                                        </a:rPr>
                                        <m:t>𝐶</m:t>
                                      </m:r>
                                    </m:e>
                                    <m:sub>
                                      <m:r>
                                        <a:rPr lang="en-US" sz="1200" i="1">
                                          <a:latin typeface="Cambria Math" panose="02040503050406030204" pitchFamily="18" charset="0"/>
                                        </a:rPr>
                                        <m:t>𝑖</m:t>
                                      </m:r>
                                    </m:sub>
                                  </m:sSub>
                                </m:num>
                                <m:den>
                                  <m:sSup>
                                    <m:sSupPr>
                                      <m:ctrlPr>
                                        <a:rPr lang="en-US" sz="1200" i="1">
                                          <a:latin typeface="Cambria Math" panose="02040503050406030204" pitchFamily="18" charset="0"/>
                                        </a:rPr>
                                      </m:ctrlPr>
                                    </m:sSupPr>
                                    <m:e>
                                      <m:d>
                                        <m:dPr>
                                          <m:ctrlPr>
                                            <a:rPr lang="en-US" sz="1200" i="1">
                                              <a:latin typeface="Cambria Math" panose="02040503050406030204" pitchFamily="18" charset="0"/>
                                            </a:rPr>
                                          </m:ctrlPr>
                                        </m:dPr>
                                        <m:e>
                                          <m:r>
                                            <a:rPr lang="en-US" sz="1200" i="1">
                                              <a:latin typeface="Cambria Math" panose="02040503050406030204" pitchFamily="18" charset="0"/>
                                            </a:rPr>
                                            <m:t>1+</m:t>
                                          </m:r>
                                          <m:r>
                                            <a:rPr lang="en-US" sz="1200" i="1">
                                              <a:latin typeface="Cambria Math" panose="02040503050406030204" pitchFamily="18" charset="0"/>
                                            </a:rPr>
                                            <m:t>𝐼</m:t>
                                          </m:r>
                                        </m:e>
                                      </m:d>
                                    </m:e>
                                    <m:sup>
                                      <m:r>
                                        <a:rPr lang="en-US" sz="1200" i="1">
                                          <a:latin typeface="Cambria Math" panose="02040503050406030204" pitchFamily="18" charset="0"/>
                                        </a:rPr>
                                        <m:t>𝑖</m:t>
                                      </m:r>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𝑌</m:t>
                                          </m:r>
                                        </m:e>
                                        <m:sub>
                                          <m:r>
                                            <a:rPr lang="en-US" sz="1200" i="1">
                                              <a:latin typeface="Cambria Math" panose="02040503050406030204" pitchFamily="18" charset="0"/>
                                            </a:rPr>
                                            <m:t>𝑠</m:t>
                                          </m:r>
                                        </m:sub>
                                      </m:sSub>
                                    </m:sup>
                                  </m:sSup>
                                </m:den>
                              </m:f>
                            </m:e>
                          </m:nary>
                        </m:e>
                      </m:d>
                      <m:r>
                        <a:rPr lang="en-US" sz="1200" b="0" i="0" smtClean="0">
                          <a:latin typeface="Cambria Math" panose="02040503050406030204" pitchFamily="18" charset="0"/>
                        </a:rPr>
                        <m:t>+</m:t>
                      </m:r>
                      <m:r>
                        <a:rPr lang="en-US" sz="1200" b="0" i="1" smtClean="0">
                          <a:latin typeface="Cambria Math" panose="02040503050406030204" pitchFamily="18" charset="0"/>
                        </a:rPr>
                        <m:t>𝑍</m:t>
                      </m:r>
                    </m:oMath>
                  </m:oMathPara>
                </a14:m>
                <a:endParaRPr lang="en-US" sz="1200" dirty="0"/>
              </a:p>
            </p:txBody>
          </p:sp>
        </mc:Choice>
        <mc:Fallback xmlns="">
          <p:sp>
            <p:nvSpPr>
              <p:cNvPr id="29" name="TextBox 28">
                <a:extLst>
                  <a:ext uri="{FF2B5EF4-FFF2-40B4-BE49-F238E27FC236}">
                    <a16:creationId xmlns:a16="http://schemas.microsoft.com/office/drawing/2014/main" id="{AE13F5BC-F5A4-4EA5-8864-324B6FE7F6B1}"/>
                  </a:ext>
                </a:extLst>
              </p:cNvPr>
              <p:cNvSpPr txBox="1">
                <a:spLocks noRot="1" noChangeAspect="1" noMove="1" noResize="1" noEditPoints="1" noAdjustHandles="1" noChangeArrowheads="1" noChangeShapeType="1" noTextEdit="1"/>
              </p:cNvSpPr>
              <p:nvPr/>
            </p:nvSpPr>
            <p:spPr>
              <a:xfrm>
                <a:off x="5707341" y="1352376"/>
                <a:ext cx="6034238" cy="594522"/>
              </a:xfrm>
              <a:prstGeom prst="rect">
                <a:avLst/>
              </a:prstGeom>
              <a:blipFill>
                <a:blip r:embed="rId3"/>
                <a:stretch>
                  <a:fillRect b="-1031"/>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E3F03CFC-6163-4B24-BC72-15E599819DE6}"/>
              </a:ext>
            </a:extLst>
          </p:cNvPr>
          <p:cNvSpPr txBox="1"/>
          <p:nvPr/>
        </p:nvSpPr>
        <p:spPr>
          <a:xfrm>
            <a:off x="9971543" y="2391407"/>
            <a:ext cx="2034531" cy="276999"/>
          </a:xfrm>
          <a:prstGeom prst="rect">
            <a:avLst/>
          </a:prstGeom>
          <a:noFill/>
        </p:spPr>
        <p:txBody>
          <a:bodyPr wrap="none" rtlCol="0">
            <a:spAutoFit/>
          </a:bodyPr>
          <a:lstStyle/>
          <a:p>
            <a:pPr algn="l"/>
            <a:r>
              <a:rPr lang="en-US" sz="1200" i="1" dirty="0">
                <a:solidFill>
                  <a:srgbClr val="00B050"/>
                </a:solidFill>
                <a:latin typeface="Segoe Print" panose="02000600000000000000" pitchFamily="2" charset="0"/>
                <a:cs typeface="Arial" panose="020B0604020202020204" pitchFamily="34" charset="0"/>
              </a:rPr>
              <a:t>business determinations</a:t>
            </a:r>
          </a:p>
        </p:txBody>
      </p:sp>
      <p:sp>
        <p:nvSpPr>
          <p:cNvPr id="31" name="Freeform: Shape 30">
            <a:extLst>
              <a:ext uri="{FF2B5EF4-FFF2-40B4-BE49-F238E27FC236}">
                <a16:creationId xmlns:a16="http://schemas.microsoft.com/office/drawing/2014/main" id="{D515E27D-BABD-4364-BD7D-ECE24A1BD792}"/>
              </a:ext>
            </a:extLst>
          </p:cNvPr>
          <p:cNvSpPr/>
          <p:nvPr/>
        </p:nvSpPr>
        <p:spPr>
          <a:xfrm flipV="1">
            <a:off x="9184104" y="2629831"/>
            <a:ext cx="893420" cy="45719"/>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Lst>
            <a:ahLst/>
            <a:cxnLst>
              <a:cxn ang="0">
                <a:pos x="connsiteX0" y="connsiteY0"/>
              </a:cxn>
              <a:cxn ang="0">
                <a:pos x="connsiteX1" y="connsiteY1"/>
              </a:cxn>
            </a:cxnLst>
            <a:rect l="l" t="t" r="r" b="b"/>
            <a:pathLst>
              <a:path w="737583" h="154309">
                <a:moveTo>
                  <a:pt x="737583" y="154309"/>
                </a:moveTo>
                <a:cubicBezTo>
                  <a:pt x="667934" y="-47023"/>
                  <a:pt x="364924" y="8820"/>
                  <a:pt x="0" y="2751"/>
                </a:cubicBezTo>
              </a:path>
            </a:pathLst>
          </a:custGeom>
          <a:noFill/>
          <a:ln>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2" name="Freeform: Shape 31">
            <a:extLst>
              <a:ext uri="{FF2B5EF4-FFF2-40B4-BE49-F238E27FC236}">
                <a16:creationId xmlns:a16="http://schemas.microsoft.com/office/drawing/2014/main" id="{3E8F7191-0BDD-479D-836B-243FCDA8FBA9}"/>
              </a:ext>
            </a:extLst>
          </p:cNvPr>
          <p:cNvSpPr/>
          <p:nvPr/>
        </p:nvSpPr>
        <p:spPr>
          <a:xfrm flipV="1">
            <a:off x="9184105" y="2629832"/>
            <a:ext cx="893420" cy="356998"/>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Lst>
            <a:ahLst/>
            <a:cxnLst>
              <a:cxn ang="0">
                <a:pos x="connsiteX0" y="connsiteY0"/>
              </a:cxn>
              <a:cxn ang="0">
                <a:pos x="connsiteX1" y="connsiteY1"/>
              </a:cxn>
            </a:cxnLst>
            <a:rect l="l" t="t" r="r" b="b"/>
            <a:pathLst>
              <a:path w="737583" h="151558">
                <a:moveTo>
                  <a:pt x="737583" y="151558"/>
                </a:moveTo>
                <a:cubicBezTo>
                  <a:pt x="678045" y="-22415"/>
                  <a:pt x="366369" y="3029"/>
                  <a:pt x="0" y="0"/>
                </a:cubicBezTo>
              </a:path>
            </a:pathLst>
          </a:custGeom>
          <a:noFill/>
          <a:ln>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3" name="Freeform: Shape 32">
            <a:extLst>
              <a:ext uri="{FF2B5EF4-FFF2-40B4-BE49-F238E27FC236}">
                <a16:creationId xmlns:a16="http://schemas.microsoft.com/office/drawing/2014/main" id="{29915CA2-9CF8-49CE-AF79-1EAB5B4D7246}"/>
              </a:ext>
            </a:extLst>
          </p:cNvPr>
          <p:cNvSpPr/>
          <p:nvPr/>
        </p:nvSpPr>
        <p:spPr>
          <a:xfrm flipV="1">
            <a:off x="9184105" y="2629830"/>
            <a:ext cx="893419" cy="631091"/>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Lst>
            <a:ahLst/>
            <a:cxnLst>
              <a:cxn ang="0">
                <a:pos x="connsiteX0" y="connsiteY0"/>
              </a:cxn>
              <a:cxn ang="0">
                <a:pos x="connsiteX1" y="connsiteY1"/>
              </a:cxn>
            </a:cxnLst>
            <a:rect l="l" t="t" r="r" b="b"/>
            <a:pathLst>
              <a:path w="737583" h="151558">
                <a:moveTo>
                  <a:pt x="737583" y="151558"/>
                </a:moveTo>
                <a:cubicBezTo>
                  <a:pt x="693934" y="-19238"/>
                  <a:pt x="379368" y="2964"/>
                  <a:pt x="0" y="0"/>
                </a:cubicBezTo>
              </a:path>
            </a:pathLst>
          </a:custGeom>
          <a:noFill/>
          <a:ln>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4" name="Freeform: Shape 33">
            <a:extLst>
              <a:ext uri="{FF2B5EF4-FFF2-40B4-BE49-F238E27FC236}">
                <a16:creationId xmlns:a16="http://schemas.microsoft.com/office/drawing/2014/main" id="{AEF7698A-9195-4283-BA1D-730E8A4DD06E}"/>
              </a:ext>
            </a:extLst>
          </p:cNvPr>
          <p:cNvSpPr/>
          <p:nvPr/>
        </p:nvSpPr>
        <p:spPr>
          <a:xfrm flipV="1">
            <a:off x="9184110" y="2626324"/>
            <a:ext cx="893414" cy="899035"/>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Lst>
            <a:ahLst/>
            <a:cxnLst>
              <a:cxn ang="0">
                <a:pos x="connsiteX0" y="connsiteY0"/>
              </a:cxn>
              <a:cxn ang="0">
                <a:pos x="connsiteX1" y="connsiteY1"/>
              </a:cxn>
            </a:cxnLst>
            <a:rect l="l" t="t" r="r" b="b"/>
            <a:pathLst>
              <a:path w="737583" h="151558">
                <a:moveTo>
                  <a:pt x="737583" y="151558"/>
                </a:moveTo>
                <a:cubicBezTo>
                  <a:pt x="714156" y="-19395"/>
                  <a:pt x="366369" y="1892"/>
                  <a:pt x="0" y="0"/>
                </a:cubicBezTo>
              </a:path>
            </a:pathLst>
          </a:custGeom>
          <a:noFill/>
          <a:ln>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5" name="Freeform: Shape 34">
            <a:extLst>
              <a:ext uri="{FF2B5EF4-FFF2-40B4-BE49-F238E27FC236}">
                <a16:creationId xmlns:a16="http://schemas.microsoft.com/office/drawing/2014/main" id="{9A596E19-48CE-4823-B94C-3FAF33F00347}"/>
              </a:ext>
            </a:extLst>
          </p:cNvPr>
          <p:cNvSpPr/>
          <p:nvPr/>
        </p:nvSpPr>
        <p:spPr>
          <a:xfrm flipV="1">
            <a:off x="9184109" y="2626324"/>
            <a:ext cx="893413" cy="1446238"/>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 name="connsiteX0" fmla="*/ 737583 w 737583"/>
              <a:gd name="connsiteY0" fmla="*/ 155545 h 155545"/>
              <a:gd name="connsiteX1" fmla="*/ 0 w 737583"/>
              <a:gd name="connsiteY1" fmla="*/ 3987 h 155545"/>
              <a:gd name="connsiteX0" fmla="*/ 737583 w 737583"/>
              <a:gd name="connsiteY0" fmla="*/ 151558 h 151558"/>
              <a:gd name="connsiteX1" fmla="*/ 0 w 737583"/>
              <a:gd name="connsiteY1" fmla="*/ 0 h 151558"/>
            </a:gdLst>
            <a:ahLst/>
            <a:cxnLst>
              <a:cxn ang="0">
                <a:pos x="connsiteX0" y="connsiteY0"/>
              </a:cxn>
              <a:cxn ang="0">
                <a:pos x="connsiteX1" y="connsiteY1"/>
              </a:cxn>
            </a:cxnLst>
            <a:rect l="l" t="t" r="r" b="b"/>
            <a:pathLst>
              <a:path w="737583" h="151558">
                <a:moveTo>
                  <a:pt x="737583" y="151558"/>
                </a:moveTo>
                <a:cubicBezTo>
                  <a:pt x="723279" y="-21395"/>
                  <a:pt x="482532" y="3287"/>
                  <a:pt x="0" y="0"/>
                </a:cubicBezTo>
              </a:path>
            </a:pathLst>
          </a:custGeom>
          <a:noFill/>
          <a:ln>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8D8FD441-F7D3-47BE-9417-87A1FFC954BE}"/>
              </a:ext>
            </a:extLst>
          </p:cNvPr>
          <p:cNvSpPr txBox="1"/>
          <p:nvPr/>
        </p:nvSpPr>
        <p:spPr>
          <a:xfrm>
            <a:off x="9971543" y="6298921"/>
            <a:ext cx="1770036" cy="276999"/>
          </a:xfrm>
          <a:prstGeom prst="rect">
            <a:avLst/>
          </a:prstGeom>
          <a:noFill/>
        </p:spPr>
        <p:txBody>
          <a:bodyPr wrap="none" rtlCol="0">
            <a:spAutoFit/>
          </a:bodyPr>
          <a:lstStyle/>
          <a:p>
            <a:pPr algn="l"/>
            <a:r>
              <a:rPr lang="en-US" sz="1200" i="1" dirty="0">
                <a:solidFill>
                  <a:srgbClr val="7030A0"/>
                </a:solidFill>
                <a:latin typeface="Segoe Print" panose="02000600000000000000" pitchFamily="2" charset="0"/>
                <a:cs typeface="Arial" panose="020B0604020202020204" pitchFamily="34" charset="0"/>
              </a:rPr>
              <a:t>legal determinations</a:t>
            </a:r>
          </a:p>
        </p:txBody>
      </p:sp>
      <p:sp>
        <p:nvSpPr>
          <p:cNvPr id="37" name="Freeform: Shape 36">
            <a:extLst>
              <a:ext uri="{FF2B5EF4-FFF2-40B4-BE49-F238E27FC236}">
                <a16:creationId xmlns:a16="http://schemas.microsoft.com/office/drawing/2014/main" id="{5F930A26-49A6-46D8-B0CC-3CBB6C1B3B0C}"/>
              </a:ext>
            </a:extLst>
          </p:cNvPr>
          <p:cNvSpPr/>
          <p:nvPr/>
        </p:nvSpPr>
        <p:spPr>
          <a:xfrm>
            <a:off x="9184103" y="6126970"/>
            <a:ext cx="893419" cy="178956"/>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Lst>
            <a:ahLst/>
            <a:cxnLst>
              <a:cxn ang="0">
                <a:pos x="connsiteX0" y="connsiteY0"/>
              </a:cxn>
              <a:cxn ang="0">
                <a:pos x="connsiteX1" y="connsiteY1"/>
              </a:cxn>
            </a:cxnLst>
            <a:rect l="l" t="t" r="r" b="b"/>
            <a:pathLst>
              <a:path w="737583" h="154309">
                <a:moveTo>
                  <a:pt x="737583" y="154309"/>
                </a:moveTo>
                <a:cubicBezTo>
                  <a:pt x="667934" y="-47023"/>
                  <a:pt x="364924" y="8820"/>
                  <a:pt x="0" y="2751"/>
                </a:cubicBezTo>
              </a:path>
            </a:pathLst>
          </a:custGeom>
          <a:noFill/>
          <a:ln>
            <a:solidFill>
              <a:srgbClr val="7030A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8" name="Freeform: Shape 37">
            <a:extLst>
              <a:ext uri="{FF2B5EF4-FFF2-40B4-BE49-F238E27FC236}">
                <a16:creationId xmlns:a16="http://schemas.microsoft.com/office/drawing/2014/main" id="{262D92B8-D173-4D91-86C5-04F1C49923B0}"/>
              </a:ext>
            </a:extLst>
          </p:cNvPr>
          <p:cNvSpPr/>
          <p:nvPr/>
        </p:nvSpPr>
        <p:spPr>
          <a:xfrm>
            <a:off x="9184105" y="5099336"/>
            <a:ext cx="893417" cy="1206591"/>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 name="connsiteX0" fmla="*/ 737583 w 737583"/>
              <a:gd name="connsiteY0" fmla="*/ 154669 h 154669"/>
              <a:gd name="connsiteX1" fmla="*/ 0 w 737583"/>
              <a:gd name="connsiteY1" fmla="*/ 3111 h 154669"/>
              <a:gd name="connsiteX0" fmla="*/ 737583 w 737583"/>
              <a:gd name="connsiteY0" fmla="*/ 152313 h 152313"/>
              <a:gd name="connsiteX1" fmla="*/ 0 w 737583"/>
              <a:gd name="connsiteY1" fmla="*/ 755 h 152313"/>
              <a:gd name="connsiteX0" fmla="*/ 737583 w 737583"/>
              <a:gd name="connsiteY0" fmla="*/ 153175 h 153175"/>
              <a:gd name="connsiteX1" fmla="*/ 0 w 737583"/>
              <a:gd name="connsiteY1" fmla="*/ 1617 h 153175"/>
              <a:gd name="connsiteX0" fmla="*/ 737583 w 737583"/>
              <a:gd name="connsiteY0" fmla="*/ 154964 h 154964"/>
              <a:gd name="connsiteX1" fmla="*/ 0 w 737583"/>
              <a:gd name="connsiteY1" fmla="*/ 3406 h 154964"/>
              <a:gd name="connsiteX0" fmla="*/ 737583 w 737583"/>
              <a:gd name="connsiteY0" fmla="*/ 151756 h 151756"/>
              <a:gd name="connsiteX1" fmla="*/ 0 w 737583"/>
              <a:gd name="connsiteY1" fmla="*/ 198 h 151756"/>
              <a:gd name="connsiteX0" fmla="*/ 737583 w 737583"/>
              <a:gd name="connsiteY0" fmla="*/ 152836 h 152836"/>
              <a:gd name="connsiteX1" fmla="*/ 0 w 737583"/>
              <a:gd name="connsiteY1" fmla="*/ 1278 h 152836"/>
              <a:gd name="connsiteX0" fmla="*/ 737583 w 737583"/>
              <a:gd name="connsiteY0" fmla="*/ 151564 h 151564"/>
              <a:gd name="connsiteX1" fmla="*/ 0 w 737583"/>
              <a:gd name="connsiteY1" fmla="*/ 6 h 151564"/>
            </a:gdLst>
            <a:ahLst/>
            <a:cxnLst>
              <a:cxn ang="0">
                <a:pos x="connsiteX0" y="connsiteY0"/>
              </a:cxn>
              <a:cxn ang="0">
                <a:pos x="connsiteX1" y="connsiteY1"/>
              </a:cxn>
            </a:cxnLst>
            <a:rect l="l" t="t" r="r" b="b"/>
            <a:pathLst>
              <a:path w="737583" h="151564">
                <a:moveTo>
                  <a:pt x="737583" y="151564"/>
                </a:moveTo>
                <a:cubicBezTo>
                  <a:pt x="730030" y="-15711"/>
                  <a:pt x="373447" y="1210"/>
                  <a:pt x="0" y="6"/>
                </a:cubicBezTo>
              </a:path>
            </a:pathLst>
          </a:custGeom>
          <a:noFill/>
          <a:ln>
            <a:solidFill>
              <a:srgbClr val="7030A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9" name="Freeform: Shape 38">
            <a:extLst>
              <a:ext uri="{FF2B5EF4-FFF2-40B4-BE49-F238E27FC236}">
                <a16:creationId xmlns:a16="http://schemas.microsoft.com/office/drawing/2014/main" id="{E41B0143-9A81-4108-A11C-5653173C19AE}"/>
              </a:ext>
            </a:extLst>
          </p:cNvPr>
          <p:cNvSpPr/>
          <p:nvPr/>
        </p:nvSpPr>
        <p:spPr>
          <a:xfrm>
            <a:off x="9184104" y="5356707"/>
            <a:ext cx="893417" cy="949219"/>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 name="connsiteX0" fmla="*/ 737583 w 737583"/>
              <a:gd name="connsiteY0" fmla="*/ 151558 h 151558"/>
              <a:gd name="connsiteX1" fmla="*/ 0 w 737583"/>
              <a:gd name="connsiteY1" fmla="*/ 0 h 151558"/>
            </a:gdLst>
            <a:ahLst/>
            <a:cxnLst>
              <a:cxn ang="0">
                <a:pos x="connsiteX0" y="connsiteY0"/>
              </a:cxn>
              <a:cxn ang="0">
                <a:pos x="connsiteX1" y="connsiteY1"/>
              </a:cxn>
            </a:cxnLst>
            <a:rect l="l" t="t" r="r" b="b"/>
            <a:pathLst>
              <a:path w="737583" h="151558">
                <a:moveTo>
                  <a:pt x="737583" y="151558"/>
                </a:moveTo>
                <a:cubicBezTo>
                  <a:pt x="725185" y="-18240"/>
                  <a:pt x="364924" y="6069"/>
                  <a:pt x="0" y="0"/>
                </a:cubicBezTo>
              </a:path>
            </a:pathLst>
          </a:custGeom>
          <a:noFill/>
          <a:ln>
            <a:solidFill>
              <a:srgbClr val="7030A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0" name="Freeform: Shape 39">
            <a:extLst>
              <a:ext uri="{FF2B5EF4-FFF2-40B4-BE49-F238E27FC236}">
                <a16:creationId xmlns:a16="http://schemas.microsoft.com/office/drawing/2014/main" id="{AAC6DDB5-B867-40F5-B1CC-1B328ED1178B}"/>
              </a:ext>
            </a:extLst>
          </p:cNvPr>
          <p:cNvSpPr/>
          <p:nvPr/>
        </p:nvSpPr>
        <p:spPr>
          <a:xfrm>
            <a:off x="9184107" y="3793463"/>
            <a:ext cx="893414" cy="2508961"/>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 name="connsiteX0" fmla="*/ 878410 w 878410"/>
              <a:gd name="connsiteY0" fmla="*/ 153047 h 153047"/>
              <a:gd name="connsiteX1" fmla="*/ 0 w 878410"/>
              <a:gd name="connsiteY1" fmla="*/ 3199 h 153047"/>
              <a:gd name="connsiteX0" fmla="*/ 878410 w 878410"/>
              <a:gd name="connsiteY0" fmla="*/ 155895 h 155895"/>
              <a:gd name="connsiteX1" fmla="*/ 0 w 878410"/>
              <a:gd name="connsiteY1" fmla="*/ 6047 h 155895"/>
              <a:gd name="connsiteX0" fmla="*/ 878410 w 878410"/>
              <a:gd name="connsiteY0" fmla="*/ 150478 h 150478"/>
              <a:gd name="connsiteX1" fmla="*/ 0 w 878410"/>
              <a:gd name="connsiteY1" fmla="*/ 630 h 150478"/>
              <a:gd name="connsiteX0" fmla="*/ 878410 w 878410"/>
              <a:gd name="connsiteY0" fmla="*/ 150809 h 150809"/>
              <a:gd name="connsiteX1" fmla="*/ 0 w 878410"/>
              <a:gd name="connsiteY1" fmla="*/ 961 h 150809"/>
              <a:gd name="connsiteX0" fmla="*/ 878410 w 878410"/>
              <a:gd name="connsiteY0" fmla="*/ 149908 h 149908"/>
              <a:gd name="connsiteX1" fmla="*/ 0 w 878410"/>
              <a:gd name="connsiteY1" fmla="*/ 60 h 149908"/>
              <a:gd name="connsiteX0" fmla="*/ 878410 w 878410"/>
              <a:gd name="connsiteY0" fmla="*/ 149848 h 149848"/>
              <a:gd name="connsiteX1" fmla="*/ 0 w 878410"/>
              <a:gd name="connsiteY1" fmla="*/ 0 h 149848"/>
              <a:gd name="connsiteX0" fmla="*/ 878410 w 878410"/>
              <a:gd name="connsiteY0" fmla="*/ 149848 h 149848"/>
              <a:gd name="connsiteX1" fmla="*/ 0 w 878410"/>
              <a:gd name="connsiteY1" fmla="*/ 0 h 149848"/>
            </a:gdLst>
            <a:ahLst/>
            <a:cxnLst>
              <a:cxn ang="0">
                <a:pos x="connsiteX0" y="connsiteY0"/>
              </a:cxn>
              <a:cxn ang="0">
                <a:pos x="connsiteX1" y="connsiteY1"/>
              </a:cxn>
            </a:cxnLst>
            <a:rect l="l" t="t" r="r" b="b"/>
            <a:pathLst>
              <a:path w="878410" h="149848">
                <a:moveTo>
                  <a:pt x="878410" y="149848"/>
                </a:moveTo>
                <a:cubicBezTo>
                  <a:pt x="858508" y="-3535"/>
                  <a:pt x="575661" y="1902"/>
                  <a:pt x="0" y="0"/>
                </a:cubicBezTo>
              </a:path>
            </a:pathLst>
          </a:custGeom>
          <a:noFill/>
          <a:ln>
            <a:solidFill>
              <a:srgbClr val="7030A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1" name="Freeform: Shape 40">
            <a:extLst>
              <a:ext uri="{FF2B5EF4-FFF2-40B4-BE49-F238E27FC236}">
                <a16:creationId xmlns:a16="http://schemas.microsoft.com/office/drawing/2014/main" id="{67ACE544-5C22-4BFC-9927-47E96A662804}"/>
              </a:ext>
            </a:extLst>
          </p:cNvPr>
          <p:cNvSpPr/>
          <p:nvPr/>
        </p:nvSpPr>
        <p:spPr>
          <a:xfrm flipV="1">
            <a:off x="9184098" y="4100957"/>
            <a:ext cx="1194344" cy="750318"/>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 name="connsiteX0" fmla="*/ 733250 w 733250"/>
              <a:gd name="connsiteY0" fmla="*/ 157293 h 157293"/>
              <a:gd name="connsiteX1" fmla="*/ 0 w 733250"/>
              <a:gd name="connsiteY1" fmla="*/ 1798 h 157293"/>
              <a:gd name="connsiteX0" fmla="*/ 733250 w 733250"/>
              <a:gd name="connsiteY0" fmla="*/ 159734 h 159734"/>
              <a:gd name="connsiteX1" fmla="*/ 0 w 733250"/>
              <a:gd name="connsiteY1" fmla="*/ 4239 h 159734"/>
              <a:gd name="connsiteX0" fmla="*/ 733250 w 733250"/>
              <a:gd name="connsiteY0" fmla="*/ 156490 h 156490"/>
              <a:gd name="connsiteX1" fmla="*/ 0 w 733250"/>
              <a:gd name="connsiteY1" fmla="*/ 995 h 156490"/>
            </a:gdLst>
            <a:ahLst/>
            <a:cxnLst>
              <a:cxn ang="0">
                <a:pos x="connsiteX0" y="connsiteY0"/>
              </a:cxn>
              <a:cxn ang="0">
                <a:pos x="connsiteX1" y="connsiteY1"/>
              </a:cxn>
            </a:cxnLst>
            <a:rect l="l" t="t" r="r" b="b"/>
            <a:pathLst>
              <a:path w="733250" h="156490">
                <a:moveTo>
                  <a:pt x="733250" y="156490"/>
                </a:moveTo>
                <a:cubicBezTo>
                  <a:pt x="682018" y="-24372"/>
                  <a:pt x="373591" y="1553"/>
                  <a:pt x="0" y="995"/>
                </a:cubicBezTo>
              </a:path>
            </a:pathLst>
          </a:custGeom>
          <a:noFill/>
          <a:ln>
            <a:solidFill>
              <a:schemeClr val="bg2">
                <a:lumMod val="50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9C724A52-7B92-45CD-B1F3-B85342CFC620}"/>
              </a:ext>
            </a:extLst>
          </p:cNvPr>
          <p:cNvSpPr txBox="1"/>
          <p:nvPr/>
        </p:nvSpPr>
        <p:spPr>
          <a:xfrm>
            <a:off x="10266183" y="3699318"/>
            <a:ext cx="1364476" cy="461665"/>
          </a:xfrm>
          <a:prstGeom prst="rect">
            <a:avLst/>
          </a:prstGeom>
          <a:noFill/>
        </p:spPr>
        <p:txBody>
          <a:bodyPr wrap="none" rtlCol="0" anchor="b">
            <a:spAutoFit/>
          </a:bodyPr>
          <a:lstStyle/>
          <a:p>
            <a:pPr algn="l"/>
            <a:r>
              <a:rPr lang="en-US" sz="1200" i="1" dirty="0">
                <a:solidFill>
                  <a:schemeClr val="bg2">
                    <a:lumMod val="50000"/>
                  </a:schemeClr>
                </a:solidFill>
                <a:latin typeface="Segoe Print" panose="02000600000000000000" pitchFamily="2" charset="0"/>
                <a:cs typeface="Arial" panose="020B0604020202020204" pitchFamily="34" charset="0"/>
              </a:rPr>
              <a:t>technology</a:t>
            </a:r>
          </a:p>
          <a:p>
            <a:pPr algn="l"/>
            <a:r>
              <a:rPr lang="en-US" sz="1200" i="1" dirty="0">
                <a:solidFill>
                  <a:schemeClr val="bg2">
                    <a:lumMod val="50000"/>
                  </a:schemeClr>
                </a:solidFill>
                <a:latin typeface="Segoe Print" panose="02000600000000000000" pitchFamily="2" charset="0"/>
                <a:cs typeface="Arial" panose="020B0604020202020204" pitchFamily="34" charset="0"/>
              </a:rPr>
              <a:t>determinations</a:t>
            </a:r>
          </a:p>
        </p:txBody>
      </p:sp>
      <p:sp>
        <p:nvSpPr>
          <p:cNvPr id="43" name="Freeform: Shape 42">
            <a:extLst>
              <a:ext uri="{FF2B5EF4-FFF2-40B4-BE49-F238E27FC236}">
                <a16:creationId xmlns:a16="http://schemas.microsoft.com/office/drawing/2014/main" id="{717DF7D6-D7FA-4A14-A1E3-A0CCB237E939}"/>
              </a:ext>
            </a:extLst>
          </p:cNvPr>
          <p:cNvSpPr/>
          <p:nvPr/>
        </p:nvSpPr>
        <p:spPr>
          <a:xfrm flipV="1">
            <a:off x="9184104" y="4097454"/>
            <a:ext cx="1194335" cy="505118"/>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Lst>
            <a:ahLst/>
            <a:cxnLst>
              <a:cxn ang="0">
                <a:pos x="connsiteX0" y="connsiteY0"/>
              </a:cxn>
              <a:cxn ang="0">
                <a:pos x="connsiteX1" y="connsiteY1"/>
              </a:cxn>
            </a:cxnLst>
            <a:rect l="l" t="t" r="r" b="b"/>
            <a:pathLst>
              <a:path w="737583" h="154309">
                <a:moveTo>
                  <a:pt x="737583" y="154309"/>
                </a:moveTo>
                <a:cubicBezTo>
                  <a:pt x="667934" y="-47023"/>
                  <a:pt x="364924" y="8820"/>
                  <a:pt x="0" y="2751"/>
                </a:cubicBezTo>
              </a:path>
            </a:pathLst>
          </a:custGeom>
          <a:noFill/>
          <a:ln>
            <a:solidFill>
              <a:schemeClr val="bg2">
                <a:lumMod val="50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4" name="Freeform: Shape 43">
            <a:extLst>
              <a:ext uri="{FF2B5EF4-FFF2-40B4-BE49-F238E27FC236}">
                <a16:creationId xmlns:a16="http://schemas.microsoft.com/office/drawing/2014/main" id="{F121DBA4-1F0A-41D9-82CA-3941590645D2}"/>
              </a:ext>
            </a:extLst>
          </p:cNvPr>
          <p:cNvSpPr/>
          <p:nvPr/>
        </p:nvSpPr>
        <p:spPr>
          <a:xfrm flipV="1">
            <a:off x="9184106" y="4100959"/>
            <a:ext cx="1194335" cy="249058"/>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Lst>
            <a:ahLst/>
            <a:cxnLst>
              <a:cxn ang="0">
                <a:pos x="connsiteX0" y="connsiteY0"/>
              </a:cxn>
              <a:cxn ang="0">
                <a:pos x="connsiteX1" y="connsiteY1"/>
              </a:cxn>
            </a:cxnLst>
            <a:rect l="l" t="t" r="r" b="b"/>
            <a:pathLst>
              <a:path w="737583" h="154309">
                <a:moveTo>
                  <a:pt x="737583" y="154309"/>
                </a:moveTo>
                <a:cubicBezTo>
                  <a:pt x="667934" y="-47023"/>
                  <a:pt x="364924" y="8820"/>
                  <a:pt x="0" y="2751"/>
                </a:cubicBezTo>
              </a:path>
            </a:pathLst>
          </a:custGeom>
          <a:noFill/>
          <a:ln>
            <a:solidFill>
              <a:schemeClr val="bg2">
                <a:lumMod val="50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5" name="Freeform: Shape 44">
            <a:extLst>
              <a:ext uri="{FF2B5EF4-FFF2-40B4-BE49-F238E27FC236}">
                <a16:creationId xmlns:a16="http://schemas.microsoft.com/office/drawing/2014/main" id="{FF3EF99C-259F-45F3-83A8-E92BDD3C84A6}"/>
              </a:ext>
            </a:extLst>
          </p:cNvPr>
          <p:cNvSpPr/>
          <p:nvPr/>
        </p:nvSpPr>
        <p:spPr>
          <a:xfrm flipV="1">
            <a:off x="9184105" y="2626324"/>
            <a:ext cx="893417" cy="2983380"/>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 name="connsiteX0" fmla="*/ 737583 w 737583"/>
              <a:gd name="connsiteY0" fmla="*/ 156907 h 156907"/>
              <a:gd name="connsiteX1" fmla="*/ 0 w 737583"/>
              <a:gd name="connsiteY1" fmla="*/ 5349 h 156907"/>
              <a:gd name="connsiteX0" fmla="*/ 737583 w 737583"/>
              <a:gd name="connsiteY0" fmla="*/ 153258 h 153258"/>
              <a:gd name="connsiteX1" fmla="*/ 0 w 737583"/>
              <a:gd name="connsiteY1" fmla="*/ 1700 h 153258"/>
              <a:gd name="connsiteX0" fmla="*/ 737583 w 737583"/>
              <a:gd name="connsiteY0" fmla="*/ 152576 h 152576"/>
              <a:gd name="connsiteX1" fmla="*/ 0 w 737583"/>
              <a:gd name="connsiteY1" fmla="*/ 1018 h 152576"/>
              <a:gd name="connsiteX0" fmla="*/ 737583 w 737583"/>
              <a:gd name="connsiteY0" fmla="*/ 152083 h 152083"/>
              <a:gd name="connsiteX1" fmla="*/ 0 w 737583"/>
              <a:gd name="connsiteY1" fmla="*/ 525 h 152083"/>
              <a:gd name="connsiteX0" fmla="*/ 739190 w 739190"/>
              <a:gd name="connsiteY0" fmla="*/ 153804 h 153804"/>
              <a:gd name="connsiteX1" fmla="*/ 0 w 739190"/>
              <a:gd name="connsiteY1" fmla="*/ 381 h 153804"/>
              <a:gd name="connsiteX0" fmla="*/ 739190 w 739190"/>
              <a:gd name="connsiteY0" fmla="*/ 153464 h 153464"/>
              <a:gd name="connsiteX1" fmla="*/ 0 w 739190"/>
              <a:gd name="connsiteY1" fmla="*/ 41 h 153464"/>
              <a:gd name="connsiteX0" fmla="*/ 739190 w 739190"/>
              <a:gd name="connsiteY0" fmla="*/ 153423 h 153423"/>
              <a:gd name="connsiteX1" fmla="*/ 0 w 739190"/>
              <a:gd name="connsiteY1" fmla="*/ 0 h 153423"/>
            </a:gdLst>
            <a:ahLst/>
            <a:cxnLst>
              <a:cxn ang="0">
                <a:pos x="connsiteX0" y="connsiteY0"/>
              </a:cxn>
              <a:cxn ang="0">
                <a:pos x="connsiteX1" y="connsiteY1"/>
              </a:cxn>
            </a:cxnLst>
            <a:rect l="l" t="t" r="r" b="b"/>
            <a:pathLst>
              <a:path w="739190" h="153423">
                <a:moveTo>
                  <a:pt x="739190" y="153423"/>
                </a:moveTo>
                <a:cubicBezTo>
                  <a:pt x="717958" y="-9148"/>
                  <a:pt x="301555" y="1258"/>
                  <a:pt x="0" y="0"/>
                </a:cubicBezTo>
              </a:path>
            </a:pathLst>
          </a:custGeom>
          <a:noFill/>
          <a:ln>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6" name="Freeform: Shape 45">
            <a:extLst>
              <a:ext uri="{FF2B5EF4-FFF2-40B4-BE49-F238E27FC236}">
                <a16:creationId xmlns:a16="http://schemas.microsoft.com/office/drawing/2014/main" id="{574F6252-3016-4A48-BC14-01F24E121519}"/>
              </a:ext>
            </a:extLst>
          </p:cNvPr>
          <p:cNvSpPr/>
          <p:nvPr/>
        </p:nvSpPr>
        <p:spPr>
          <a:xfrm flipV="1">
            <a:off x="9184100" y="4105818"/>
            <a:ext cx="1194340" cy="1753632"/>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1588 h 151588"/>
              <a:gd name="connsiteX1" fmla="*/ 0 w 737583"/>
              <a:gd name="connsiteY1" fmla="*/ 30 h 151588"/>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Lst>
            <a:ahLst/>
            <a:cxnLst>
              <a:cxn ang="0">
                <a:pos x="connsiteX0" y="connsiteY0"/>
              </a:cxn>
              <a:cxn ang="0">
                <a:pos x="connsiteX1" y="connsiteY1"/>
              </a:cxn>
            </a:cxnLst>
            <a:rect l="l" t="t" r="r" b="b"/>
            <a:pathLst>
              <a:path w="737583" h="151558">
                <a:moveTo>
                  <a:pt x="737583" y="151558"/>
                </a:moveTo>
                <a:cubicBezTo>
                  <a:pt x="730923" y="-8047"/>
                  <a:pt x="346507" y="1478"/>
                  <a:pt x="0" y="0"/>
                </a:cubicBezTo>
              </a:path>
            </a:pathLst>
          </a:custGeom>
          <a:noFill/>
          <a:ln>
            <a:solidFill>
              <a:schemeClr val="bg2">
                <a:lumMod val="50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7" name="Freeform: Shape 46">
            <a:extLst>
              <a:ext uri="{FF2B5EF4-FFF2-40B4-BE49-F238E27FC236}">
                <a16:creationId xmlns:a16="http://schemas.microsoft.com/office/drawing/2014/main" id="{3D53E872-B5D1-4D1C-86D8-2EAD9CE8AC42}"/>
              </a:ext>
            </a:extLst>
          </p:cNvPr>
          <p:cNvSpPr/>
          <p:nvPr/>
        </p:nvSpPr>
        <p:spPr>
          <a:xfrm flipV="1">
            <a:off x="9184103" y="2626324"/>
            <a:ext cx="893419" cy="3764851"/>
          </a:xfrm>
          <a:custGeom>
            <a:avLst/>
            <a:gdLst>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4309 h 154309"/>
              <a:gd name="connsiteX1" fmla="*/ 0 w 737583"/>
              <a:gd name="connsiteY1" fmla="*/ 2751 h 154309"/>
              <a:gd name="connsiteX0" fmla="*/ 737583 w 737583"/>
              <a:gd name="connsiteY0" fmla="*/ 156907 h 156907"/>
              <a:gd name="connsiteX1" fmla="*/ 0 w 737583"/>
              <a:gd name="connsiteY1" fmla="*/ 5349 h 156907"/>
              <a:gd name="connsiteX0" fmla="*/ 737583 w 737583"/>
              <a:gd name="connsiteY0" fmla="*/ 153258 h 153258"/>
              <a:gd name="connsiteX1" fmla="*/ 0 w 737583"/>
              <a:gd name="connsiteY1" fmla="*/ 1700 h 153258"/>
              <a:gd name="connsiteX0" fmla="*/ 737583 w 737583"/>
              <a:gd name="connsiteY0" fmla="*/ 152576 h 152576"/>
              <a:gd name="connsiteX1" fmla="*/ 0 w 737583"/>
              <a:gd name="connsiteY1" fmla="*/ 1018 h 152576"/>
              <a:gd name="connsiteX0" fmla="*/ 737583 w 737583"/>
              <a:gd name="connsiteY0" fmla="*/ 152083 h 152083"/>
              <a:gd name="connsiteX1" fmla="*/ 0 w 737583"/>
              <a:gd name="connsiteY1" fmla="*/ 525 h 152083"/>
              <a:gd name="connsiteX0" fmla="*/ 737583 w 737583"/>
              <a:gd name="connsiteY0" fmla="*/ 151849 h 151849"/>
              <a:gd name="connsiteX1" fmla="*/ 0 w 737583"/>
              <a:gd name="connsiteY1" fmla="*/ 291 h 151849"/>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 name="connsiteX0" fmla="*/ 737583 w 737583"/>
              <a:gd name="connsiteY0" fmla="*/ 151558 h 151558"/>
              <a:gd name="connsiteX1" fmla="*/ 0 w 737583"/>
              <a:gd name="connsiteY1" fmla="*/ 0 h 151558"/>
            </a:gdLst>
            <a:ahLst/>
            <a:cxnLst>
              <a:cxn ang="0">
                <a:pos x="connsiteX0" y="connsiteY0"/>
              </a:cxn>
              <a:cxn ang="0">
                <a:pos x="connsiteX1" y="connsiteY1"/>
              </a:cxn>
            </a:cxnLst>
            <a:rect l="l" t="t" r="r" b="b"/>
            <a:pathLst>
              <a:path w="737583" h="151558">
                <a:moveTo>
                  <a:pt x="737583" y="151558"/>
                </a:moveTo>
                <a:cubicBezTo>
                  <a:pt x="689725" y="-7723"/>
                  <a:pt x="466840" y="1963"/>
                  <a:pt x="0" y="0"/>
                </a:cubicBezTo>
              </a:path>
            </a:pathLst>
          </a:custGeom>
          <a:noFill/>
          <a:ln>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9934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BF8CD18-D3BB-4F28-B99D-5C521D640D1D}"/>
              </a:ext>
            </a:extLst>
          </p:cNvPr>
          <p:cNvSpPr/>
          <p:nvPr/>
        </p:nvSpPr>
        <p:spPr>
          <a:xfrm>
            <a:off x="2083375" y="4793066"/>
            <a:ext cx="5072005" cy="211644"/>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r"/>
            <a:r>
              <a:rPr lang="en-US" sz="1600" dirty="0">
                <a:solidFill>
                  <a:schemeClr val="tx1"/>
                </a:solidFill>
                <a:latin typeface="Arial" panose="020B0604020202020204" pitchFamily="34" charset="0"/>
                <a:cs typeface="Arial" panose="020B0604020202020204" pitchFamily="34" charset="0"/>
              </a:rPr>
              <a:t>profit in normal competition</a:t>
            </a:r>
          </a:p>
        </p:txBody>
      </p:sp>
      <p:sp>
        <p:nvSpPr>
          <p:cNvPr id="29" name="Rectangle 28">
            <a:extLst>
              <a:ext uri="{FF2B5EF4-FFF2-40B4-BE49-F238E27FC236}">
                <a16:creationId xmlns:a16="http://schemas.microsoft.com/office/drawing/2014/main" id="{94657A4D-9517-49BE-AB30-A4C8AABB3AEB}"/>
              </a:ext>
            </a:extLst>
          </p:cNvPr>
          <p:cNvSpPr/>
          <p:nvPr/>
        </p:nvSpPr>
        <p:spPr>
          <a:xfrm>
            <a:off x="2083375" y="3452367"/>
            <a:ext cx="2535127" cy="1334664"/>
          </a:xfrm>
          <a:prstGeom prst="rect">
            <a:avLst/>
          </a:prstGeom>
          <a:solidFill>
            <a:srgbClr val="B8EACB"/>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1600" dirty="0">
                <a:solidFill>
                  <a:schemeClr val="tx1"/>
                </a:solidFill>
                <a:latin typeface="Arial" panose="020B0604020202020204" pitchFamily="34" charset="0"/>
                <a:cs typeface="Arial" panose="020B0604020202020204" pitchFamily="34" charset="0"/>
              </a:rPr>
              <a:t>           monopoly</a:t>
            </a:r>
          </a:p>
          <a:p>
            <a:r>
              <a:rPr lang="en-US" sz="1600" dirty="0">
                <a:solidFill>
                  <a:schemeClr val="tx1"/>
                </a:solidFill>
                <a:latin typeface="Arial" panose="020B0604020202020204" pitchFamily="34" charset="0"/>
                <a:cs typeface="Arial" panose="020B0604020202020204" pitchFamily="34" charset="0"/>
              </a:rPr>
              <a:t>           production</a:t>
            </a:r>
          </a:p>
          <a:p>
            <a:r>
              <a:rPr lang="en-US" sz="1600" dirty="0">
                <a:solidFill>
                  <a:schemeClr val="tx1"/>
                </a:solidFill>
                <a:latin typeface="Arial" panose="020B0604020202020204" pitchFamily="34" charset="0"/>
                <a:cs typeface="Arial" panose="020B0604020202020204" pitchFamily="34" charset="0"/>
              </a:rPr>
              <a:t>           marginal</a:t>
            </a:r>
          </a:p>
          <a:p>
            <a:r>
              <a:rPr lang="en-US" sz="1600" dirty="0">
                <a:solidFill>
                  <a:schemeClr val="tx1"/>
                </a:solidFill>
                <a:latin typeface="Arial" panose="020B0604020202020204" pitchFamily="34" charset="0"/>
                <a:cs typeface="Arial" panose="020B0604020202020204" pitchFamily="34" charset="0"/>
              </a:rPr>
              <a:t>           profit (</a:t>
            </a:r>
            <a:r>
              <a:rPr lang="en-US" sz="1600" i="1" u="none" strike="noStrike" dirty="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M</a:t>
            </a:r>
            <a:r>
              <a:rPr lang="en-US" sz="1600" i="1" u="none" strike="noStrike" dirty="0">
                <a:solidFill>
                  <a:schemeClr val="tx1"/>
                </a:solidFill>
                <a:effectLst/>
                <a:latin typeface="Arial" panose="020B0604020202020204" pitchFamily="34" charset="0"/>
                <a:ea typeface="Cambria Math" panose="02040503050406030204" pitchFamily="18" charset="0"/>
                <a:cs typeface="Arial" panose="020B0604020202020204" pitchFamily="34" charset="0"/>
              </a:rPr>
              <a:t> )</a:t>
            </a:r>
            <a:endParaRPr lang="en-US" sz="1600" dirty="0">
              <a:solidFill>
                <a:schemeClr val="tx1"/>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83534D6B-33FA-4A41-AE7D-CAB2DA7C9AD0}"/>
              </a:ext>
            </a:extLst>
          </p:cNvPr>
          <p:cNvSpPr>
            <a:spLocks noGrp="1"/>
          </p:cNvSpPr>
          <p:nvPr>
            <p:ph type="title"/>
          </p:nvPr>
        </p:nvSpPr>
        <p:spPr/>
        <p:txBody>
          <a:bodyPr>
            <a:normAutofit/>
          </a:bodyPr>
          <a:lstStyle/>
          <a:p>
            <a:r>
              <a:rPr lang="en-US" dirty="0"/>
              <a:t>Monopoly marginal profit (</a:t>
            </a:r>
            <a:r>
              <a:rPr lang="en-US" sz="4400" i="1" u="none" strike="noStrike" dirty="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M</a:t>
            </a:r>
            <a:r>
              <a:rPr lang="en-US" dirty="0"/>
              <a:t> )</a:t>
            </a:r>
          </a:p>
        </p:txBody>
      </p:sp>
      <p:cxnSp>
        <p:nvCxnSpPr>
          <p:cNvPr id="5" name="Straight Connector 4">
            <a:extLst>
              <a:ext uri="{FF2B5EF4-FFF2-40B4-BE49-F238E27FC236}">
                <a16:creationId xmlns:a16="http://schemas.microsoft.com/office/drawing/2014/main" id="{1C1B3E61-C854-405B-ACD3-CB461D3DEC6C}"/>
              </a:ext>
            </a:extLst>
          </p:cNvPr>
          <p:cNvCxnSpPr>
            <a:cxnSpLocks/>
          </p:cNvCxnSpPr>
          <p:nvPr/>
        </p:nvCxnSpPr>
        <p:spPr>
          <a:xfrm flipV="1">
            <a:off x="2083379" y="2028909"/>
            <a:ext cx="0" cy="4050747"/>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7B3E222-EAE0-458E-A198-F636E687A8BC}"/>
              </a:ext>
            </a:extLst>
          </p:cNvPr>
          <p:cNvSpPr txBox="1"/>
          <p:nvPr/>
        </p:nvSpPr>
        <p:spPr>
          <a:xfrm>
            <a:off x="8270393" y="5863204"/>
            <a:ext cx="1473480" cy="338554"/>
          </a:xfrm>
          <a:prstGeom prst="rect">
            <a:avLst/>
          </a:prstGeom>
          <a:noFill/>
        </p:spPr>
        <p:txBody>
          <a:bodyPr wrap="none" rtlCol="0" anchor="t">
            <a:spAutoFit/>
          </a:bodyPr>
          <a:lstStyle/>
          <a:p>
            <a:pPr algn="r"/>
            <a:r>
              <a:rPr lang="en-US" sz="1600" b="1" dirty="0">
                <a:latin typeface="Arial" panose="020B0604020202020204" pitchFamily="34" charset="0"/>
                <a:cs typeface="Arial" panose="020B0604020202020204" pitchFamily="34" charset="0"/>
              </a:rPr>
              <a:t>sales volume</a:t>
            </a:r>
          </a:p>
        </p:txBody>
      </p:sp>
      <p:cxnSp>
        <p:nvCxnSpPr>
          <p:cNvPr id="18" name="Straight Connector 17">
            <a:extLst>
              <a:ext uri="{FF2B5EF4-FFF2-40B4-BE49-F238E27FC236}">
                <a16:creationId xmlns:a16="http://schemas.microsoft.com/office/drawing/2014/main" id="{CC4DBD7A-F2F8-4663-9633-5BD80519077F}"/>
              </a:ext>
            </a:extLst>
          </p:cNvPr>
          <p:cNvCxnSpPr>
            <a:cxnSpLocks/>
          </p:cNvCxnSpPr>
          <p:nvPr/>
        </p:nvCxnSpPr>
        <p:spPr>
          <a:xfrm>
            <a:off x="2083375" y="2117924"/>
            <a:ext cx="7111057" cy="3745279"/>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29A4FF0-0154-4C51-9924-395EB061C0EA}"/>
              </a:ext>
            </a:extLst>
          </p:cNvPr>
          <p:cNvSpPr txBox="1"/>
          <p:nvPr/>
        </p:nvSpPr>
        <p:spPr>
          <a:xfrm>
            <a:off x="1408192" y="2032118"/>
            <a:ext cx="675185" cy="338554"/>
          </a:xfrm>
          <a:prstGeom prst="rect">
            <a:avLst/>
          </a:prstGeom>
          <a:noFill/>
        </p:spPr>
        <p:txBody>
          <a:bodyPr wrap="none" rtlCol="0" anchor="t">
            <a:spAutoFit/>
          </a:bodyPr>
          <a:lstStyle/>
          <a:p>
            <a:pPr algn="r"/>
            <a:r>
              <a:rPr lang="en-US" sz="1600" b="1" dirty="0">
                <a:latin typeface="Arial" panose="020B0604020202020204" pitchFamily="34" charset="0"/>
                <a:cs typeface="Arial" panose="020B0604020202020204" pitchFamily="34" charset="0"/>
              </a:rPr>
              <a:t>price</a:t>
            </a:r>
          </a:p>
        </p:txBody>
      </p:sp>
      <p:sp>
        <p:nvSpPr>
          <p:cNvPr id="43" name="TextBox 42">
            <a:extLst>
              <a:ext uri="{FF2B5EF4-FFF2-40B4-BE49-F238E27FC236}">
                <a16:creationId xmlns:a16="http://schemas.microsoft.com/office/drawing/2014/main" id="{57ECB0DF-7A87-4B67-A0B9-280BAF67A60D}"/>
              </a:ext>
            </a:extLst>
          </p:cNvPr>
          <p:cNvSpPr txBox="1"/>
          <p:nvPr/>
        </p:nvSpPr>
        <p:spPr>
          <a:xfrm>
            <a:off x="508907" y="3279384"/>
            <a:ext cx="1574470" cy="338554"/>
          </a:xfrm>
          <a:prstGeom prst="rect">
            <a:avLst/>
          </a:prstGeom>
          <a:noFill/>
        </p:spPr>
        <p:txBody>
          <a:bodyPr wrap="none" rtlCol="0" anchor="ctr">
            <a:spAutoFit/>
          </a:bodyPr>
          <a:lstStyle/>
          <a:p>
            <a:pPr algn="r"/>
            <a:r>
              <a:rPr lang="en-US" sz="1600" dirty="0">
                <a:latin typeface="Arial" panose="020B0604020202020204" pitchFamily="34" charset="0"/>
                <a:cs typeface="Arial" panose="020B0604020202020204" pitchFamily="34" charset="0"/>
              </a:rPr>
              <a:t>monopoly price</a:t>
            </a:r>
          </a:p>
        </p:txBody>
      </p:sp>
      <p:cxnSp>
        <p:nvCxnSpPr>
          <p:cNvPr id="50" name="Straight Connector 49">
            <a:extLst>
              <a:ext uri="{FF2B5EF4-FFF2-40B4-BE49-F238E27FC236}">
                <a16:creationId xmlns:a16="http://schemas.microsoft.com/office/drawing/2014/main" id="{478B8F1B-C22F-49C3-BC20-3D2BBDE754B3}"/>
              </a:ext>
            </a:extLst>
          </p:cNvPr>
          <p:cNvCxnSpPr>
            <a:cxnSpLocks/>
            <a:stCxn id="43" idx="3"/>
          </p:cNvCxnSpPr>
          <p:nvPr/>
        </p:nvCxnSpPr>
        <p:spPr>
          <a:xfrm>
            <a:off x="2083377" y="3448661"/>
            <a:ext cx="2525763" cy="0"/>
          </a:xfrm>
          <a:prstGeom prst="line">
            <a:avLst/>
          </a:prstGeom>
          <a:ln w="12700">
            <a:solidFill>
              <a:srgbClr val="E71313"/>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26BA2E26-30ED-42BD-9C97-395070FD2B6A}"/>
              </a:ext>
            </a:extLst>
          </p:cNvPr>
          <p:cNvSpPr txBox="1"/>
          <p:nvPr/>
        </p:nvSpPr>
        <p:spPr>
          <a:xfrm>
            <a:off x="3481518" y="2612163"/>
            <a:ext cx="2100255" cy="338554"/>
          </a:xfrm>
          <a:prstGeom prst="rect">
            <a:avLst/>
          </a:prstGeom>
          <a:noFill/>
        </p:spPr>
        <p:txBody>
          <a:bodyPr wrap="none" rtlCol="0" anchor="ctr">
            <a:spAutoFit/>
          </a:bodyPr>
          <a:lstStyle/>
          <a:p>
            <a:r>
              <a:rPr lang="en-US" sz="1600" dirty="0">
                <a:latin typeface="Arial" panose="020B0604020202020204" pitchFamily="34" charset="0"/>
                <a:cs typeface="Arial" panose="020B0604020202020204" pitchFamily="34" charset="0"/>
              </a:rPr>
              <a:t>demand for invention</a:t>
            </a:r>
          </a:p>
        </p:txBody>
      </p:sp>
      <p:sp>
        <p:nvSpPr>
          <p:cNvPr id="67" name="TextBox 66">
            <a:extLst>
              <a:ext uri="{FF2B5EF4-FFF2-40B4-BE49-F238E27FC236}">
                <a16:creationId xmlns:a16="http://schemas.microsoft.com/office/drawing/2014/main" id="{AA60E004-82A2-4B7E-A07A-FA5BC4B4B6D3}"/>
              </a:ext>
            </a:extLst>
          </p:cNvPr>
          <p:cNvSpPr txBox="1"/>
          <p:nvPr/>
        </p:nvSpPr>
        <p:spPr>
          <a:xfrm>
            <a:off x="4082144" y="5863204"/>
            <a:ext cx="1072730" cy="584775"/>
          </a:xfrm>
          <a:prstGeom prst="rect">
            <a:avLst/>
          </a:prstGeom>
          <a:noFill/>
        </p:spPr>
        <p:txBody>
          <a:bodyPr wrap="none" rtlCol="0" anchor="t">
            <a:spAutoFit/>
          </a:bodyPr>
          <a:lstStyle/>
          <a:p>
            <a:pPr algn="ctr"/>
            <a:r>
              <a:rPr lang="en-US" sz="1600" dirty="0">
                <a:latin typeface="Arial" panose="020B0604020202020204" pitchFamily="34" charset="0"/>
                <a:cs typeface="Arial" panose="020B0604020202020204" pitchFamily="34" charset="0"/>
              </a:rPr>
              <a:t>monopoly</a:t>
            </a:r>
          </a:p>
          <a:p>
            <a:pPr algn="ctr"/>
            <a:r>
              <a:rPr lang="en-US" sz="1600" dirty="0">
                <a:latin typeface="Arial" panose="020B0604020202020204" pitchFamily="34" charset="0"/>
                <a:cs typeface="Arial" panose="020B0604020202020204" pitchFamily="34" charset="0"/>
              </a:rPr>
              <a:t>volume</a:t>
            </a:r>
          </a:p>
        </p:txBody>
      </p:sp>
      <p:cxnSp>
        <p:nvCxnSpPr>
          <p:cNvPr id="70" name="Straight Connector 69">
            <a:extLst>
              <a:ext uri="{FF2B5EF4-FFF2-40B4-BE49-F238E27FC236}">
                <a16:creationId xmlns:a16="http://schemas.microsoft.com/office/drawing/2014/main" id="{3468EB66-C2FA-4F55-AFAC-4E962FC3960B}"/>
              </a:ext>
            </a:extLst>
          </p:cNvPr>
          <p:cNvCxnSpPr>
            <a:cxnSpLocks/>
          </p:cNvCxnSpPr>
          <p:nvPr/>
        </p:nvCxnSpPr>
        <p:spPr>
          <a:xfrm flipV="1">
            <a:off x="7569660" y="4787031"/>
            <a:ext cx="0" cy="1076173"/>
          </a:xfrm>
          <a:prstGeom prst="line">
            <a:avLst/>
          </a:prstGeom>
          <a:ln w="127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3FDA7830-60EE-46E7-85F7-0331875C7665}"/>
              </a:ext>
            </a:extLst>
          </p:cNvPr>
          <p:cNvSpPr txBox="1"/>
          <p:nvPr/>
        </p:nvSpPr>
        <p:spPr>
          <a:xfrm>
            <a:off x="6958756" y="5863204"/>
            <a:ext cx="1221809" cy="584775"/>
          </a:xfrm>
          <a:prstGeom prst="rect">
            <a:avLst/>
          </a:prstGeom>
          <a:noFill/>
        </p:spPr>
        <p:txBody>
          <a:bodyPr wrap="none" rtlCol="0" anchor="t">
            <a:spAutoFit/>
          </a:bodyPr>
          <a:lstStyle/>
          <a:p>
            <a:pPr algn="ctr"/>
            <a:r>
              <a:rPr lang="en-US" sz="1600" dirty="0">
                <a:latin typeface="Arial" panose="020B0604020202020204" pitchFamily="34" charset="0"/>
                <a:cs typeface="Arial" panose="020B0604020202020204" pitchFamily="34" charset="0"/>
              </a:rPr>
              <a:t>competitive</a:t>
            </a:r>
          </a:p>
          <a:p>
            <a:pPr algn="ctr"/>
            <a:r>
              <a:rPr lang="en-US" sz="1600" dirty="0">
                <a:latin typeface="Arial" panose="020B0604020202020204" pitchFamily="34" charset="0"/>
                <a:cs typeface="Arial" panose="020B0604020202020204" pitchFamily="34" charset="0"/>
              </a:rPr>
              <a:t>volume</a:t>
            </a:r>
          </a:p>
        </p:txBody>
      </p:sp>
      <p:sp>
        <p:nvSpPr>
          <p:cNvPr id="99" name="TextBox 98">
            <a:extLst>
              <a:ext uri="{FF2B5EF4-FFF2-40B4-BE49-F238E27FC236}">
                <a16:creationId xmlns:a16="http://schemas.microsoft.com/office/drawing/2014/main" id="{8159BDE0-5581-4B9D-89C1-13BC3664B913}"/>
              </a:ext>
            </a:extLst>
          </p:cNvPr>
          <p:cNvSpPr txBox="1"/>
          <p:nvPr/>
        </p:nvSpPr>
        <p:spPr>
          <a:xfrm>
            <a:off x="359827" y="4431617"/>
            <a:ext cx="1723550" cy="338554"/>
          </a:xfrm>
          <a:prstGeom prst="rect">
            <a:avLst/>
          </a:prstGeom>
          <a:noFill/>
        </p:spPr>
        <p:txBody>
          <a:bodyPr wrap="none" rtlCol="0" anchor="ctr">
            <a:spAutoFit/>
          </a:bodyPr>
          <a:lstStyle/>
          <a:p>
            <a:pPr algn="r"/>
            <a:r>
              <a:rPr lang="en-US" sz="1600" dirty="0">
                <a:latin typeface="Arial" panose="020B0604020202020204" pitchFamily="34" charset="0"/>
                <a:cs typeface="Arial" panose="020B0604020202020204" pitchFamily="34" charset="0"/>
              </a:rPr>
              <a:t>competitive price</a:t>
            </a:r>
          </a:p>
        </p:txBody>
      </p:sp>
      <p:cxnSp>
        <p:nvCxnSpPr>
          <p:cNvPr id="146" name="Straight Connector 145">
            <a:extLst>
              <a:ext uri="{FF2B5EF4-FFF2-40B4-BE49-F238E27FC236}">
                <a16:creationId xmlns:a16="http://schemas.microsoft.com/office/drawing/2014/main" id="{10B1C05D-C8BD-438B-8B5D-4947EFD1655A}"/>
              </a:ext>
            </a:extLst>
          </p:cNvPr>
          <p:cNvCxnSpPr>
            <a:cxnSpLocks/>
          </p:cNvCxnSpPr>
          <p:nvPr/>
        </p:nvCxnSpPr>
        <p:spPr>
          <a:xfrm>
            <a:off x="2083377" y="4787035"/>
            <a:ext cx="5072003" cy="0"/>
          </a:xfrm>
          <a:prstGeom prst="line">
            <a:avLst/>
          </a:prstGeom>
          <a:ln w="127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28BEB4E-5E55-45B7-8E4F-538CE5425E44}"/>
              </a:ext>
            </a:extLst>
          </p:cNvPr>
          <p:cNvSpPr txBox="1"/>
          <p:nvPr/>
        </p:nvSpPr>
        <p:spPr>
          <a:xfrm>
            <a:off x="9608707" y="4717130"/>
            <a:ext cx="1141659" cy="584775"/>
          </a:xfrm>
          <a:prstGeom prst="rect">
            <a:avLst/>
          </a:prstGeom>
          <a:noFill/>
        </p:spPr>
        <p:txBody>
          <a:bodyPr wrap="none" rtlCol="0" anchor="ctr">
            <a:spAutoFit/>
          </a:bodyPr>
          <a:lstStyle/>
          <a:p>
            <a:r>
              <a:rPr lang="en-US" sz="1600" dirty="0">
                <a:latin typeface="Arial" panose="020B0604020202020204" pitchFamily="34" charset="0"/>
                <a:cs typeface="Arial" panose="020B0604020202020204" pitchFamily="34" charset="0"/>
              </a:rPr>
              <a:t>production</a:t>
            </a:r>
          </a:p>
          <a:p>
            <a:r>
              <a:rPr lang="en-US" sz="1600" dirty="0">
                <a:latin typeface="Arial" panose="020B0604020202020204" pitchFamily="34" charset="0"/>
                <a:cs typeface="Arial" panose="020B0604020202020204" pitchFamily="34" charset="0"/>
              </a:rPr>
              <a:t>cost</a:t>
            </a:r>
          </a:p>
        </p:txBody>
      </p:sp>
      <p:cxnSp>
        <p:nvCxnSpPr>
          <p:cNvPr id="20" name="Straight Connector 19">
            <a:extLst>
              <a:ext uri="{FF2B5EF4-FFF2-40B4-BE49-F238E27FC236}">
                <a16:creationId xmlns:a16="http://schemas.microsoft.com/office/drawing/2014/main" id="{F38B4E76-0E10-4354-9E5B-FA7AE135E7A4}"/>
              </a:ext>
            </a:extLst>
          </p:cNvPr>
          <p:cNvCxnSpPr>
            <a:cxnSpLocks/>
          </p:cNvCxnSpPr>
          <p:nvPr/>
        </p:nvCxnSpPr>
        <p:spPr>
          <a:xfrm flipV="1">
            <a:off x="2083377" y="5009517"/>
            <a:ext cx="7525330" cy="6"/>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2EF97F-AAC9-4423-A09E-D2896F93B8D7}"/>
              </a:ext>
            </a:extLst>
          </p:cNvPr>
          <p:cNvCxnSpPr>
            <a:cxnSpLocks/>
          </p:cNvCxnSpPr>
          <p:nvPr/>
        </p:nvCxnSpPr>
        <p:spPr>
          <a:xfrm>
            <a:off x="1837721" y="5863204"/>
            <a:ext cx="9231599"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581C90B-E4B7-4670-BD03-FD7AEAD69A08}"/>
              </a:ext>
            </a:extLst>
          </p:cNvPr>
          <p:cNvCxnSpPr>
            <a:cxnSpLocks/>
            <a:stCxn id="67" idx="0"/>
          </p:cNvCxnSpPr>
          <p:nvPr/>
        </p:nvCxnSpPr>
        <p:spPr>
          <a:xfrm flipV="1">
            <a:off x="4618509" y="3448662"/>
            <a:ext cx="0" cy="2414542"/>
          </a:xfrm>
          <a:prstGeom prst="line">
            <a:avLst/>
          </a:prstGeom>
          <a:ln w="12700">
            <a:solidFill>
              <a:srgbClr val="E71313"/>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ED506B6-7830-4119-AB96-148236056C39}"/>
              </a:ext>
            </a:extLst>
          </p:cNvPr>
          <p:cNvSpPr txBox="1"/>
          <p:nvPr/>
        </p:nvSpPr>
        <p:spPr>
          <a:xfrm>
            <a:off x="6265392" y="2064934"/>
            <a:ext cx="5347939" cy="461665"/>
          </a:xfrm>
          <a:prstGeom prst="rect">
            <a:avLst/>
          </a:prstGeom>
          <a:noFill/>
        </p:spPr>
        <p:txBody>
          <a:bodyPr wrap="none" rtlCol="0">
            <a:spAutoFit/>
          </a:bodyPr>
          <a:lstStyle/>
          <a:p>
            <a:r>
              <a:rPr lang="en-US" sz="2400" dirty="0">
                <a:latin typeface="Segoe Print" panose="02000600000000000000" pitchFamily="2" charset="0"/>
                <a:cs typeface="Arial" panose="020B0604020202020204" pitchFamily="34" charset="0"/>
                <a:sym typeface="Wingdings" panose="05000000000000000000" pitchFamily="2" charset="2"/>
              </a:rPr>
              <a:t>increase price to maximize profit</a:t>
            </a:r>
          </a:p>
        </p:txBody>
      </p:sp>
    </p:spTree>
    <p:extLst>
      <p:ext uri="{BB962C8B-B14F-4D97-AF65-F5344CB8AC3E}">
        <p14:creationId xmlns:p14="http://schemas.microsoft.com/office/powerpoint/2010/main" val="4050113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1000"/>
                                        <p:tgtEl>
                                          <p:spTgt spid="2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9"/>
                                        </p:tgtEl>
                                        <p:attrNameLst>
                                          <p:attrName>style.visibility</p:attrName>
                                        </p:attrNameLst>
                                      </p:cBhvr>
                                      <p:to>
                                        <p:strVal val="visible"/>
                                      </p:to>
                                    </p:set>
                                    <p:animEffect transition="in" filter="wipe(down)">
                                      <p:cBhvr>
                                        <p:cTn id="10" dur="1000"/>
                                        <p:tgtEl>
                                          <p:spTgt spid="99"/>
                                        </p:tgtEl>
                                      </p:cBhvr>
                                    </p:animEffect>
                                  </p:childTnLst>
                                </p:cTn>
                              </p:par>
                              <p:par>
                                <p:cTn id="11" presetID="22" presetClass="entr" presetSubtype="4" fill="hold" nodeType="withEffect">
                                  <p:stCondLst>
                                    <p:cond delay="0"/>
                                  </p:stCondLst>
                                  <p:childTnLst>
                                    <p:set>
                                      <p:cBhvr>
                                        <p:cTn id="12" dur="1" fill="hold">
                                          <p:stCondLst>
                                            <p:cond delay="0"/>
                                          </p:stCondLst>
                                        </p:cTn>
                                        <p:tgtEl>
                                          <p:spTgt spid="146"/>
                                        </p:tgtEl>
                                        <p:attrNameLst>
                                          <p:attrName>style.visibility</p:attrName>
                                        </p:attrNameLst>
                                      </p:cBhvr>
                                      <p:to>
                                        <p:strVal val="visible"/>
                                      </p:to>
                                    </p:set>
                                    <p:animEffect transition="in" filter="wipe(down)">
                                      <p:cBhvr>
                                        <p:cTn id="13" dur="1000"/>
                                        <p:tgtEl>
                                          <p:spTgt spid="146"/>
                                        </p:tgtEl>
                                      </p:cBhvr>
                                    </p:animEffect>
                                  </p:childTnLst>
                                </p:cTn>
                              </p:par>
                              <p:par>
                                <p:cTn id="14" presetID="42" presetClass="path" presetSubtype="0" accel="50000" decel="50000" fill="hold" nodeType="withEffect">
                                  <p:stCondLst>
                                    <p:cond delay="0"/>
                                  </p:stCondLst>
                                  <p:childTnLst>
                                    <p:animMotion origin="layout" path="M -3.33333E-6 1.11111E-6 L -0.03411 -0.00185 " pathEditMode="relative" rAng="0" ptsTypes="AA">
                                      <p:cBhvr>
                                        <p:cTn id="15" dur="1000" fill="hold"/>
                                        <p:tgtEl>
                                          <p:spTgt spid="70"/>
                                        </p:tgtEl>
                                        <p:attrNameLst>
                                          <p:attrName>ppt_x</p:attrName>
                                          <p:attrName>ppt_y</p:attrName>
                                        </p:attrNameLst>
                                      </p:cBhvr>
                                      <p:rCtr x="-1706" y="-93"/>
                                    </p:animMotion>
                                  </p:childTnLst>
                                </p:cTn>
                              </p:par>
                              <p:par>
                                <p:cTn id="16" presetID="42" presetClass="path" presetSubtype="0" accel="50000" decel="50000" fill="hold" grpId="0" nodeType="withEffect">
                                  <p:stCondLst>
                                    <p:cond delay="0"/>
                                  </p:stCondLst>
                                  <p:childTnLst>
                                    <p:animMotion origin="layout" path="M -1.25E-6 -4.44444E-6 L -0.03268 -4.44444E-6 " pathEditMode="relative" rAng="0" ptsTypes="AA">
                                      <p:cBhvr>
                                        <p:cTn id="17" dur="1000" fill="hold"/>
                                        <p:tgtEl>
                                          <p:spTgt spid="71"/>
                                        </p:tgtEl>
                                        <p:attrNameLst>
                                          <p:attrName>ppt_x</p:attrName>
                                          <p:attrName>ppt_y</p:attrName>
                                        </p:attrNameLst>
                                      </p:cBhvr>
                                      <p:rCtr x="-1641" y="0"/>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down)">
                                      <p:cBhvr>
                                        <p:cTn id="22" dur="500"/>
                                        <p:tgtEl>
                                          <p:spTgt spid="43"/>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ipe(down)">
                                      <p:cBhvr>
                                        <p:cTn id="25" dur="500"/>
                                        <p:tgtEl>
                                          <p:spTgt spid="67"/>
                                        </p:tgtEl>
                                      </p:cBhvr>
                                    </p:animEffect>
                                  </p:childTnLst>
                                </p:cTn>
                              </p:par>
                              <p:par>
                                <p:cTn id="26" presetID="22" presetClass="entr" presetSubtype="4" fill="hold" nodeType="withEffect">
                                  <p:stCondLst>
                                    <p:cond delay="0"/>
                                  </p:stCondLst>
                                  <p:childTnLst>
                                    <p:set>
                                      <p:cBhvr>
                                        <p:cTn id="27" dur="1" fill="hold">
                                          <p:stCondLst>
                                            <p:cond delay="0"/>
                                          </p:stCondLst>
                                        </p:cTn>
                                        <p:tgtEl>
                                          <p:spTgt spid="65"/>
                                        </p:tgtEl>
                                        <p:attrNameLst>
                                          <p:attrName>style.visibility</p:attrName>
                                        </p:attrNameLst>
                                      </p:cBhvr>
                                      <p:to>
                                        <p:strVal val="visible"/>
                                      </p:to>
                                    </p:set>
                                    <p:animEffect transition="in" filter="wipe(down)">
                                      <p:cBhvr>
                                        <p:cTn id="28" dur="500"/>
                                        <p:tgtEl>
                                          <p:spTgt spid="65"/>
                                        </p:tgtEl>
                                      </p:cBhvr>
                                    </p:animEffect>
                                  </p:childTnLst>
                                </p:cTn>
                              </p:par>
                              <p:par>
                                <p:cTn id="29" presetID="22" presetClass="entr" presetSubtype="4"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ipe(down)">
                                      <p:cBhvr>
                                        <p:cTn id="31" dur="500"/>
                                        <p:tgtEl>
                                          <p:spTgt spid="50"/>
                                        </p:tgtEl>
                                      </p:cBhvr>
                                    </p:animEffect>
                                  </p:childTnLst>
                                </p:cTn>
                              </p:par>
                            </p:childTnLst>
                          </p:cTn>
                        </p:par>
                        <p:par>
                          <p:cTn id="32" fill="hold">
                            <p:stCondLst>
                              <p:cond delay="500"/>
                            </p:stCondLst>
                            <p:childTnLst>
                              <p:par>
                                <p:cTn id="33" presetID="22" presetClass="entr" presetSubtype="4"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down)">
                                      <p:cBhvr>
                                        <p:cTn id="35" dur="500"/>
                                        <p:tgtEl>
                                          <p:spTgt spid="29"/>
                                        </p:tgtEl>
                                      </p:cBhvr>
                                    </p:animEffect>
                                  </p:childTnLst>
                                </p:cTn>
                              </p:par>
                            </p:childTnLst>
                          </p:cTn>
                        </p:par>
                        <p:par>
                          <p:cTn id="36" fill="hold">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left)">
                                      <p:cBhvr>
                                        <p:cTn id="39" dur="1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9" grpId="0" animBg="1"/>
      <p:bldP spid="43" grpId="0"/>
      <p:bldP spid="67" grpId="0"/>
      <p:bldP spid="71" grpId="0"/>
      <p:bldP spid="99"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Rectangle 160">
            <a:extLst>
              <a:ext uri="{FF2B5EF4-FFF2-40B4-BE49-F238E27FC236}">
                <a16:creationId xmlns:a16="http://schemas.microsoft.com/office/drawing/2014/main" id="{9E468627-B9EC-451C-B0CD-F6D1FECA6E05}"/>
              </a:ext>
            </a:extLst>
          </p:cNvPr>
          <p:cNvSpPr/>
          <p:nvPr/>
        </p:nvSpPr>
        <p:spPr>
          <a:xfrm>
            <a:off x="2083368" y="4165600"/>
            <a:ext cx="5310145" cy="843887"/>
          </a:xfrm>
          <a:prstGeom prst="rect">
            <a:avLst/>
          </a:prstGeom>
          <a:solidFill>
            <a:srgbClr val="B8EA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1600" u="none" strike="noStrike" dirty="0">
                <a:solidFill>
                  <a:schemeClr val="tx1"/>
                </a:solidFill>
                <a:effectLst/>
                <a:latin typeface="Arial" panose="020B0604020202020204" pitchFamily="34" charset="0"/>
                <a:ea typeface="Cambria Math" panose="02040503050406030204" pitchFamily="18" charset="0"/>
                <a:cs typeface="Arial" panose="020B0604020202020204" pitchFamily="34" charset="0"/>
              </a:rPr>
              <a:t>marginal profit </a:t>
            </a:r>
            <a:r>
              <a:rPr lang="en-US" sz="1600" i="1" u="none" strike="noStrike" dirty="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a:t>L</a:t>
            </a:r>
            <a:r>
              <a:rPr lang="en-US" sz="1600" i="1" u="none" strike="noStrike" dirty="0">
                <a:solidFill>
                  <a:schemeClr val="tx1"/>
                </a:solidFill>
                <a:effectLst/>
                <a:latin typeface="Arial" panose="020B0604020202020204" pitchFamily="34" charset="0"/>
                <a:ea typeface="Cambria Math" panose="02040503050406030204" pitchFamily="18" charset="0"/>
                <a:cs typeface="Arial" panose="020B0604020202020204" pitchFamily="34" charset="0"/>
              </a:rPr>
              <a:t>			</a:t>
            </a:r>
            <a:endParaRPr lang="en-US" sz="1600" dirty="0">
              <a:solidFill>
                <a:schemeClr val="tx1"/>
              </a:solidFill>
              <a:latin typeface="Arial" panose="020B0604020202020204" pitchFamily="34" charset="0"/>
              <a:cs typeface="Arial" panose="020B0604020202020204" pitchFamily="34" charset="0"/>
            </a:endParaRPr>
          </a:p>
        </p:txBody>
      </p:sp>
      <p:sp>
        <p:nvSpPr>
          <p:cNvPr id="197" name="Rectangle 196">
            <a:extLst>
              <a:ext uri="{FF2B5EF4-FFF2-40B4-BE49-F238E27FC236}">
                <a16:creationId xmlns:a16="http://schemas.microsoft.com/office/drawing/2014/main" id="{8484DCC3-3EE5-482D-A868-F0A24F9BF3D1}"/>
              </a:ext>
            </a:extLst>
          </p:cNvPr>
          <p:cNvSpPr/>
          <p:nvPr/>
        </p:nvSpPr>
        <p:spPr>
          <a:xfrm>
            <a:off x="2083375" y="4603255"/>
            <a:ext cx="4711083" cy="405016"/>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r"/>
            <a:r>
              <a:rPr lang="en-US" sz="1600" dirty="0">
                <a:solidFill>
                  <a:schemeClr val="tx1"/>
                </a:solidFill>
                <a:latin typeface="Arial" panose="020B0604020202020204" pitchFamily="34" charset="0"/>
                <a:cs typeface="Arial" panose="020B0604020202020204" pitchFamily="34" charset="0"/>
              </a:rPr>
              <a:t>prior industry profit</a:t>
            </a:r>
          </a:p>
        </p:txBody>
      </p:sp>
      <p:sp>
        <p:nvSpPr>
          <p:cNvPr id="195" name="Rectangle 194">
            <a:extLst>
              <a:ext uri="{FF2B5EF4-FFF2-40B4-BE49-F238E27FC236}">
                <a16:creationId xmlns:a16="http://schemas.microsoft.com/office/drawing/2014/main" id="{A3F09184-6454-48E3-8E24-FA0667536974}"/>
              </a:ext>
            </a:extLst>
          </p:cNvPr>
          <p:cNvSpPr/>
          <p:nvPr/>
        </p:nvSpPr>
        <p:spPr>
          <a:xfrm>
            <a:off x="2083368" y="5009487"/>
            <a:ext cx="5310145" cy="409918"/>
          </a:xfrm>
          <a:prstGeom prst="rect">
            <a:avLst/>
          </a:prstGeom>
          <a:solidFill>
            <a:srgbClr val="B8EA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endParaRPr lang="en-US" sz="1600" dirty="0">
              <a:solidFill>
                <a:schemeClr val="tx1"/>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83534D6B-33FA-4A41-AE7D-CAB2DA7C9AD0}"/>
              </a:ext>
            </a:extLst>
          </p:cNvPr>
          <p:cNvSpPr>
            <a:spLocks noGrp="1"/>
          </p:cNvSpPr>
          <p:nvPr>
            <p:ph type="title"/>
          </p:nvPr>
        </p:nvSpPr>
        <p:spPr/>
        <p:txBody>
          <a:bodyPr>
            <a:normAutofit/>
          </a:bodyPr>
          <a:lstStyle/>
          <a:p>
            <a:r>
              <a:rPr lang="en-US" dirty="0"/>
              <a:t>Licensing royalty base (</a:t>
            </a:r>
            <a:r>
              <a:rPr lang="en-US" sz="44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L</a:t>
            </a:r>
            <a:r>
              <a:rPr lang="en-US" dirty="0"/>
              <a:t> )</a:t>
            </a:r>
          </a:p>
        </p:txBody>
      </p:sp>
      <p:cxnSp>
        <p:nvCxnSpPr>
          <p:cNvPr id="5" name="Straight Connector 4">
            <a:extLst>
              <a:ext uri="{FF2B5EF4-FFF2-40B4-BE49-F238E27FC236}">
                <a16:creationId xmlns:a16="http://schemas.microsoft.com/office/drawing/2014/main" id="{1C1B3E61-C854-405B-ACD3-CB461D3DEC6C}"/>
              </a:ext>
            </a:extLst>
          </p:cNvPr>
          <p:cNvCxnSpPr>
            <a:cxnSpLocks/>
          </p:cNvCxnSpPr>
          <p:nvPr/>
        </p:nvCxnSpPr>
        <p:spPr>
          <a:xfrm flipV="1">
            <a:off x="2083379" y="1324303"/>
            <a:ext cx="0" cy="4755354"/>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164958D-D681-4962-A2D6-88F8DF989758}"/>
              </a:ext>
            </a:extLst>
          </p:cNvPr>
          <p:cNvCxnSpPr>
            <a:cxnSpLocks/>
          </p:cNvCxnSpPr>
          <p:nvPr/>
        </p:nvCxnSpPr>
        <p:spPr>
          <a:xfrm>
            <a:off x="1837721" y="5863204"/>
            <a:ext cx="9231599"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7B3E222-EAE0-458E-A198-F636E687A8BC}"/>
              </a:ext>
            </a:extLst>
          </p:cNvPr>
          <p:cNvSpPr txBox="1"/>
          <p:nvPr/>
        </p:nvSpPr>
        <p:spPr>
          <a:xfrm>
            <a:off x="9703480" y="5863204"/>
            <a:ext cx="1473480" cy="338554"/>
          </a:xfrm>
          <a:prstGeom prst="rect">
            <a:avLst/>
          </a:prstGeom>
          <a:noFill/>
        </p:spPr>
        <p:txBody>
          <a:bodyPr wrap="none" rtlCol="0" anchor="t">
            <a:spAutoFit/>
          </a:bodyPr>
          <a:lstStyle/>
          <a:p>
            <a:pPr algn="r"/>
            <a:r>
              <a:rPr lang="en-US" sz="1600" b="1" dirty="0">
                <a:latin typeface="Arial" panose="020B0604020202020204" pitchFamily="34" charset="0"/>
                <a:cs typeface="Arial" panose="020B0604020202020204" pitchFamily="34" charset="0"/>
              </a:rPr>
              <a:t>sales volume</a:t>
            </a:r>
          </a:p>
        </p:txBody>
      </p:sp>
      <p:cxnSp>
        <p:nvCxnSpPr>
          <p:cNvPr id="18" name="Straight Connector 17">
            <a:extLst>
              <a:ext uri="{FF2B5EF4-FFF2-40B4-BE49-F238E27FC236}">
                <a16:creationId xmlns:a16="http://schemas.microsoft.com/office/drawing/2014/main" id="{CC4DBD7A-F2F8-4663-9633-5BD80519077F}"/>
              </a:ext>
            </a:extLst>
          </p:cNvPr>
          <p:cNvCxnSpPr>
            <a:cxnSpLocks/>
          </p:cNvCxnSpPr>
          <p:nvPr/>
        </p:nvCxnSpPr>
        <p:spPr>
          <a:xfrm>
            <a:off x="2083375" y="2117924"/>
            <a:ext cx="7111057" cy="3745279"/>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29A4FF0-0154-4C51-9924-395EB061C0EA}"/>
              </a:ext>
            </a:extLst>
          </p:cNvPr>
          <p:cNvSpPr txBox="1"/>
          <p:nvPr/>
        </p:nvSpPr>
        <p:spPr>
          <a:xfrm>
            <a:off x="1408192" y="2032118"/>
            <a:ext cx="675185" cy="338554"/>
          </a:xfrm>
          <a:prstGeom prst="rect">
            <a:avLst/>
          </a:prstGeom>
          <a:noFill/>
        </p:spPr>
        <p:txBody>
          <a:bodyPr wrap="none" rtlCol="0" anchor="t">
            <a:spAutoFit/>
          </a:bodyPr>
          <a:lstStyle/>
          <a:p>
            <a:pPr algn="r"/>
            <a:r>
              <a:rPr lang="en-US" sz="1600" b="1" dirty="0">
                <a:latin typeface="Arial" panose="020B0604020202020204" pitchFamily="34" charset="0"/>
                <a:cs typeface="Arial" panose="020B0604020202020204" pitchFamily="34" charset="0"/>
              </a:rPr>
              <a:t>price</a:t>
            </a:r>
          </a:p>
        </p:txBody>
      </p:sp>
      <p:sp>
        <p:nvSpPr>
          <p:cNvPr id="60" name="TextBox 59">
            <a:extLst>
              <a:ext uri="{FF2B5EF4-FFF2-40B4-BE49-F238E27FC236}">
                <a16:creationId xmlns:a16="http://schemas.microsoft.com/office/drawing/2014/main" id="{26BA2E26-30ED-42BD-9C97-395070FD2B6A}"/>
              </a:ext>
            </a:extLst>
          </p:cNvPr>
          <p:cNvSpPr txBox="1"/>
          <p:nvPr/>
        </p:nvSpPr>
        <p:spPr>
          <a:xfrm>
            <a:off x="3026097" y="2832484"/>
            <a:ext cx="925253" cy="584775"/>
          </a:xfrm>
          <a:prstGeom prst="rect">
            <a:avLst/>
          </a:prstGeom>
          <a:noFill/>
        </p:spPr>
        <p:txBody>
          <a:bodyPr wrap="none" rtlCol="0" anchor="t">
            <a:spAutoFit/>
          </a:bodyPr>
          <a:lstStyle/>
          <a:p>
            <a:r>
              <a:rPr lang="en-US" sz="1600" dirty="0">
                <a:latin typeface="Arial" panose="020B0604020202020204" pitchFamily="34" charset="0"/>
                <a:cs typeface="Arial" panose="020B0604020202020204" pitchFamily="34" charset="0"/>
              </a:rPr>
              <a:t>prior</a:t>
            </a:r>
          </a:p>
          <a:p>
            <a:r>
              <a:rPr lang="en-US" sz="1600" dirty="0">
                <a:latin typeface="Arial" panose="020B0604020202020204" pitchFamily="34" charset="0"/>
                <a:cs typeface="Arial" panose="020B0604020202020204" pitchFamily="34" charset="0"/>
              </a:rPr>
              <a:t>demand</a:t>
            </a:r>
          </a:p>
        </p:txBody>
      </p:sp>
      <p:cxnSp>
        <p:nvCxnSpPr>
          <p:cNvPr id="70" name="Straight Connector 69">
            <a:extLst>
              <a:ext uri="{FF2B5EF4-FFF2-40B4-BE49-F238E27FC236}">
                <a16:creationId xmlns:a16="http://schemas.microsoft.com/office/drawing/2014/main" id="{3468EB66-C2FA-4F55-AFAC-4E962FC3960B}"/>
              </a:ext>
            </a:extLst>
          </p:cNvPr>
          <p:cNvCxnSpPr>
            <a:cxnSpLocks/>
          </p:cNvCxnSpPr>
          <p:nvPr/>
        </p:nvCxnSpPr>
        <p:spPr>
          <a:xfrm flipV="1">
            <a:off x="6794479" y="4600888"/>
            <a:ext cx="0" cy="1262316"/>
          </a:xfrm>
          <a:prstGeom prst="line">
            <a:avLst/>
          </a:prstGeom>
          <a:ln w="127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8159BDE0-5581-4B9D-89C1-13BC3664B913}"/>
              </a:ext>
            </a:extLst>
          </p:cNvPr>
          <p:cNvSpPr txBox="1"/>
          <p:nvPr/>
        </p:nvSpPr>
        <p:spPr>
          <a:xfrm>
            <a:off x="986602" y="4431617"/>
            <a:ext cx="1096775" cy="338554"/>
          </a:xfrm>
          <a:prstGeom prst="rect">
            <a:avLst/>
          </a:prstGeom>
          <a:noFill/>
        </p:spPr>
        <p:txBody>
          <a:bodyPr wrap="none" rtlCol="0" anchor="ctr">
            <a:spAutoFit/>
          </a:bodyPr>
          <a:lstStyle/>
          <a:p>
            <a:pPr algn="r"/>
            <a:r>
              <a:rPr lang="en-US" sz="1600" dirty="0">
                <a:latin typeface="Arial" panose="020B0604020202020204" pitchFamily="34" charset="0"/>
                <a:cs typeface="Arial" panose="020B0604020202020204" pitchFamily="34" charset="0"/>
              </a:rPr>
              <a:t>prior price</a:t>
            </a:r>
          </a:p>
        </p:txBody>
      </p:sp>
      <p:cxnSp>
        <p:nvCxnSpPr>
          <p:cNvPr id="146" name="Straight Connector 145">
            <a:extLst>
              <a:ext uri="{FF2B5EF4-FFF2-40B4-BE49-F238E27FC236}">
                <a16:creationId xmlns:a16="http://schemas.microsoft.com/office/drawing/2014/main" id="{10B1C05D-C8BD-438B-8B5D-4947EFD1655A}"/>
              </a:ext>
            </a:extLst>
          </p:cNvPr>
          <p:cNvCxnSpPr>
            <a:cxnSpLocks/>
            <a:stCxn id="99" idx="3"/>
          </p:cNvCxnSpPr>
          <p:nvPr/>
        </p:nvCxnSpPr>
        <p:spPr>
          <a:xfrm>
            <a:off x="2083377" y="4600894"/>
            <a:ext cx="4711098" cy="0"/>
          </a:xfrm>
          <a:prstGeom prst="line">
            <a:avLst/>
          </a:prstGeom>
          <a:ln w="127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35A7939E-2F13-44E7-A0F0-C58A6728C251}"/>
              </a:ext>
            </a:extLst>
          </p:cNvPr>
          <p:cNvCxnSpPr>
            <a:cxnSpLocks/>
          </p:cNvCxnSpPr>
          <p:nvPr/>
        </p:nvCxnSpPr>
        <p:spPr>
          <a:xfrm>
            <a:off x="2083368" y="1388331"/>
            <a:ext cx="8496315" cy="4474872"/>
          </a:xfrm>
          <a:prstGeom prst="line">
            <a:avLst/>
          </a:prstGeom>
          <a:ln w="19050">
            <a:solidFill>
              <a:schemeClr val="accent1">
                <a:lumMod val="60000"/>
                <a:lumOff val="4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3" name="TextBox 162">
            <a:extLst>
              <a:ext uri="{FF2B5EF4-FFF2-40B4-BE49-F238E27FC236}">
                <a16:creationId xmlns:a16="http://schemas.microsoft.com/office/drawing/2014/main" id="{7C628249-6EB8-4BA7-9414-8DB6A40C191D}"/>
              </a:ext>
            </a:extLst>
          </p:cNvPr>
          <p:cNvSpPr txBox="1"/>
          <p:nvPr/>
        </p:nvSpPr>
        <p:spPr>
          <a:xfrm>
            <a:off x="5048116" y="2427416"/>
            <a:ext cx="1616148" cy="584775"/>
          </a:xfrm>
          <a:prstGeom prst="rect">
            <a:avLst/>
          </a:prstGeom>
          <a:noFill/>
        </p:spPr>
        <p:txBody>
          <a:bodyPr wrap="square" rtlCol="0" anchor="ctr">
            <a:spAutoFit/>
          </a:bodyPr>
          <a:lstStyle/>
          <a:p>
            <a:r>
              <a:rPr lang="en-US" sz="1600" dirty="0">
                <a:latin typeface="Arial" panose="020B0604020202020204" pitchFamily="34" charset="0"/>
                <a:cs typeface="Arial" panose="020B0604020202020204" pitchFamily="34" charset="0"/>
              </a:rPr>
              <a:t>improved demand</a:t>
            </a:r>
          </a:p>
        </p:txBody>
      </p:sp>
      <p:cxnSp>
        <p:nvCxnSpPr>
          <p:cNvPr id="167" name="Straight Connector 166">
            <a:extLst>
              <a:ext uri="{FF2B5EF4-FFF2-40B4-BE49-F238E27FC236}">
                <a16:creationId xmlns:a16="http://schemas.microsoft.com/office/drawing/2014/main" id="{67A4E6CB-3145-4D16-BB18-53EB3E576EA9}"/>
              </a:ext>
            </a:extLst>
          </p:cNvPr>
          <p:cNvCxnSpPr>
            <a:cxnSpLocks/>
          </p:cNvCxnSpPr>
          <p:nvPr/>
        </p:nvCxnSpPr>
        <p:spPr>
          <a:xfrm flipV="1">
            <a:off x="7393513" y="4165600"/>
            <a:ext cx="0" cy="1697604"/>
          </a:xfrm>
          <a:prstGeom prst="line">
            <a:avLst/>
          </a:prstGeom>
          <a:ln w="19050">
            <a:solidFill>
              <a:schemeClr val="accent1">
                <a:lumMod val="60000"/>
                <a:lumOff val="4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F360ECFB-C087-4CEF-829F-16BD28A0925C}"/>
              </a:ext>
            </a:extLst>
          </p:cNvPr>
          <p:cNvSpPr txBox="1"/>
          <p:nvPr/>
        </p:nvSpPr>
        <p:spPr>
          <a:xfrm>
            <a:off x="9608707" y="4840240"/>
            <a:ext cx="1805302" cy="338554"/>
          </a:xfrm>
          <a:prstGeom prst="rect">
            <a:avLst/>
          </a:prstGeom>
          <a:noFill/>
        </p:spPr>
        <p:txBody>
          <a:bodyPr wrap="square" rtlCol="0" anchor="ctr">
            <a:spAutoFit/>
          </a:bodyPr>
          <a:lstStyle/>
          <a:p>
            <a:r>
              <a:rPr lang="en-US" sz="1600" dirty="0">
                <a:latin typeface="Arial" panose="020B0604020202020204" pitchFamily="34" charset="0"/>
                <a:cs typeface="Arial" panose="020B0604020202020204" pitchFamily="34" charset="0"/>
              </a:rPr>
              <a:t>production cost</a:t>
            </a:r>
          </a:p>
        </p:txBody>
      </p:sp>
      <p:cxnSp>
        <p:nvCxnSpPr>
          <p:cNvPr id="174" name="Straight Connector 173">
            <a:extLst>
              <a:ext uri="{FF2B5EF4-FFF2-40B4-BE49-F238E27FC236}">
                <a16:creationId xmlns:a16="http://schemas.microsoft.com/office/drawing/2014/main" id="{58F2A160-D1F4-4E2C-9B8C-D4B5393FFA98}"/>
              </a:ext>
            </a:extLst>
          </p:cNvPr>
          <p:cNvCxnSpPr>
            <a:cxnSpLocks/>
          </p:cNvCxnSpPr>
          <p:nvPr/>
        </p:nvCxnSpPr>
        <p:spPr>
          <a:xfrm>
            <a:off x="2083377" y="5418189"/>
            <a:ext cx="7969943" cy="0"/>
          </a:xfrm>
          <a:prstGeom prst="line">
            <a:avLst/>
          </a:prstGeom>
          <a:ln w="19050">
            <a:solidFill>
              <a:schemeClr val="accent1">
                <a:lumMod val="60000"/>
                <a:lumOff val="4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5" name="TextBox 174">
            <a:extLst>
              <a:ext uri="{FF2B5EF4-FFF2-40B4-BE49-F238E27FC236}">
                <a16:creationId xmlns:a16="http://schemas.microsoft.com/office/drawing/2014/main" id="{D9A395FE-ACDE-42D0-9965-5169F5FC476C}"/>
              </a:ext>
            </a:extLst>
          </p:cNvPr>
          <p:cNvSpPr txBox="1"/>
          <p:nvPr/>
        </p:nvSpPr>
        <p:spPr>
          <a:xfrm>
            <a:off x="10053319" y="5264281"/>
            <a:ext cx="1797781" cy="338554"/>
          </a:xfrm>
          <a:prstGeom prst="rect">
            <a:avLst/>
          </a:prstGeom>
          <a:noFill/>
        </p:spPr>
        <p:txBody>
          <a:bodyPr wrap="square" rtlCol="0" anchor="t">
            <a:spAutoFit/>
          </a:bodyPr>
          <a:lstStyle/>
          <a:p>
            <a:r>
              <a:rPr lang="en-US" sz="1600" dirty="0">
                <a:latin typeface="Arial" panose="020B0604020202020204" pitchFamily="34" charset="0"/>
                <a:cs typeface="Arial" panose="020B0604020202020204" pitchFamily="34" charset="0"/>
              </a:rPr>
              <a:t>reduced cost</a:t>
            </a:r>
          </a:p>
        </p:txBody>
      </p:sp>
      <p:cxnSp>
        <p:nvCxnSpPr>
          <p:cNvPr id="178" name="Straight Connector 177">
            <a:extLst>
              <a:ext uri="{FF2B5EF4-FFF2-40B4-BE49-F238E27FC236}">
                <a16:creationId xmlns:a16="http://schemas.microsoft.com/office/drawing/2014/main" id="{C83564E2-8C66-43A3-9668-470C74B05F74}"/>
              </a:ext>
            </a:extLst>
          </p:cNvPr>
          <p:cNvCxnSpPr>
            <a:cxnSpLocks/>
          </p:cNvCxnSpPr>
          <p:nvPr/>
        </p:nvCxnSpPr>
        <p:spPr>
          <a:xfrm flipV="1">
            <a:off x="2083377" y="5009517"/>
            <a:ext cx="7525330" cy="6"/>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B60C6FCB-E19C-44B0-B509-7FCE5297CAD0}"/>
              </a:ext>
            </a:extLst>
          </p:cNvPr>
          <p:cNvSpPr txBox="1"/>
          <p:nvPr/>
        </p:nvSpPr>
        <p:spPr>
          <a:xfrm>
            <a:off x="508907" y="4010065"/>
            <a:ext cx="1574470" cy="338554"/>
          </a:xfrm>
          <a:prstGeom prst="rect">
            <a:avLst/>
          </a:prstGeom>
          <a:noFill/>
        </p:spPr>
        <p:txBody>
          <a:bodyPr wrap="none" rtlCol="0" anchor="ctr">
            <a:spAutoFit/>
          </a:bodyPr>
          <a:lstStyle/>
          <a:p>
            <a:pPr algn="r"/>
            <a:r>
              <a:rPr lang="en-US" sz="1600" dirty="0">
                <a:latin typeface="Arial" panose="020B0604020202020204" pitchFamily="34" charset="0"/>
                <a:cs typeface="Arial" panose="020B0604020202020204" pitchFamily="34" charset="0"/>
              </a:rPr>
              <a:t>increased price</a:t>
            </a:r>
          </a:p>
        </p:txBody>
      </p:sp>
      <p:cxnSp>
        <p:nvCxnSpPr>
          <p:cNvPr id="180" name="Straight Connector 179">
            <a:extLst>
              <a:ext uri="{FF2B5EF4-FFF2-40B4-BE49-F238E27FC236}">
                <a16:creationId xmlns:a16="http://schemas.microsoft.com/office/drawing/2014/main" id="{325BE36E-4907-4861-83A6-AA8D9D80B1F7}"/>
              </a:ext>
            </a:extLst>
          </p:cNvPr>
          <p:cNvCxnSpPr>
            <a:cxnSpLocks/>
          </p:cNvCxnSpPr>
          <p:nvPr/>
        </p:nvCxnSpPr>
        <p:spPr>
          <a:xfrm>
            <a:off x="2083377" y="4165600"/>
            <a:ext cx="5310136" cy="0"/>
          </a:xfrm>
          <a:prstGeom prst="line">
            <a:avLst/>
          </a:prstGeom>
          <a:ln w="19050">
            <a:solidFill>
              <a:schemeClr val="accent1">
                <a:lumMod val="60000"/>
                <a:lumOff val="4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7" name="TextBox 186">
            <a:extLst>
              <a:ext uri="{FF2B5EF4-FFF2-40B4-BE49-F238E27FC236}">
                <a16:creationId xmlns:a16="http://schemas.microsoft.com/office/drawing/2014/main" id="{28776566-2EAC-49F4-BC3E-3497A7C840CE}"/>
              </a:ext>
            </a:extLst>
          </p:cNvPr>
          <p:cNvSpPr txBox="1"/>
          <p:nvPr/>
        </p:nvSpPr>
        <p:spPr>
          <a:xfrm>
            <a:off x="7116025" y="5863204"/>
            <a:ext cx="1090363" cy="584775"/>
          </a:xfrm>
          <a:prstGeom prst="rect">
            <a:avLst/>
          </a:prstGeom>
          <a:noFill/>
        </p:spPr>
        <p:txBody>
          <a:bodyPr wrap="square" rtlCol="0" anchor="t">
            <a:spAutoFit/>
          </a:bodyPr>
          <a:lstStyle/>
          <a:p>
            <a:r>
              <a:rPr lang="en-US" sz="1600" dirty="0">
                <a:latin typeface="Arial" panose="020B0604020202020204" pitchFamily="34" charset="0"/>
                <a:cs typeface="Arial" panose="020B0604020202020204" pitchFamily="34" charset="0"/>
              </a:rPr>
              <a:t>increased</a:t>
            </a:r>
          </a:p>
          <a:p>
            <a:r>
              <a:rPr lang="en-US" sz="1600" dirty="0">
                <a:latin typeface="Arial" panose="020B0604020202020204" pitchFamily="34" charset="0"/>
                <a:cs typeface="Arial" panose="020B0604020202020204" pitchFamily="34" charset="0"/>
              </a:rPr>
              <a:t>volume</a:t>
            </a:r>
          </a:p>
        </p:txBody>
      </p:sp>
      <p:sp>
        <p:nvSpPr>
          <p:cNvPr id="188" name="TextBox 187">
            <a:extLst>
              <a:ext uri="{FF2B5EF4-FFF2-40B4-BE49-F238E27FC236}">
                <a16:creationId xmlns:a16="http://schemas.microsoft.com/office/drawing/2014/main" id="{43AD5727-6152-4CF7-8D22-9508E91D4EFA}"/>
              </a:ext>
            </a:extLst>
          </p:cNvPr>
          <p:cNvSpPr txBox="1"/>
          <p:nvPr/>
        </p:nvSpPr>
        <p:spPr>
          <a:xfrm>
            <a:off x="6123478" y="5863204"/>
            <a:ext cx="845103" cy="584775"/>
          </a:xfrm>
          <a:prstGeom prst="rect">
            <a:avLst/>
          </a:prstGeom>
          <a:noFill/>
        </p:spPr>
        <p:txBody>
          <a:bodyPr wrap="none" rtlCol="0" anchor="t">
            <a:spAutoFit/>
          </a:bodyPr>
          <a:lstStyle/>
          <a:p>
            <a:pPr algn="r"/>
            <a:r>
              <a:rPr lang="en-US" sz="1600" dirty="0">
                <a:latin typeface="Arial" panose="020B0604020202020204" pitchFamily="34" charset="0"/>
                <a:cs typeface="Arial" panose="020B0604020202020204" pitchFamily="34" charset="0"/>
              </a:rPr>
              <a:t>prior</a:t>
            </a:r>
          </a:p>
          <a:p>
            <a:pPr algn="r"/>
            <a:r>
              <a:rPr lang="en-US" sz="1600" dirty="0">
                <a:latin typeface="Arial" panose="020B0604020202020204" pitchFamily="34" charset="0"/>
                <a:cs typeface="Arial" panose="020B0604020202020204" pitchFamily="34" charset="0"/>
              </a:rPr>
              <a:t>volume</a:t>
            </a:r>
          </a:p>
        </p:txBody>
      </p:sp>
    </p:spTree>
    <p:extLst>
      <p:ext uri="{BB962C8B-B14F-4D97-AF65-F5344CB8AC3E}">
        <p14:creationId xmlns:p14="http://schemas.microsoft.com/office/powerpoint/2010/main" val="282995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7"/>
                                        </p:tgtEl>
                                        <p:attrNameLst>
                                          <p:attrName>style.visibility</p:attrName>
                                        </p:attrNameLst>
                                      </p:cBhvr>
                                      <p:to>
                                        <p:strVal val="visible"/>
                                      </p:to>
                                    </p:set>
                                  </p:childTnLst>
                                </p:cTn>
                              </p:par>
                            </p:childTnLst>
                          </p:cTn>
                        </p:par>
                        <p:par>
                          <p:cTn id="19" fill="hold">
                            <p:stCondLst>
                              <p:cond delay="0"/>
                            </p:stCondLst>
                            <p:childTnLst>
                              <p:par>
                                <p:cTn id="20" presetID="22" presetClass="entr" presetSubtype="4" fill="hold" grpId="0" nodeType="afterEffect">
                                  <p:stCondLst>
                                    <p:cond delay="0"/>
                                  </p:stCondLst>
                                  <p:childTnLst>
                                    <p:set>
                                      <p:cBhvr>
                                        <p:cTn id="21" dur="1" fill="hold">
                                          <p:stCondLst>
                                            <p:cond delay="0"/>
                                          </p:stCondLst>
                                        </p:cTn>
                                        <p:tgtEl>
                                          <p:spTgt spid="161"/>
                                        </p:tgtEl>
                                        <p:attrNameLst>
                                          <p:attrName>style.visibility</p:attrName>
                                        </p:attrNameLst>
                                      </p:cBhvr>
                                      <p:to>
                                        <p:strVal val="visible"/>
                                      </p:to>
                                    </p:set>
                                    <p:animEffect transition="in" filter="wipe(down)">
                                      <p:cBhvr>
                                        <p:cTn id="22" dur="500"/>
                                        <p:tgtEl>
                                          <p:spTgt spid="16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par>
                          <p:cTn id="29" fill="hold">
                            <p:stCondLst>
                              <p:cond delay="0"/>
                            </p:stCondLst>
                            <p:childTnLst>
                              <p:par>
                                <p:cTn id="30" presetID="22" presetClass="entr" presetSubtype="1" fill="hold" grpId="0" nodeType="afterEffect">
                                  <p:stCondLst>
                                    <p:cond delay="0"/>
                                  </p:stCondLst>
                                  <p:childTnLst>
                                    <p:set>
                                      <p:cBhvr>
                                        <p:cTn id="31" dur="1" fill="hold">
                                          <p:stCondLst>
                                            <p:cond delay="0"/>
                                          </p:stCondLst>
                                        </p:cTn>
                                        <p:tgtEl>
                                          <p:spTgt spid="195"/>
                                        </p:tgtEl>
                                        <p:attrNameLst>
                                          <p:attrName>style.visibility</p:attrName>
                                        </p:attrNameLst>
                                      </p:cBhvr>
                                      <p:to>
                                        <p:strVal val="visible"/>
                                      </p:to>
                                    </p:set>
                                    <p:animEffect transition="in" filter="wipe(up)">
                                      <p:cBhvr>
                                        <p:cTn id="32" dur="5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P spid="195" grpId="0" animBg="1"/>
      <p:bldP spid="163" grpId="0"/>
      <p:bldP spid="175" grpId="0"/>
      <p:bldP spid="179" grpId="0"/>
      <p:bldP spid="18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0662EF5-4AF4-4415-94C5-2804614F10E6}"/>
              </a:ext>
            </a:extLst>
          </p:cNvPr>
          <p:cNvSpPr/>
          <p:nvPr/>
        </p:nvSpPr>
        <p:spPr>
          <a:xfrm>
            <a:off x="4611576" y="5344514"/>
            <a:ext cx="144263" cy="714199"/>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3DEC7AAC-17CF-4E72-B907-EF51AD3DF540}"/>
              </a:ext>
            </a:extLst>
          </p:cNvPr>
          <p:cNvSpPr/>
          <p:nvPr/>
        </p:nvSpPr>
        <p:spPr>
          <a:xfrm>
            <a:off x="4894765" y="5424433"/>
            <a:ext cx="144263" cy="634280"/>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4936AE2F-23B9-44E8-B005-99916A1F08EE}"/>
              </a:ext>
            </a:extLst>
          </p:cNvPr>
          <p:cNvSpPr/>
          <p:nvPr/>
        </p:nvSpPr>
        <p:spPr>
          <a:xfrm>
            <a:off x="5177952" y="5499116"/>
            <a:ext cx="144263" cy="559610"/>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360B5D17-87A2-4D0C-BCFD-F7C427084501}"/>
              </a:ext>
            </a:extLst>
          </p:cNvPr>
          <p:cNvSpPr/>
          <p:nvPr/>
        </p:nvSpPr>
        <p:spPr>
          <a:xfrm>
            <a:off x="5461140" y="5561478"/>
            <a:ext cx="144263" cy="497248"/>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2569B658-B176-416D-A39D-29505E77346E}"/>
              </a:ext>
            </a:extLst>
          </p:cNvPr>
          <p:cNvSpPr/>
          <p:nvPr/>
        </p:nvSpPr>
        <p:spPr>
          <a:xfrm>
            <a:off x="5744329" y="5660866"/>
            <a:ext cx="144263" cy="397864"/>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46" name="Rectangle 45">
            <a:extLst>
              <a:ext uri="{FF2B5EF4-FFF2-40B4-BE49-F238E27FC236}">
                <a16:creationId xmlns:a16="http://schemas.microsoft.com/office/drawing/2014/main" id="{0340037C-D405-4238-B299-B40FC33DC984}"/>
              </a:ext>
            </a:extLst>
          </p:cNvPr>
          <p:cNvSpPr/>
          <p:nvPr/>
        </p:nvSpPr>
        <p:spPr>
          <a:xfrm>
            <a:off x="6027517" y="5715091"/>
            <a:ext cx="144263" cy="343626"/>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47" name="Rectangle 46">
            <a:extLst>
              <a:ext uri="{FF2B5EF4-FFF2-40B4-BE49-F238E27FC236}">
                <a16:creationId xmlns:a16="http://schemas.microsoft.com/office/drawing/2014/main" id="{2E2A11CA-DBCB-4BB1-A2E7-6500F05EB2AF}"/>
              </a:ext>
            </a:extLst>
          </p:cNvPr>
          <p:cNvSpPr/>
          <p:nvPr/>
        </p:nvSpPr>
        <p:spPr>
          <a:xfrm>
            <a:off x="6310704" y="5760260"/>
            <a:ext cx="144263" cy="298504"/>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236E35A0-8568-43FB-9427-7EF36F36B8B2}"/>
              </a:ext>
            </a:extLst>
          </p:cNvPr>
          <p:cNvSpPr/>
          <p:nvPr/>
        </p:nvSpPr>
        <p:spPr>
          <a:xfrm>
            <a:off x="6593893" y="5824565"/>
            <a:ext cx="144263" cy="234198"/>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B3E3D147-E7FE-4EF9-8513-80CD240BFB28}"/>
              </a:ext>
            </a:extLst>
          </p:cNvPr>
          <p:cNvSpPr/>
          <p:nvPr/>
        </p:nvSpPr>
        <p:spPr>
          <a:xfrm>
            <a:off x="6877081" y="5860007"/>
            <a:ext cx="144263" cy="198749"/>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1738DA38-9A6E-4B5F-A0BF-8511F2212508}"/>
              </a:ext>
            </a:extLst>
          </p:cNvPr>
          <p:cNvSpPr/>
          <p:nvPr/>
        </p:nvSpPr>
        <p:spPr>
          <a:xfrm>
            <a:off x="7160269" y="5908710"/>
            <a:ext cx="144263" cy="150047"/>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56EA2D0F-F568-4E82-9218-F9EB8D1CAD97}"/>
              </a:ext>
            </a:extLst>
          </p:cNvPr>
          <p:cNvSpPr/>
          <p:nvPr/>
        </p:nvSpPr>
        <p:spPr>
          <a:xfrm>
            <a:off x="7443456" y="5971072"/>
            <a:ext cx="144263" cy="87673"/>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94062EC4-FACB-409A-82CD-62C4A0C3E16C}"/>
              </a:ext>
            </a:extLst>
          </p:cNvPr>
          <p:cNvSpPr/>
          <p:nvPr/>
        </p:nvSpPr>
        <p:spPr>
          <a:xfrm>
            <a:off x="7726645" y="5994152"/>
            <a:ext cx="144263" cy="64654"/>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D16AAC48-0DDF-4D03-8D05-E01E5B0E33C3}"/>
              </a:ext>
            </a:extLst>
          </p:cNvPr>
          <p:cNvSpPr>
            <a:spLocks noGrp="1"/>
          </p:cNvSpPr>
          <p:nvPr>
            <p:ph type="title"/>
          </p:nvPr>
        </p:nvSpPr>
        <p:spPr/>
        <p:txBody>
          <a:bodyPr/>
          <a:lstStyle/>
          <a:p>
            <a:r>
              <a:rPr lang="en-US" dirty="0"/>
              <a:t>Option comparison</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AAD8D36-F3C2-4CC9-AD01-3099A853C3EE}"/>
                  </a:ext>
                </a:extLst>
              </p:cNvPr>
              <p:cNvSpPr>
                <a:spLocks noGrp="1"/>
              </p:cNvSpPr>
              <p:nvPr>
                <p:ph idx="4294967295"/>
              </p:nvPr>
            </p:nvSpPr>
            <p:spPr>
              <a:xfrm>
                <a:off x="730998" y="1603292"/>
                <a:ext cx="5467645" cy="1284521"/>
              </a:xfrm>
            </p:spPr>
            <p:txBody>
              <a:bodyPr>
                <a:normAutofit fontScale="85000" lnSpcReduction="20000"/>
              </a:bodyPr>
              <a:lstStyle/>
              <a:p>
                <a:pPr marL="0" indent="0">
                  <a:buNone/>
                </a:pPr>
                <a:r>
                  <a:rPr lang="en-US" sz="2000" dirty="0"/>
                  <a:t>Calculate, within the budget horizon</a:t>
                </a:r>
              </a:p>
              <a:p>
                <a:pPr marL="0" indent="0">
                  <a:buNone/>
                </a:pPr>
                <a:r>
                  <a:rPr lang="en-US" sz="2000" dirty="0"/>
                  <a:t>   for each option </a:t>
                </a:r>
                <a14:m>
                  <m:oMath xmlns:m="http://schemas.openxmlformats.org/officeDocument/2006/math">
                    <m:r>
                      <a:rPr lang="en-US" sz="2000" i="1">
                        <a:latin typeface="Cambria Math" panose="02040503050406030204" pitchFamily="18" charset="0"/>
                      </a:rPr>
                      <m:t>𝑥</m:t>
                    </m:r>
                  </m:oMath>
                </a14:m>
                <a:endParaRPr lang="en-US" sz="2000" dirty="0"/>
              </a:p>
              <a:p>
                <a:pPr marL="0" indent="0">
                  <a:buNone/>
                </a:pPr>
                <a:r>
                  <a:rPr lang="en-US" sz="2000" dirty="0"/>
                  <a:t>      the utility </a:t>
                </a:r>
                <a14:m>
                  <m:oMath xmlns:m="http://schemas.openxmlformats.org/officeDocument/2006/math">
                    <m:r>
                      <a:rPr lang="en-US" sz="2000" b="0" i="1" smtClean="0">
                        <a:latin typeface="Cambria Math" panose="02040503050406030204" pitchFamily="18" charset="0"/>
                      </a:rPr>
                      <m:t>𝑢</m:t>
                    </m:r>
                  </m:oMath>
                </a14:m>
                <a:r>
                  <a:rPr lang="en-US" sz="2000" dirty="0"/>
                  <a:t> of the money to buy the option</a:t>
                </a:r>
              </a:p>
              <a:p>
                <a:pPr marL="0" indent="0">
                  <a:buNone/>
                </a:pPr>
                <a:r>
                  <a:rPr lang="en-US" sz="2000" dirty="0"/>
                  <a:t>Sort the option by the utility of money to buy them</a:t>
                </a:r>
              </a:p>
            </p:txBody>
          </p:sp>
        </mc:Choice>
        <mc:Fallback xmlns="">
          <p:sp>
            <p:nvSpPr>
              <p:cNvPr id="4" name="Content Placeholder 3">
                <a:extLst>
                  <a:ext uri="{FF2B5EF4-FFF2-40B4-BE49-F238E27FC236}">
                    <a16:creationId xmlns:a16="http://schemas.microsoft.com/office/drawing/2014/main" id="{1AAD8D36-F3C2-4CC9-AD01-3099A853C3EE}"/>
                  </a:ext>
                </a:extLst>
              </p:cNvPr>
              <p:cNvSpPr>
                <a:spLocks noGrp="1" noRot="1" noChangeAspect="1" noMove="1" noResize="1" noEditPoints="1" noAdjustHandles="1" noChangeArrowheads="1" noChangeShapeType="1" noTextEdit="1"/>
              </p:cNvSpPr>
              <p:nvPr>
                <p:ph idx="4294967295"/>
              </p:nvPr>
            </p:nvSpPr>
            <p:spPr>
              <a:xfrm>
                <a:off x="730998" y="1603292"/>
                <a:ext cx="5467645" cy="1284521"/>
              </a:xfrm>
              <a:blipFill>
                <a:blip r:embed="rId3"/>
                <a:stretch>
                  <a:fillRect l="-780" t="-7109"/>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EB03AB49-9983-496E-8C09-DAE24B7A87D7}"/>
              </a:ext>
            </a:extLst>
          </p:cNvPr>
          <p:cNvCxnSpPr>
            <a:cxnSpLocks/>
          </p:cNvCxnSpPr>
          <p:nvPr/>
        </p:nvCxnSpPr>
        <p:spPr>
          <a:xfrm>
            <a:off x="1049819" y="3132535"/>
            <a:ext cx="0" cy="3123927"/>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3D09E6A-5BBC-42BD-864D-C111BD026D63}"/>
              </a:ext>
            </a:extLst>
          </p:cNvPr>
          <p:cNvCxnSpPr>
            <a:cxnSpLocks/>
          </p:cNvCxnSpPr>
          <p:nvPr/>
        </p:nvCxnSpPr>
        <p:spPr>
          <a:xfrm>
            <a:off x="732436" y="6061242"/>
            <a:ext cx="10099007"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53A3951-8C16-4EA6-96D1-774887443F54}"/>
              </a:ext>
            </a:extLst>
          </p:cNvPr>
          <p:cNvSpPr/>
          <p:nvPr/>
        </p:nvSpPr>
        <p:spPr>
          <a:xfrm>
            <a:off x="1213321" y="3712843"/>
            <a:ext cx="144263" cy="2348400"/>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5237260C-5E25-48D9-96FB-D8A5A43783FA}"/>
              </a:ext>
            </a:extLst>
          </p:cNvPr>
          <p:cNvSpPr/>
          <p:nvPr/>
        </p:nvSpPr>
        <p:spPr>
          <a:xfrm>
            <a:off x="1496509" y="4264356"/>
            <a:ext cx="144263" cy="1796886"/>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5A6DDCC7-A5EF-455B-9137-DB2EBA083C3D}"/>
              </a:ext>
            </a:extLst>
          </p:cNvPr>
          <p:cNvSpPr/>
          <p:nvPr/>
        </p:nvSpPr>
        <p:spPr>
          <a:xfrm>
            <a:off x="1779697" y="4461188"/>
            <a:ext cx="144263" cy="1600055"/>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39E3B840-6EA7-4474-9356-A73EADC5B079}"/>
              </a:ext>
            </a:extLst>
          </p:cNvPr>
          <p:cNvSpPr/>
          <p:nvPr/>
        </p:nvSpPr>
        <p:spPr>
          <a:xfrm>
            <a:off x="2062884" y="4603449"/>
            <a:ext cx="144263" cy="1457792"/>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A13549F7-D2AD-492F-AB67-ECD792575289}"/>
              </a:ext>
            </a:extLst>
          </p:cNvPr>
          <p:cNvSpPr/>
          <p:nvPr/>
        </p:nvSpPr>
        <p:spPr>
          <a:xfrm>
            <a:off x="2346073" y="4702844"/>
            <a:ext cx="144263" cy="1358397"/>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0BE8091F-3FC3-4EBF-9653-B148272BE044}"/>
              </a:ext>
            </a:extLst>
          </p:cNvPr>
          <p:cNvSpPr/>
          <p:nvPr/>
        </p:nvSpPr>
        <p:spPr>
          <a:xfrm>
            <a:off x="2629261" y="4790538"/>
            <a:ext cx="144263" cy="1270641"/>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6A5220EA-0BE5-4867-B36A-A2B3E28CF698}"/>
              </a:ext>
            </a:extLst>
          </p:cNvPr>
          <p:cNvSpPr/>
          <p:nvPr/>
        </p:nvSpPr>
        <p:spPr>
          <a:xfrm>
            <a:off x="2912448" y="4880853"/>
            <a:ext cx="144263" cy="1180315"/>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00A6CFB6-3141-4C14-9410-F09494A52AE8}"/>
              </a:ext>
            </a:extLst>
          </p:cNvPr>
          <p:cNvSpPr/>
          <p:nvPr/>
        </p:nvSpPr>
        <p:spPr>
          <a:xfrm>
            <a:off x="3195637" y="4973119"/>
            <a:ext cx="144263" cy="1088049"/>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E4B4B237-9B81-4FF5-A0C5-C7BC96492290}"/>
              </a:ext>
            </a:extLst>
          </p:cNvPr>
          <p:cNvSpPr/>
          <p:nvPr/>
        </p:nvSpPr>
        <p:spPr>
          <a:xfrm>
            <a:off x="3478825" y="5045669"/>
            <a:ext cx="144263" cy="1015500"/>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4944C81A-76BF-47F1-B325-21B96F9F83C4}"/>
              </a:ext>
            </a:extLst>
          </p:cNvPr>
          <p:cNvSpPr/>
          <p:nvPr/>
        </p:nvSpPr>
        <p:spPr>
          <a:xfrm>
            <a:off x="3762013" y="5138113"/>
            <a:ext cx="144263" cy="923035"/>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4D4C7475-A2F5-450B-9F26-A59E692329C9}"/>
              </a:ext>
            </a:extLst>
          </p:cNvPr>
          <p:cNvSpPr/>
          <p:nvPr/>
        </p:nvSpPr>
        <p:spPr>
          <a:xfrm>
            <a:off x="4045201" y="5193293"/>
            <a:ext cx="144263" cy="867844"/>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8F12007E-6EE2-4D08-AE34-5E4897367085}"/>
              </a:ext>
            </a:extLst>
          </p:cNvPr>
          <p:cNvSpPr/>
          <p:nvPr/>
        </p:nvSpPr>
        <p:spPr>
          <a:xfrm>
            <a:off x="4328389" y="5282581"/>
            <a:ext cx="144263" cy="778495"/>
          </a:xfrm>
          <a:prstGeom prst="rect">
            <a:avLst/>
          </a:prstGeom>
          <a:solidFill>
            <a:srgbClr val="B8EAC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grpSp>
        <p:nvGrpSpPr>
          <p:cNvPr id="76" name="Group 75">
            <a:extLst>
              <a:ext uri="{FF2B5EF4-FFF2-40B4-BE49-F238E27FC236}">
                <a16:creationId xmlns:a16="http://schemas.microsoft.com/office/drawing/2014/main" id="{F2A3F8C4-47E3-49BE-850F-D68B5DBCB8F9}"/>
              </a:ext>
            </a:extLst>
          </p:cNvPr>
          <p:cNvGrpSpPr/>
          <p:nvPr/>
        </p:nvGrpSpPr>
        <p:grpSpPr>
          <a:xfrm>
            <a:off x="4611577" y="5342315"/>
            <a:ext cx="3259332" cy="714292"/>
            <a:chOff x="4611577" y="5642519"/>
            <a:chExt cx="3259332" cy="714292"/>
          </a:xfrm>
        </p:grpSpPr>
        <p:sp>
          <p:nvSpPr>
            <p:cNvPr id="24" name="Rectangle 23">
              <a:extLst>
                <a:ext uri="{FF2B5EF4-FFF2-40B4-BE49-F238E27FC236}">
                  <a16:creationId xmlns:a16="http://schemas.microsoft.com/office/drawing/2014/main" id="{E75D93EF-E988-4F6B-833E-EF6F64F0002E}"/>
                </a:ext>
              </a:extLst>
            </p:cNvPr>
            <p:cNvSpPr/>
            <p:nvPr/>
          </p:nvSpPr>
          <p:spPr>
            <a:xfrm>
              <a:off x="4611577" y="5642519"/>
              <a:ext cx="144263" cy="714199"/>
            </a:xfrm>
            <a:prstGeom prst="rect">
              <a:avLst/>
            </a:prstGeom>
            <a:solidFill>
              <a:srgbClr val="FB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640D454A-BC1C-4A27-B50C-7F7CEFCAFF3B}"/>
                </a:ext>
              </a:extLst>
            </p:cNvPr>
            <p:cNvSpPr/>
            <p:nvPr/>
          </p:nvSpPr>
          <p:spPr>
            <a:xfrm>
              <a:off x="4894766" y="5722438"/>
              <a:ext cx="144263" cy="634280"/>
            </a:xfrm>
            <a:prstGeom prst="rect">
              <a:avLst/>
            </a:prstGeom>
            <a:solidFill>
              <a:srgbClr val="FB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CA0FA02E-ACB8-49F5-8A9E-358C663456B5}"/>
                </a:ext>
              </a:extLst>
            </p:cNvPr>
            <p:cNvSpPr/>
            <p:nvPr/>
          </p:nvSpPr>
          <p:spPr>
            <a:xfrm>
              <a:off x="5177953" y="5797121"/>
              <a:ext cx="144263" cy="559610"/>
            </a:xfrm>
            <a:prstGeom prst="rect">
              <a:avLst/>
            </a:prstGeom>
            <a:solidFill>
              <a:srgbClr val="FB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4F3C6F3B-9F6F-46BA-854A-85668A9E0425}"/>
                </a:ext>
              </a:extLst>
            </p:cNvPr>
            <p:cNvSpPr/>
            <p:nvPr/>
          </p:nvSpPr>
          <p:spPr>
            <a:xfrm>
              <a:off x="5461141" y="5859483"/>
              <a:ext cx="144263" cy="497248"/>
            </a:xfrm>
            <a:prstGeom prst="rect">
              <a:avLst/>
            </a:prstGeom>
            <a:solidFill>
              <a:srgbClr val="FB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FDD8F10C-41A0-4C18-B903-801D154969EC}"/>
                </a:ext>
              </a:extLst>
            </p:cNvPr>
            <p:cNvSpPr/>
            <p:nvPr/>
          </p:nvSpPr>
          <p:spPr>
            <a:xfrm>
              <a:off x="5744330" y="5958871"/>
              <a:ext cx="144263" cy="397864"/>
            </a:xfrm>
            <a:prstGeom prst="rect">
              <a:avLst/>
            </a:prstGeom>
            <a:solidFill>
              <a:srgbClr val="FB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2D40870A-276C-4492-9BB6-75AC787A9581}"/>
                </a:ext>
              </a:extLst>
            </p:cNvPr>
            <p:cNvSpPr/>
            <p:nvPr/>
          </p:nvSpPr>
          <p:spPr>
            <a:xfrm>
              <a:off x="6027518" y="6013096"/>
              <a:ext cx="144263" cy="343626"/>
            </a:xfrm>
            <a:prstGeom prst="rect">
              <a:avLst/>
            </a:prstGeom>
            <a:solidFill>
              <a:srgbClr val="FB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9B12EA17-4C8B-491C-AFAF-342EE2715A6E}"/>
                </a:ext>
              </a:extLst>
            </p:cNvPr>
            <p:cNvSpPr/>
            <p:nvPr/>
          </p:nvSpPr>
          <p:spPr>
            <a:xfrm>
              <a:off x="6310705" y="6058265"/>
              <a:ext cx="144263" cy="298504"/>
            </a:xfrm>
            <a:prstGeom prst="rect">
              <a:avLst/>
            </a:prstGeom>
            <a:solidFill>
              <a:srgbClr val="FB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F014CD18-D701-484F-9267-E48507F6D47B}"/>
                </a:ext>
              </a:extLst>
            </p:cNvPr>
            <p:cNvSpPr/>
            <p:nvPr/>
          </p:nvSpPr>
          <p:spPr>
            <a:xfrm>
              <a:off x="6593894" y="6122570"/>
              <a:ext cx="144263" cy="234198"/>
            </a:xfrm>
            <a:prstGeom prst="rect">
              <a:avLst/>
            </a:prstGeom>
            <a:solidFill>
              <a:srgbClr val="FB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70D2B9B0-DEEE-49FE-B3CE-082F8382D8D1}"/>
                </a:ext>
              </a:extLst>
            </p:cNvPr>
            <p:cNvSpPr/>
            <p:nvPr/>
          </p:nvSpPr>
          <p:spPr>
            <a:xfrm>
              <a:off x="6877082" y="6158012"/>
              <a:ext cx="144263" cy="198749"/>
            </a:xfrm>
            <a:prstGeom prst="rect">
              <a:avLst/>
            </a:prstGeom>
            <a:solidFill>
              <a:srgbClr val="FB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BC9F9C33-9568-4BFA-84BA-8FD4FE8DA426}"/>
                </a:ext>
              </a:extLst>
            </p:cNvPr>
            <p:cNvSpPr/>
            <p:nvPr/>
          </p:nvSpPr>
          <p:spPr>
            <a:xfrm>
              <a:off x="7160270" y="6206715"/>
              <a:ext cx="144263" cy="150047"/>
            </a:xfrm>
            <a:prstGeom prst="rect">
              <a:avLst/>
            </a:prstGeom>
            <a:solidFill>
              <a:srgbClr val="FB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69E5C190-1A9E-4651-9330-C846B3A349DD}"/>
                </a:ext>
              </a:extLst>
            </p:cNvPr>
            <p:cNvSpPr/>
            <p:nvPr/>
          </p:nvSpPr>
          <p:spPr>
            <a:xfrm>
              <a:off x="7443457" y="6269077"/>
              <a:ext cx="144263" cy="87673"/>
            </a:xfrm>
            <a:prstGeom prst="rect">
              <a:avLst/>
            </a:prstGeom>
            <a:solidFill>
              <a:srgbClr val="FB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C1B16937-7C15-4624-99AE-B81C795C04C8}"/>
                </a:ext>
              </a:extLst>
            </p:cNvPr>
            <p:cNvSpPr/>
            <p:nvPr/>
          </p:nvSpPr>
          <p:spPr>
            <a:xfrm>
              <a:off x="7726646" y="6292157"/>
              <a:ext cx="144263" cy="64654"/>
            </a:xfrm>
            <a:prstGeom prst="rect">
              <a:avLst/>
            </a:prstGeom>
            <a:solidFill>
              <a:srgbClr val="FBD9D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grpSp>
      <p:sp>
        <p:nvSpPr>
          <p:cNvPr id="37" name="Rectangle 36">
            <a:extLst>
              <a:ext uri="{FF2B5EF4-FFF2-40B4-BE49-F238E27FC236}">
                <a16:creationId xmlns:a16="http://schemas.microsoft.com/office/drawing/2014/main" id="{FE2B25CE-6A70-46F8-8644-14149B397D02}"/>
              </a:ext>
            </a:extLst>
          </p:cNvPr>
          <p:cNvSpPr/>
          <p:nvPr/>
        </p:nvSpPr>
        <p:spPr>
          <a:xfrm flipV="1">
            <a:off x="8293023" y="6061180"/>
            <a:ext cx="144263" cy="56125"/>
          </a:xfrm>
          <a:prstGeom prst="rect">
            <a:avLst/>
          </a:prstGeom>
          <a:solidFill>
            <a:srgbClr val="EF5F5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C98399CD-7DDC-4CFA-AD65-EE51785312E9}"/>
              </a:ext>
            </a:extLst>
          </p:cNvPr>
          <p:cNvSpPr/>
          <p:nvPr/>
        </p:nvSpPr>
        <p:spPr>
          <a:xfrm flipV="1">
            <a:off x="8576210" y="6061180"/>
            <a:ext cx="144263" cy="74337"/>
          </a:xfrm>
          <a:prstGeom prst="rect">
            <a:avLst/>
          </a:prstGeom>
          <a:solidFill>
            <a:srgbClr val="EF5F5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B45D4795-BF6E-49CD-9B26-9DE969173FDF}"/>
              </a:ext>
            </a:extLst>
          </p:cNvPr>
          <p:cNvSpPr/>
          <p:nvPr/>
        </p:nvSpPr>
        <p:spPr>
          <a:xfrm flipV="1">
            <a:off x="8859398" y="6061180"/>
            <a:ext cx="144263" cy="97420"/>
          </a:xfrm>
          <a:prstGeom prst="rect">
            <a:avLst/>
          </a:prstGeom>
          <a:solidFill>
            <a:srgbClr val="EF5F5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20097A6F-F868-4F44-A12D-7FC8D80FEBD0}"/>
              </a:ext>
            </a:extLst>
          </p:cNvPr>
          <p:cNvSpPr/>
          <p:nvPr/>
        </p:nvSpPr>
        <p:spPr>
          <a:xfrm flipV="1">
            <a:off x="9142586" y="6061179"/>
            <a:ext cx="144263" cy="114958"/>
          </a:xfrm>
          <a:prstGeom prst="rect">
            <a:avLst/>
          </a:prstGeom>
          <a:solidFill>
            <a:srgbClr val="EF5F5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233AC9F2-A97D-471A-B1F8-D985AE7730D2}"/>
              </a:ext>
            </a:extLst>
          </p:cNvPr>
          <p:cNvSpPr/>
          <p:nvPr/>
        </p:nvSpPr>
        <p:spPr>
          <a:xfrm flipV="1">
            <a:off x="9425775" y="6061237"/>
            <a:ext cx="144263" cy="144133"/>
          </a:xfrm>
          <a:prstGeom prst="rect">
            <a:avLst/>
          </a:prstGeom>
          <a:solidFill>
            <a:srgbClr val="EF5F5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5819D9AE-AB7F-4968-819C-EB74721CEE5F}"/>
              </a:ext>
            </a:extLst>
          </p:cNvPr>
          <p:cNvSpPr/>
          <p:nvPr/>
        </p:nvSpPr>
        <p:spPr>
          <a:xfrm flipV="1">
            <a:off x="9708962" y="6061239"/>
            <a:ext cx="144263" cy="165568"/>
          </a:xfrm>
          <a:prstGeom prst="rect">
            <a:avLst/>
          </a:prstGeom>
          <a:solidFill>
            <a:srgbClr val="EF5F5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0695926A-CCA7-44DF-85DE-8F6967C3B91C}"/>
              </a:ext>
            </a:extLst>
          </p:cNvPr>
          <p:cNvSpPr/>
          <p:nvPr/>
        </p:nvSpPr>
        <p:spPr>
          <a:xfrm flipV="1">
            <a:off x="9992150" y="6061236"/>
            <a:ext cx="144263" cy="183110"/>
          </a:xfrm>
          <a:prstGeom prst="rect">
            <a:avLst/>
          </a:prstGeom>
          <a:solidFill>
            <a:srgbClr val="EF5F5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D9CD7176-10F9-4342-B758-3BB0A728C17C}"/>
              </a:ext>
            </a:extLst>
          </p:cNvPr>
          <p:cNvSpPr/>
          <p:nvPr/>
        </p:nvSpPr>
        <p:spPr>
          <a:xfrm flipV="1">
            <a:off x="10275339" y="6061237"/>
            <a:ext cx="144263" cy="210392"/>
          </a:xfrm>
          <a:prstGeom prst="rect">
            <a:avLst/>
          </a:prstGeom>
          <a:solidFill>
            <a:srgbClr val="EF5F5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872FA704-9B5C-404D-807E-E066DEE86464}"/>
              </a:ext>
            </a:extLst>
          </p:cNvPr>
          <p:cNvSpPr/>
          <p:nvPr/>
        </p:nvSpPr>
        <p:spPr>
          <a:xfrm flipV="1">
            <a:off x="10558513" y="6061237"/>
            <a:ext cx="144263" cy="225982"/>
          </a:xfrm>
          <a:prstGeom prst="rect">
            <a:avLst/>
          </a:prstGeom>
          <a:solidFill>
            <a:srgbClr val="EF5F5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F8558676-4373-498D-8192-B0E8D7920B8C}"/>
                  </a:ext>
                </a:extLst>
              </p:cNvPr>
              <p:cNvSpPr txBox="1"/>
              <p:nvPr/>
            </p:nvSpPr>
            <p:spPr>
              <a:xfrm>
                <a:off x="1875796" y="6061077"/>
                <a:ext cx="1155894" cy="338554"/>
              </a:xfrm>
              <a:prstGeom prst="rect">
                <a:avLst/>
              </a:prstGeom>
              <a:noFill/>
            </p:spPr>
            <p:txBody>
              <a:bodyPr wrap="none" rtlCol="0">
                <a:spAutoFit/>
              </a:bodyPr>
              <a:lstStyle/>
              <a:p>
                <a:pPr algn="r"/>
                <a:r>
                  <a:rPr lang="en-US" sz="1600" dirty="0">
                    <a:latin typeface="Arial" panose="020B0604020202020204" pitchFamily="34" charset="0"/>
                    <a:cs typeface="Arial" panose="020B0604020202020204" pitchFamily="34" charset="0"/>
                  </a:rPr>
                  <a:t>options (</a:t>
                </a:r>
                <a14:m>
                  <m:oMath xmlns:m="http://schemas.openxmlformats.org/officeDocument/2006/math">
                    <m:r>
                      <a:rPr lang="en-US" sz="1600" i="1">
                        <a:latin typeface="Cambria Math" panose="02040503050406030204" pitchFamily="18" charset="0"/>
                      </a:rPr>
                      <m:t>𝑥</m:t>
                    </m:r>
                  </m:oMath>
                </a14:m>
                <a:r>
                  <a:rPr lang="en-US" sz="1600" dirty="0">
                    <a:latin typeface="Arial" panose="020B0604020202020204" pitchFamily="34" charset="0"/>
                    <a:cs typeface="Arial" panose="020B0604020202020204" pitchFamily="34" charset="0"/>
                  </a:rPr>
                  <a:t>)</a:t>
                </a:r>
              </a:p>
            </p:txBody>
          </p:sp>
        </mc:Choice>
        <mc:Fallback xmlns="">
          <p:sp>
            <p:nvSpPr>
              <p:cNvPr id="54" name="TextBox 53">
                <a:extLst>
                  <a:ext uri="{FF2B5EF4-FFF2-40B4-BE49-F238E27FC236}">
                    <a16:creationId xmlns:a16="http://schemas.microsoft.com/office/drawing/2014/main" id="{F8558676-4373-498D-8192-B0E8D7920B8C}"/>
                  </a:ext>
                </a:extLst>
              </p:cNvPr>
              <p:cNvSpPr txBox="1">
                <a:spLocks noRot="1" noChangeAspect="1" noMove="1" noResize="1" noEditPoints="1" noAdjustHandles="1" noChangeArrowheads="1" noChangeShapeType="1" noTextEdit="1"/>
              </p:cNvSpPr>
              <p:nvPr/>
            </p:nvSpPr>
            <p:spPr>
              <a:xfrm>
                <a:off x="1875796" y="6061077"/>
                <a:ext cx="1155894" cy="338554"/>
              </a:xfrm>
              <a:prstGeom prst="rect">
                <a:avLst/>
              </a:prstGeom>
              <a:blipFill>
                <a:blip r:embed="rId4"/>
                <a:stretch>
                  <a:fillRect l="-2646" t="-5357" r="-2646" b="-21429"/>
                </a:stretch>
              </a:blipFill>
            </p:spPr>
            <p:txBody>
              <a:bodyPr/>
              <a:lstStyle/>
              <a:p>
                <a:r>
                  <a:rPr lang="en-US">
                    <a:noFill/>
                  </a:rPr>
                  <a:t> </a:t>
                </a:r>
              </a:p>
            </p:txBody>
          </p:sp>
        </mc:Fallback>
      </mc:AlternateContent>
      <p:cxnSp>
        <p:nvCxnSpPr>
          <p:cNvPr id="56" name="Straight Connector 55">
            <a:extLst>
              <a:ext uri="{FF2B5EF4-FFF2-40B4-BE49-F238E27FC236}">
                <a16:creationId xmlns:a16="http://schemas.microsoft.com/office/drawing/2014/main" id="{71342F0E-3F12-4E04-8A5D-A974C66B380A}"/>
              </a:ext>
            </a:extLst>
          </p:cNvPr>
          <p:cNvCxnSpPr>
            <a:cxnSpLocks/>
          </p:cNvCxnSpPr>
          <p:nvPr/>
        </p:nvCxnSpPr>
        <p:spPr>
          <a:xfrm>
            <a:off x="8223879" y="4195582"/>
            <a:ext cx="0" cy="2060880"/>
          </a:xfrm>
          <a:prstGeom prst="line">
            <a:avLst/>
          </a:prstGeom>
          <a:ln w="1270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225FD7F5-23AE-49DB-B22E-F406E54C4374}"/>
              </a:ext>
            </a:extLst>
          </p:cNvPr>
          <p:cNvSpPr txBox="1"/>
          <p:nvPr/>
        </p:nvSpPr>
        <p:spPr>
          <a:xfrm>
            <a:off x="7797343" y="6158517"/>
            <a:ext cx="1417376" cy="338554"/>
          </a:xfrm>
          <a:prstGeom prst="rect">
            <a:avLst/>
          </a:prstGeom>
          <a:noFill/>
        </p:spPr>
        <p:txBody>
          <a:bodyPr wrap="none" rtlCol="0">
            <a:spAutoFit/>
          </a:bodyPr>
          <a:lstStyle/>
          <a:p>
            <a:r>
              <a:rPr lang="en-US" sz="1600" b="1" dirty="0">
                <a:solidFill>
                  <a:srgbClr val="00B050"/>
                </a:solidFill>
                <a:latin typeface="Arial" panose="020B0604020202020204" pitchFamily="34" charset="0"/>
                <a:cs typeface="Arial" panose="020B0604020202020204" pitchFamily="34" charset="0"/>
              </a:rPr>
              <a:t>do</a:t>
            </a:r>
            <a:r>
              <a:rPr lang="en-US" sz="1600" b="1" dirty="0">
                <a:solidFill>
                  <a:srgbClr val="FFC000"/>
                </a:solidFill>
                <a:latin typeface="Arial" panose="020B0604020202020204" pitchFamily="34" charset="0"/>
                <a:cs typeface="Arial" panose="020B0604020202020204" pitchFamily="34" charset="0"/>
              </a:rPr>
              <a:t>   </a:t>
            </a:r>
            <a:r>
              <a:rPr lang="en-US" sz="1600" b="1" dirty="0">
                <a:solidFill>
                  <a:srgbClr val="FF0000"/>
                </a:solidFill>
                <a:latin typeface="Arial" panose="020B0604020202020204" pitchFamily="34" charset="0"/>
                <a:cs typeface="Arial" panose="020B0604020202020204" pitchFamily="34" charset="0"/>
              </a:rPr>
              <a:t>don’t do</a:t>
            </a:r>
          </a:p>
        </p:txBody>
      </p:sp>
      <mc:AlternateContent xmlns:mc="http://schemas.openxmlformats.org/markup-compatibility/2006" xmlns:a14="http://schemas.microsoft.com/office/drawing/2010/main">
        <mc:Choice Requires="a14">
          <p:sp>
            <p:nvSpPr>
              <p:cNvPr id="59" name="Rectangle 58">
                <a:extLst>
                  <a:ext uri="{FF2B5EF4-FFF2-40B4-BE49-F238E27FC236}">
                    <a16:creationId xmlns:a16="http://schemas.microsoft.com/office/drawing/2014/main" id="{FAF33A5F-018F-4220-A2E1-C74C9AB75AC7}"/>
                  </a:ext>
                </a:extLst>
              </p:cNvPr>
              <p:cNvSpPr/>
              <p:nvPr/>
            </p:nvSpPr>
            <p:spPr>
              <a:xfrm>
                <a:off x="495052" y="4684722"/>
                <a:ext cx="528926" cy="400110"/>
              </a:xfrm>
              <a:prstGeom prst="rect">
                <a:avLst/>
              </a:prstGeom>
            </p:spPr>
            <p:txBody>
              <a:bodyPr wrap="none">
                <a:spAutoFit/>
              </a:bodyPr>
              <a:lstStyle/>
              <a:p>
                <a:pPr/>
                <a14:m>
                  <m:oMathPara xmlns:m="http://schemas.openxmlformats.org/officeDocument/2006/math">
                    <m:oMathParaPr>
                      <m:jc m:val="righ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𝑥</m:t>
                          </m:r>
                        </m:sub>
                      </m:sSub>
                    </m:oMath>
                  </m:oMathPara>
                </a14:m>
                <a:endParaRPr lang="en-US" sz="2000" i="1" dirty="0">
                  <a:latin typeface="Arial" panose="020B0604020202020204" pitchFamily="34" charset="0"/>
                  <a:cs typeface="Arial" panose="020B0604020202020204" pitchFamily="34" charset="0"/>
                </a:endParaRPr>
              </a:p>
            </p:txBody>
          </p:sp>
        </mc:Choice>
        <mc:Fallback xmlns="">
          <p:sp>
            <p:nvSpPr>
              <p:cNvPr id="59" name="Rectangle 58">
                <a:extLst>
                  <a:ext uri="{FF2B5EF4-FFF2-40B4-BE49-F238E27FC236}">
                    <a16:creationId xmlns:a16="http://schemas.microsoft.com/office/drawing/2014/main" id="{FAF33A5F-018F-4220-A2E1-C74C9AB75AC7}"/>
                  </a:ext>
                </a:extLst>
              </p:cNvPr>
              <p:cNvSpPr>
                <a:spLocks noRot="1" noChangeAspect="1" noMove="1" noResize="1" noEditPoints="1" noAdjustHandles="1" noChangeArrowheads="1" noChangeShapeType="1" noTextEdit="1"/>
              </p:cNvSpPr>
              <p:nvPr/>
            </p:nvSpPr>
            <p:spPr>
              <a:xfrm>
                <a:off x="495052" y="4684722"/>
                <a:ext cx="528926" cy="400110"/>
              </a:xfrm>
              <a:prstGeom prst="rect">
                <a:avLst/>
              </a:prstGeom>
              <a:blipFill>
                <a:blip r:embed="rId5"/>
                <a:stretch>
                  <a:fillRect/>
                </a:stretch>
              </a:blipFill>
            </p:spPr>
            <p:txBody>
              <a:bodyPr/>
              <a:lstStyle/>
              <a:p>
                <a:r>
                  <a:rPr lang="en-US">
                    <a:noFill/>
                  </a:rPr>
                  <a:t> </a:t>
                </a:r>
              </a:p>
            </p:txBody>
          </p:sp>
        </mc:Fallback>
      </mc:AlternateContent>
      <p:sp>
        <p:nvSpPr>
          <p:cNvPr id="67" name="Freeform: Shape 66">
            <a:extLst>
              <a:ext uri="{FF2B5EF4-FFF2-40B4-BE49-F238E27FC236}">
                <a16:creationId xmlns:a16="http://schemas.microsoft.com/office/drawing/2014/main" id="{96ADA5DB-C26D-4F6C-ACBD-42FF0A673D36}"/>
              </a:ext>
            </a:extLst>
          </p:cNvPr>
          <p:cNvSpPr/>
          <p:nvPr/>
        </p:nvSpPr>
        <p:spPr>
          <a:xfrm>
            <a:off x="1049222" y="3131705"/>
            <a:ext cx="5467647" cy="2921860"/>
          </a:xfrm>
          <a:custGeom>
            <a:avLst/>
            <a:gdLst>
              <a:gd name="connsiteX0" fmla="*/ 0 w 5467647"/>
              <a:gd name="connsiteY0" fmla="*/ 2921860 h 2921860"/>
              <a:gd name="connsiteX1" fmla="*/ 333029 w 5467647"/>
              <a:gd name="connsiteY1" fmla="*/ 2743892 h 2921860"/>
              <a:gd name="connsiteX2" fmla="*/ 775412 w 5467647"/>
              <a:gd name="connsiteY2" fmla="*/ 2507487 h 2921860"/>
              <a:gd name="connsiteX3" fmla="*/ 1381824 w 5467647"/>
              <a:gd name="connsiteY3" fmla="*/ 2183426 h 2921860"/>
              <a:gd name="connsiteX4" fmla="*/ 1878882 w 5467647"/>
              <a:gd name="connsiteY4" fmla="*/ 1917803 h 2921860"/>
              <a:gd name="connsiteX5" fmla="*/ 2266588 w 5467647"/>
              <a:gd name="connsiteY5" fmla="*/ 1710616 h 2921860"/>
              <a:gd name="connsiteX6" fmla="*/ 2654294 w 5467647"/>
              <a:gd name="connsiteY6" fmla="*/ 1503430 h 2921860"/>
              <a:gd name="connsiteX7" fmla="*/ 3151353 w 5467647"/>
              <a:gd name="connsiteY7" fmla="*/ 1237806 h 2921860"/>
              <a:gd name="connsiteX8" fmla="*/ 3593735 w 5467647"/>
              <a:gd name="connsiteY8" fmla="*/ 1001401 h 2921860"/>
              <a:gd name="connsiteX9" fmla="*/ 4036118 w 5467647"/>
              <a:gd name="connsiteY9" fmla="*/ 764996 h 2921860"/>
              <a:gd name="connsiteX10" fmla="*/ 4587853 w 5467647"/>
              <a:gd name="connsiteY10" fmla="*/ 470154 h 2921860"/>
              <a:gd name="connsiteX11" fmla="*/ 5467647 w 5467647"/>
              <a:gd name="connsiteY11" fmla="*/ 0 h 2921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67647" h="2921860" extrusionOk="0">
                <a:moveTo>
                  <a:pt x="0" y="2921860"/>
                </a:moveTo>
                <a:cubicBezTo>
                  <a:pt x="122373" y="2813805"/>
                  <a:pt x="192711" y="2869644"/>
                  <a:pt x="333029" y="2743892"/>
                </a:cubicBezTo>
                <a:cubicBezTo>
                  <a:pt x="473347" y="2618141"/>
                  <a:pt x="681768" y="2606105"/>
                  <a:pt x="775412" y="2507487"/>
                </a:cubicBezTo>
                <a:cubicBezTo>
                  <a:pt x="869056" y="2408869"/>
                  <a:pt x="1236761" y="2338621"/>
                  <a:pt x="1381824" y="2183426"/>
                </a:cubicBezTo>
                <a:cubicBezTo>
                  <a:pt x="1526887" y="2028232"/>
                  <a:pt x="1693436" y="2017454"/>
                  <a:pt x="1878882" y="1917803"/>
                </a:cubicBezTo>
                <a:cubicBezTo>
                  <a:pt x="2064328" y="1818152"/>
                  <a:pt x="2116177" y="1813619"/>
                  <a:pt x="2266588" y="1710616"/>
                </a:cubicBezTo>
                <a:cubicBezTo>
                  <a:pt x="2416999" y="1607614"/>
                  <a:pt x="2487348" y="1619106"/>
                  <a:pt x="2654294" y="1503430"/>
                </a:cubicBezTo>
                <a:cubicBezTo>
                  <a:pt x="2821240" y="1387754"/>
                  <a:pt x="2959181" y="1348926"/>
                  <a:pt x="3151353" y="1237806"/>
                </a:cubicBezTo>
                <a:cubicBezTo>
                  <a:pt x="3343526" y="1126686"/>
                  <a:pt x="3408770" y="1128233"/>
                  <a:pt x="3593735" y="1001401"/>
                </a:cubicBezTo>
                <a:cubicBezTo>
                  <a:pt x="3778700" y="874569"/>
                  <a:pt x="3967266" y="868498"/>
                  <a:pt x="4036118" y="764996"/>
                </a:cubicBezTo>
                <a:cubicBezTo>
                  <a:pt x="4104970" y="661494"/>
                  <a:pt x="4488394" y="597550"/>
                  <a:pt x="4587853" y="470154"/>
                </a:cubicBezTo>
                <a:cubicBezTo>
                  <a:pt x="4687312" y="342758"/>
                  <a:pt x="5115709" y="266286"/>
                  <a:pt x="5467647" y="0"/>
                </a:cubicBezTo>
              </a:path>
            </a:pathLst>
          </a:custGeom>
          <a:noFill/>
          <a:ln>
            <a:solidFill>
              <a:schemeClr val="tx1"/>
            </a:solidFill>
            <a:extLst>
              <a:ext uri="{C807C97D-BFC1-408E-A445-0C87EB9F89A2}">
                <ask:lineSketchStyleProps xmlns:ask="http://schemas.microsoft.com/office/drawing/2018/sketchyshapes" sd="3735819797">
                  <a:custGeom>
                    <a:avLst/>
                    <a:gdLst>
                      <a:gd name="connsiteX0" fmla="*/ 0 w 3436731"/>
                      <a:gd name="connsiteY0" fmla="*/ 1630017 h 1630017"/>
                      <a:gd name="connsiteX1" fmla="*/ 3436731 w 3436731"/>
                      <a:gd name="connsiteY1" fmla="*/ 0 h 1630017"/>
                    </a:gdLst>
                    <a:ahLst/>
                    <a:cxnLst>
                      <a:cxn ang="0">
                        <a:pos x="connsiteX0" y="connsiteY0"/>
                      </a:cxn>
                      <a:cxn ang="0">
                        <a:pos x="connsiteX1" y="connsiteY1"/>
                      </a:cxn>
                    </a:cxnLst>
                    <a:rect l="l" t="t" r="r" b="b"/>
                    <a:pathLst>
                      <a:path w="3436731" h="1630017">
                        <a:moveTo>
                          <a:pt x="0" y="1630017"/>
                        </a:moveTo>
                        <a:lnTo>
                          <a:pt x="3436731" y="0"/>
                        </a:ln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Arial" panose="020B0604020202020204" pitchFamily="34" charset="0"/>
              <a:cs typeface="Arial" panose="020B0604020202020204" pitchFamily="34" charset="0"/>
            </a:endParaRPr>
          </a:p>
        </p:txBody>
      </p:sp>
      <p:sp>
        <p:nvSpPr>
          <p:cNvPr id="68" name="TextBox 67">
            <a:extLst>
              <a:ext uri="{FF2B5EF4-FFF2-40B4-BE49-F238E27FC236}">
                <a16:creationId xmlns:a16="http://schemas.microsoft.com/office/drawing/2014/main" id="{10C4C828-0AAF-46D8-BDEF-503CC4AC5D02}"/>
              </a:ext>
            </a:extLst>
          </p:cNvPr>
          <p:cNvSpPr txBox="1"/>
          <p:nvPr/>
        </p:nvSpPr>
        <p:spPr>
          <a:xfrm>
            <a:off x="5007009" y="3810153"/>
            <a:ext cx="1827744" cy="584775"/>
          </a:xfrm>
          <a:prstGeom prst="rect">
            <a:avLst/>
          </a:prstGeom>
          <a:noFill/>
        </p:spPr>
        <p:txBody>
          <a:bodyPr wrap="none" rtlCol="0" anchor="ctr">
            <a:spAutoFit/>
          </a:bodyPr>
          <a:lstStyle/>
          <a:p>
            <a:r>
              <a:rPr lang="en-US" sz="1600" dirty="0">
                <a:latin typeface="Arial" panose="020B0604020202020204" pitchFamily="34" charset="0"/>
                <a:cs typeface="Arial" panose="020B0604020202020204" pitchFamily="34" charset="0"/>
              </a:rPr>
              <a:t>cumulative cost of</a:t>
            </a:r>
          </a:p>
          <a:p>
            <a:r>
              <a:rPr lang="en-US" sz="1600" dirty="0">
                <a:latin typeface="Arial" panose="020B0604020202020204" pitchFamily="34" charset="0"/>
                <a:cs typeface="Arial" panose="020B0604020202020204" pitchFamily="34" charset="0"/>
              </a:rPr>
              <a:t>pursuing options</a:t>
            </a:r>
          </a:p>
        </p:txBody>
      </p:sp>
      <p:grpSp>
        <p:nvGrpSpPr>
          <p:cNvPr id="101" name="Group 100">
            <a:extLst>
              <a:ext uri="{FF2B5EF4-FFF2-40B4-BE49-F238E27FC236}">
                <a16:creationId xmlns:a16="http://schemas.microsoft.com/office/drawing/2014/main" id="{F2CA3759-241A-4E00-B4AC-5284C644375E}"/>
              </a:ext>
            </a:extLst>
          </p:cNvPr>
          <p:cNvGrpSpPr/>
          <p:nvPr/>
        </p:nvGrpSpPr>
        <p:grpSpPr>
          <a:xfrm>
            <a:off x="732436" y="3856953"/>
            <a:ext cx="3854146" cy="385060"/>
            <a:chOff x="732436" y="4152585"/>
            <a:chExt cx="3854146" cy="385060"/>
          </a:xfrm>
        </p:grpSpPr>
        <p:sp>
          <p:nvSpPr>
            <p:cNvPr id="55" name="TextBox 54">
              <a:extLst>
                <a:ext uri="{FF2B5EF4-FFF2-40B4-BE49-F238E27FC236}">
                  <a16:creationId xmlns:a16="http://schemas.microsoft.com/office/drawing/2014/main" id="{253D0A19-9B93-4370-98A9-4F8B492B2A0D}"/>
                </a:ext>
              </a:extLst>
            </p:cNvPr>
            <p:cNvSpPr txBox="1"/>
            <p:nvPr/>
          </p:nvSpPr>
          <p:spPr>
            <a:xfrm>
              <a:off x="1651115" y="4152585"/>
              <a:ext cx="2324675" cy="338554"/>
            </a:xfrm>
            <a:prstGeom prst="rect">
              <a:avLst/>
            </a:prstGeom>
            <a:noFill/>
          </p:spPr>
          <p:txBody>
            <a:bodyPr wrap="none" rtlCol="0" anchor="b">
              <a:spAutoFit/>
            </a:bodyPr>
            <a:lstStyle/>
            <a:p>
              <a:r>
                <a:rPr lang="en-US" sz="1600" dirty="0">
                  <a:latin typeface="Arial" panose="020B0604020202020204" pitchFamily="34" charset="0"/>
                  <a:cs typeface="Arial" panose="020B0604020202020204" pitchFamily="34" charset="0"/>
                </a:rPr>
                <a:t>capital budget available</a:t>
              </a:r>
            </a:p>
          </p:txBody>
        </p:sp>
        <p:grpSp>
          <p:nvGrpSpPr>
            <p:cNvPr id="100" name="Group 99">
              <a:extLst>
                <a:ext uri="{FF2B5EF4-FFF2-40B4-BE49-F238E27FC236}">
                  <a16:creationId xmlns:a16="http://schemas.microsoft.com/office/drawing/2014/main" id="{324F9902-418F-4F2E-83B0-8C1E3C3AA68A}"/>
                </a:ext>
              </a:extLst>
            </p:cNvPr>
            <p:cNvGrpSpPr/>
            <p:nvPr/>
          </p:nvGrpSpPr>
          <p:grpSpPr>
            <a:xfrm>
              <a:off x="732436" y="4431829"/>
              <a:ext cx="3854146" cy="105816"/>
              <a:chOff x="732436" y="4431829"/>
              <a:chExt cx="3854146" cy="105816"/>
            </a:xfrm>
          </p:grpSpPr>
          <p:cxnSp>
            <p:nvCxnSpPr>
              <p:cNvPr id="53" name="Straight Connector 52">
                <a:extLst>
                  <a:ext uri="{FF2B5EF4-FFF2-40B4-BE49-F238E27FC236}">
                    <a16:creationId xmlns:a16="http://schemas.microsoft.com/office/drawing/2014/main" id="{36C8CC35-7207-4D2B-A538-8D06788E3FCD}"/>
                  </a:ext>
                </a:extLst>
              </p:cNvPr>
              <p:cNvCxnSpPr>
                <a:cxnSpLocks/>
              </p:cNvCxnSpPr>
              <p:nvPr/>
            </p:nvCxnSpPr>
            <p:spPr>
              <a:xfrm>
                <a:off x="732436" y="4491214"/>
                <a:ext cx="3805965" cy="0"/>
              </a:xfrm>
              <a:prstGeom prst="line">
                <a:avLst/>
              </a:prstGeom>
              <a:ln w="1270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8CF3E4EE-6ED8-4205-9B2F-DF2AE89A7E1D}"/>
                  </a:ext>
                </a:extLst>
              </p:cNvPr>
              <p:cNvSpPr/>
              <p:nvPr/>
            </p:nvSpPr>
            <p:spPr>
              <a:xfrm>
                <a:off x="4485732" y="4431829"/>
                <a:ext cx="100850" cy="105816"/>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000" dirty="0">
                  <a:solidFill>
                    <a:schemeClr val="tx1"/>
                  </a:solidFill>
                  <a:latin typeface="Arial" panose="020B0604020202020204" pitchFamily="34" charset="0"/>
                  <a:cs typeface="Arial" panose="020B0604020202020204" pitchFamily="34" charset="0"/>
                </a:endParaRPr>
              </a:p>
            </p:txBody>
          </p:sp>
        </p:grpSp>
      </p:grpSp>
      <p:cxnSp>
        <p:nvCxnSpPr>
          <p:cNvPr id="5" name="Straight Arrow Connector 4">
            <a:extLst>
              <a:ext uri="{FF2B5EF4-FFF2-40B4-BE49-F238E27FC236}">
                <a16:creationId xmlns:a16="http://schemas.microsoft.com/office/drawing/2014/main" id="{D0D1C057-2BB5-4E33-BEAE-BE54D3BF98E7}"/>
              </a:ext>
            </a:extLst>
          </p:cNvPr>
          <p:cNvCxnSpPr>
            <a:cxnSpLocks/>
            <a:stCxn id="54" idx="3"/>
          </p:cNvCxnSpPr>
          <p:nvPr/>
        </p:nvCxnSpPr>
        <p:spPr>
          <a:xfrm flipV="1">
            <a:off x="3031690" y="6214966"/>
            <a:ext cx="356035" cy="15388"/>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FA6B16EF-D080-4F28-9F41-0F930D7BB810}"/>
                  </a:ext>
                </a:extLst>
              </p:cNvPr>
              <p:cNvGraphicFramePr>
                <a:graphicFrameLocks noGrp="1"/>
              </p:cNvGraphicFramePr>
              <p:nvPr>
                <p:extLst>
                  <p:ext uri="{D42A27DB-BD31-4B8C-83A1-F6EECF244321}">
                    <p14:modId xmlns:p14="http://schemas.microsoft.com/office/powerpoint/2010/main" val="1529471387"/>
                  </p:ext>
                </p:extLst>
              </p:nvPr>
            </p:nvGraphicFramePr>
            <p:xfrm>
              <a:off x="7440233" y="2148539"/>
              <a:ext cx="4609998" cy="500380"/>
            </p:xfrm>
            <a:graphic>
              <a:graphicData uri="http://schemas.openxmlformats.org/drawingml/2006/table">
                <a:tbl>
                  <a:tblPr>
                    <a:tableStyleId>{5C22544A-7EE6-4342-B048-85BDC9FD1C3A}</a:tableStyleId>
                  </a:tblPr>
                  <a:tblGrid>
                    <a:gridCol w="276033">
                      <a:extLst>
                        <a:ext uri="{9D8B030D-6E8A-4147-A177-3AD203B41FA5}">
                          <a16:colId xmlns:a16="http://schemas.microsoft.com/office/drawing/2014/main" val="2233378431"/>
                        </a:ext>
                      </a:extLst>
                    </a:gridCol>
                    <a:gridCol w="4333965">
                      <a:extLst>
                        <a:ext uri="{9D8B030D-6E8A-4147-A177-3AD203B41FA5}">
                          <a16:colId xmlns:a16="http://schemas.microsoft.com/office/drawing/2014/main" val="675515614"/>
                        </a:ext>
                      </a:extLst>
                    </a:gridCol>
                  </a:tblGrid>
                  <a:tr h="203200">
                    <a:tc>
                      <a:txBody>
                        <a:bodyPr/>
                        <a:lstStyle/>
                        <a:p>
                          <a:pPr algn="ctr" fontAlgn="b"/>
                          <a:r>
                            <a:rPr lang="en-US" sz="16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u</a:t>
                          </a:r>
                          <a14:m>
                            <m:oMath xmlns:m="http://schemas.openxmlformats.org/officeDocument/2006/math">
                              <m:r>
                                <a:rPr lang="en-US" sz="1600" b="0" i="1" baseline="-25000" smtClean="0">
                                  <a:latin typeface="Cambria Math" panose="02040503050406030204" pitchFamily="18" charset="0"/>
                                  <a:ea typeface="Cambria Math" panose="02040503050406030204" pitchFamily="18" charset="0"/>
                                </a:rPr>
                                <m:t>𝑥</m:t>
                              </m:r>
                            </m:oMath>
                          </a14:m>
                          <a:endParaRPr lang="en-US" sz="1600" b="1" i="1" u="none" strike="noStrike" baseline="-25000"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6350" marR="6350" marT="6350" marB="0">
                        <a:noFill/>
                      </a:tcPr>
                    </a:tc>
                    <a:tc>
                      <a:txBody>
                        <a:bodyPr/>
                        <a:lstStyle/>
                        <a:p>
                          <a:pPr algn="l" fontAlgn="b"/>
                          <a:r>
                            <a:rPr lang="en-US" sz="1600" u="none" strike="noStrike" dirty="0">
                              <a:effectLst/>
                              <a:latin typeface="Arial" panose="020B0604020202020204" pitchFamily="34" charset="0"/>
                              <a:cs typeface="Arial" panose="020B0604020202020204" pitchFamily="34" charset="0"/>
                            </a:rPr>
                            <a:t>utility of budget money spent on option </a:t>
                          </a:r>
                          <a:r>
                            <a:rPr lang="en-US" sz="1600" i="0" u="none" strike="noStrike" dirty="0">
                              <a:effectLst/>
                              <a:latin typeface="Arial" panose="020B0604020202020204" pitchFamily="34" charset="0"/>
                              <a:ea typeface="Cambria Math" panose="02040503050406030204" pitchFamily="18" charset="0"/>
                              <a:cs typeface="Arial" panose="020B0604020202020204" pitchFamily="34" charset="0"/>
                            </a:rPr>
                            <a:t>𝑥</a:t>
                          </a:r>
                          <a:endParaRPr lang="en-US" sz="1600" b="1" i="0" u="none" strike="noStrike" dirty="0">
                            <a:solidFill>
                              <a:srgbClr val="000000"/>
                            </a:solidFill>
                            <a:effectLst/>
                            <a:latin typeface="Arial" panose="020B0604020202020204" pitchFamily="34" charset="0"/>
                            <a:ea typeface="Cambria Math" panose="02040503050406030204" pitchFamily="18" charset="0"/>
                            <a:cs typeface="Arial" panose="020B0604020202020204" pitchFamily="34" charset="0"/>
                          </a:endParaRPr>
                        </a:p>
                      </a:txBody>
                      <a:tcPr marL="6350" marR="6350" marT="6350" marB="0" anchor="b">
                        <a:noFill/>
                      </a:tcPr>
                    </a:tc>
                    <a:extLst>
                      <a:ext uri="{0D108BD9-81ED-4DB2-BD59-A6C34878D82A}">
                        <a16:rowId xmlns:a16="http://schemas.microsoft.com/office/drawing/2014/main" val="2578541642"/>
                      </a:ext>
                    </a:extLst>
                  </a:tr>
                  <a:tr h="203200">
                    <a:tc>
                      <a:txBody>
                        <a:bodyPr/>
                        <a:lstStyle/>
                        <a:p>
                          <a:pPr algn="ctr" fontAlgn="b"/>
                          <a:r>
                            <a:rPr lang="en-US" sz="1600" i="1" u="none" strike="noStrike" dirty="0">
                              <a:effectLst/>
                              <a:latin typeface="Cambria Math" panose="02040503050406030204" pitchFamily="18" charset="0"/>
                              <a:ea typeface="Cambria Math" panose="02040503050406030204" pitchFamily="18" charset="0"/>
                              <a:cs typeface="Times New Roman" panose="02020603050405020304" pitchFamily="18" charset="0"/>
                            </a:rPr>
                            <a:t>c</a:t>
                          </a:r>
                          <a14:m>
                            <m:oMath xmlns:m="http://schemas.openxmlformats.org/officeDocument/2006/math">
                              <m:r>
                                <a:rPr lang="en-US" sz="1600" b="0" i="1" baseline="-25000" smtClean="0">
                                  <a:latin typeface="Cambria Math" panose="02040503050406030204" pitchFamily="18" charset="0"/>
                                  <a:ea typeface="Cambria Math" panose="02040503050406030204" pitchFamily="18" charset="0"/>
                                </a:rPr>
                                <m:t>𝑥</m:t>
                              </m:r>
                            </m:oMath>
                          </a14:m>
                          <a:endParaRPr lang="en-US" sz="1600" b="1" i="1" u="none" strike="noStrike" baseline="-25000"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endParaRPr>
                        </a:p>
                      </a:txBody>
                      <a:tcPr marL="6350" marR="6350" marT="6350" marB="0">
                        <a:noFill/>
                      </a:tcPr>
                    </a:tc>
                    <a:tc>
                      <a:txBody>
                        <a:bodyPr/>
                        <a:lstStyle/>
                        <a:p>
                          <a:pPr algn="l" fontAlgn="b"/>
                          <a:r>
                            <a:rPr lang="en-US" sz="1600" u="none" strike="noStrike" dirty="0">
                              <a:effectLst/>
                              <a:latin typeface="Arial" panose="020B0604020202020204" pitchFamily="34" charset="0"/>
                              <a:cs typeface="Arial" panose="020B0604020202020204" pitchFamily="34" charset="0"/>
                            </a:rPr>
                            <a:t>cost </a:t>
                          </a:r>
                          <a:r>
                            <a:rPr lang="en-US" sz="1600" i="0" u="none" strike="noStrike" dirty="0">
                              <a:effectLst/>
                              <a:latin typeface="Arial" panose="020B0604020202020204" pitchFamily="34" charset="0"/>
                              <a:cs typeface="Arial" panose="020B0604020202020204" pitchFamily="34" charset="0"/>
                            </a:rPr>
                            <a:t>w</a:t>
                          </a:r>
                          <a:r>
                            <a:rPr lang="en-US" sz="1600" u="none" strike="noStrike" dirty="0">
                              <a:effectLst/>
                              <a:latin typeface="Arial" panose="020B0604020202020204" pitchFamily="34" charset="0"/>
                              <a:cs typeface="Arial" panose="020B0604020202020204" pitchFamily="34" charset="0"/>
                            </a:rPr>
                            <a:t>ithin the budget horizon to buy </a:t>
                          </a:r>
                          <a:r>
                            <a:rPr lang="en-US" sz="1600" i="0" u="none" strike="noStrike" dirty="0">
                              <a:effectLst/>
                              <a:latin typeface="Arial" panose="020B0604020202020204" pitchFamily="34" charset="0"/>
                              <a:cs typeface="Arial" panose="020B0604020202020204" pitchFamily="34" charset="0"/>
                            </a:rPr>
                            <a:t>option </a:t>
                          </a:r>
                          <a:r>
                            <a:rPr lang="en-US" sz="1600" i="0" u="none" strike="noStrike" dirty="0">
                              <a:effectLst/>
                              <a:latin typeface="Arial" panose="020B0604020202020204" pitchFamily="34" charset="0"/>
                              <a:ea typeface="Cambria Math" panose="02040503050406030204" pitchFamily="18" charset="0"/>
                              <a:cs typeface="Arial" panose="020B0604020202020204" pitchFamily="34" charset="0"/>
                            </a:rPr>
                            <a:t>𝑥</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noFill/>
                      </a:tcPr>
                    </a:tc>
                    <a:extLst>
                      <a:ext uri="{0D108BD9-81ED-4DB2-BD59-A6C34878D82A}">
                        <a16:rowId xmlns:a16="http://schemas.microsoft.com/office/drawing/2014/main" val="143345417"/>
                      </a:ext>
                    </a:extLst>
                  </a:tr>
                </a:tbl>
              </a:graphicData>
            </a:graphic>
          </p:graphicFrame>
        </mc:Choice>
        <mc:Fallback xmlns="">
          <p:graphicFrame>
            <p:nvGraphicFramePr>
              <p:cNvPr id="3" name="Table 2">
                <a:extLst>
                  <a:ext uri="{FF2B5EF4-FFF2-40B4-BE49-F238E27FC236}">
                    <a16:creationId xmlns:a16="http://schemas.microsoft.com/office/drawing/2014/main" id="{FA6B16EF-D080-4F28-9F41-0F930D7BB810}"/>
                  </a:ext>
                </a:extLst>
              </p:cNvPr>
              <p:cNvGraphicFramePr>
                <a:graphicFrameLocks noGrp="1"/>
              </p:cNvGraphicFramePr>
              <p:nvPr>
                <p:extLst>
                  <p:ext uri="{D42A27DB-BD31-4B8C-83A1-F6EECF244321}">
                    <p14:modId xmlns:p14="http://schemas.microsoft.com/office/powerpoint/2010/main" val="1529471387"/>
                  </p:ext>
                </p:extLst>
              </p:nvPr>
            </p:nvGraphicFramePr>
            <p:xfrm>
              <a:off x="7440233" y="2148539"/>
              <a:ext cx="4609998" cy="500380"/>
            </p:xfrm>
            <a:graphic>
              <a:graphicData uri="http://schemas.openxmlformats.org/drawingml/2006/table">
                <a:tbl>
                  <a:tblPr>
                    <a:tableStyleId>{5C22544A-7EE6-4342-B048-85BDC9FD1C3A}</a:tableStyleId>
                  </a:tblPr>
                  <a:tblGrid>
                    <a:gridCol w="276033">
                      <a:extLst>
                        <a:ext uri="{9D8B030D-6E8A-4147-A177-3AD203B41FA5}">
                          <a16:colId xmlns:a16="http://schemas.microsoft.com/office/drawing/2014/main" val="2233378431"/>
                        </a:ext>
                      </a:extLst>
                    </a:gridCol>
                    <a:gridCol w="4333965">
                      <a:extLst>
                        <a:ext uri="{9D8B030D-6E8A-4147-A177-3AD203B41FA5}">
                          <a16:colId xmlns:a16="http://schemas.microsoft.com/office/drawing/2014/main" val="675515614"/>
                        </a:ext>
                      </a:extLst>
                    </a:gridCol>
                  </a:tblGrid>
                  <a:tr h="250190">
                    <a:tc>
                      <a:txBody>
                        <a:bodyPr/>
                        <a:lstStyle/>
                        <a:p>
                          <a:endParaRPr lang="en-US"/>
                        </a:p>
                      </a:txBody>
                      <a:tcPr marL="6350" marR="6350" marT="6350" marB="0">
                        <a:blipFill>
                          <a:blip r:embed="rId6"/>
                          <a:stretch>
                            <a:fillRect l="-2222" t="-21429" r="-1586667" b="-145238"/>
                          </a:stretch>
                        </a:blipFill>
                      </a:tcPr>
                    </a:tc>
                    <a:tc>
                      <a:txBody>
                        <a:bodyPr/>
                        <a:lstStyle/>
                        <a:p>
                          <a:pPr algn="l" fontAlgn="b"/>
                          <a:r>
                            <a:rPr lang="en-US" sz="1600" u="none" strike="noStrike" dirty="0">
                              <a:effectLst/>
                              <a:latin typeface="Arial" panose="020B0604020202020204" pitchFamily="34" charset="0"/>
                              <a:cs typeface="Arial" panose="020B0604020202020204" pitchFamily="34" charset="0"/>
                            </a:rPr>
                            <a:t>utility of budget money spent on option </a:t>
                          </a:r>
                          <a:r>
                            <a:rPr lang="en-US" sz="1600" i="0" u="none" strike="noStrike" dirty="0">
                              <a:effectLst/>
                              <a:latin typeface="Arial" panose="020B0604020202020204" pitchFamily="34" charset="0"/>
                              <a:ea typeface="Cambria Math" panose="02040503050406030204" pitchFamily="18" charset="0"/>
                              <a:cs typeface="Arial" panose="020B0604020202020204" pitchFamily="34" charset="0"/>
                            </a:rPr>
                            <a:t>𝑥</a:t>
                          </a:r>
                          <a:endParaRPr lang="en-US" sz="1600" b="1" i="0" u="none" strike="noStrike" dirty="0">
                            <a:solidFill>
                              <a:srgbClr val="000000"/>
                            </a:solidFill>
                            <a:effectLst/>
                            <a:latin typeface="Arial" panose="020B0604020202020204" pitchFamily="34" charset="0"/>
                            <a:ea typeface="Cambria Math" panose="02040503050406030204" pitchFamily="18" charset="0"/>
                            <a:cs typeface="Arial" panose="020B0604020202020204" pitchFamily="34" charset="0"/>
                          </a:endParaRPr>
                        </a:p>
                      </a:txBody>
                      <a:tcPr marL="6350" marR="6350" marT="6350" marB="0" anchor="b">
                        <a:noFill/>
                      </a:tcPr>
                    </a:tc>
                    <a:extLst>
                      <a:ext uri="{0D108BD9-81ED-4DB2-BD59-A6C34878D82A}">
                        <a16:rowId xmlns:a16="http://schemas.microsoft.com/office/drawing/2014/main" val="2578541642"/>
                      </a:ext>
                    </a:extLst>
                  </a:tr>
                  <a:tr h="250190">
                    <a:tc>
                      <a:txBody>
                        <a:bodyPr/>
                        <a:lstStyle/>
                        <a:p>
                          <a:endParaRPr lang="en-US"/>
                        </a:p>
                      </a:txBody>
                      <a:tcPr marL="6350" marR="6350" marT="6350" marB="0">
                        <a:blipFill>
                          <a:blip r:embed="rId6"/>
                          <a:stretch>
                            <a:fillRect l="-2222" t="-124390" r="-1586667" b="-48780"/>
                          </a:stretch>
                        </a:blipFill>
                      </a:tcPr>
                    </a:tc>
                    <a:tc>
                      <a:txBody>
                        <a:bodyPr/>
                        <a:lstStyle/>
                        <a:p>
                          <a:pPr algn="l" fontAlgn="b"/>
                          <a:r>
                            <a:rPr lang="en-US" sz="1600" u="none" strike="noStrike" dirty="0">
                              <a:effectLst/>
                              <a:latin typeface="Arial" panose="020B0604020202020204" pitchFamily="34" charset="0"/>
                              <a:cs typeface="Arial" panose="020B0604020202020204" pitchFamily="34" charset="0"/>
                            </a:rPr>
                            <a:t>cost </a:t>
                          </a:r>
                          <a:r>
                            <a:rPr lang="en-US" sz="1600" i="0" u="none" strike="noStrike" dirty="0">
                              <a:effectLst/>
                              <a:latin typeface="Arial" panose="020B0604020202020204" pitchFamily="34" charset="0"/>
                              <a:cs typeface="Arial" panose="020B0604020202020204" pitchFamily="34" charset="0"/>
                            </a:rPr>
                            <a:t>w</a:t>
                          </a:r>
                          <a:r>
                            <a:rPr lang="en-US" sz="1600" u="none" strike="noStrike" dirty="0">
                              <a:effectLst/>
                              <a:latin typeface="Arial" panose="020B0604020202020204" pitchFamily="34" charset="0"/>
                              <a:cs typeface="Arial" panose="020B0604020202020204" pitchFamily="34" charset="0"/>
                            </a:rPr>
                            <a:t>ithin the budget horizon to buy </a:t>
                          </a:r>
                          <a:r>
                            <a:rPr lang="en-US" sz="1600" i="0" u="none" strike="noStrike" dirty="0">
                              <a:effectLst/>
                              <a:latin typeface="Arial" panose="020B0604020202020204" pitchFamily="34" charset="0"/>
                              <a:cs typeface="Arial" panose="020B0604020202020204" pitchFamily="34" charset="0"/>
                            </a:rPr>
                            <a:t>option </a:t>
                          </a:r>
                          <a:r>
                            <a:rPr lang="en-US" sz="1600" i="0" u="none" strike="noStrike" dirty="0">
                              <a:effectLst/>
                              <a:latin typeface="Arial" panose="020B0604020202020204" pitchFamily="34" charset="0"/>
                              <a:ea typeface="Cambria Math" panose="02040503050406030204" pitchFamily="18" charset="0"/>
                              <a:cs typeface="Arial" panose="020B0604020202020204" pitchFamily="34" charset="0"/>
                            </a:rPr>
                            <a:t>𝑥</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noFill/>
                      </a:tcPr>
                    </a:tc>
                    <a:extLst>
                      <a:ext uri="{0D108BD9-81ED-4DB2-BD59-A6C34878D82A}">
                        <a16:rowId xmlns:a16="http://schemas.microsoft.com/office/drawing/2014/main" val="143345417"/>
                      </a:ext>
                    </a:extLst>
                  </a:tr>
                </a:tbl>
              </a:graphicData>
            </a:graphic>
          </p:graphicFrame>
        </mc:Fallback>
      </mc:AlternateContent>
      <mc:AlternateContent xmlns:mc="http://schemas.openxmlformats.org/markup-compatibility/2006" xmlns:a14="http://schemas.microsoft.com/office/drawing/2010/main">
        <mc:Choice Requires="a14">
          <p:sp>
            <p:nvSpPr>
              <p:cNvPr id="57" name="Content Placeholder 3">
                <a:extLst>
                  <a:ext uri="{FF2B5EF4-FFF2-40B4-BE49-F238E27FC236}">
                    <a16:creationId xmlns:a16="http://schemas.microsoft.com/office/drawing/2014/main" id="{A603E60D-E147-4973-B750-B035FDEF45F5}"/>
                  </a:ext>
                </a:extLst>
              </p:cNvPr>
              <p:cNvSpPr txBox="1">
                <a:spLocks/>
              </p:cNvSpPr>
              <p:nvPr/>
            </p:nvSpPr>
            <p:spPr>
              <a:xfrm>
                <a:off x="7443456" y="1515227"/>
                <a:ext cx="2873188" cy="6901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isha" panose="020B0502040204020203" pitchFamily="34" charset="-79"/>
                    <a:ea typeface="+mn-ea"/>
                    <a:cs typeface="Gisha" panose="020B0502040204020203" pitchFamily="34" charset="-79"/>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sha" panose="020B0502040204020203" pitchFamily="34" charset="-79"/>
                    <a:ea typeface="+mn-ea"/>
                    <a:cs typeface="Gisha" panose="020B0502040204020203" pitchFamily="34" charset="-79"/>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sha" panose="020B0502040204020203" pitchFamily="34" charset="-79"/>
                    <a:ea typeface="+mn-ea"/>
                    <a:cs typeface="Gisha" panose="020B0502040204020203" pitchFamily="34" charset="-79"/>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sha" panose="020B0502040204020203" pitchFamily="34" charset="-79"/>
                    <a:ea typeface="+mn-ea"/>
                    <a:cs typeface="Gisha" panose="020B0502040204020203" pitchFamily="34" charset="-79"/>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i="1" dirty="0">
                    <a:latin typeface="Cambria Math" panose="02040503050406030204" pitchFamily="18" charset="0"/>
                    <a:ea typeface="Cambria Math" panose="02040503050406030204" pitchFamily="18" charset="0"/>
                    <a:cs typeface="Times New Roman" panose="02020603050405020304" pitchFamily="18" charset="0"/>
                  </a:rPr>
                  <a:t>u</a:t>
                </a:r>
                <a:r>
                  <a:rPr lang="en-US" sz="2400" baseline="-25000" dirty="0"/>
                  <a:t> </a:t>
                </a:r>
                <a14:m>
                  <m:oMath xmlns:m="http://schemas.openxmlformats.org/officeDocument/2006/math">
                    <m:r>
                      <a:rPr lang="en-US" sz="2400" i="1" baseline="-25000">
                        <a:latin typeface="Cambria Math" panose="02040503050406030204" pitchFamily="18" charset="0"/>
                      </a:rPr>
                      <m:t>𝑥</m:t>
                    </m:r>
                  </m:oMath>
                </a14:m>
                <a:r>
                  <a:rPr lang="en-US" sz="2400" i="1" dirty="0">
                    <a:latin typeface="Cambria Math" panose="02040503050406030204" pitchFamily="18" charset="0"/>
                    <a:ea typeface="Cambria Math" panose="02040503050406030204" pitchFamily="18" charset="0"/>
                    <a:cs typeface="Times New Roman" panose="02020603050405020304" pitchFamily="18" charset="0"/>
                  </a:rPr>
                  <a:t> = V</a:t>
                </a:r>
                <a:r>
                  <a:rPr lang="en-US" sz="2400" i="1" baseline="-25000" dirty="0">
                    <a:latin typeface="Cambria Math" panose="02040503050406030204" pitchFamily="18" charset="0"/>
                    <a:ea typeface="Cambria Math" panose="02040503050406030204" pitchFamily="18" charset="0"/>
                    <a:cs typeface="Times New Roman" panose="02020603050405020304" pitchFamily="18" charset="0"/>
                  </a:rPr>
                  <a:t>P</a:t>
                </a:r>
                <a:r>
                  <a:rPr lang="en-US" sz="2400" baseline="-25000" dirty="0"/>
                  <a:t> </a:t>
                </a:r>
                <a14:m>
                  <m:oMath xmlns:m="http://schemas.openxmlformats.org/officeDocument/2006/math">
                    <m:r>
                      <a:rPr lang="en-US" sz="2400" i="1" baseline="-40000">
                        <a:latin typeface="Cambria Math" panose="02040503050406030204" pitchFamily="18" charset="0"/>
                      </a:rPr>
                      <m:t>𝑥</m:t>
                    </m:r>
                  </m:oMath>
                </a14:m>
                <a:r>
                  <a:rPr lang="en-US" sz="2400" i="1" dirty="0">
                    <a:latin typeface="Cambria Math" panose="02040503050406030204" pitchFamily="18" charset="0"/>
                    <a:ea typeface="Cambria Math" panose="02040503050406030204" pitchFamily="18" charset="0"/>
                    <a:cs typeface="Times New Roman" panose="02020603050405020304" pitchFamily="18" charset="0"/>
                  </a:rPr>
                  <a:t> ÷ c</a:t>
                </a:r>
                <a:r>
                  <a:rPr lang="en-US" sz="2400" baseline="-25000" dirty="0"/>
                  <a:t> </a:t>
                </a:r>
                <a14:m>
                  <m:oMath xmlns:m="http://schemas.openxmlformats.org/officeDocument/2006/math">
                    <m:r>
                      <a:rPr lang="en-US" sz="2400" i="1" baseline="-25000">
                        <a:latin typeface="Cambria Math" panose="02040503050406030204" pitchFamily="18" charset="0"/>
                      </a:rPr>
                      <m:t>𝑥</m:t>
                    </m:r>
                  </m:oMath>
                </a14:m>
                <a:endParaRPr lang="en-US" sz="2400" dirty="0"/>
              </a:p>
            </p:txBody>
          </p:sp>
        </mc:Choice>
        <mc:Fallback xmlns="">
          <p:sp>
            <p:nvSpPr>
              <p:cNvPr id="57" name="Content Placeholder 3">
                <a:extLst>
                  <a:ext uri="{FF2B5EF4-FFF2-40B4-BE49-F238E27FC236}">
                    <a16:creationId xmlns:a16="http://schemas.microsoft.com/office/drawing/2014/main" id="{A603E60D-E147-4973-B750-B035FDEF45F5}"/>
                  </a:ext>
                </a:extLst>
              </p:cNvPr>
              <p:cNvSpPr txBox="1">
                <a:spLocks noRot="1" noChangeAspect="1" noMove="1" noResize="1" noEditPoints="1" noAdjustHandles="1" noChangeArrowheads="1" noChangeShapeType="1" noTextEdit="1"/>
              </p:cNvSpPr>
              <p:nvPr/>
            </p:nvSpPr>
            <p:spPr>
              <a:xfrm>
                <a:off x="7443456" y="1515227"/>
                <a:ext cx="2873188" cy="690149"/>
              </a:xfrm>
              <a:prstGeom prst="rect">
                <a:avLst/>
              </a:prstGeom>
              <a:blipFill>
                <a:blip r:embed="rId7"/>
                <a:stretch>
                  <a:fillRect l="-3185" t="-13274"/>
                </a:stretch>
              </a:blipFill>
            </p:spPr>
            <p:txBody>
              <a:bodyPr/>
              <a:lstStyle/>
              <a:p>
                <a:r>
                  <a:rPr lang="en-US">
                    <a:noFill/>
                  </a:rPr>
                  <a:t> </a:t>
                </a:r>
              </a:p>
            </p:txBody>
          </p:sp>
        </mc:Fallback>
      </mc:AlternateContent>
    </p:spTree>
    <p:extLst>
      <p:ext uri="{BB962C8B-B14F-4D97-AF65-F5344CB8AC3E}">
        <p14:creationId xmlns:p14="http://schemas.microsoft.com/office/powerpoint/2010/main" val="2473281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down)">
                                      <p:cBhvr>
                                        <p:cTn id="7" dur="500"/>
                                        <p:tgtEl>
                                          <p:spTgt spid="6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01"/>
                                        </p:tgtEl>
                                        <p:attrNameLst>
                                          <p:attrName>style.visibility</p:attrName>
                                        </p:attrNameLst>
                                      </p:cBhvr>
                                      <p:to>
                                        <p:strVal val="visible"/>
                                      </p:to>
                                    </p:set>
                                    <p:animEffect transition="in" filter="wipe(left)">
                                      <p:cBhvr>
                                        <p:cTn id="15" dur="500"/>
                                        <p:tgtEl>
                                          <p:spTgt spid="101"/>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path" presetSubtype="0" fill="hold" nodeType="clickEffect">
                                  <p:stCondLst>
                                    <p:cond delay="0"/>
                                  </p:stCondLst>
                                  <p:childTnLst>
                                    <p:animMotion origin="layout" path="M 8.33333E-7 2.96296E-6 L -0.30221 -0.00185 " pathEditMode="relative" rAng="0" ptsTypes="AA">
                                      <p:cBhvr>
                                        <p:cTn id="19" dur="1000" fill="hold"/>
                                        <p:tgtEl>
                                          <p:spTgt spid="56"/>
                                        </p:tgtEl>
                                        <p:attrNameLst>
                                          <p:attrName>ppt_x</p:attrName>
                                          <p:attrName>ppt_y</p:attrName>
                                        </p:attrNameLst>
                                      </p:cBhvr>
                                      <p:rCtr x="-15117" y="-93"/>
                                    </p:animMotion>
                                  </p:childTnLst>
                                </p:cTn>
                              </p:par>
                              <p:par>
                                <p:cTn id="20" presetID="42" presetClass="path" presetSubtype="0" fill="hold" grpId="0" nodeType="withEffect">
                                  <p:stCondLst>
                                    <p:cond delay="0"/>
                                  </p:stCondLst>
                                  <p:childTnLst>
                                    <p:animMotion origin="layout" path="M 4.79167E-6 -3.7037E-7 L -0.30222 -0.00023 " pathEditMode="relative" rAng="0" ptsTypes="AA">
                                      <p:cBhvr>
                                        <p:cTn id="21" dur="1000" fill="hold"/>
                                        <p:tgtEl>
                                          <p:spTgt spid="58"/>
                                        </p:tgtEl>
                                        <p:attrNameLst>
                                          <p:attrName>ppt_x</p:attrName>
                                          <p:attrName>ppt_y</p:attrName>
                                        </p:attrNameLst>
                                      </p:cBhvr>
                                      <p:rCtr x="-15117" y="-23"/>
                                    </p:animMotion>
                                  </p:childTnLst>
                                </p:cTn>
                              </p:par>
                              <p:par>
                                <p:cTn id="22" presetID="22" presetClass="entr" presetSubtype="2" fill="hold" nodeType="withEffect">
                                  <p:stCondLst>
                                    <p:cond delay="0"/>
                                  </p:stCondLst>
                                  <p:childTnLst>
                                    <p:set>
                                      <p:cBhvr>
                                        <p:cTn id="23" dur="1" fill="hold">
                                          <p:stCondLst>
                                            <p:cond delay="0"/>
                                          </p:stCondLst>
                                        </p:cTn>
                                        <p:tgtEl>
                                          <p:spTgt spid="76"/>
                                        </p:tgtEl>
                                        <p:attrNameLst>
                                          <p:attrName>style.visibility</p:attrName>
                                        </p:attrNameLst>
                                      </p:cBhvr>
                                      <p:to>
                                        <p:strVal val="visible"/>
                                      </p:to>
                                    </p:set>
                                    <p:animEffect transition="in" filter="wipe(right)">
                                      <p:cBhvr>
                                        <p:cTn id="24" dur="10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67" grpId="0" animBg="1"/>
      <p:bldP spid="68" grpId="0"/>
    </p:bldLst>
  </p:timing>
</p:sld>
</file>

<file path=ppt/theme/theme1.xml><?xml version="1.0" encoding="utf-8"?>
<a:theme xmlns:a="http://schemas.openxmlformats.org/drawingml/2006/main" name="Office The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B8EACB"/>
        </a:solidFill>
        <a:ln>
          <a:noFill/>
        </a:ln>
      </a:spPr>
      <a:bodyPr rtlCol="0" anchor="ctr"/>
      <a:lstStyle>
        <a:defPPr algn="ctr">
          <a:defRPr sz="1600"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6162</Words>
  <Application>Microsoft Office PowerPoint</Application>
  <PresentationFormat>Widescreen</PresentationFormat>
  <Paragraphs>370</Paragraphs>
  <Slides>13</Slides>
  <Notes>12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Cambria Math</vt:lpstr>
      <vt:lpstr>Courier New</vt:lpstr>
      <vt:lpstr>Gisha</vt:lpstr>
      <vt:lpstr>Segoe Print</vt:lpstr>
      <vt:lpstr>Office Theme</vt:lpstr>
      <vt:lpstr>Patenting</vt:lpstr>
      <vt:lpstr>For small companies</vt:lpstr>
      <vt:lpstr>The life of a patent</vt:lpstr>
      <vt:lpstr>Decision process</vt:lpstr>
      <vt:lpstr>Valuation methods</vt:lpstr>
      <vt:lpstr>Valuation estimate</vt:lpstr>
      <vt:lpstr>Monopoly marginal profit (M )</vt:lpstr>
      <vt:lpstr>Licensing royalty base (L )</vt:lpstr>
      <vt:lpstr>Option comparison</vt:lpstr>
      <vt:lpstr>Allocating budget</vt:lpstr>
      <vt:lpstr>Be</vt:lpstr>
      <vt:lpstr>Portfolio quality clues</vt:lpstr>
      <vt:lpstr>Good luck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2020-09-14T00:49:45Z</dcterms:created>
  <dcterms:modified xsi:type="dcterms:W3CDTF">2021-01-24T19:25:02Z</dcterms:modified>
</cp:coreProperties>
</file>