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349" r:id="rId2"/>
    <p:sldId id="350" r:id="rId3"/>
    <p:sldId id="352" r:id="rId4"/>
  </p:sldIdLst>
  <p:sldSz cx="9144000" cy="5143500" type="screen16x9"/>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666666"/>
    <a:srgbClr val="FF3399"/>
    <a:srgbClr val="005BAC"/>
    <a:srgbClr val="CCCCCC"/>
    <a:srgbClr val="464646"/>
    <a:srgbClr val="00D6B5"/>
    <a:srgbClr val="C7C7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主题样式 2 - 强调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E929F9F4-4A8F-4326-A1B4-22849713DDAB}" styleName="深色样式 1 - 强调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深色样式 2 - 强调 3/强调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96" autoAdjust="0"/>
    <p:restoredTop sz="95370" autoAdjust="0"/>
  </p:normalViewPr>
  <p:slideViewPr>
    <p:cSldViewPr snapToGrid="0">
      <p:cViewPr varScale="1">
        <p:scale>
          <a:sx n="127" d="100"/>
          <a:sy n="127" d="100"/>
        </p:scale>
        <p:origin x="306" y="60"/>
      </p:cViewPr>
      <p:guideLst>
        <p:guide orient="horz" pos="1620"/>
        <p:guide pos="2880"/>
      </p:guideLst>
    </p:cSldViewPr>
  </p:slideViewPr>
  <p:outlineViewPr>
    <p:cViewPr>
      <p:scale>
        <a:sx n="25" d="100"/>
        <a:sy n="25"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2019/11/4</a:t>
            </a:fld>
            <a:endParaRPr lang="zh-CN" altLang="en-US"/>
          </a:p>
        </p:txBody>
      </p:sp>
      <p:sp>
        <p:nvSpPr>
          <p:cNvPr id="4" name="幻灯片图像占位符 3"/>
          <p:cNvSpPr>
            <a:spLocks noGrp="1" noRot="1" noChangeAspect="1"/>
          </p:cNvSpPr>
          <p:nvPr>
            <p:ph type="sldImg" idx="2"/>
          </p:nvPr>
        </p:nvSpPr>
        <p:spPr>
          <a:xfrm>
            <a:off x="482121" y="1279287"/>
            <a:ext cx="6139502"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extLst>
      <p:ext uri="{BB962C8B-B14F-4D97-AF65-F5344CB8AC3E}">
        <p14:creationId xmlns:p14="http://schemas.microsoft.com/office/powerpoint/2010/main" val="3474996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2600" y="1279525"/>
            <a:ext cx="6138863"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1</a:t>
            </a:fld>
            <a:endParaRPr lang="zh-CN" altLang="en-US"/>
          </a:p>
        </p:txBody>
      </p:sp>
    </p:spTree>
    <p:extLst>
      <p:ext uri="{BB962C8B-B14F-4D97-AF65-F5344CB8AC3E}">
        <p14:creationId xmlns:p14="http://schemas.microsoft.com/office/powerpoint/2010/main" val="3673782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2600" y="1279525"/>
            <a:ext cx="6138863"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2</a:t>
            </a:fld>
            <a:endParaRPr lang="zh-CN" altLang="en-US"/>
          </a:p>
        </p:txBody>
      </p:sp>
    </p:spTree>
    <p:extLst>
      <p:ext uri="{BB962C8B-B14F-4D97-AF65-F5344CB8AC3E}">
        <p14:creationId xmlns:p14="http://schemas.microsoft.com/office/powerpoint/2010/main" val="185570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2600" y="1279525"/>
            <a:ext cx="6138863"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3</a:t>
            </a:fld>
            <a:endParaRPr lang="zh-CN" altLang="en-US"/>
          </a:p>
        </p:txBody>
      </p:sp>
    </p:spTree>
    <p:extLst>
      <p:ext uri="{BB962C8B-B14F-4D97-AF65-F5344CB8AC3E}">
        <p14:creationId xmlns:p14="http://schemas.microsoft.com/office/powerpoint/2010/main" val="4187654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2702001"/>
            <a:ext cx="6858000" cy="1242039"/>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8035" indent="0" algn="ctr">
              <a:buNone/>
              <a:defRPr sz="1200"/>
            </a:lvl7pPr>
            <a:lvl8pPr marL="2400935" indent="0" algn="ctr">
              <a:buNone/>
              <a:defRPr sz="1200"/>
            </a:lvl8pPr>
            <a:lvl9pPr marL="2743835"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2019/11/4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273892"/>
            <a:ext cx="7886700" cy="435964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pPr/>
              <a:t>2019/11/4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2019/11/4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3442700"/>
            <a:ext cx="7886700" cy="112533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2019/11/4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69458"/>
            <a:ext cx="3886200" cy="32640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369458"/>
            <a:ext cx="3886200" cy="32640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pPr/>
              <a:t>2019/11/4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r>
              <a:rPr lang="zh-CN" altLang="en-US"/>
              <a:t>单击此处编辑母版标题样式</a:t>
            </a:r>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8035" indent="0">
              <a:buNone/>
              <a:defRPr sz="1350"/>
            </a:lvl7pPr>
            <a:lvl8pPr marL="2400935" indent="0">
              <a:buNone/>
              <a:defRPr sz="1350"/>
            </a:lvl8pPr>
            <a:lvl9pPr marL="2743835"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1" y="1999384"/>
            <a:ext cx="3655181" cy="264367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8035" indent="0">
              <a:buNone/>
              <a:defRPr sz="1350"/>
            </a:lvl7pPr>
            <a:lvl8pPr marL="2400935" indent="0">
              <a:buNone/>
              <a:defRPr sz="1350"/>
            </a:lvl8pPr>
            <a:lvl9pPr marL="2743835"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1999384"/>
            <a:ext cx="3673182" cy="264367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pPr/>
              <a:t>2019/11/4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pPr/>
              <a:t>2019/11/4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pPr/>
              <a:t>2019/11/4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342961"/>
            <a:ext cx="4629150" cy="4053597"/>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8035" indent="0">
              <a:buNone/>
              <a:defRPr sz="1500"/>
            </a:lvl7pPr>
            <a:lvl8pPr marL="2400935" indent="0">
              <a:buNone/>
              <a:defRPr sz="1500"/>
            </a:lvl8pPr>
            <a:lvl9pPr marL="2743835" indent="0">
              <a:buNone/>
              <a:defRPr sz="1500"/>
            </a:lvl9pPr>
          </a:lstStyle>
          <a:p>
            <a:endParaRPr lang="zh-CN" altLang="en-US"/>
          </a:p>
        </p:txBody>
      </p:sp>
      <p:sp>
        <p:nvSpPr>
          <p:cNvPr id="4" name="文本占位符 3"/>
          <p:cNvSpPr>
            <a:spLocks noGrp="1"/>
          </p:cNvSpPr>
          <p:nvPr>
            <p:ph type="body" sz="half" idx="2"/>
          </p:nvPr>
        </p:nvSpPr>
        <p:spPr>
          <a:xfrm>
            <a:off x="629841" y="1543320"/>
            <a:ext cx="3124012" cy="2859191"/>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8035" indent="0">
              <a:buNone/>
              <a:defRPr sz="1050"/>
            </a:lvl7pPr>
            <a:lvl8pPr marL="2400935" indent="0">
              <a:buNone/>
              <a:defRPr sz="1050"/>
            </a:lvl8pPr>
            <a:lvl9pPr marL="2743835" indent="0">
              <a:buNone/>
              <a:defRPr sz="10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pPr/>
              <a:t>2019/11/4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92"/>
            <a:ext cx="1971675" cy="435964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3892"/>
            <a:ext cx="5800725" cy="435964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2019/11/4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92"/>
            <a:ext cx="7886700" cy="994346"/>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369458"/>
            <a:ext cx="7886700" cy="3264075"/>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4768097"/>
            <a:ext cx="2057400" cy="273892"/>
          </a:xfrm>
          <a:prstGeom prst="rect">
            <a:avLst/>
          </a:prstGeom>
        </p:spPr>
        <p:txBody>
          <a:bodyPr vert="horz" lIns="91440" tIns="45720" rIns="91440" bIns="45720" rtlCol="0" anchor="ctr"/>
          <a:lstStyle>
            <a:lvl1pPr algn="l">
              <a:defRPr sz="900">
                <a:solidFill>
                  <a:schemeClr val="tx1">
                    <a:tint val="75000"/>
                  </a:schemeClr>
                </a:solidFill>
              </a:defRPr>
            </a:lvl1pPr>
          </a:lstStyle>
          <a:p>
            <a:fld id="{82F288E0-7875-42C4-84C8-98DBBD3BF4D2}" type="datetimeFigureOut">
              <a:rPr lang="zh-CN" altLang="en-US" smtClean="0"/>
              <a:pPr/>
              <a:t>2019/11/4</a:t>
            </a:fld>
            <a:endParaRPr lang="zh-CN" altLang="en-US"/>
          </a:p>
        </p:txBody>
      </p:sp>
      <p:sp>
        <p:nvSpPr>
          <p:cNvPr id="5" name="页脚占位符 4"/>
          <p:cNvSpPr>
            <a:spLocks noGrp="1"/>
          </p:cNvSpPr>
          <p:nvPr>
            <p:ph type="ftr" sz="quarter" idx="3"/>
          </p:nvPr>
        </p:nvSpPr>
        <p:spPr>
          <a:xfrm>
            <a:off x="3028950" y="4768097"/>
            <a:ext cx="3086100" cy="273892"/>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8097"/>
            <a:ext cx="2057400" cy="273892"/>
          </a:xfrm>
          <a:prstGeom prst="rect">
            <a:avLst/>
          </a:prstGeom>
        </p:spPr>
        <p:txBody>
          <a:bodyPr vert="horz" lIns="91440" tIns="45720" rIns="91440" bIns="45720" rtlCol="0" anchor="ctr"/>
          <a:lstStyle>
            <a:lvl1pPr algn="r">
              <a:defRPr sz="900">
                <a:solidFill>
                  <a:schemeClr val="tx1">
                    <a:tint val="75000"/>
                  </a:schemeClr>
                </a:solidFill>
              </a:defRPr>
            </a:lvl1pPr>
          </a:lstStyle>
          <a:p>
            <a:fld id="{7D9BB5D0-35E4-459D-AEF3-FE4D7C45CC1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0815"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0815"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0815"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5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
          <p:cNvGrpSpPr/>
          <p:nvPr/>
        </p:nvGrpSpPr>
        <p:grpSpPr>
          <a:xfrm>
            <a:off x="342122" y="898486"/>
            <a:ext cx="8304245" cy="37323"/>
            <a:chOff x="342122" y="873500"/>
            <a:chExt cx="8304245" cy="37323"/>
          </a:xfrm>
        </p:grpSpPr>
        <p:cxnSp>
          <p:nvCxnSpPr>
            <p:cNvPr id="23" name="直接连接符 22"/>
            <p:cNvCxnSpPr/>
            <p:nvPr/>
          </p:nvCxnSpPr>
          <p:spPr>
            <a:xfrm>
              <a:off x="342122" y="873500"/>
              <a:ext cx="830424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42122" y="910823"/>
              <a:ext cx="5250025"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6" name="Rectangle 3"/>
          <p:cNvSpPr txBox="1">
            <a:spLocks noChangeArrowheads="1"/>
          </p:cNvSpPr>
          <p:nvPr/>
        </p:nvSpPr>
        <p:spPr>
          <a:xfrm>
            <a:off x="202422" y="1150939"/>
            <a:ext cx="3775030" cy="493476"/>
          </a:xfrm>
          <a:prstGeom prst="rect">
            <a:avLst/>
          </a:prstGeom>
        </p:spPr>
        <p:txBody>
          <a:bodyPr vert="horz" lIns="91440" tIns="45720" rIns="91440" bIns="45720" rtlCol="0">
            <a:normAutofit/>
          </a:bodyPr>
          <a:lstStyle>
            <a:lvl1pPr marL="171450" indent="-170815"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0815"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0815"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5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Font typeface="Wingdings" panose="05000000000000000000" pitchFamily="2" charset="2"/>
              <a:buChar char="Ø"/>
            </a:pPr>
            <a:r>
              <a:rPr lang="en-US" altLang="zh-CN" sz="1800" dirty="0"/>
              <a:t> C++</a:t>
            </a:r>
            <a:r>
              <a:rPr lang="zh-CN" altLang="en-US" sz="1800" dirty="0"/>
              <a:t>静态库</a:t>
            </a:r>
            <a:endParaRPr lang="en-US" altLang="zh-CN" sz="1800" dirty="0"/>
          </a:p>
        </p:txBody>
      </p:sp>
      <p:pic>
        <p:nvPicPr>
          <p:cNvPr id="4" name="图片 3">
            <a:extLst>
              <a:ext uri="{FF2B5EF4-FFF2-40B4-BE49-F238E27FC236}">
                <a16:creationId xmlns:a16="http://schemas.microsoft.com/office/drawing/2014/main" id="{5F004956-1982-4828-BA06-A0F4DDD68D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393" y="1859544"/>
            <a:ext cx="3775030" cy="1792117"/>
          </a:xfrm>
          <a:prstGeom prst="rect">
            <a:avLst/>
          </a:prstGeom>
          <a:ln>
            <a:solidFill>
              <a:schemeClr val="accent1"/>
            </a:solidFill>
          </a:ln>
        </p:spPr>
      </p:pic>
      <p:sp>
        <p:nvSpPr>
          <p:cNvPr id="5" name="矩形 4">
            <a:extLst>
              <a:ext uri="{FF2B5EF4-FFF2-40B4-BE49-F238E27FC236}">
                <a16:creationId xmlns:a16="http://schemas.microsoft.com/office/drawing/2014/main" id="{9F6D7603-C5D0-4A7D-99A6-7AA48ABAEA4E}"/>
              </a:ext>
            </a:extLst>
          </p:cNvPr>
          <p:cNvSpPr/>
          <p:nvPr/>
        </p:nvSpPr>
        <p:spPr>
          <a:xfrm>
            <a:off x="4494244" y="1535082"/>
            <a:ext cx="4572000" cy="738664"/>
          </a:xfrm>
          <a:prstGeom prst="rect">
            <a:avLst/>
          </a:prstGeom>
        </p:spPr>
        <p:txBody>
          <a:bodyPr>
            <a:spAutoFit/>
          </a:bodyPr>
          <a:lstStyle/>
          <a:p>
            <a:pPr algn="just"/>
            <a:r>
              <a:rPr lang="en-US" altLang="zh-CN" sz="1400" dirty="0">
                <a:solidFill>
                  <a:srgbClr val="000000"/>
                </a:solidFill>
                <a:latin typeface="微软雅黑" panose="020B0503020204020204" pitchFamily="34" charset="-122"/>
                <a:ea typeface="微软雅黑" panose="020B0503020204020204" pitchFamily="34" charset="-122"/>
              </a:rPr>
              <a:t>【</a:t>
            </a:r>
            <a:r>
              <a:rPr lang="zh-CN" altLang="en-US" sz="1400" dirty="0">
                <a:solidFill>
                  <a:srgbClr val="000000"/>
                </a:solidFill>
                <a:latin typeface="微软雅黑" panose="020B0503020204020204" pitchFamily="34" charset="-122"/>
                <a:ea typeface="微软雅黑" panose="020B0503020204020204" pitchFamily="34" charset="-122"/>
              </a:rPr>
              <a:t>静态库</a:t>
            </a:r>
            <a:r>
              <a:rPr lang="en-US" altLang="zh-CN" sz="1400" dirty="0">
                <a:solidFill>
                  <a:srgbClr val="000000"/>
                </a:solidFill>
                <a:latin typeface="微软雅黑" panose="020B0503020204020204" pitchFamily="34" charset="-122"/>
                <a:ea typeface="微软雅黑" panose="020B0503020204020204" pitchFamily="34" charset="-122"/>
              </a:rPr>
              <a:t>】</a:t>
            </a:r>
            <a:r>
              <a:rPr lang="zh-CN" altLang="en-US" sz="1400" dirty="0">
                <a:solidFill>
                  <a:srgbClr val="000000"/>
                </a:solidFill>
                <a:latin typeface="微软雅黑" panose="020B0503020204020204" pitchFamily="34" charset="-122"/>
                <a:ea typeface="微软雅黑" panose="020B0503020204020204" pitchFamily="34" charset="-122"/>
              </a:rPr>
              <a:t>，是因为在链接阶段，</a:t>
            </a:r>
            <a:r>
              <a:rPr lang="zh-CN" altLang="en-US" sz="1400" dirty="0"/>
              <a:t>库中目标文件所含的</a:t>
            </a:r>
            <a:r>
              <a:rPr lang="zh-CN" altLang="en-US" sz="1400" b="1" dirty="0">
                <a:solidFill>
                  <a:srgbClr val="FF0000"/>
                </a:solidFill>
              </a:rPr>
              <a:t>所有</a:t>
            </a:r>
            <a:r>
              <a:rPr lang="zh-CN" altLang="en-US" sz="1400" dirty="0"/>
              <a:t>将被程序使用的函数的机器码被</a:t>
            </a:r>
            <a:r>
              <a:rPr lang="en-US" altLang="zh-CN" sz="1400" dirty="0"/>
              <a:t>copy</a:t>
            </a:r>
            <a:r>
              <a:rPr lang="zh-CN" altLang="en-US" sz="1400" dirty="0"/>
              <a:t>到最终的可执行文件中。</a:t>
            </a:r>
            <a:r>
              <a:rPr lang="zh-CN" altLang="en-US" sz="1400" dirty="0">
                <a:solidFill>
                  <a:srgbClr val="000000"/>
                </a:solidFill>
                <a:latin typeface="微软雅黑" panose="020B0503020204020204" pitchFamily="34" charset="-122"/>
                <a:ea typeface="微软雅黑" panose="020B0503020204020204" pitchFamily="34" charset="-122"/>
              </a:rPr>
              <a:t>因此对应的链接方式称为静态链接</a:t>
            </a:r>
            <a:endParaRPr lang="zh-CN" altLang="en-US" sz="1400" dirty="0"/>
          </a:p>
        </p:txBody>
      </p:sp>
      <p:sp>
        <p:nvSpPr>
          <p:cNvPr id="6" name="矩形 5">
            <a:extLst>
              <a:ext uri="{FF2B5EF4-FFF2-40B4-BE49-F238E27FC236}">
                <a16:creationId xmlns:a16="http://schemas.microsoft.com/office/drawing/2014/main" id="{90821535-134D-4442-98C0-12A12E0290D4}"/>
              </a:ext>
            </a:extLst>
          </p:cNvPr>
          <p:cNvSpPr/>
          <p:nvPr/>
        </p:nvSpPr>
        <p:spPr>
          <a:xfrm>
            <a:off x="4496466" y="2657151"/>
            <a:ext cx="4572000" cy="2039148"/>
          </a:xfrm>
          <a:prstGeom prst="rect">
            <a:avLst/>
          </a:prstGeom>
        </p:spPr>
        <p:txBody>
          <a:bodyPr>
            <a:spAutoFit/>
          </a:bodyPr>
          <a:lstStyle/>
          <a:p>
            <a:pPr>
              <a:lnSpc>
                <a:spcPct val="150000"/>
              </a:lnSpc>
            </a:pPr>
            <a:r>
              <a:rPr lang="zh-CN" altLang="en-US" sz="1400" dirty="0">
                <a:solidFill>
                  <a:srgbClr val="333333"/>
                </a:solidFill>
                <a:latin typeface="+mn-ea"/>
              </a:rPr>
              <a:t>静态库特点总结：</a:t>
            </a:r>
          </a:p>
          <a:p>
            <a:pPr marL="266700" indent="-266700">
              <a:lnSpc>
                <a:spcPct val="150000"/>
              </a:lnSpc>
            </a:pPr>
            <a:r>
              <a:rPr lang="en-US" altLang="zh-CN" sz="1400" dirty="0">
                <a:solidFill>
                  <a:srgbClr val="333333"/>
                </a:solidFill>
                <a:latin typeface="+mn-ea"/>
              </a:rPr>
              <a:t>l</a:t>
            </a:r>
            <a:r>
              <a:rPr lang="zh-CN" altLang="en-US" sz="1400" dirty="0">
                <a:solidFill>
                  <a:srgbClr val="333333"/>
                </a:solidFill>
                <a:latin typeface="+mn-ea"/>
              </a:rPr>
              <a:t>  静态库对函数库的链接是放在编译时期完成的。</a:t>
            </a:r>
          </a:p>
          <a:p>
            <a:pPr marL="266700" indent="-266700">
              <a:lnSpc>
                <a:spcPct val="150000"/>
              </a:lnSpc>
            </a:pPr>
            <a:r>
              <a:rPr lang="en-US" altLang="zh-CN" sz="1400" dirty="0">
                <a:solidFill>
                  <a:srgbClr val="333333"/>
                </a:solidFill>
                <a:latin typeface="+mn-ea"/>
              </a:rPr>
              <a:t>l</a:t>
            </a:r>
            <a:r>
              <a:rPr lang="zh-CN" altLang="en-US" sz="1400" dirty="0">
                <a:solidFill>
                  <a:srgbClr val="333333"/>
                </a:solidFill>
                <a:latin typeface="+mn-ea"/>
              </a:rPr>
              <a:t>  程序在运行时与函数库再无瓜葛，移植方便。</a:t>
            </a:r>
            <a:endParaRPr lang="en-US" altLang="zh-CN" sz="1400" dirty="0">
              <a:solidFill>
                <a:srgbClr val="333333"/>
              </a:solidFill>
              <a:latin typeface="+mn-ea"/>
            </a:endParaRPr>
          </a:p>
          <a:p>
            <a:pPr>
              <a:lnSpc>
                <a:spcPct val="150000"/>
              </a:lnSpc>
            </a:pPr>
            <a:r>
              <a:rPr lang="en-US" altLang="zh-CN" sz="1400" dirty="0">
                <a:solidFill>
                  <a:srgbClr val="333333"/>
                </a:solidFill>
                <a:latin typeface="+mn-ea"/>
              </a:rPr>
              <a:t>l</a:t>
            </a:r>
            <a:r>
              <a:rPr lang="zh-CN" altLang="en-US" sz="1400" dirty="0">
                <a:solidFill>
                  <a:srgbClr val="333333"/>
                </a:solidFill>
                <a:latin typeface="+mn-ea"/>
              </a:rPr>
              <a:t>  运行效率相对就快些</a:t>
            </a:r>
          </a:p>
          <a:p>
            <a:pPr marL="266700" indent="-266700">
              <a:lnSpc>
                <a:spcPct val="150000"/>
              </a:lnSpc>
            </a:pPr>
            <a:r>
              <a:rPr lang="en-US" altLang="zh-CN" sz="1400" dirty="0">
                <a:solidFill>
                  <a:srgbClr val="333333"/>
                </a:solidFill>
                <a:latin typeface="+mn-ea"/>
              </a:rPr>
              <a:t>l</a:t>
            </a:r>
            <a:r>
              <a:rPr lang="zh-CN" altLang="en-US" sz="1400" dirty="0">
                <a:solidFill>
                  <a:srgbClr val="333333"/>
                </a:solidFill>
                <a:latin typeface="+mn-ea"/>
              </a:rPr>
              <a:t>  占用磁盘和内存空间</a:t>
            </a:r>
            <a:r>
              <a:rPr lang="en-US" altLang="zh-CN" sz="1400" dirty="0">
                <a:solidFill>
                  <a:srgbClr val="333333"/>
                </a:solidFill>
                <a:latin typeface="+mn-ea"/>
              </a:rPr>
              <a:t>.</a:t>
            </a:r>
            <a:r>
              <a:rPr lang="zh-CN" altLang="en-US" sz="1400" dirty="0">
                <a:solidFill>
                  <a:srgbClr val="333333"/>
                </a:solidFill>
                <a:latin typeface="+mn-ea"/>
              </a:rPr>
              <a:t>，因为所有相关的目标文件与牵涉到的函数库被链接合成一个可执行文件</a:t>
            </a:r>
            <a:r>
              <a:rPr lang="zh-CN" altLang="en-US" sz="1400" dirty="0">
                <a:solidFill>
                  <a:srgbClr val="333333"/>
                </a:solidFill>
                <a:latin typeface="微软雅黑" panose="020B0503020204020204" pitchFamily="34" charset="-122"/>
                <a:ea typeface="微软雅黑" panose="020B0503020204020204" pitchFamily="34" charset="-122"/>
              </a:rPr>
              <a:t>。</a:t>
            </a:r>
            <a:endParaRPr lang="zh-CN" altLang="en-US" sz="1400" b="0" i="0" dirty="0">
              <a:solidFill>
                <a:srgbClr val="333333"/>
              </a:solidFill>
              <a:effectLst/>
              <a:latin typeface="Georgia" panose="02040502050405020303" pitchFamily="18" charset="0"/>
            </a:endParaRPr>
          </a:p>
        </p:txBody>
      </p:sp>
    </p:spTree>
    <p:extLst>
      <p:ext uri="{BB962C8B-B14F-4D97-AF65-F5344CB8AC3E}">
        <p14:creationId xmlns:p14="http://schemas.microsoft.com/office/powerpoint/2010/main" val="2033247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blinds(horizontal)">
                                      <p:cBhvr>
                                        <p:cTn id="7" dur="500"/>
                                        <p:tgtEl>
                                          <p:spTgt spid="3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
          <p:cNvGrpSpPr/>
          <p:nvPr/>
        </p:nvGrpSpPr>
        <p:grpSpPr>
          <a:xfrm>
            <a:off x="342122" y="898486"/>
            <a:ext cx="8304245" cy="37323"/>
            <a:chOff x="342122" y="873500"/>
            <a:chExt cx="8304245" cy="37323"/>
          </a:xfrm>
        </p:grpSpPr>
        <p:cxnSp>
          <p:nvCxnSpPr>
            <p:cNvPr id="23" name="直接连接符 22"/>
            <p:cNvCxnSpPr/>
            <p:nvPr/>
          </p:nvCxnSpPr>
          <p:spPr>
            <a:xfrm>
              <a:off x="342122" y="873500"/>
              <a:ext cx="830424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42122" y="910823"/>
              <a:ext cx="5250025"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6" name="Rectangle 3"/>
          <p:cNvSpPr txBox="1">
            <a:spLocks noChangeArrowheads="1"/>
          </p:cNvSpPr>
          <p:nvPr/>
        </p:nvSpPr>
        <p:spPr>
          <a:xfrm>
            <a:off x="202422" y="1150939"/>
            <a:ext cx="3775030" cy="493476"/>
          </a:xfrm>
          <a:prstGeom prst="rect">
            <a:avLst/>
          </a:prstGeom>
        </p:spPr>
        <p:txBody>
          <a:bodyPr vert="horz" lIns="91440" tIns="45720" rIns="91440" bIns="45720" rtlCol="0">
            <a:normAutofit/>
          </a:bodyPr>
          <a:lstStyle>
            <a:lvl1pPr marL="171450" indent="-170815"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0815"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0815"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5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Font typeface="Wingdings" panose="05000000000000000000" pitchFamily="2" charset="2"/>
              <a:buChar char="Ø"/>
            </a:pPr>
            <a:r>
              <a:rPr lang="zh-CN" altLang="en-US" sz="1800" dirty="0"/>
              <a:t> 为什么还需要动态库</a:t>
            </a:r>
          </a:p>
        </p:txBody>
      </p:sp>
      <p:pic>
        <p:nvPicPr>
          <p:cNvPr id="7" name="图片 6">
            <a:extLst>
              <a:ext uri="{FF2B5EF4-FFF2-40B4-BE49-F238E27FC236}">
                <a16:creationId xmlns:a16="http://schemas.microsoft.com/office/drawing/2014/main" id="{BC659D7D-A5AB-40D5-BAC3-A1C207EACB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687" y="1644415"/>
            <a:ext cx="2922099" cy="2498607"/>
          </a:xfrm>
          <a:prstGeom prst="rect">
            <a:avLst/>
          </a:prstGeom>
          <a:ln>
            <a:solidFill>
              <a:schemeClr val="accent1"/>
            </a:solidFill>
          </a:ln>
        </p:spPr>
      </p:pic>
      <p:sp>
        <p:nvSpPr>
          <p:cNvPr id="8" name="矩形 7">
            <a:extLst>
              <a:ext uri="{FF2B5EF4-FFF2-40B4-BE49-F238E27FC236}">
                <a16:creationId xmlns:a16="http://schemas.microsoft.com/office/drawing/2014/main" id="{84AD879F-5190-404D-9FA4-AC51AD041918}"/>
              </a:ext>
            </a:extLst>
          </p:cNvPr>
          <p:cNvSpPr/>
          <p:nvPr/>
        </p:nvSpPr>
        <p:spPr>
          <a:xfrm>
            <a:off x="285992" y="4298669"/>
            <a:ext cx="2518638" cy="307777"/>
          </a:xfrm>
          <a:prstGeom prst="rect">
            <a:avLst/>
          </a:prstGeom>
        </p:spPr>
        <p:txBody>
          <a:bodyPr wrap="none">
            <a:spAutoFit/>
          </a:bodyPr>
          <a:lstStyle/>
          <a:p>
            <a:r>
              <a:rPr lang="zh-CN" altLang="en-US" sz="1400" dirty="0">
                <a:solidFill>
                  <a:srgbClr val="000000"/>
                </a:solidFill>
                <a:latin typeface="微软雅黑" panose="020B0503020204020204" pitchFamily="34" charset="-122"/>
                <a:ea typeface="微软雅黑" panose="020B0503020204020204" pitchFamily="34" charset="-122"/>
              </a:rPr>
              <a:t>空间浪费是静态库的一个问题</a:t>
            </a:r>
            <a:endParaRPr lang="zh-CN" altLang="en-US" sz="1400" dirty="0"/>
          </a:p>
        </p:txBody>
      </p:sp>
      <p:pic>
        <p:nvPicPr>
          <p:cNvPr id="10" name="图片 9">
            <a:extLst>
              <a:ext uri="{FF2B5EF4-FFF2-40B4-BE49-F238E27FC236}">
                <a16:creationId xmlns:a16="http://schemas.microsoft.com/office/drawing/2014/main" id="{FC59D7E7-4C26-4108-A660-EEABCFDD1E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4244" y="1619329"/>
            <a:ext cx="2838759" cy="2498603"/>
          </a:xfrm>
          <a:prstGeom prst="rect">
            <a:avLst/>
          </a:prstGeom>
          <a:ln>
            <a:solidFill>
              <a:schemeClr val="accent1"/>
            </a:solidFill>
          </a:ln>
        </p:spPr>
      </p:pic>
      <p:sp>
        <p:nvSpPr>
          <p:cNvPr id="11" name="矩形 10">
            <a:extLst>
              <a:ext uri="{FF2B5EF4-FFF2-40B4-BE49-F238E27FC236}">
                <a16:creationId xmlns:a16="http://schemas.microsoft.com/office/drawing/2014/main" id="{57B913C1-8C65-420C-8BA6-0D6B748B3072}"/>
              </a:ext>
            </a:extLst>
          </p:cNvPr>
          <p:cNvSpPr/>
          <p:nvPr/>
        </p:nvSpPr>
        <p:spPr>
          <a:xfrm>
            <a:off x="3555051" y="4117932"/>
            <a:ext cx="5394207" cy="954107"/>
          </a:xfrm>
          <a:prstGeom prst="rect">
            <a:avLst/>
          </a:prstGeom>
        </p:spPr>
        <p:txBody>
          <a:bodyPr wrap="square">
            <a:spAutoFit/>
          </a:bodyPr>
          <a:lstStyle/>
          <a:p>
            <a:pPr algn="just"/>
            <a:r>
              <a:rPr lang="zh-CN" altLang="en-US" sz="1400" dirty="0">
                <a:solidFill>
                  <a:srgbClr val="000000"/>
                </a:solidFill>
                <a:latin typeface="微软雅黑" panose="020B0503020204020204" pitchFamily="34" charset="-122"/>
                <a:ea typeface="微软雅黑" panose="020B0503020204020204" pitchFamily="34" charset="-122"/>
              </a:rPr>
              <a:t>另一个问题是静态库对程序的更新、部署和发布页会带来麻烦。如果静态库</a:t>
            </a:r>
            <a:r>
              <a:rPr lang="en-US" altLang="zh-CN" sz="1400" dirty="0">
                <a:solidFill>
                  <a:srgbClr val="000000"/>
                </a:solidFill>
                <a:latin typeface="Calibri" panose="020F0502020204030204" pitchFamily="34" charset="0"/>
              </a:rPr>
              <a:t>liba.lib</a:t>
            </a:r>
            <a:r>
              <a:rPr lang="zh-CN" altLang="en-US" sz="1400" dirty="0">
                <a:solidFill>
                  <a:srgbClr val="000000"/>
                </a:solidFill>
                <a:latin typeface="微软雅黑" panose="020B0503020204020204" pitchFamily="34" charset="-122"/>
                <a:ea typeface="微软雅黑" panose="020B0503020204020204" pitchFamily="34" charset="-122"/>
              </a:rPr>
              <a:t>更新了，所以使用它的应用程序都需要重新编译、发布给用户（对于玩家来说，可能是一个很小的改动，却导致整个程序重新下载，</a:t>
            </a:r>
            <a:r>
              <a:rPr lang="zh-CN" altLang="en-US" sz="1400" b="1" dirty="0">
                <a:solidFill>
                  <a:srgbClr val="000000"/>
                </a:solidFill>
                <a:latin typeface="微软雅黑" panose="020B0503020204020204" pitchFamily="34" charset="-122"/>
                <a:ea typeface="微软雅黑" panose="020B0503020204020204" pitchFamily="34" charset="-122"/>
              </a:rPr>
              <a:t>全量更新</a:t>
            </a:r>
            <a:r>
              <a:rPr lang="zh-CN" altLang="en-US" sz="1400" dirty="0">
                <a:solidFill>
                  <a:srgbClr val="000000"/>
                </a:solidFill>
                <a:latin typeface="微软雅黑" panose="020B0503020204020204" pitchFamily="34" charset="-122"/>
                <a:ea typeface="微软雅黑" panose="020B0503020204020204" pitchFamily="34" charset="-122"/>
              </a:rPr>
              <a:t>）。</a:t>
            </a:r>
            <a:endParaRPr lang="zh-CN" altLang="en-US" sz="1400" dirty="0"/>
          </a:p>
        </p:txBody>
      </p:sp>
    </p:spTree>
    <p:extLst>
      <p:ext uri="{BB962C8B-B14F-4D97-AF65-F5344CB8AC3E}">
        <p14:creationId xmlns:p14="http://schemas.microsoft.com/office/powerpoint/2010/main" val="1749397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blinds(horizontal)">
                                      <p:cBhvr>
                                        <p:cTn id="7" dur="500"/>
                                        <p:tgtEl>
                                          <p:spTgt spid="3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
          <p:cNvGrpSpPr/>
          <p:nvPr/>
        </p:nvGrpSpPr>
        <p:grpSpPr>
          <a:xfrm>
            <a:off x="342122" y="898486"/>
            <a:ext cx="8304245" cy="37323"/>
            <a:chOff x="342122" y="873500"/>
            <a:chExt cx="8304245" cy="37323"/>
          </a:xfrm>
        </p:grpSpPr>
        <p:cxnSp>
          <p:nvCxnSpPr>
            <p:cNvPr id="23" name="直接连接符 22"/>
            <p:cNvCxnSpPr/>
            <p:nvPr/>
          </p:nvCxnSpPr>
          <p:spPr>
            <a:xfrm>
              <a:off x="342122" y="873500"/>
              <a:ext cx="830424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42122" y="910823"/>
              <a:ext cx="5250025"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6" name="Rectangle 3"/>
          <p:cNvSpPr txBox="1">
            <a:spLocks noChangeArrowheads="1"/>
          </p:cNvSpPr>
          <p:nvPr/>
        </p:nvSpPr>
        <p:spPr>
          <a:xfrm>
            <a:off x="202422" y="1150939"/>
            <a:ext cx="3775030" cy="493476"/>
          </a:xfrm>
          <a:prstGeom prst="rect">
            <a:avLst/>
          </a:prstGeom>
        </p:spPr>
        <p:txBody>
          <a:bodyPr vert="horz" lIns="91440" tIns="45720" rIns="91440" bIns="45720" rtlCol="0">
            <a:normAutofit/>
          </a:bodyPr>
          <a:lstStyle>
            <a:lvl1pPr marL="171450" indent="-170815"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0815"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0815"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5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Font typeface="Wingdings" panose="05000000000000000000" pitchFamily="2" charset="2"/>
              <a:buChar char="Ø"/>
            </a:pPr>
            <a:r>
              <a:rPr lang="en-US" altLang="zh-CN" sz="1800" dirty="0"/>
              <a:t> C++</a:t>
            </a:r>
            <a:r>
              <a:rPr lang="zh-CN" altLang="en-US" sz="1800" dirty="0"/>
              <a:t>动态库</a:t>
            </a:r>
            <a:endParaRPr lang="en-US" altLang="zh-CN" sz="1800" dirty="0"/>
          </a:p>
        </p:txBody>
      </p:sp>
      <p:sp>
        <p:nvSpPr>
          <p:cNvPr id="6" name="矩形 5">
            <a:extLst>
              <a:ext uri="{FF2B5EF4-FFF2-40B4-BE49-F238E27FC236}">
                <a16:creationId xmlns:a16="http://schemas.microsoft.com/office/drawing/2014/main" id="{90821535-134D-4442-98C0-12A12E0290D4}"/>
              </a:ext>
            </a:extLst>
          </p:cNvPr>
          <p:cNvSpPr/>
          <p:nvPr/>
        </p:nvSpPr>
        <p:spPr>
          <a:xfrm>
            <a:off x="4494244" y="1317536"/>
            <a:ext cx="4572000" cy="2958952"/>
          </a:xfrm>
          <a:prstGeom prst="rect">
            <a:avLst/>
          </a:prstGeom>
        </p:spPr>
        <p:txBody>
          <a:bodyPr>
            <a:spAutoFit/>
          </a:bodyPr>
          <a:lstStyle/>
          <a:p>
            <a:pPr>
              <a:lnSpc>
                <a:spcPct val="150000"/>
              </a:lnSpc>
            </a:pPr>
            <a:r>
              <a:rPr lang="zh-CN" altLang="en-US" sz="1400" dirty="0"/>
              <a:t>动态库特点总结：</a:t>
            </a:r>
          </a:p>
          <a:p>
            <a:pPr>
              <a:lnSpc>
                <a:spcPct val="150000"/>
              </a:lnSpc>
            </a:pPr>
            <a:r>
              <a:rPr lang="en-US" altLang="zh-CN" sz="1400" dirty="0"/>
              <a:t>l</a:t>
            </a:r>
            <a:r>
              <a:rPr lang="zh-CN" altLang="en-US" sz="1400" dirty="0"/>
              <a:t>  动态库把对一些库函数的链接载入推迟到程序运行的时期。</a:t>
            </a:r>
          </a:p>
          <a:p>
            <a:pPr>
              <a:lnSpc>
                <a:spcPct val="150000"/>
              </a:lnSpc>
            </a:pPr>
            <a:r>
              <a:rPr lang="en-US" altLang="zh-CN" sz="1400" dirty="0"/>
              <a:t>l</a:t>
            </a:r>
            <a:r>
              <a:rPr lang="zh-CN" altLang="en-US" sz="1400" dirty="0"/>
              <a:t>  可以实现进程之间的资源共享。（因此动态库也称为共享库）</a:t>
            </a:r>
          </a:p>
          <a:p>
            <a:pPr>
              <a:lnSpc>
                <a:spcPct val="150000"/>
              </a:lnSpc>
            </a:pPr>
            <a:r>
              <a:rPr lang="en-US" altLang="zh-CN" sz="1400" dirty="0"/>
              <a:t>l</a:t>
            </a:r>
            <a:r>
              <a:rPr lang="zh-CN" altLang="en-US" sz="1400" dirty="0"/>
              <a:t>  将一些程序升级变得简单。</a:t>
            </a:r>
            <a:endParaRPr lang="en-US" altLang="zh-CN" sz="1400" dirty="0"/>
          </a:p>
          <a:p>
            <a:pPr>
              <a:lnSpc>
                <a:spcPct val="150000"/>
              </a:lnSpc>
            </a:pPr>
            <a:r>
              <a:rPr lang="zh-CN" altLang="en-US" sz="1400" dirty="0"/>
              <a:t>它依赖的</a:t>
            </a:r>
            <a:r>
              <a:rPr lang="en-US" altLang="zh-CN" sz="1400" dirty="0"/>
              <a:t>DLL</a:t>
            </a:r>
            <a:r>
              <a:rPr lang="zh-CN" altLang="en-US" sz="1400" dirty="0"/>
              <a:t>模块也要存在，如果使用载入时动态链接，程序启动时发现</a:t>
            </a:r>
            <a:r>
              <a:rPr lang="en-US" altLang="zh-CN" sz="1400" dirty="0"/>
              <a:t>DLL</a:t>
            </a:r>
            <a:r>
              <a:rPr lang="zh-CN" altLang="en-US" sz="1400" dirty="0"/>
              <a:t>不存在，系统将终止程序并给出错误信息。</a:t>
            </a:r>
          </a:p>
        </p:txBody>
      </p:sp>
      <p:sp>
        <p:nvSpPr>
          <p:cNvPr id="3" name="矩形 2">
            <a:extLst>
              <a:ext uri="{FF2B5EF4-FFF2-40B4-BE49-F238E27FC236}">
                <a16:creationId xmlns:a16="http://schemas.microsoft.com/office/drawing/2014/main" id="{6815E7FD-A71C-49D0-9EA7-8F13EA4C2F5E}"/>
              </a:ext>
            </a:extLst>
          </p:cNvPr>
          <p:cNvSpPr/>
          <p:nvPr/>
        </p:nvSpPr>
        <p:spPr>
          <a:xfrm>
            <a:off x="202422" y="1644415"/>
            <a:ext cx="4211534" cy="1600438"/>
          </a:xfrm>
          <a:prstGeom prst="rect">
            <a:avLst/>
          </a:prstGeom>
        </p:spPr>
        <p:txBody>
          <a:bodyPr wrap="square">
            <a:spAutoFit/>
          </a:bodyPr>
          <a:lstStyle/>
          <a:p>
            <a:pPr algn="just"/>
            <a:r>
              <a:rPr lang="zh-CN" altLang="en-US" sz="1400" dirty="0">
                <a:solidFill>
                  <a:srgbClr val="000000"/>
                </a:solidFill>
                <a:latin typeface="微软雅黑" panose="020B0503020204020204" pitchFamily="34" charset="-122"/>
                <a:ea typeface="微软雅黑" panose="020B0503020204020204" pitchFamily="34" charset="-122"/>
              </a:rPr>
              <a:t>动态库在程序编译时并不会被连接到目标代码中，而是在程序运行是才被载入。</a:t>
            </a:r>
            <a:r>
              <a:rPr lang="zh-CN" altLang="en-US" sz="1400" dirty="0"/>
              <a:t>可执行文件只包含它需要的</a:t>
            </a:r>
            <a:r>
              <a:rPr lang="zh-CN" altLang="en-US" sz="1400" dirty="0">
                <a:solidFill>
                  <a:srgbClr val="FF0000"/>
                </a:solidFill>
              </a:rPr>
              <a:t>函数的引用表</a:t>
            </a:r>
            <a:r>
              <a:rPr lang="zh-CN" altLang="en-US" sz="1400" dirty="0"/>
              <a:t>，而不是所有的函数代码，只有在程序执行时</a:t>
            </a:r>
            <a:r>
              <a:rPr lang="en-US" altLang="zh-CN" sz="1400" dirty="0"/>
              <a:t>,</a:t>
            </a:r>
            <a:r>
              <a:rPr lang="zh-CN" altLang="en-US" sz="1400" dirty="0"/>
              <a:t> </a:t>
            </a:r>
            <a:r>
              <a:rPr lang="zh-CN" altLang="en-US" sz="1400" dirty="0">
                <a:solidFill>
                  <a:srgbClr val="FF0000"/>
                </a:solidFill>
              </a:rPr>
              <a:t>那些需要的函数代码才被拷贝到内存</a:t>
            </a:r>
            <a:r>
              <a:rPr lang="zh-CN" altLang="en-US" sz="1400" dirty="0"/>
              <a:t>中。</a:t>
            </a:r>
            <a:r>
              <a:rPr lang="zh-CN" altLang="en-US" sz="1400" dirty="0">
                <a:solidFill>
                  <a:srgbClr val="000000"/>
                </a:solidFill>
                <a:latin typeface="微软雅黑" panose="020B0503020204020204" pitchFamily="34" charset="-122"/>
                <a:ea typeface="微软雅黑" panose="020B0503020204020204" pitchFamily="34" charset="-122"/>
              </a:rPr>
              <a:t>动态库在程序运行是才被载入，也解决了静态库对程序的更新、部署和发布页会带来麻烦。用户只需要更新动态库即可，</a:t>
            </a:r>
            <a:r>
              <a:rPr lang="zh-CN" altLang="en-US" sz="1400" b="1" dirty="0">
                <a:solidFill>
                  <a:srgbClr val="000000"/>
                </a:solidFill>
                <a:latin typeface="微软雅黑" panose="020B0503020204020204" pitchFamily="34" charset="-122"/>
                <a:ea typeface="微软雅黑" panose="020B0503020204020204" pitchFamily="34" charset="-122"/>
              </a:rPr>
              <a:t>增量更新</a:t>
            </a:r>
            <a:r>
              <a:rPr lang="zh-CN" altLang="en-US" sz="1400" dirty="0">
                <a:solidFill>
                  <a:srgbClr val="000000"/>
                </a:solidFill>
                <a:latin typeface="微软雅黑" panose="020B0503020204020204" pitchFamily="34" charset="-122"/>
                <a:ea typeface="微软雅黑" panose="020B0503020204020204" pitchFamily="34" charset="-122"/>
              </a:rPr>
              <a:t>。</a:t>
            </a:r>
            <a:endParaRPr lang="zh-CN" altLang="en-US" sz="1400" dirty="0"/>
          </a:p>
        </p:txBody>
      </p:sp>
      <p:sp>
        <p:nvSpPr>
          <p:cNvPr id="7" name="矩形 6">
            <a:extLst>
              <a:ext uri="{FF2B5EF4-FFF2-40B4-BE49-F238E27FC236}">
                <a16:creationId xmlns:a16="http://schemas.microsoft.com/office/drawing/2014/main" id="{519FDBE6-F436-4593-B580-01720E1FA417}"/>
              </a:ext>
            </a:extLst>
          </p:cNvPr>
          <p:cNvSpPr/>
          <p:nvPr/>
        </p:nvSpPr>
        <p:spPr>
          <a:xfrm>
            <a:off x="2336800" y="4812305"/>
            <a:ext cx="7330252" cy="307777"/>
          </a:xfrm>
          <a:prstGeom prst="rect">
            <a:avLst/>
          </a:prstGeom>
        </p:spPr>
        <p:txBody>
          <a:bodyPr wrap="square">
            <a:spAutoFit/>
          </a:bodyPr>
          <a:lstStyle/>
          <a:p>
            <a:r>
              <a:rPr lang="zh-CN" altLang="en-US" sz="1400" dirty="0"/>
              <a:t>转自</a:t>
            </a:r>
            <a:r>
              <a:rPr lang="en-US" altLang="zh-CN" sz="1400" dirty="0"/>
              <a:t>[C++</a:t>
            </a:r>
            <a:r>
              <a:rPr lang="zh-CN" altLang="en-US" sz="1400" dirty="0"/>
              <a:t>静态库与动态库</a:t>
            </a:r>
            <a:r>
              <a:rPr lang="en-US" altLang="zh-CN" sz="1400" dirty="0"/>
              <a:t>(</a:t>
            </a:r>
            <a:r>
              <a:rPr lang="zh-CN" altLang="en-US" sz="1400" dirty="0"/>
              <a:t>吴秦</a:t>
            </a:r>
            <a:r>
              <a:rPr lang="en-US" altLang="zh-CN" sz="1400" dirty="0"/>
              <a:t>)] </a:t>
            </a:r>
            <a:r>
              <a:rPr lang="zh-CN" altLang="en-US" sz="1400" dirty="0"/>
              <a:t>https://www.cnblogs.com/skynet/p/3372855.html</a:t>
            </a:r>
          </a:p>
        </p:txBody>
      </p:sp>
      <p:sp>
        <p:nvSpPr>
          <p:cNvPr id="8" name="矩形 7">
            <a:extLst>
              <a:ext uri="{FF2B5EF4-FFF2-40B4-BE49-F238E27FC236}">
                <a16:creationId xmlns:a16="http://schemas.microsoft.com/office/drawing/2014/main" id="{2D423399-9927-433D-9C13-26898BD5BB67}"/>
              </a:ext>
            </a:extLst>
          </p:cNvPr>
          <p:cNvSpPr/>
          <p:nvPr/>
        </p:nvSpPr>
        <p:spPr>
          <a:xfrm>
            <a:off x="342122" y="3311200"/>
            <a:ext cx="3635330" cy="830997"/>
          </a:xfrm>
          <a:prstGeom prst="rect">
            <a:avLst/>
          </a:prstGeom>
        </p:spPr>
        <p:txBody>
          <a:bodyPr wrap="square">
            <a:spAutoFit/>
          </a:bodyPr>
          <a:lstStyle/>
          <a:p>
            <a:pPr algn="just"/>
            <a:r>
              <a:rPr lang="zh-CN" altLang="en-US" sz="1600" dirty="0">
                <a:solidFill>
                  <a:srgbClr val="FF0000"/>
                </a:solidFill>
                <a:latin typeface="Microsoft YaHei" panose="020B0503020204020204" pitchFamily="34" charset="-122"/>
                <a:ea typeface="Microsoft YaHei" panose="020B0503020204020204" pitchFamily="34" charset="-122"/>
              </a:rPr>
              <a:t>总的来说静态库是牺牲了空间效率，换取了时间效率，共享库是牺牲了时间效率换取了空间效率</a:t>
            </a:r>
            <a:endParaRPr lang="zh-CN" altLang="en-US" sz="1600" dirty="0"/>
          </a:p>
        </p:txBody>
      </p:sp>
    </p:spTree>
    <p:extLst>
      <p:ext uri="{BB962C8B-B14F-4D97-AF65-F5344CB8AC3E}">
        <p14:creationId xmlns:p14="http://schemas.microsoft.com/office/powerpoint/2010/main" val="1288363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blinds(horizontal)">
                                      <p:cBhvr>
                                        <p:cTn id="7" dur="500"/>
                                        <p:tgtEl>
                                          <p:spTgt spid="3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自定义 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0000"/>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18981</TotalTime>
  <Words>253</Words>
  <Application>Microsoft Office PowerPoint</Application>
  <PresentationFormat>全屏显示(16:9)</PresentationFormat>
  <Paragraphs>22</Paragraphs>
  <Slides>3</Slides>
  <Notes>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vt:i4>
      </vt:variant>
    </vt:vector>
  </HeadingPairs>
  <TitlesOfParts>
    <vt:vector size="12" baseType="lpstr">
      <vt:lpstr>黑体</vt:lpstr>
      <vt:lpstr>微软雅黑</vt:lpstr>
      <vt:lpstr>微软雅黑</vt:lpstr>
      <vt:lpstr>Arial</vt:lpstr>
      <vt:lpstr>Arial Black</vt:lpstr>
      <vt:lpstr>Calibri</vt:lpstr>
      <vt:lpstr>Georgia</vt:lpstr>
      <vt:lpstr>Wingdings</vt:lpstr>
      <vt:lpstr>Office 主题</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saikr</dc:creator>
  <cp:lastModifiedBy>Pan Henry</cp:lastModifiedBy>
  <cp:revision>970</cp:revision>
  <dcterms:created xsi:type="dcterms:W3CDTF">2017-03-07T07:29:00Z</dcterms:created>
  <dcterms:modified xsi:type="dcterms:W3CDTF">2019-11-04T02:19:05Z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