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98245E2-C8DD-4166-B06E-D45FCECC0C4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1880" cy="402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023720" y="9720720"/>
            <a:ext cx="307728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BDAD97-8675-41E4-B751-E336D46B8F8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1880" cy="4028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023720" y="9720720"/>
            <a:ext cx="307728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F65685-FB99-447A-A2FC-605E03EE900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60920" y="1501200"/>
            <a:ext cx="54478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CMake</a:t>
            </a:r>
            <a:r>
              <a:rPr b="1" lang="en-US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的使用与实践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350080" y="3408480"/>
            <a:ext cx="7164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1149120" y="3204000"/>
            <a:ext cx="23259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潘胜利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吉林大学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研习社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</a:t>
            </a:r>
            <a:r>
              <a:rPr b="0" lang="en-US" sz="12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18604451549@163.com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XX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日于上海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190760" y="2492640"/>
            <a:ext cx="266652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图片 116" descr=""/>
          <p:cNvPicPr/>
          <p:nvPr/>
        </p:nvPicPr>
        <p:blipFill>
          <a:blip r:embed="rId1"/>
          <a:stretch/>
        </p:blipFill>
        <p:spPr>
          <a:xfrm>
            <a:off x="5115600" y="457200"/>
            <a:ext cx="3312720" cy="329112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1188720" y="2194560"/>
            <a:ext cx="4388760" cy="360"/>
          </a:xfrm>
          <a:custGeom>
            <a:avLst/>
            <a:gdLst/>
            <a:ahLst/>
            <a:rect l="l" t="t" r="r" b="b"/>
            <a:pathLst>
              <a:path w="12193" h="1">
                <a:moveTo>
                  <a:pt x="0" y="0"/>
                </a:moveTo>
                <a:cubicBezTo>
                  <a:pt x="4064" y="0"/>
                  <a:pt x="8128" y="0"/>
                  <a:pt x="12192" y="0"/>
                </a:cubicBezTo>
              </a:path>
            </a:pathLst>
          </a:custGeom>
          <a:noFill/>
          <a:ln w="76320">
            <a:solidFill>
              <a:srgbClr val="074b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7955280" y="2194560"/>
            <a:ext cx="1188360" cy="360"/>
          </a:xfrm>
          <a:custGeom>
            <a:avLst/>
            <a:gdLst/>
            <a:ahLst/>
            <a:rect l="l" t="t" r="r" b="b"/>
            <a:pathLst>
              <a:path w="3303" h="1">
                <a:moveTo>
                  <a:pt x="0" y="0"/>
                </a:moveTo>
                <a:cubicBezTo>
                  <a:pt x="1101" y="0"/>
                  <a:pt x="2201" y="0"/>
                  <a:pt x="3302" y="0"/>
                </a:cubicBezTo>
              </a:path>
            </a:pathLst>
          </a:custGeom>
          <a:noFill/>
          <a:ln w="76320">
            <a:solidFill>
              <a:srgbClr val="9e071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342000" y="174240"/>
            <a:ext cx="44355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语法的主体框架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图片 142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080" cy="730800"/>
          </a:xfrm>
          <a:prstGeom prst="rect">
            <a:avLst/>
          </a:prstGeom>
          <a:ln>
            <a:noFill/>
          </a:ln>
        </p:spPr>
      </p:pic>
      <p:sp>
        <p:nvSpPr>
          <p:cNvPr id="158" name="TextShape 4"/>
          <p:cNvSpPr txBox="1"/>
          <p:nvPr/>
        </p:nvSpPr>
        <p:spPr>
          <a:xfrm>
            <a:off x="2854080" y="2720520"/>
            <a:ext cx="3446640" cy="9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中静态库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.lib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后缀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共享库为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.dll   linux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中静态库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后缀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共享库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.so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后缀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23880" y="637920"/>
            <a:ext cx="7885800" cy="21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23880" y="2772360"/>
            <a:ext cx="7885800" cy="5688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02320" y="1357560"/>
            <a:ext cx="8228520" cy="37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360">
              <a:lnSpc>
                <a:spcPct val="125000"/>
              </a:lnSpc>
              <a:buClr>
                <a:srgbClr val="6f1b1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计算机视觉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图片 149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080" cy="7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23880" y="637920"/>
            <a:ext cx="7885800" cy="21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实践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从简单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说起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23880" y="2772360"/>
            <a:ext cx="7885800" cy="5688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433240" y="731520"/>
            <a:ext cx="4275720" cy="34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433240" y="1873080"/>
            <a:ext cx="42757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</a:t>
            </a:r>
            <a:r>
              <a:rPr b="1" lang="en-US" sz="7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&amp;</a:t>
            </a: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Line 3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843c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4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在线问答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031560" y="2038320"/>
            <a:ext cx="33213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感谢各位聆听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08240" y="2615400"/>
            <a:ext cx="34509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Listening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 rot="840000">
            <a:off x="5421600" y="1953000"/>
            <a:ext cx="18943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5ba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内容概要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42000" y="1228680"/>
            <a:ext cx="8228520" cy="3784680"/>
          </a:xfrm>
          <a:prstGeom prst="rect">
            <a:avLst/>
          </a:prstGeom>
          <a:noFill/>
          <a:ln>
            <a:solidFill>
              <a:srgbClr val="6f1b1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360">
              <a:lnSpc>
                <a:spcPts val="1129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认识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129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优势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Gcc, Makefile, Autotools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比较的优势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1129"/>
              </a:lnSpc>
            </a:pPr>
            <a:r>
              <a:rPr b="1" lang="en-US" sz="2000" spc="-1" strike="noStrike">
                <a:solidFill>
                  <a:srgbClr val="6f1b1b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语句的主体框架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1129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结构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常用语法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相对路径的添加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及调试阶段的输出打印等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129"/>
              </a:lnSpc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129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基本常用指令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安装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测试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调试等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129"/>
              </a:lnSpc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的实践应用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1129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从简单的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CMake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文件说起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----&gt;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到指定输出位置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----&gt;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129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生成链接库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静态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动态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)----&gt;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如何引用链接库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内部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引用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)----&gt;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图片 123" descr=""/>
          <p:cNvPicPr/>
          <p:nvPr/>
        </p:nvPicPr>
        <p:blipFill>
          <a:blip r:embed="rId1"/>
          <a:stretch/>
        </p:blipFill>
        <p:spPr>
          <a:xfrm>
            <a:off x="7132320" y="174240"/>
            <a:ext cx="1855080" cy="7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3880" y="637920"/>
            <a:ext cx="7885800" cy="21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23880" y="2772360"/>
            <a:ext cx="7885800" cy="5688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02320" y="1357560"/>
            <a:ext cx="8228520" cy="37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是什么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一款优秀的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工程构建工具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,KDE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开发者在使用了近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之后，终于决定为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KDE4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选择一个新的工程构建工具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特点及优势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开放源代码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具有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许可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跨平台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Linux, Mac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等不同操作系统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编译语言简单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易用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简化编译构建过程和编译过程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编程高效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比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40%)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可扩展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例如作为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等接口扩展工具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图片 130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080" cy="7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02320" y="1150200"/>
            <a:ext cx="8443440" cy="37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与其他编译工具的对比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可以通过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gcc/g++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编译目标和项目，但项目比较复杂时，组织编译架构变得极其复杂；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是有条理的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编译命令的文件，利用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工具来执行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文件的编译指令；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程序简单，可以手写开发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；当程序复杂时，可以利用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来自动生成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是一个工具集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具有灵活性较大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且对用户角度使用较为友好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(cmake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生成文件权限较多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开发步骤太多，配置繁琐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[autoscan + autocconf + automake]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通常编译的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文件，大多通过由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构建的，最终生成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config.h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图片 135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080" cy="7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02320" y="1150200"/>
            <a:ext cx="8443440" cy="37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与其他编译工具的对比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类似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工具功能，用来“读取”并执行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CMakeLists.txt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文件的语句最终生成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语言开发相对简单，易于理解；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目前很多项目正在抛弃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等，转而采用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图片 135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080" cy="7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23880" y="637920"/>
            <a:ext cx="7885800" cy="21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23880" y="2772360"/>
            <a:ext cx="7885800" cy="5688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342000" y="174240"/>
            <a:ext cx="44355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语法的主体框架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图片 142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080" cy="730800"/>
          </a:xfrm>
          <a:prstGeom prst="rect">
            <a:avLst/>
          </a:prstGeom>
          <a:ln>
            <a:noFill/>
          </a:ln>
        </p:spPr>
      </p:pic>
      <p:pic>
        <p:nvPicPr>
          <p:cNvPr id="148" name="图片 5" descr=""/>
          <p:cNvPicPr/>
          <p:nvPr/>
        </p:nvPicPr>
        <p:blipFill>
          <a:blip r:embed="rId2"/>
          <a:stretch/>
        </p:blipFill>
        <p:spPr>
          <a:xfrm>
            <a:off x="342000" y="1217160"/>
            <a:ext cx="6752160" cy="382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42000" y="174240"/>
            <a:ext cx="44355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语法的主体框架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图片 142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080" cy="730800"/>
          </a:xfrm>
          <a:prstGeom prst="rect">
            <a:avLst/>
          </a:prstGeom>
          <a:ln>
            <a:noFill/>
          </a:ln>
        </p:spPr>
      </p:pic>
      <p:pic>
        <p:nvPicPr>
          <p:cNvPr id="153" name="图片 1" descr=""/>
          <p:cNvPicPr/>
          <p:nvPr/>
        </p:nvPicPr>
        <p:blipFill>
          <a:blip r:embed="rId2"/>
          <a:stretch/>
        </p:blipFill>
        <p:spPr>
          <a:xfrm>
            <a:off x="342000" y="1262880"/>
            <a:ext cx="6012720" cy="364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LibreOffice/5.1.6.2$Linux_X86_64 LibreOffice_project/10m0$Build-2</Application>
  <Words>380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2017-03-07T07:29:00Z</dcterms:created>
  <dc:creator>saikr</dc:creator>
  <dc:description/>
  <dc:language>en-US</dc:language>
  <cp:lastModifiedBy/>
  <dcterms:modified xsi:type="dcterms:W3CDTF">2019-10-28T17:52:00Z</dcterms:modified>
  <cp:revision>968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2052-10.1.0.6930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全屏显示(16:9)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