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9"/>
  </p:notesMasterIdLst>
  <p:handoutMasterIdLst>
    <p:handoutMasterId r:id="rId50"/>
  </p:handoutMasterIdLst>
  <p:sldIdLst>
    <p:sldId id="256" r:id="rId4"/>
    <p:sldId id="257" r:id="rId5"/>
    <p:sldId id="258" r:id="rId6"/>
    <p:sldId id="259" r:id="rId7"/>
    <p:sldId id="260" r:id="rId8"/>
    <p:sldId id="261" r:id="rId9"/>
    <p:sldId id="262" r:id="rId10"/>
    <p:sldId id="271" r:id="rId11"/>
    <p:sldId id="282" r:id="rId12"/>
    <p:sldId id="264" r:id="rId13"/>
    <p:sldId id="266" r:id="rId14"/>
    <p:sldId id="272" r:id="rId15"/>
    <p:sldId id="276" r:id="rId16"/>
    <p:sldId id="279" r:id="rId17"/>
    <p:sldId id="277" r:id="rId18"/>
    <p:sldId id="280" r:id="rId19"/>
    <p:sldId id="281" r:id="rId20"/>
    <p:sldId id="284" r:id="rId21"/>
    <p:sldId id="283" r:id="rId22"/>
    <p:sldId id="285" r:id="rId23"/>
    <p:sldId id="287" r:id="rId24"/>
    <p:sldId id="288" r:id="rId25"/>
    <p:sldId id="274" r:id="rId26"/>
    <p:sldId id="268" r:id="rId27"/>
    <p:sldId id="289" r:id="rId28"/>
    <p:sldId id="290" r:id="rId29"/>
    <p:sldId id="291" r:id="rId30"/>
    <p:sldId id="292" r:id="rId31"/>
    <p:sldId id="294" r:id="rId32"/>
    <p:sldId id="295" r:id="rId33"/>
    <p:sldId id="296" r:id="rId34"/>
    <p:sldId id="297" r:id="rId35"/>
    <p:sldId id="298" r:id="rId36"/>
    <p:sldId id="353" r:id="rId37"/>
    <p:sldId id="354" r:id="rId38"/>
    <p:sldId id="355" r:id="rId39"/>
    <p:sldId id="357" r:id="rId40"/>
    <p:sldId id="356" r:id="rId41"/>
    <p:sldId id="359" r:id="rId42"/>
    <p:sldId id="360" r:id="rId43"/>
    <p:sldId id="361" r:id="rId44"/>
    <p:sldId id="363" r:id="rId45"/>
    <p:sldId id="362" r:id="rId46"/>
    <p:sldId id="269" r:id="rId47"/>
    <p:sldId id="270" r:id="rId48"/>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300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38" y="69"/>
      </p:cViewPr>
      <p:guideLst/>
    </p:cSldViewPr>
  </p:slideViewPr>
  <p:notesTextViewPr>
    <p:cViewPr>
      <p:scale>
        <a:sx n="1" d="1"/>
        <a:sy n="1" d="1"/>
      </p:scale>
      <p:origin x="0" y="0"/>
    </p:cViewPr>
  </p:notesTextViewPr>
  <p:sorterViewPr>
    <p:cViewPr>
      <p:scale>
        <a:sx n="200" d="100"/>
        <a:sy n="200" d="100"/>
      </p:scale>
      <p:origin x="0" y="-5595"/>
    </p:cViewPr>
  </p:sorterViewPr>
  <p:notesViewPr>
    <p:cSldViewPr snapToGrid="0">
      <p:cViewPr>
        <p:scale>
          <a:sx n="75" d="100"/>
          <a:sy n="75" d="100"/>
        </p:scale>
        <p:origin x="2772" y="-19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FDC6D0B-A015-40C7-8EAE-6C421DF2C305}"/>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17F089B-3A2C-4D15-974F-0A86344D529C}"/>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F4E81E3A-BA6E-4542-BBAC-7C22C7243037}" type="datetimeFigureOut">
              <a:rPr lang="zh-CN" altLang="en-US" smtClean="0"/>
              <a:t>2019/11/11</a:t>
            </a:fld>
            <a:endParaRPr lang="zh-CN" altLang="en-US"/>
          </a:p>
        </p:txBody>
      </p:sp>
      <p:sp>
        <p:nvSpPr>
          <p:cNvPr id="4" name="页脚占位符 3">
            <a:extLst>
              <a:ext uri="{FF2B5EF4-FFF2-40B4-BE49-F238E27FC236}">
                <a16:creationId xmlns:a16="http://schemas.microsoft.com/office/drawing/2014/main" id="{DC246932-0999-4BC8-980D-CF794668FF3B}"/>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4BE45E2-2EB1-4DD5-92D1-BAE9EE1EB585}"/>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A848146-DB63-450F-802E-63B335D738BF}" type="slidenum">
              <a:rPr lang="zh-CN" altLang="en-US" smtClean="0"/>
              <a:t>‹#›</a:t>
            </a:fld>
            <a:endParaRPr lang="zh-CN" altLang="en-US"/>
          </a:p>
        </p:txBody>
      </p:sp>
    </p:spTree>
    <p:extLst>
      <p:ext uri="{BB962C8B-B14F-4D97-AF65-F5344CB8AC3E}">
        <p14:creationId xmlns:p14="http://schemas.microsoft.com/office/powerpoint/2010/main" val="2999105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09"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0"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11"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12" name="PlaceHolder 5"/>
          <p:cNvSpPr>
            <a:spLocks noGrp="1"/>
          </p:cNvSpPr>
          <p:nvPr>
            <p:ph type="sldNum"/>
          </p:nvPr>
        </p:nvSpPr>
        <p:spPr>
          <a:xfrm>
            <a:off x="4278960" y="10157400"/>
            <a:ext cx="3280680" cy="534240"/>
          </a:xfrm>
          <a:prstGeom prst="rect">
            <a:avLst/>
          </a:prstGeom>
        </p:spPr>
        <p:txBody>
          <a:bodyPr lIns="0" tIns="0" rIns="0" bIns="0" anchor="b"/>
          <a:lstStyle/>
          <a:p>
            <a:pPr algn="r"/>
            <a:fld id="{B98245E2-C8DD-4166-B06E-D45FCECC0C4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710280" y="4925160"/>
            <a:ext cx="5681880" cy="40287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77" name="CustomShape 2"/>
          <p:cNvSpPr/>
          <p:nvPr/>
        </p:nvSpPr>
        <p:spPr>
          <a:xfrm>
            <a:off x="4023720" y="9720720"/>
            <a:ext cx="3077280" cy="51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1BDAD97-8675-41E4-B751-E336D46B8F8E}"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B98245E2-C8DD-4166-B06E-D45FCECC0C4A}" type="slidenum">
              <a:rPr lang="en-US" sz="1400" b="0" strike="noStrike" spc="-1" smtClean="0">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43756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B98245E2-C8DD-4166-B06E-D45FCECC0C4A}" type="slidenum">
              <a:rPr lang="en-US" sz="1400" b="0" strike="noStrike" spc="-1" smtClean="0">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3162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710280" y="4925160"/>
            <a:ext cx="5681880" cy="40287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79" name="CustomShape 2"/>
          <p:cNvSpPr/>
          <p:nvPr/>
        </p:nvSpPr>
        <p:spPr>
          <a:xfrm>
            <a:off x="4023720" y="9720720"/>
            <a:ext cx="3077280" cy="51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F65685-FB99-447A-A2FC-605E03EE9009}" type="slidenum">
              <a:rPr lang="en-US" sz="1200" b="0" strike="noStrike" spc="-1">
                <a:solidFill>
                  <a:srgbClr val="000000"/>
                </a:solidFill>
                <a:uFill>
                  <a:solidFill>
                    <a:srgbClr val="FFFFFF"/>
                  </a:solidFill>
                </a:uFill>
                <a:latin typeface="+mn-lt"/>
                <a:ea typeface="+mn-ea"/>
              </a:rPr>
              <a:t>44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pic>
        <p:nvPicPr>
          <p:cNvPr id="34" name="图片 33"/>
          <p:cNvPicPr/>
          <p:nvPr/>
        </p:nvPicPr>
        <p:blipFill>
          <a:blip r:embed="rId2"/>
          <a:stretch/>
        </p:blipFill>
        <p:spPr>
          <a:xfrm>
            <a:off x="2702160" y="1203480"/>
            <a:ext cx="3738960" cy="2982960"/>
          </a:xfrm>
          <a:prstGeom prst="rect">
            <a:avLst/>
          </a:prstGeom>
          <a:ln>
            <a:noFill/>
          </a:ln>
        </p:spPr>
      </p:pic>
      <p:pic>
        <p:nvPicPr>
          <p:cNvPr id="35" name="图片 34"/>
          <p:cNvPicPr/>
          <p:nvPr/>
        </p:nvPicPr>
        <p:blipFill>
          <a:blip r:embed="rId2"/>
          <a:stretch/>
        </p:blipFill>
        <p:spPr>
          <a:xfrm>
            <a:off x="2702160" y="1203480"/>
            <a:ext cx="373896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pic>
        <p:nvPicPr>
          <p:cNvPr id="70" name="图片 69"/>
          <p:cNvPicPr/>
          <p:nvPr/>
        </p:nvPicPr>
        <p:blipFill>
          <a:blip r:embed="rId2"/>
          <a:stretch/>
        </p:blipFill>
        <p:spPr>
          <a:xfrm>
            <a:off x="2702160" y="1203480"/>
            <a:ext cx="3738960" cy="2982960"/>
          </a:xfrm>
          <a:prstGeom prst="rect">
            <a:avLst/>
          </a:prstGeom>
          <a:ln>
            <a:noFill/>
          </a:ln>
        </p:spPr>
      </p:pic>
      <p:pic>
        <p:nvPicPr>
          <p:cNvPr id="71" name="图片 70"/>
          <p:cNvPicPr/>
          <p:nvPr/>
        </p:nvPicPr>
        <p:blipFill>
          <a:blip r:embed="rId2"/>
          <a:stretch/>
        </p:blipFill>
        <p:spPr>
          <a:xfrm>
            <a:off x="2702160" y="1203480"/>
            <a:ext cx="373896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20348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203480"/>
            <a:ext cx="822924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pic>
        <p:nvPicPr>
          <p:cNvPr id="106" name="图片 105"/>
          <p:cNvPicPr/>
          <p:nvPr/>
        </p:nvPicPr>
        <p:blipFill>
          <a:blip r:embed="rId2"/>
          <a:stretch/>
        </p:blipFill>
        <p:spPr>
          <a:xfrm>
            <a:off x="2702160" y="1203480"/>
            <a:ext cx="3738960" cy="2982960"/>
          </a:xfrm>
          <a:prstGeom prst="rect">
            <a:avLst/>
          </a:prstGeom>
          <a:ln>
            <a:noFill/>
          </a:ln>
        </p:spPr>
      </p:pic>
      <p:pic>
        <p:nvPicPr>
          <p:cNvPr id="107" name="图片 106"/>
          <p:cNvPicPr/>
          <p:nvPr/>
        </p:nvPicPr>
        <p:blipFill>
          <a:blip r:embed="rId2"/>
          <a:stretch/>
        </p:blipFill>
        <p:spPr>
          <a:xfrm>
            <a:off x="2702160" y="1203480"/>
            <a:ext cx="3738960" cy="29829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lstStyle/>
          <a:p>
            <a:endParaRPr lang="zh-CN"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203480"/>
            <a:ext cx="8228880" cy="298260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zh-C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zh-CN" sz="2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zh-CN" sz="2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zh-CN" sz="2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zh-CN" sz="2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zh-CN" sz="2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r>
              <a:rPr lang="zh-CN"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r>
              <a:rPr lang="zh-CN" sz="1800" b="0" strike="noStrike" spc="-1">
                <a:solidFill>
                  <a:srgbClr val="000000"/>
                </a:solidFill>
                <a:uFill>
                  <a:solidFill>
                    <a:srgbClr val="FFFFFF"/>
                  </a:solidFill>
                </a:uFill>
                <a:latin typeface="Arial"/>
              </a:rPr>
              <a:t>Click to edit the title text format</a:t>
            </a:r>
          </a:p>
        </p:txBody>
      </p:sp>
      <p:sp>
        <p:nvSpPr>
          <p:cNvPr id="7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060920" y="1501200"/>
            <a:ext cx="544788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dirty="0" err="1">
                <a:solidFill>
                  <a:srgbClr val="464646"/>
                </a:solidFill>
                <a:uFill>
                  <a:solidFill>
                    <a:srgbClr val="FFFFFF"/>
                  </a:solidFill>
                </a:uFill>
                <a:latin typeface="微软雅黑"/>
                <a:ea typeface="微软雅黑"/>
              </a:rPr>
              <a:t>CMake的</a:t>
            </a:r>
            <a:r>
              <a:rPr lang="zh-CN" altLang="en-US" sz="3200" b="1" strike="noStrike" spc="-1" dirty="0">
                <a:solidFill>
                  <a:srgbClr val="464646"/>
                </a:solidFill>
                <a:uFill>
                  <a:solidFill>
                    <a:srgbClr val="FFFFFF"/>
                  </a:solidFill>
                </a:uFill>
                <a:latin typeface="微软雅黑"/>
                <a:ea typeface="微软雅黑"/>
              </a:rPr>
              <a:t>应用</a:t>
            </a:r>
            <a:r>
              <a:rPr lang="en-US" sz="3200" b="1" strike="noStrike" spc="-1" dirty="0" err="1">
                <a:solidFill>
                  <a:srgbClr val="464646"/>
                </a:solidFill>
                <a:uFill>
                  <a:solidFill>
                    <a:srgbClr val="FFFFFF"/>
                  </a:solidFill>
                </a:uFill>
                <a:latin typeface="微软雅黑"/>
                <a:ea typeface="微软雅黑"/>
              </a:rPr>
              <a:t>与实践</a:t>
            </a:r>
            <a:endParaRPr lang="en-US" sz="1800" b="0" strike="noStrike" spc="-1" dirty="0">
              <a:solidFill>
                <a:srgbClr val="000000"/>
              </a:solidFill>
              <a:uFill>
                <a:solidFill>
                  <a:srgbClr val="FFFFFF"/>
                </a:solidFill>
              </a:uFill>
              <a:latin typeface="Arial"/>
            </a:endParaRPr>
          </a:p>
        </p:txBody>
      </p:sp>
      <p:sp>
        <p:nvSpPr>
          <p:cNvPr id="114" name="CustomShape 2"/>
          <p:cNvSpPr/>
          <p:nvPr/>
        </p:nvSpPr>
        <p:spPr>
          <a:xfrm>
            <a:off x="2350080" y="3408480"/>
            <a:ext cx="716400" cy="302760"/>
          </a:xfrm>
          <a:prstGeom prst="rect">
            <a:avLst/>
          </a:prstGeom>
          <a:noFill/>
          <a:ln>
            <a:noFill/>
          </a:ln>
        </p:spPr>
        <p:style>
          <a:lnRef idx="0">
            <a:scrgbClr r="0" g="0" b="0"/>
          </a:lnRef>
          <a:fillRef idx="0">
            <a:scrgbClr r="0" g="0" b="0"/>
          </a:fillRef>
          <a:effectRef idx="0">
            <a:scrgbClr r="0" g="0" b="0"/>
          </a:effectRef>
          <a:fontRef idx="minor"/>
        </p:style>
      </p:sp>
      <p:sp>
        <p:nvSpPr>
          <p:cNvPr id="116" name="CustomShape 4"/>
          <p:cNvSpPr/>
          <p:nvPr/>
        </p:nvSpPr>
        <p:spPr>
          <a:xfrm>
            <a:off x="4190760" y="2492640"/>
            <a:ext cx="2666520" cy="1895760"/>
          </a:xfrm>
          <a:prstGeom prst="rect">
            <a:avLst/>
          </a:prstGeom>
          <a:noFill/>
          <a:ln>
            <a:noFill/>
          </a:ln>
        </p:spPr>
        <p:style>
          <a:lnRef idx="0">
            <a:scrgbClr r="0" g="0" b="0"/>
          </a:lnRef>
          <a:fillRef idx="0">
            <a:scrgbClr r="0" g="0" b="0"/>
          </a:fillRef>
          <a:effectRef idx="0">
            <a:scrgbClr r="0" g="0" b="0"/>
          </a:effectRef>
          <a:fontRef idx="minor"/>
        </p:style>
      </p:sp>
      <p:pic>
        <p:nvPicPr>
          <p:cNvPr id="117" name="图片 116"/>
          <p:cNvPicPr/>
          <p:nvPr/>
        </p:nvPicPr>
        <p:blipFill>
          <a:blip r:embed="rId3"/>
          <a:stretch/>
        </p:blipFill>
        <p:spPr>
          <a:xfrm>
            <a:off x="5115600" y="457200"/>
            <a:ext cx="3312720" cy="3291120"/>
          </a:xfrm>
          <a:prstGeom prst="rect">
            <a:avLst/>
          </a:prstGeom>
          <a:ln>
            <a:noFill/>
          </a:ln>
        </p:spPr>
      </p:pic>
      <p:sp>
        <p:nvSpPr>
          <p:cNvPr id="118" name="CustomShape 5"/>
          <p:cNvSpPr/>
          <p:nvPr/>
        </p:nvSpPr>
        <p:spPr>
          <a:xfrm>
            <a:off x="1188720" y="2194560"/>
            <a:ext cx="4388760" cy="360"/>
          </a:xfrm>
          <a:custGeom>
            <a:avLst/>
            <a:gdLst/>
            <a:ahLst/>
            <a:cxnLst/>
            <a:rect l="l" t="t" r="r" b="b"/>
            <a:pathLst>
              <a:path w="12193" h="1">
                <a:moveTo>
                  <a:pt x="0" y="0"/>
                </a:moveTo>
                <a:cubicBezTo>
                  <a:pt x="4064" y="0"/>
                  <a:pt x="8128" y="0"/>
                  <a:pt x="12192" y="0"/>
                </a:cubicBezTo>
              </a:path>
            </a:pathLst>
          </a:custGeom>
          <a:noFill/>
          <a:ln w="76320">
            <a:solidFill>
              <a:srgbClr val="074B95"/>
            </a:solidFill>
            <a:round/>
          </a:ln>
        </p:spPr>
        <p:style>
          <a:lnRef idx="0">
            <a:scrgbClr r="0" g="0" b="0"/>
          </a:lnRef>
          <a:fillRef idx="0">
            <a:scrgbClr r="0" g="0" b="0"/>
          </a:fillRef>
          <a:effectRef idx="0">
            <a:scrgbClr r="0" g="0" b="0"/>
          </a:effectRef>
          <a:fontRef idx="minor"/>
        </p:style>
      </p:sp>
      <p:sp>
        <p:nvSpPr>
          <p:cNvPr id="119" name="CustomShape 6"/>
          <p:cNvSpPr/>
          <p:nvPr/>
        </p:nvSpPr>
        <p:spPr>
          <a:xfrm>
            <a:off x="7955280" y="2194560"/>
            <a:ext cx="1188360" cy="360"/>
          </a:xfrm>
          <a:custGeom>
            <a:avLst/>
            <a:gdLst/>
            <a:ahLst/>
            <a:cxnLst/>
            <a:rect l="l" t="t" r="r" b="b"/>
            <a:pathLst>
              <a:path w="3303" h="1">
                <a:moveTo>
                  <a:pt x="0" y="0"/>
                </a:moveTo>
                <a:cubicBezTo>
                  <a:pt x="1101" y="0"/>
                  <a:pt x="2201" y="0"/>
                  <a:pt x="3302" y="0"/>
                </a:cubicBezTo>
              </a:path>
            </a:pathLst>
          </a:custGeom>
          <a:noFill/>
          <a:ln w="76320">
            <a:solidFill>
              <a:srgbClr val="9E071D"/>
            </a:solidFill>
            <a:round/>
          </a:ln>
        </p:spPr>
        <p:style>
          <a:lnRef idx="0">
            <a:scrgbClr r="0" g="0" b="0"/>
          </a:lnRef>
          <a:fillRef idx="0">
            <a:scrgbClr r="0" g="0" b="0"/>
          </a:fillRef>
          <a:effectRef idx="0">
            <a:scrgbClr r="0" g="0" b="0"/>
          </a:effectRef>
          <a:fontRef idx="minor"/>
        </p:style>
      </p:sp>
      <p:sp>
        <p:nvSpPr>
          <p:cNvPr id="9" name="文本框 8">
            <a:extLst>
              <a:ext uri="{FF2B5EF4-FFF2-40B4-BE49-F238E27FC236}">
                <a16:creationId xmlns:a16="http://schemas.microsoft.com/office/drawing/2014/main" id="{F60A1D5B-53CB-40A0-A49D-213B9AE66317}"/>
              </a:ext>
            </a:extLst>
          </p:cNvPr>
          <p:cNvSpPr txBox="1"/>
          <p:nvPr/>
        </p:nvSpPr>
        <p:spPr>
          <a:xfrm>
            <a:off x="1116520" y="3915749"/>
            <a:ext cx="1321708" cy="646331"/>
          </a:xfrm>
          <a:prstGeom prst="rect">
            <a:avLst/>
          </a:prstGeom>
          <a:noFill/>
        </p:spPr>
        <p:txBody>
          <a:bodyPr wrap="none" rtlCol="0">
            <a:spAutoFit/>
          </a:bodyPr>
          <a:lstStyle/>
          <a:p>
            <a:pPr algn="ctr"/>
            <a:r>
              <a:rPr lang="zh-CN" altLang="en-US" dirty="0"/>
              <a:t>利凌云志</a:t>
            </a:r>
            <a:endParaRPr lang="en-US" altLang="zh-CN" dirty="0"/>
          </a:p>
          <a:p>
            <a:pPr algn="ctr"/>
            <a:r>
              <a:rPr lang="en-US" altLang="zh-CN" dirty="0"/>
              <a:t>2019.11.09</a:t>
            </a:r>
            <a:endParaRPr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0"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1" name="CustomShape 3"/>
          <p:cNvSpPr/>
          <p:nvPr/>
        </p:nvSpPr>
        <p:spPr>
          <a:xfrm>
            <a:off x="342000" y="174240"/>
            <a:ext cx="443556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2. </a:t>
            </a:r>
            <a:r>
              <a:rPr lang="en-US" sz="2800" b="0" strike="noStrike" spc="-1" dirty="0" err="1">
                <a:solidFill>
                  <a:srgbClr val="000000"/>
                </a:solidFill>
                <a:uFill>
                  <a:solidFill>
                    <a:srgbClr val="FFFFFF"/>
                  </a:solidFill>
                </a:uFill>
                <a:latin typeface="Arial"/>
                <a:ea typeface="DejaVu Sans"/>
              </a:rPr>
              <a:t>CMake语法的主体框架</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3C96E967-1B0D-4D30-95D2-A634FA83A2D8}"/>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D2C28B91-3CB9-4FBA-A19E-6CBD5E232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2" name="文本框 11">
            <a:extLst>
              <a:ext uri="{FF2B5EF4-FFF2-40B4-BE49-F238E27FC236}">
                <a16:creationId xmlns:a16="http://schemas.microsoft.com/office/drawing/2014/main" id="{01D549CB-6EF2-4B0E-84F5-C427272E747F}"/>
              </a:ext>
            </a:extLst>
          </p:cNvPr>
          <p:cNvSpPr txBox="1"/>
          <p:nvPr/>
        </p:nvSpPr>
        <p:spPr>
          <a:xfrm>
            <a:off x="6465301" y="1601914"/>
            <a:ext cx="2427493" cy="3052502"/>
          </a:xfrm>
          <a:prstGeom prst="rect">
            <a:avLst/>
          </a:prstGeom>
          <a:noFill/>
          <a:ln>
            <a:solidFill>
              <a:schemeClr val="accent1"/>
            </a:solidFill>
            <a:prstDash val="lgDash"/>
          </a:ln>
        </p:spPr>
        <p:txBody>
          <a:bodyPr wrap="square" rtlCol="0">
            <a:spAutoFit/>
          </a:bodyPr>
          <a:lstStyle/>
          <a:p>
            <a:pPr>
              <a:lnSpc>
                <a:spcPct val="200000"/>
              </a:lnSpc>
            </a:pPr>
            <a:r>
              <a:rPr lang="en-US" altLang="zh-CN" sz="1400" dirty="0"/>
              <a:t>Note:</a:t>
            </a:r>
          </a:p>
          <a:p>
            <a:pPr algn="just">
              <a:lnSpc>
                <a:spcPct val="200000"/>
              </a:lnSpc>
            </a:pPr>
            <a:r>
              <a:rPr lang="en-US" altLang="zh-CN" sz="1200" dirty="0"/>
              <a:t>1.</a:t>
            </a:r>
            <a:r>
              <a:rPr lang="zh-CN" altLang="en-US" sz="1200" dirty="0"/>
              <a:t>对于</a:t>
            </a:r>
            <a:r>
              <a:rPr lang="en-US" altLang="zh-CN" sz="1200" dirty="0"/>
              <a:t>${X}</a:t>
            </a:r>
            <a:r>
              <a:rPr lang="zh-CN" altLang="en-US" sz="1200" dirty="0"/>
              <a:t>，</a:t>
            </a:r>
            <a:r>
              <a:rPr lang="en-US" altLang="zh-CN" sz="1200" dirty="0"/>
              <a:t>X</a:t>
            </a:r>
            <a:r>
              <a:rPr lang="zh-CN" altLang="en-US" sz="1200" dirty="0"/>
              <a:t>表示变量名称，</a:t>
            </a:r>
            <a:r>
              <a:rPr lang="en-US" altLang="zh-CN" sz="1200" dirty="0"/>
              <a:t>${X}</a:t>
            </a:r>
            <a:r>
              <a:rPr lang="zh-CN" altLang="en-US" sz="1200" dirty="0"/>
              <a:t>表示变量值，</a:t>
            </a:r>
            <a:r>
              <a:rPr lang="en-US" altLang="zh-CN" sz="1200" dirty="0"/>
              <a:t>if</a:t>
            </a:r>
            <a:r>
              <a:rPr lang="zh-CN" altLang="en-US" sz="1200" dirty="0"/>
              <a:t>语句除外。</a:t>
            </a:r>
            <a:endParaRPr lang="en-US" altLang="zh-CN" sz="1200" dirty="0"/>
          </a:p>
          <a:p>
            <a:pPr algn="just">
              <a:lnSpc>
                <a:spcPct val="200000"/>
              </a:lnSpc>
            </a:pPr>
            <a:r>
              <a:rPr lang="en-US" altLang="zh-CN" sz="1200" dirty="0"/>
              <a:t>2.</a:t>
            </a:r>
            <a:r>
              <a:rPr lang="zh-CN" altLang="en-US" sz="1200" dirty="0"/>
              <a:t>导入的功能函数，如</a:t>
            </a:r>
            <a:r>
              <a:rPr lang="en-US" altLang="zh-CN" sz="1200" dirty="0"/>
              <a:t>SET</a:t>
            </a:r>
            <a:r>
              <a:rPr lang="zh-CN" altLang="en-US" sz="1200" dirty="0"/>
              <a:t>大小写均可，没有特殊限制</a:t>
            </a:r>
            <a:endParaRPr lang="en-US" altLang="zh-CN" sz="1200" dirty="0"/>
          </a:p>
          <a:p>
            <a:pPr algn="just">
              <a:lnSpc>
                <a:spcPct val="200000"/>
              </a:lnSpc>
            </a:pPr>
            <a:r>
              <a:rPr lang="en-US" altLang="zh-CN" sz="1200" dirty="0"/>
              <a:t>3.</a:t>
            </a:r>
            <a:r>
              <a:rPr lang="zh-CN" altLang="en-US" sz="1200" dirty="0"/>
              <a:t>本文使用</a:t>
            </a:r>
            <a:r>
              <a:rPr lang="en-US" altLang="zh-CN" sz="1200" dirty="0" err="1"/>
              <a:t>vscode</a:t>
            </a:r>
            <a:r>
              <a:rPr lang="zh-CN" altLang="en-US" sz="1200" dirty="0"/>
              <a:t>，并下载</a:t>
            </a:r>
            <a:r>
              <a:rPr lang="en-US" altLang="zh-CN" sz="1200" dirty="0"/>
              <a:t>CMAKE</a:t>
            </a:r>
            <a:r>
              <a:rPr lang="zh-CN" altLang="en-US" sz="1200" dirty="0"/>
              <a:t>插件可显示相应指令的详细说明</a:t>
            </a:r>
            <a:r>
              <a:rPr lang="en-US" altLang="zh-CN" sz="1200" dirty="0"/>
              <a:t>【ubuntu</a:t>
            </a:r>
            <a:r>
              <a:rPr lang="zh-CN" altLang="en-US" sz="1200" dirty="0"/>
              <a:t>系统</a:t>
            </a:r>
            <a:r>
              <a:rPr lang="en-US" altLang="zh-CN" sz="1200" dirty="0"/>
              <a:t>】</a:t>
            </a:r>
            <a:endParaRPr lang="zh-CN" altLang="en-US" sz="1200" dirty="0"/>
          </a:p>
        </p:txBody>
      </p:sp>
      <p:pic>
        <p:nvPicPr>
          <p:cNvPr id="2" name="图片 1">
            <a:extLst>
              <a:ext uri="{FF2B5EF4-FFF2-40B4-BE49-F238E27FC236}">
                <a16:creationId xmlns:a16="http://schemas.microsoft.com/office/drawing/2014/main" id="{2B98DE51-320D-4FC1-9742-6B94482D6BE4}"/>
              </a:ext>
            </a:extLst>
          </p:cNvPr>
          <p:cNvPicPr>
            <a:picLocks noChangeAspect="1"/>
          </p:cNvPicPr>
          <p:nvPr/>
        </p:nvPicPr>
        <p:blipFill>
          <a:blip r:embed="rId4"/>
          <a:stretch>
            <a:fillRect/>
          </a:stretch>
        </p:blipFill>
        <p:spPr>
          <a:xfrm>
            <a:off x="341999" y="1290708"/>
            <a:ext cx="5910827" cy="368427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23880" y="637920"/>
            <a:ext cx="7885800" cy="213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500" b="0" strike="noStrike" spc="-1" dirty="0">
                <a:solidFill>
                  <a:srgbClr val="5B9BD5"/>
                </a:solidFill>
                <a:uFill>
                  <a:solidFill>
                    <a:srgbClr val="FFFFFF"/>
                  </a:solidFill>
                </a:uFill>
                <a:latin typeface="Arial"/>
                <a:ea typeface="DejaVu Sans"/>
              </a:rPr>
              <a:t>3.</a:t>
            </a:r>
            <a:r>
              <a:rPr lang="en-US" sz="4500" b="0" strike="noStrike" spc="-1" dirty="0">
                <a:solidFill>
                  <a:srgbClr val="000000"/>
                </a:solidFill>
                <a:uFill>
                  <a:solidFill>
                    <a:srgbClr val="FFFFFF"/>
                  </a:solidFill>
                </a:uFill>
                <a:latin typeface="Arial"/>
                <a:ea typeface="DejaVu Sans"/>
              </a:rPr>
              <a:t>CMake的常用指令</a:t>
            </a:r>
            <a:r>
              <a:rPr lang="zh-CN" altLang="en-US" sz="45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sp>
        <p:nvSpPr>
          <p:cNvPr id="160" name="CustomShape 2"/>
          <p:cNvSpPr/>
          <p:nvPr/>
        </p:nvSpPr>
        <p:spPr>
          <a:xfrm>
            <a:off x="623880" y="2772360"/>
            <a:ext cx="7885800" cy="56880"/>
          </a:xfrm>
          <a:prstGeom prst="rect">
            <a:avLst/>
          </a:prstGeom>
          <a:solidFill>
            <a:srgbClr val="5B9BD5"/>
          </a:solid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sp>
        <p:nvSpPr>
          <p:cNvPr id="2" name="矩形 1">
            <a:extLst>
              <a:ext uri="{FF2B5EF4-FFF2-40B4-BE49-F238E27FC236}">
                <a16:creationId xmlns:a16="http://schemas.microsoft.com/office/drawing/2014/main" id="{1E9EE421-85F2-4488-A8AC-2C51B7635AA2}"/>
              </a:ext>
            </a:extLst>
          </p:cNvPr>
          <p:cNvSpPr/>
          <p:nvPr/>
        </p:nvSpPr>
        <p:spPr>
          <a:xfrm>
            <a:off x="851796" y="1719273"/>
            <a:ext cx="2934807" cy="3041667"/>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ü"/>
            </a:pPr>
            <a:r>
              <a:rPr lang="zh-CN" altLang="en-US" sz="1400" dirty="0"/>
              <a:t>PROJECT</a:t>
            </a:r>
            <a:endParaRPr lang="en-US" altLang="zh-CN" sz="1400" dirty="0"/>
          </a:p>
          <a:p>
            <a:pPr marL="285750" indent="-285750">
              <a:lnSpc>
                <a:spcPct val="200000"/>
              </a:lnSpc>
              <a:buFont typeface="Wingdings" panose="05000000000000000000" pitchFamily="2" charset="2"/>
              <a:buChar char="ü"/>
            </a:pPr>
            <a:r>
              <a:rPr lang="zh-CN" altLang="en-US" sz="1400" dirty="0"/>
              <a:t>ADD_EXECUTABLE</a:t>
            </a:r>
            <a:endParaRPr lang="en-US" altLang="zh-CN" sz="1400" dirty="0"/>
          </a:p>
          <a:p>
            <a:pPr marL="285750" indent="-285750">
              <a:lnSpc>
                <a:spcPct val="200000"/>
              </a:lnSpc>
              <a:buFont typeface="Wingdings" panose="05000000000000000000" pitchFamily="2" charset="2"/>
              <a:buChar char="ü"/>
            </a:pPr>
            <a:r>
              <a:rPr lang="zh-CN" altLang="en-US" sz="1400" dirty="0"/>
              <a:t>ADD_SUBDIRECTORY</a:t>
            </a:r>
            <a:endParaRPr lang="en-US" altLang="zh-CN" sz="1400" dirty="0"/>
          </a:p>
          <a:p>
            <a:pPr marL="285750" indent="-285750">
              <a:lnSpc>
                <a:spcPct val="200000"/>
              </a:lnSpc>
              <a:buFont typeface="Wingdings" panose="05000000000000000000" pitchFamily="2" charset="2"/>
              <a:buChar char="ü"/>
            </a:pPr>
            <a:r>
              <a:rPr lang="zh-CN" altLang="en-US" sz="1400" dirty="0"/>
              <a:t>INCLUDE _DIRECTORIES</a:t>
            </a:r>
            <a:endParaRPr lang="en-US" altLang="zh-CN" sz="1400" dirty="0"/>
          </a:p>
          <a:p>
            <a:pPr marL="285750" indent="-285750">
              <a:lnSpc>
                <a:spcPct val="200000"/>
              </a:lnSpc>
              <a:buFont typeface="Wingdings" panose="05000000000000000000" pitchFamily="2" charset="2"/>
              <a:buChar char="ü"/>
            </a:pPr>
            <a:r>
              <a:rPr lang="zh-CN" altLang="en-US" sz="1400" dirty="0"/>
              <a:t>LINK_DIRECTORIES</a:t>
            </a:r>
            <a:endParaRPr lang="en-US" altLang="zh-CN" sz="1400" dirty="0"/>
          </a:p>
          <a:p>
            <a:pPr marL="285750" indent="-285750">
              <a:lnSpc>
                <a:spcPct val="200000"/>
              </a:lnSpc>
              <a:buFont typeface="Wingdings" panose="05000000000000000000" pitchFamily="2" charset="2"/>
              <a:buChar char="ü"/>
            </a:pPr>
            <a:r>
              <a:rPr lang="zh-CN" altLang="en-US" sz="1400" dirty="0"/>
              <a:t>TARGET_LINK_LIBRARIES</a:t>
            </a:r>
            <a:endParaRPr lang="en-US" altLang="zh-CN" sz="1400" dirty="0"/>
          </a:p>
          <a:p>
            <a:pPr marL="285750" indent="-285750">
              <a:lnSpc>
                <a:spcPct val="200000"/>
              </a:lnSpc>
              <a:buFont typeface="Wingdings" panose="05000000000000000000" pitchFamily="2" charset="2"/>
              <a:buChar char="ü"/>
            </a:pPr>
            <a:r>
              <a:rPr lang="en-US" altLang="zh-CN" sz="1400" dirty="0"/>
              <a:t>ADD_LIBRARY</a:t>
            </a:r>
            <a:endParaRPr lang="zh-CN" altLang="en-US" sz="1400" dirty="0"/>
          </a:p>
        </p:txBody>
      </p:sp>
      <p:sp>
        <p:nvSpPr>
          <p:cNvPr id="10" name="矩形 9">
            <a:extLst>
              <a:ext uri="{FF2B5EF4-FFF2-40B4-BE49-F238E27FC236}">
                <a16:creationId xmlns:a16="http://schemas.microsoft.com/office/drawing/2014/main" id="{8519401E-EF8D-442D-A592-7BF02A013393}"/>
              </a:ext>
            </a:extLst>
          </p:cNvPr>
          <p:cNvSpPr/>
          <p:nvPr/>
        </p:nvSpPr>
        <p:spPr>
          <a:xfrm>
            <a:off x="5209423" y="1719273"/>
            <a:ext cx="2934807" cy="3041667"/>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ü"/>
            </a:pPr>
            <a:r>
              <a:rPr lang="en-US" altLang="zh-CN" sz="1400" dirty="0"/>
              <a:t>AUX_SOURCE_DIRECTORY</a:t>
            </a:r>
          </a:p>
          <a:p>
            <a:pPr marL="285750" indent="-285750">
              <a:lnSpc>
                <a:spcPct val="200000"/>
              </a:lnSpc>
              <a:buFont typeface="Wingdings" panose="05000000000000000000" pitchFamily="2" charset="2"/>
              <a:buChar char="ü"/>
            </a:pPr>
            <a:r>
              <a:rPr lang="en-US" altLang="zh-CN" sz="1400" dirty="0"/>
              <a:t>FOREACH</a:t>
            </a:r>
          </a:p>
          <a:p>
            <a:pPr marL="285750" indent="-285750">
              <a:lnSpc>
                <a:spcPct val="200000"/>
              </a:lnSpc>
              <a:buFont typeface="Wingdings" panose="05000000000000000000" pitchFamily="2" charset="2"/>
              <a:buChar char="ü"/>
            </a:pPr>
            <a:r>
              <a:rPr lang="en-US" altLang="zh-CN" sz="1400" dirty="0"/>
              <a:t>MESSAGE</a:t>
            </a:r>
          </a:p>
          <a:p>
            <a:pPr marL="285750" indent="-285750">
              <a:lnSpc>
                <a:spcPct val="200000"/>
              </a:lnSpc>
              <a:buFont typeface="Wingdings" panose="05000000000000000000" pitchFamily="2" charset="2"/>
              <a:buChar char="ü"/>
            </a:pPr>
            <a:r>
              <a:rPr lang="en-US" altLang="zh-CN" sz="1400" dirty="0"/>
              <a:t>IF   ELSE   ENDIF</a:t>
            </a:r>
          </a:p>
          <a:p>
            <a:pPr marL="285750" indent="-285750">
              <a:lnSpc>
                <a:spcPct val="200000"/>
              </a:lnSpc>
              <a:buFont typeface="Wingdings" panose="05000000000000000000" pitchFamily="2" charset="2"/>
              <a:buChar char="ü"/>
            </a:pPr>
            <a:r>
              <a:rPr lang="en-US" altLang="zh-CN" sz="1400" dirty="0"/>
              <a:t>WHILE   ENDWHILE</a:t>
            </a:r>
          </a:p>
          <a:p>
            <a:pPr marL="285750" indent="-285750">
              <a:lnSpc>
                <a:spcPct val="200000"/>
              </a:lnSpc>
              <a:buFont typeface="Wingdings" panose="05000000000000000000" pitchFamily="2" charset="2"/>
              <a:buChar char="ü"/>
            </a:pPr>
            <a:r>
              <a:rPr lang="en-US" altLang="zh-CN" sz="1400" dirty="0"/>
              <a:t>FIND_PACKAGE</a:t>
            </a:r>
          </a:p>
          <a:p>
            <a:pPr marL="285750" indent="-285750">
              <a:lnSpc>
                <a:spcPct val="200000"/>
              </a:lnSpc>
              <a:buFont typeface="Wingdings" panose="05000000000000000000" pitchFamily="2" charset="2"/>
              <a:buChar char="ü"/>
            </a:pPr>
            <a:r>
              <a:rPr lang="zh-CN" altLang="en-US" sz="1400" dirty="0"/>
              <a:t>SET</a:t>
            </a:r>
          </a:p>
        </p:txBody>
      </p:sp>
      <p:cxnSp>
        <p:nvCxnSpPr>
          <p:cNvPr id="4" name="直接连接符 3">
            <a:extLst>
              <a:ext uri="{FF2B5EF4-FFF2-40B4-BE49-F238E27FC236}">
                <a16:creationId xmlns:a16="http://schemas.microsoft.com/office/drawing/2014/main" id="{025FA3B9-16E0-4DA4-9C10-3E4417AE89D2}"/>
              </a:ext>
            </a:extLst>
          </p:cNvPr>
          <p:cNvCxnSpPr>
            <a:cxnSpLocks/>
          </p:cNvCxnSpPr>
          <p:nvPr/>
        </p:nvCxnSpPr>
        <p:spPr>
          <a:xfrm>
            <a:off x="4310201" y="1529059"/>
            <a:ext cx="0" cy="329193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5387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25FA3B9-16E0-4DA4-9C10-3E4417AE89D2}"/>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sp>
        <p:nvSpPr>
          <p:cNvPr id="3" name="矩形 2">
            <a:extLst>
              <a:ext uri="{FF2B5EF4-FFF2-40B4-BE49-F238E27FC236}">
                <a16:creationId xmlns:a16="http://schemas.microsoft.com/office/drawing/2014/main" id="{0DBC0390-C851-4566-BCA6-2F43E2CF543A}"/>
              </a:ext>
            </a:extLst>
          </p:cNvPr>
          <p:cNvSpPr/>
          <p:nvPr/>
        </p:nvSpPr>
        <p:spPr>
          <a:xfrm>
            <a:off x="3963033" y="1742080"/>
            <a:ext cx="4681147" cy="1515800"/>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ADD_DEFINITIONS</a:t>
            </a:r>
          </a:p>
          <a:p>
            <a:pPr marL="285750" indent="-285750">
              <a:lnSpc>
                <a:spcPct val="150000"/>
              </a:lnSpc>
              <a:buFont typeface="Wingdings" panose="05000000000000000000" pitchFamily="2" charset="2"/>
              <a:buChar char="p"/>
            </a:pPr>
            <a:r>
              <a:rPr lang="zh-CN" altLang="en-US" sz="1400" dirty="0"/>
              <a:t>为源文件的编译添加由</a:t>
            </a:r>
            <a:r>
              <a:rPr lang="en-US" altLang="zh-CN" sz="1400" dirty="0"/>
              <a:t>-D</a:t>
            </a:r>
            <a:r>
              <a:rPr lang="zh-CN" altLang="en-US" sz="1400" dirty="0"/>
              <a:t>引入的宏定义。</a:t>
            </a:r>
            <a:endParaRPr lang="en-US" altLang="zh-CN" sz="1400" dirty="0"/>
          </a:p>
          <a:p>
            <a:pPr marL="285750" indent="-285750">
              <a:lnSpc>
                <a:spcPct val="150000"/>
              </a:lnSpc>
              <a:buFont typeface="Wingdings" panose="05000000000000000000" pitchFamily="2" charset="2"/>
              <a:buChar char="p"/>
            </a:pPr>
            <a:r>
              <a:rPr lang="zh-CN" altLang="en-US" sz="1400" dirty="0"/>
              <a:t>命令格式为 </a:t>
            </a:r>
            <a:r>
              <a:rPr lang="en-US" altLang="zh-CN" sz="1400" dirty="0"/>
              <a:t>: </a:t>
            </a:r>
            <a:r>
              <a:rPr lang="en-US" altLang="zh-CN" sz="1400" dirty="0" err="1"/>
              <a:t>add_definitions</a:t>
            </a:r>
            <a:r>
              <a:rPr lang="en-US" altLang="zh-CN" sz="1400" dirty="0"/>
              <a:t>(-DFOO -DBAR ...)</a:t>
            </a:r>
          </a:p>
          <a:p>
            <a:pPr marL="285750" indent="-285750">
              <a:lnSpc>
                <a:spcPct val="150000"/>
              </a:lnSpc>
              <a:buFont typeface="Wingdings" panose="05000000000000000000" pitchFamily="2" charset="2"/>
              <a:buChar char="ü"/>
            </a:pPr>
            <a:r>
              <a:rPr lang="zh-CN" altLang="en-US" sz="1400" dirty="0"/>
              <a:t>例如：</a:t>
            </a:r>
            <a:r>
              <a:rPr lang="en-US" altLang="zh-CN" sz="1400" dirty="0" err="1"/>
              <a:t>add_definitions</a:t>
            </a:r>
            <a:r>
              <a:rPr lang="en-US" altLang="zh-CN" sz="1400" dirty="0"/>
              <a:t>(-DWIN32)</a:t>
            </a: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3D5A4F40-5C97-47E9-A696-40DC1321D75F}"/>
              </a:ext>
            </a:extLst>
          </p:cNvPr>
          <p:cNvGrpSpPr/>
          <p:nvPr/>
        </p:nvGrpSpPr>
        <p:grpSpPr>
          <a:xfrm>
            <a:off x="3963032" y="3567692"/>
            <a:ext cx="4681147" cy="1344413"/>
            <a:chOff x="3963032" y="3567692"/>
            <a:chExt cx="4681147" cy="1344413"/>
          </a:xfrm>
        </p:grpSpPr>
        <p:pic>
          <p:nvPicPr>
            <p:cNvPr id="5" name="图片 4">
              <a:extLst>
                <a:ext uri="{FF2B5EF4-FFF2-40B4-BE49-F238E27FC236}">
                  <a16:creationId xmlns:a16="http://schemas.microsoft.com/office/drawing/2014/main" id="{40B42160-3F1E-4018-B9A0-C18BE57B1692}"/>
                </a:ext>
              </a:extLst>
            </p:cNvPr>
            <p:cNvPicPr>
              <a:picLocks noChangeAspect="1"/>
            </p:cNvPicPr>
            <p:nvPr/>
          </p:nvPicPr>
          <p:blipFill rotWithShape="1">
            <a:blip r:embed="rId4"/>
            <a:srcRect b="35330"/>
            <a:stretch/>
          </p:blipFill>
          <p:spPr>
            <a:xfrm>
              <a:off x="3963032" y="3567692"/>
              <a:ext cx="4681147" cy="1344413"/>
            </a:xfrm>
            <a:prstGeom prst="rect">
              <a:avLst/>
            </a:prstGeom>
          </p:spPr>
        </p:pic>
        <p:sp>
          <p:nvSpPr>
            <p:cNvPr id="6" name="矩形 5">
              <a:extLst>
                <a:ext uri="{FF2B5EF4-FFF2-40B4-BE49-F238E27FC236}">
                  <a16:creationId xmlns:a16="http://schemas.microsoft.com/office/drawing/2014/main" id="{E1206EE6-7800-44F2-B61C-FD059FF209E6}"/>
                </a:ext>
              </a:extLst>
            </p:cNvPr>
            <p:cNvSpPr/>
            <p:nvPr/>
          </p:nvSpPr>
          <p:spPr>
            <a:xfrm>
              <a:off x="6768827" y="4246425"/>
              <a:ext cx="1768433" cy="584775"/>
            </a:xfrm>
            <a:prstGeom prst="rect">
              <a:avLst/>
            </a:prstGeom>
          </p:spPr>
          <p:txBody>
            <a:bodyPr wrap="none">
              <a:spAutoFit/>
            </a:bodyPr>
            <a:lstStyle/>
            <a:p>
              <a:r>
                <a:rPr lang="en-US" altLang="zh-CN" sz="1600" b="1" dirty="0">
                  <a:solidFill>
                    <a:schemeClr val="bg1">
                      <a:lumMod val="65000"/>
                    </a:schemeClr>
                  </a:solidFill>
                </a:rPr>
                <a:t>OpenCV CMake </a:t>
              </a:r>
            </a:p>
            <a:p>
              <a:pPr algn="ctr"/>
              <a:r>
                <a:rPr lang="zh-CN" altLang="en-US" sz="1600" b="1" dirty="0">
                  <a:solidFill>
                    <a:schemeClr val="bg1">
                      <a:lumMod val="65000"/>
                    </a:schemeClr>
                  </a:solidFill>
                </a:rPr>
                <a:t>编译选项</a:t>
              </a:r>
            </a:p>
          </p:txBody>
        </p:sp>
      </p:grpSp>
      <p:sp>
        <p:nvSpPr>
          <p:cNvPr id="15" name="矩形 14">
            <a:extLst>
              <a:ext uri="{FF2B5EF4-FFF2-40B4-BE49-F238E27FC236}">
                <a16:creationId xmlns:a16="http://schemas.microsoft.com/office/drawing/2014/main" id="{4CC741B6-6AD6-418C-BAA9-8F5D674F8C06}"/>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b="1" dirty="0"/>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1799912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977AB73-67F8-449F-B5E7-07956F1468E5}"/>
              </a:ext>
            </a:extLst>
          </p:cNvPr>
          <p:cNvSpPr/>
          <p:nvPr/>
        </p:nvSpPr>
        <p:spPr>
          <a:xfrm>
            <a:off x="3963033" y="1752958"/>
            <a:ext cx="4683086" cy="1514325"/>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OPTION</a:t>
            </a:r>
          </a:p>
          <a:p>
            <a:pPr marL="285750" indent="-285750">
              <a:lnSpc>
                <a:spcPct val="150000"/>
              </a:lnSpc>
              <a:buFont typeface="Wingdings" panose="05000000000000000000" pitchFamily="2" charset="2"/>
              <a:buChar char="p"/>
            </a:pPr>
            <a:r>
              <a:rPr lang="zh-CN" altLang="en-US" sz="1400" dirty="0"/>
              <a:t>提供用户可以选择的选项。</a:t>
            </a:r>
            <a:endParaRPr lang="en-US" altLang="zh-CN" sz="1400" dirty="0"/>
          </a:p>
          <a:p>
            <a:pPr marL="285750" indent="-285750">
              <a:lnSpc>
                <a:spcPct val="150000"/>
              </a:lnSpc>
              <a:buFont typeface="Wingdings" panose="05000000000000000000" pitchFamily="2" charset="2"/>
              <a:buChar char="p"/>
            </a:pPr>
            <a:r>
              <a:rPr lang="zh-CN" altLang="en-US" sz="1400" dirty="0"/>
              <a:t>命令格式为 </a:t>
            </a:r>
            <a:r>
              <a:rPr lang="en-US" altLang="zh-CN" sz="1400" dirty="0"/>
              <a:t>:</a:t>
            </a:r>
          </a:p>
          <a:p>
            <a:pPr>
              <a:lnSpc>
                <a:spcPct val="150000"/>
              </a:lnSpc>
            </a:pPr>
            <a:r>
              <a:rPr lang="en-US" altLang="zh-CN" sz="1400" dirty="0"/>
              <a:t>      option(&lt;variable&gt; "description [initial value])</a:t>
            </a:r>
          </a:p>
        </p:txBody>
      </p:sp>
      <p:pic>
        <p:nvPicPr>
          <p:cNvPr id="21" name="图片 20">
            <a:extLst>
              <a:ext uri="{FF2B5EF4-FFF2-40B4-BE49-F238E27FC236}">
                <a16:creationId xmlns:a16="http://schemas.microsoft.com/office/drawing/2014/main" id="{6503955F-8510-429D-A94F-4DE932F07809}"/>
              </a:ext>
            </a:extLst>
          </p:cNvPr>
          <p:cNvPicPr>
            <a:picLocks noChangeAspect="1"/>
          </p:cNvPicPr>
          <p:nvPr/>
        </p:nvPicPr>
        <p:blipFill>
          <a:blip r:embed="rId4"/>
          <a:stretch>
            <a:fillRect/>
          </a:stretch>
        </p:blipFill>
        <p:spPr>
          <a:xfrm>
            <a:off x="3963033" y="3429287"/>
            <a:ext cx="4683084" cy="1104997"/>
          </a:xfrm>
          <a:prstGeom prst="rect">
            <a:avLst/>
          </a:prstGeom>
        </p:spPr>
      </p:pic>
      <p:cxnSp>
        <p:nvCxnSpPr>
          <p:cNvPr id="14" name="直接连接符 13">
            <a:extLst>
              <a:ext uri="{FF2B5EF4-FFF2-40B4-BE49-F238E27FC236}">
                <a16:creationId xmlns:a16="http://schemas.microsoft.com/office/drawing/2014/main" id="{0BA6E5B1-AF79-4942-9339-8B25C884AA89}"/>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41C41E4-488A-4EEF-B541-A402C4EF2E30}"/>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b="1" dirty="0"/>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14901937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977AB73-67F8-449F-B5E7-07956F1468E5}"/>
              </a:ext>
            </a:extLst>
          </p:cNvPr>
          <p:cNvSpPr/>
          <p:nvPr/>
        </p:nvSpPr>
        <p:spPr>
          <a:xfrm>
            <a:off x="3963033" y="1752958"/>
            <a:ext cx="4683086" cy="1515800"/>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ADD_CUSTOM_COMMAND/TARGET</a:t>
            </a:r>
            <a:endParaRPr lang="zh-CN" altLang="en-US" sz="1600" b="1" dirty="0">
              <a:solidFill>
                <a:srgbClr val="FF0000"/>
              </a:solidFill>
            </a:endParaRPr>
          </a:p>
          <a:p>
            <a:pPr marL="285750" indent="-285750">
              <a:lnSpc>
                <a:spcPct val="150000"/>
              </a:lnSpc>
              <a:buFont typeface="Wingdings" panose="05000000000000000000" pitchFamily="2" charset="2"/>
              <a:buChar char="p"/>
            </a:pPr>
            <a:r>
              <a:rPr lang="en-US" altLang="zh-CN" sz="1400" dirty="0"/>
              <a:t>[COMMAND] : </a:t>
            </a:r>
            <a:r>
              <a:rPr lang="zh-CN" altLang="en-US" sz="1400" dirty="0"/>
              <a:t>为工程添加一条自定义的构建规则。</a:t>
            </a:r>
            <a:endParaRPr lang="en-US" altLang="zh-CN" sz="1400" dirty="0"/>
          </a:p>
          <a:p>
            <a:pPr marL="285750" indent="-285750">
              <a:lnSpc>
                <a:spcPct val="150000"/>
              </a:lnSpc>
              <a:buFont typeface="Wingdings" panose="05000000000000000000" pitchFamily="2" charset="2"/>
              <a:buChar char="p"/>
            </a:pPr>
            <a:r>
              <a:rPr lang="en-US" altLang="zh-CN" sz="1400" dirty="0"/>
              <a:t>[TARGET] : </a:t>
            </a:r>
            <a:r>
              <a:rPr lang="zh-CN" altLang="en-US" sz="1400" dirty="0"/>
              <a:t>用于给指定名称的目标执行指定的命令，该目标没有输出文件，并始终被构建。</a:t>
            </a:r>
            <a:endParaRPr lang="en-US" altLang="zh-CN" sz="1400" dirty="0"/>
          </a:p>
        </p:txBody>
      </p:sp>
      <p:pic>
        <p:nvPicPr>
          <p:cNvPr id="11" name="图片 10">
            <a:extLst>
              <a:ext uri="{FF2B5EF4-FFF2-40B4-BE49-F238E27FC236}">
                <a16:creationId xmlns:a16="http://schemas.microsoft.com/office/drawing/2014/main" id="{31CFE04C-D80D-48A2-B1F1-C84AA2421689}"/>
              </a:ext>
            </a:extLst>
          </p:cNvPr>
          <p:cNvPicPr>
            <a:picLocks noChangeAspect="1"/>
          </p:cNvPicPr>
          <p:nvPr/>
        </p:nvPicPr>
        <p:blipFill>
          <a:blip r:embed="rId4"/>
          <a:stretch>
            <a:fillRect/>
          </a:stretch>
        </p:blipFill>
        <p:spPr>
          <a:xfrm>
            <a:off x="3963033" y="3385013"/>
            <a:ext cx="4683085" cy="1644465"/>
          </a:xfrm>
          <a:prstGeom prst="rect">
            <a:avLst/>
          </a:prstGeom>
        </p:spPr>
      </p:pic>
      <p:cxnSp>
        <p:nvCxnSpPr>
          <p:cNvPr id="17" name="直接连接符 16">
            <a:extLst>
              <a:ext uri="{FF2B5EF4-FFF2-40B4-BE49-F238E27FC236}">
                <a16:creationId xmlns:a16="http://schemas.microsoft.com/office/drawing/2014/main" id="{CD028C9B-69C4-4E9F-B068-468A61D3DE4A}"/>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3E17038-15F2-4A65-A22A-DA1D134DF233}"/>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b="1" dirty="0"/>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25990994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3"/>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977AB73-67F8-449F-B5E7-07956F1468E5}"/>
              </a:ext>
            </a:extLst>
          </p:cNvPr>
          <p:cNvSpPr/>
          <p:nvPr/>
        </p:nvSpPr>
        <p:spPr>
          <a:xfrm>
            <a:off x="3963033" y="1752958"/>
            <a:ext cx="4683086" cy="1191160"/>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ADD_DEPENDENCIES</a:t>
            </a:r>
            <a:r>
              <a:rPr lang="zh-CN" altLang="en-US" sz="1400" b="1" dirty="0">
                <a:solidFill>
                  <a:srgbClr val="FF0000"/>
                </a:solidFill>
              </a:rPr>
              <a:t>（重要）</a:t>
            </a:r>
          </a:p>
          <a:p>
            <a:pPr marL="285750" indent="-285750">
              <a:lnSpc>
                <a:spcPct val="150000"/>
              </a:lnSpc>
              <a:buFont typeface="Wingdings" panose="05000000000000000000" pitchFamily="2" charset="2"/>
              <a:buChar char="p"/>
            </a:pPr>
            <a:r>
              <a:rPr lang="zh-CN" altLang="en-US" sz="1400" dirty="0"/>
              <a:t>用于解决链接时依赖的问题，用</a:t>
            </a:r>
            <a:r>
              <a:rPr lang="en-US" altLang="zh-CN" sz="1400" dirty="0" err="1"/>
              <a:t>target_link_libraries</a:t>
            </a:r>
            <a:r>
              <a:rPr lang="zh-CN" altLang="en-US" sz="1400" dirty="0"/>
              <a:t>可以搞定吗 ？？？</a:t>
            </a:r>
            <a:endParaRPr lang="en-US" altLang="zh-CN" sz="1400" dirty="0"/>
          </a:p>
        </p:txBody>
      </p:sp>
      <p:pic>
        <p:nvPicPr>
          <p:cNvPr id="3" name="图片 2">
            <a:extLst>
              <a:ext uri="{FF2B5EF4-FFF2-40B4-BE49-F238E27FC236}">
                <a16:creationId xmlns:a16="http://schemas.microsoft.com/office/drawing/2014/main" id="{AB7F09C6-80B7-4C57-BC74-2E31A66570D5}"/>
              </a:ext>
            </a:extLst>
          </p:cNvPr>
          <p:cNvPicPr>
            <a:picLocks noChangeAspect="1"/>
          </p:cNvPicPr>
          <p:nvPr/>
        </p:nvPicPr>
        <p:blipFill>
          <a:blip r:embed="rId5"/>
          <a:stretch>
            <a:fillRect/>
          </a:stretch>
        </p:blipFill>
        <p:spPr>
          <a:xfrm>
            <a:off x="3963033" y="3062080"/>
            <a:ext cx="4691725" cy="782486"/>
          </a:xfrm>
          <a:prstGeom prst="rect">
            <a:avLst/>
          </a:prstGeom>
        </p:spPr>
      </p:pic>
      <p:sp>
        <p:nvSpPr>
          <p:cNvPr id="5" name="矩形 4">
            <a:extLst>
              <a:ext uri="{FF2B5EF4-FFF2-40B4-BE49-F238E27FC236}">
                <a16:creationId xmlns:a16="http://schemas.microsoft.com/office/drawing/2014/main" id="{D6E94BC6-D70A-4AB1-A156-A748380E4F2D}"/>
              </a:ext>
            </a:extLst>
          </p:cNvPr>
          <p:cNvSpPr/>
          <p:nvPr/>
        </p:nvSpPr>
        <p:spPr>
          <a:xfrm>
            <a:off x="3963032" y="3998404"/>
            <a:ext cx="4691723" cy="1023357"/>
          </a:xfrm>
          <a:prstGeom prst="rect">
            <a:avLst/>
          </a:prstGeom>
          <a:ln>
            <a:solidFill>
              <a:schemeClr val="accent1"/>
            </a:solidFill>
            <a:prstDash val="lgDash"/>
          </a:ln>
        </p:spPr>
        <p:txBody>
          <a:bodyPr wrap="square">
            <a:spAutoFit/>
          </a:bodyPr>
          <a:lstStyle/>
          <a:p>
            <a:pPr marL="285750" indent="-285750" algn="just">
              <a:lnSpc>
                <a:spcPct val="150000"/>
              </a:lnSpc>
              <a:buFont typeface="Wingdings" panose="05000000000000000000" pitchFamily="2" charset="2"/>
              <a:buChar char="p"/>
            </a:pPr>
            <a:r>
              <a:rPr lang="zh-CN" altLang="en-US" sz="1400" dirty="0"/>
              <a:t>当定义的</a:t>
            </a:r>
            <a:r>
              <a:rPr lang="en-US" altLang="zh-CN" sz="1400" dirty="0"/>
              <a:t>target</a:t>
            </a:r>
            <a:r>
              <a:rPr lang="zh-CN" altLang="en-US" sz="1400" dirty="0"/>
              <a:t>依赖的另一个</a:t>
            </a:r>
            <a:r>
              <a:rPr lang="en-US" altLang="zh-CN" sz="1400" dirty="0"/>
              <a:t>target</a:t>
            </a:r>
            <a:r>
              <a:rPr lang="zh-CN" altLang="en-US" sz="1400" dirty="0"/>
              <a:t>，确保在源码编译本</a:t>
            </a:r>
            <a:r>
              <a:rPr lang="en-US" altLang="zh-CN" sz="1400" dirty="0"/>
              <a:t>target</a:t>
            </a:r>
            <a:r>
              <a:rPr lang="zh-CN" altLang="en-US" sz="1400" dirty="0"/>
              <a:t>之前，其他的</a:t>
            </a:r>
            <a:r>
              <a:rPr lang="en-US" altLang="zh-CN" sz="1400" dirty="0"/>
              <a:t>target</a:t>
            </a:r>
            <a:r>
              <a:rPr lang="zh-CN" altLang="en-US" sz="1400" dirty="0"/>
              <a:t>已经被构建，使用该语句。</a:t>
            </a:r>
            <a:endParaRPr lang="en-US" altLang="zh-CN" sz="1400" dirty="0"/>
          </a:p>
          <a:p>
            <a:pPr marL="285750" indent="-285750" algn="just">
              <a:lnSpc>
                <a:spcPct val="150000"/>
              </a:lnSpc>
              <a:buFont typeface="Wingdings" panose="05000000000000000000" pitchFamily="2" charset="2"/>
              <a:buChar char="p"/>
            </a:pPr>
            <a:r>
              <a:rPr lang="zh-CN" altLang="en-US" sz="1400" b="1" dirty="0"/>
              <a:t>举个栗子吧 😵</a:t>
            </a:r>
            <a:endParaRPr lang="en-US" altLang="zh-CN" sz="1400" b="1" dirty="0"/>
          </a:p>
        </p:txBody>
      </p:sp>
      <p:cxnSp>
        <p:nvCxnSpPr>
          <p:cNvPr id="15" name="直接连接符 14">
            <a:extLst>
              <a:ext uri="{FF2B5EF4-FFF2-40B4-BE49-F238E27FC236}">
                <a16:creationId xmlns:a16="http://schemas.microsoft.com/office/drawing/2014/main" id="{0271E227-BD73-4F45-AD73-00C97219A0E4}"/>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FEF4B89-19A7-44E5-A1C8-C7BC47160526}"/>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b="1" dirty="0"/>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10509659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B5B21000-DFEC-41AC-B2D1-BD122A5FB347}"/>
              </a:ext>
            </a:extLst>
          </p:cNvPr>
          <p:cNvSpPr/>
          <p:nvPr/>
        </p:nvSpPr>
        <p:spPr>
          <a:xfrm>
            <a:off x="3963033" y="2150811"/>
            <a:ext cx="4881226" cy="377026"/>
          </a:xfrm>
          <a:prstGeom prst="rect">
            <a:avLst/>
          </a:prstGeom>
        </p:spPr>
        <p:txBody>
          <a:bodyPr wrap="square">
            <a:noAutofit/>
          </a:bodyPr>
          <a:lstStyle/>
          <a:p>
            <a:pPr marL="285750" indent="-285750" algn="just">
              <a:lnSpc>
                <a:spcPct val="150000"/>
              </a:lnSpc>
              <a:buFont typeface="Wingdings" panose="05000000000000000000" pitchFamily="2" charset="2"/>
              <a:buChar char="p"/>
            </a:pPr>
            <a:r>
              <a:rPr lang="zh-CN" altLang="en-US" sz="1400" b="1" dirty="0"/>
              <a:t>栗子一：利用</a:t>
            </a:r>
            <a:r>
              <a:rPr lang="en-US" altLang="zh-CN" sz="1400" b="1" dirty="0" err="1"/>
              <a:t>CMake</a:t>
            </a:r>
            <a:r>
              <a:rPr lang="zh-CN" altLang="en-US" sz="1400" b="1" dirty="0"/>
              <a:t>构建添加依赖（伪代码）</a:t>
            </a:r>
            <a:endParaRPr lang="en-US" altLang="zh-CN" sz="1400" b="1" dirty="0"/>
          </a:p>
        </p:txBody>
      </p:sp>
      <p:cxnSp>
        <p:nvCxnSpPr>
          <p:cNvPr id="22" name="直接连接符 21">
            <a:extLst>
              <a:ext uri="{FF2B5EF4-FFF2-40B4-BE49-F238E27FC236}">
                <a16:creationId xmlns:a16="http://schemas.microsoft.com/office/drawing/2014/main" id="{62BB3463-14EE-4CDE-A369-9745D0AD221D}"/>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86889A9-B1B4-4FFD-9BE7-F31002889132}"/>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b="1" dirty="0"/>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pic>
        <p:nvPicPr>
          <p:cNvPr id="11" name="图片 10">
            <a:extLst>
              <a:ext uri="{FF2B5EF4-FFF2-40B4-BE49-F238E27FC236}">
                <a16:creationId xmlns:a16="http://schemas.microsoft.com/office/drawing/2014/main" id="{113754C2-BA9D-436C-B0B4-EDC773E3DF8C}"/>
              </a:ext>
            </a:extLst>
          </p:cNvPr>
          <p:cNvPicPr>
            <a:picLocks noChangeAspect="1"/>
          </p:cNvPicPr>
          <p:nvPr/>
        </p:nvPicPr>
        <p:blipFill>
          <a:blip r:embed="rId4"/>
          <a:stretch>
            <a:fillRect/>
          </a:stretch>
        </p:blipFill>
        <p:spPr>
          <a:xfrm>
            <a:off x="4003243" y="2645314"/>
            <a:ext cx="4642878" cy="1442666"/>
          </a:xfrm>
          <a:prstGeom prst="rect">
            <a:avLst/>
          </a:prstGeom>
        </p:spPr>
      </p:pic>
    </p:spTree>
    <p:extLst>
      <p:ext uri="{BB962C8B-B14F-4D97-AF65-F5344CB8AC3E}">
        <p14:creationId xmlns:p14="http://schemas.microsoft.com/office/powerpoint/2010/main" val="24857128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3"/>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3BA2EDE-63A2-45DD-B4E7-B2B1D96FB497}"/>
              </a:ext>
            </a:extLst>
          </p:cNvPr>
          <p:cNvSpPr/>
          <p:nvPr/>
        </p:nvSpPr>
        <p:spPr>
          <a:xfrm>
            <a:off x="3963033" y="1673767"/>
            <a:ext cx="4881226" cy="377026"/>
          </a:xfrm>
          <a:prstGeom prst="rect">
            <a:avLst/>
          </a:prstGeom>
        </p:spPr>
        <p:txBody>
          <a:bodyPr wrap="square">
            <a:noAutofit/>
          </a:bodyPr>
          <a:lstStyle/>
          <a:p>
            <a:pPr marL="285750" indent="-285750" algn="just">
              <a:lnSpc>
                <a:spcPct val="150000"/>
              </a:lnSpc>
              <a:buFont typeface="Wingdings" panose="05000000000000000000" pitchFamily="2" charset="2"/>
              <a:buChar char="p"/>
            </a:pPr>
            <a:r>
              <a:rPr lang="zh-CN" altLang="en-US" sz="1400" b="1" dirty="0"/>
              <a:t>栗子二：</a:t>
            </a:r>
            <a:r>
              <a:rPr lang="en-US" altLang="zh-CN" sz="1400" b="1" dirty="0"/>
              <a:t>ROS1.0</a:t>
            </a:r>
            <a:r>
              <a:rPr lang="zh-CN" altLang="en-US" sz="1400" b="1" dirty="0"/>
              <a:t>在该指令上的应用（工程实例）</a:t>
            </a:r>
            <a:endParaRPr lang="en-US" altLang="zh-CN" sz="1400" b="1" dirty="0"/>
          </a:p>
        </p:txBody>
      </p:sp>
      <p:grpSp>
        <p:nvGrpSpPr>
          <p:cNvPr id="11" name="组合 10">
            <a:extLst>
              <a:ext uri="{FF2B5EF4-FFF2-40B4-BE49-F238E27FC236}">
                <a16:creationId xmlns:a16="http://schemas.microsoft.com/office/drawing/2014/main" id="{AB702C70-B523-4FD1-B7A2-219CEC712CE3}"/>
              </a:ext>
            </a:extLst>
          </p:cNvPr>
          <p:cNvGrpSpPr/>
          <p:nvPr/>
        </p:nvGrpSpPr>
        <p:grpSpPr>
          <a:xfrm>
            <a:off x="3963033" y="2110106"/>
            <a:ext cx="4691725" cy="2832301"/>
            <a:chOff x="3963033" y="2110106"/>
            <a:chExt cx="4691725" cy="2832301"/>
          </a:xfrm>
        </p:grpSpPr>
        <p:pic>
          <p:nvPicPr>
            <p:cNvPr id="2" name="图片 1">
              <a:extLst>
                <a:ext uri="{FF2B5EF4-FFF2-40B4-BE49-F238E27FC236}">
                  <a16:creationId xmlns:a16="http://schemas.microsoft.com/office/drawing/2014/main" id="{6331FFFA-E00E-4A5A-AC6D-DE3BE03325BC}"/>
                </a:ext>
              </a:extLst>
            </p:cNvPr>
            <p:cNvPicPr>
              <a:picLocks noChangeAspect="1"/>
            </p:cNvPicPr>
            <p:nvPr/>
          </p:nvPicPr>
          <p:blipFill>
            <a:blip r:embed="rId5"/>
            <a:stretch>
              <a:fillRect/>
            </a:stretch>
          </p:blipFill>
          <p:spPr>
            <a:xfrm>
              <a:off x="3963033" y="2110106"/>
              <a:ext cx="4691725" cy="2832301"/>
            </a:xfrm>
            <a:prstGeom prst="rect">
              <a:avLst/>
            </a:prstGeom>
          </p:spPr>
        </p:pic>
        <p:pic>
          <p:nvPicPr>
            <p:cNvPr id="3" name="图片 2">
              <a:extLst>
                <a:ext uri="{FF2B5EF4-FFF2-40B4-BE49-F238E27FC236}">
                  <a16:creationId xmlns:a16="http://schemas.microsoft.com/office/drawing/2014/main" id="{5948A4A8-B930-4F99-B66D-0FB7F79D166C}"/>
                </a:ext>
              </a:extLst>
            </p:cNvPr>
            <p:cNvPicPr>
              <a:picLocks noChangeAspect="1"/>
            </p:cNvPicPr>
            <p:nvPr/>
          </p:nvPicPr>
          <p:blipFill>
            <a:blip r:embed="rId6"/>
            <a:stretch>
              <a:fillRect/>
            </a:stretch>
          </p:blipFill>
          <p:spPr>
            <a:xfrm>
              <a:off x="6994072" y="3556609"/>
              <a:ext cx="1529654" cy="272173"/>
            </a:xfrm>
            <a:prstGeom prst="rect">
              <a:avLst/>
            </a:prstGeom>
            <a:solidFill>
              <a:schemeClr val="accent2"/>
            </a:solidFill>
            <a:ln>
              <a:solidFill>
                <a:schemeClr val="bg1"/>
              </a:solidFill>
            </a:ln>
          </p:spPr>
        </p:pic>
        <p:cxnSp>
          <p:nvCxnSpPr>
            <p:cNvPr id="6" name="直接箭头连接符 5">
              <a:extLst>
                <a:ext uri="{FF2B5EF4-FFF2-40B4-BE49-F238E27FC236}">
                  <a16:creationId xmlns:a16="http://schemas.microsoft.com/office/drawing/2014/main" id="{B34DD257-3BB2-4C2A-9F34-1BE6762EEC0F}"/>
                </a:ext>
              </a:extLst>
            </p:cNvPr>
            <p:cNvCxnSpPr/>
            <p:nvPr/>
          </p:nvCxnSpPr>
          <p:spPr>
            <a:xfrm>
              <a:off x="6308895" y="3445125"/>
              <a:ext cx="685177" cy="24757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直接连接符 20">
            <a:extLst>
              <a:ext uri="{FF2B5EF4-FFF2-40B4-BE49-F238E27FC236}">
                <a16:creationId xmlns:a16="http://schemas.microsoft.com/office/drawing/2014/main" id="{F74C6062-4086-4868-963B-B7CF3557F3C8}"/>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D9266F8-9CC6-42D6-9E08-722268A4F576}"/>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b="1" dirty="0"/>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3509834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ea typeface="DejaVu Sans"/>
              </a:rPr>
              <a:t>3</a:t>
            </a:r>
            <a:r>
              <a:rPr lang="en-US" altLang="zh-CN" sz="2800" b="0" strike="noStrike" spc="-1" dirty="0">
                <a:solidFill>
                  <a:srgbClr val="000000"/>
                </a:solidFill>
                <a:uFill>
                  <a:solidFill>
                    <a:srgbClr val="FFFFFF"/>
                  </a:solidFill>
                </a:uFill>
                <a:latin typeface="Arial"/>
                <a:ea typeface="DejaVu Sans"/>
              </a:rPr>
              <a:t>.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1A042C5-C6CC-4B94-BF18-F850B528AF76}"/>
              </a:ext>
            </a:extLst>
          </p:cNvPr>
          <p:cNvSpPr/>
          <p:nvPr/>
        </p:nvSpPr>
        <p:spPr>
          <a:xfrm>
            <a:off x="3963033" y="1752958"/>
            <a:ext cx="4683086" cy="1837491"/>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INSTALL</a:t>
            </a:r>
            <a:endParaRPr lang="zh-CN" altLang="en-US" sz="1600" b="1" dirty="0"/>
          </a:p>
          <a:p>
            <a:pPr marL="285750" indent="-285750">
              <a:lnSpc>
                <a:spcPct val="150000"/>
              </a:lnSpc>
              <a:buFont typeface="Wingdings" panose="05000000000000000000" pitchFamily="2" charset="2"/>
              <a:buChar char="p"/>
            </a:pPr>
            <a:r>
              <a:rPr lang="zh-CN" altLang="en-US" sz="1400" dirty="0"/>
              <a:t>用于定义安装规则，安装的内容可以包括目标二进制、动态库、静态库以及文件、目录、脚本等。</a:t>
            </a:r>
            <a:endParaRPr lang="en-US" altLang="zh-CN" sz="1400" dirty="0"/>
          </a:p>
          <a:p>
            <a:pPr marL="285750" indent="-285750">
              <a:lnSpc>
                <a:spcPct val="150000"/>
              </a:lnSpc>
              <a:buFont typeface="Wingdings" panose="05000000000000000000" pitchFamily="2" charset="2"/>
              <a:buChar char="p"/>
            </a:pPr>
            <a:r>
              <a:rPr lang="zh-CN" altLang="en-US" sz="1400" dirty="0"/>
              <a:t>常用的如</a:t>
            </a:r>
            <a:r>
              <a:rPr lang="en-US" altLang="zh-CN" sz="1400" dirty="0"/>
              <a:t>OpenCV</a:t>
            </a:r>
            <a:r>
              <a:rPr lang="zh-CN" altLang="en-US" sz="1400" dirty="0"/>
              <a:t>一般情况下安装到系统目录，即</a:t>
            </a:r>
            <a:r>
              <a:rPr lang="en-US" altLang="zh-CN" sz="1400" dirty="0"/>
              <a:t>/</a:t>
            </a:r>
            <a:r>
              <a:rPr lang="en-US" altLang="zh-CN" sz="1400" dirty="0" err="1"/>
              <a:t>usr</a:t>
            </a:r>
            <a:r>
              <a:rPr lang="en-US" altLang="zh-CN" sz="1400" dirty="0"/>
              <a:t>/lib, /</a:t>
            </a:r>
            <a:r>
              <a:rPr lang="en-US" altLang="zh-CN" sz="1400" dirty="0" err="1"/>
              <a:t>usr</a:t>
            </a:r>
            <a:r>
              <a:rPr lang="en-US" altLang="zh-CN" sz="1400" dirty="0"/>
              <a:t>/bin</a:t>
            </a:r>
            <a:r>
              <a:rPr lang="zh-CN" altLang="en-US" sz="1400" dirty="0"/>
              <a:t>和</a:t>
            </a:r>
            <a:r>
              <a:rPr lang="en-US" altLang="zh-CN" sz="1400" dirty="0"/>
              <a:t>/</a:t>
            </a:r>
            <a:r>
              <a:rPr lang="en-US" altLang="zh-CN" sz="1400" dirty="0" err="1"/>
              <a:t>usr</a:t>
            </a:r>
            <a:r>
              <a:rPr lang="en-US" altLang="zh-CN" sz="1400" dirty="0"/>
              <a:t>/include [Ubuntu</a:t>
            </a:r>
            <a:r>
              <a:rPr lang="zh-CN" altLang="en-US" sz="1400" dirty="0"/>
              <a:t>系统</a:t>
            </a:r>
            <a:r>
              <a:rPr lang="en-US" altLang="zh-CN" sz="1400" dirty="0"/>
              <a:t>]</a:t>
            </a:r>
          </a:p>
        </p:txBody>
      </p:sp>
      <p:pic>
        <p:nvPicPr>
          <p:cNvPr id="3" name="图片 2">
            <a:extLst>
              <a:ext uri="{FF2B5EF4-FFF2-40B4-BE49-F238E27FC236}">
                <a16:creationId xmlns:a16="http://schemas.microsoft.com/office/drawing/2014/main" id="{BF4EB758-3719-4368-B654-C0F9B3499101}"/>
              </a:ext>
            </a:extLst>
          </p:cNvPr>
          <p:cNvPicPr>
            <a:picLocks noChangeAspect="1"/>
          </p:cNvPicPr>
          <p:nvPr/>
        </p:nvPicPr>
        <p:blipFill>
          <a:blip r:embed="rId4"/>
          <a:stretch>
            <a:fillRect/>
          </a:stretch>
        </p:blipFill>
        <p:spPr>
          <a:xfrm>
            <a:off x="3967981" y="3746120"/>
            <a:ext cx="3026091" cy="1165985"/>
          </a:xfrm>
          <a:prstGeom prst="rect">
            <a:avLst/>
          </a:prstGeom>
        </p:spPr>
      </p:pic>
      <p:cxnSp>
        <p:nvCxnSpPr>
          <p:cNvPr id="17" name="直接连接符 16">
            <a:extLst>
              <a:ext uri="{FF2B5EF4-FFF2-40B4-BE49-F238E27FC236}">
                <a16:creationId xmlns:a16="http://schemas.microsoft.com/office/drawing/2014/main" id="{9D2B7341-D089-4AD5-B796-1D0A4423046D}"/>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3AB70AA-87A8-423D-9B9D-CD9CB34DA7B8}"/>
              </a:ext>
            </a:extLst>
          </p:cNvPr>
          <p:cNvSpPr/>
          <p:nvPr/>
        </p:nvSpPr>
        <p:spPr>
          <a:xfrm>
            <a:off x="411669" y="1742080"/>
            <a:ext cx="3216606"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b="1" dirty="0"/>
              <a:t>INSTALL</a:t>
            </a:r>
          </a:p>
          <a:p>
            <a:pPr marL="285750" lvl="0" indent="-285750">
              <a:lnSpc>
                <a:spcPts val="3000"/>
              </a:lnSpc>
              <a:buFont typeface="Wingdings" panose="05000000000000000000" pitchFamily="2" charset="2"/>
              <a:buChar char="l"/>
            </a:pPr>
            <a:r>
              <a:rPr lang="en-US" altLang="zh-CN" sz="1300" dirty="0">
                <a:solidFill>
                  <a:prstClr val="white">
                    <a:lumMod val="65000"/>
                  </a:prst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Tree>
    <p:extLst>
      <p:ext uri="{BB962C8B-B14F-4D97-AF65-F5344CB8AC3E}">
        <p14:creationId xmlns:p14="http://schemas.microsoft.com/office/powerpoint/2010/main" val="2179745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21"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22"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600" b="1" strike="noStrike" spc="-1">
                <a:solidFill>
                  <a:srgbClr val="000000"/>
                </a:solidFill>
                <a:uFill>
                  <a:solidFill>
                    <a:srgbClr val="FFFFFF"/>
                  </a:solidFill>
                </a:uFill>
                <a:latin typeface="Arial"/>
                <a:ea typeface="DejaVu Sans"/>
              </a:rPr>
              <a:t>内容概要</a:t>
            </a:r>
            <a:endParaRPr lang="en-US" sz="1800" b="0" strike="noStrike" spc="-1">
              <a:solidFill>
                <a:srgbClr val="000000"/>
              </a:solidFill>
              <a:uFill>
                <a:solidFill>
                  <a:srgbClr val="FFFFFF"/>
                </a:solidFill>
              </a:uFill>
              <a:latin typeface="Arial"/>
            </a:endParaRPr>
          </a:p>
        </p:txBody>
      </p:sp>
      <p:sp>
        <p:nvSpPr>
          <p:cNvPr id="123" name="CustomShape 4"/>
          <p:cNvSpPr/>
          <p:nvPr/>
        </p:nvSpPr>
        <p:spPr>
          <a:xfrm>
            <a:off x="342000" y="1228680"/>
            <a:ext cx="8228520" cy="3784680"/>
          </a:xfrm>
          <a:prstGeom prst="rect">
            <a:avLst/>
          </a:prstGeom>
          <a:noFill/>
          <a:ln>
            <a:solidFill>
              <a:schemeClr val="accent1"/>
            </a:solidFill>
            <a:prstDash val="dash"/>
          </a:ln>
        </p:spPr>
        <p:style>
          <a:lnRef idx="0">
            <a:scrgbClr r="0" g="0" b="0"/>
          </a:lnRef>
          <a:fillRef idx="0">
            <a:scrgbClr r="0" g="0" b="0"/>
          </a:fillRef>
          <a:effectRef idx="0">
            <a:scrgbClr r="0" g="0" b="0"/>
          </a:effectRef>
          <a:fontRef idx="minor"/>
        </p:style>
        <p:txBody>
          <a:bodyPr lIns="90000" tIns="45000" rIns="90000" bIns="45000"/>
          <a:lstStyle/>
          <a:p>
            <a:pPr marL="514440" indent="-513360">
              <a:lnSpc>
                <a:spcPts val="3200"/>
              </a:lnSpc>
              <a:buClr>
                <a:srgbClr val="6F1B1B"/>
              </a:buClr>
              <a:buFont typeface="StarSymbol"/>
              <a:buAutoNum type="arabicPeriod"/>
            </a:pPr>
            <a:r>
              <a:rPr lang="en-US" sz="2000" b="1" strike="noStrike" spc="-1" dirty="0" err="1">
                <a:solidFill>
                  <a:srgbClr val="000000"/>
                </a:solidFill>
                <a:uFill>
                  <a:solidFill>
                    <a:srgbClr val="FFFFFF"/>
                  </a:solidFill>
                </a:uFill>
                <a:latin typeface="黑体"/>
                <a:ea typeface="黑体"/>
              </a:rPr>
              <a:t>认识CMake及应用</a:t>
            </a:r>
            <a:endParaRPr lang="en-US" sz="1800" b="0" strike="noStrike" spc="-1" dirty="0">
              <a:solidFill>
                <a:srgbClr val="000000"/>
              </a:solidFill>
              <a:uFill>
                <a:solidFill>
                  <a:srgbClr val="FFFFFF"/>
                </a:solidFill>
              </a:uFill>
              <a:latin typeface="Arial"/>
            </a:endParaRPr>
          </a:p>
          <a:p>
            <a:pPr>
              <a:lnSpc>
                <a:spcPts val="3200"/>
              </a:lnSpc>
            </a:pPr>
            <a:r>
              <a:rPr lang="en-US" sz="2000" b="1" strike="noStrike" spc="-1" dirty="0">
                <a:solidFill>
                  <a:srgbClr val="000000"/>
                </a:solidFill>
                <a:uFill>
                  <a:solidFill>
                    <a:srgbClr val="FFFFFF"/>
                  </a:solidFill>
                </a:uFill>
                <a:latin typeface="黑体"/>
                <a:ea typeface="黑体"/>
              </a:rPr>
              <a:t>    </a:t>
            </a:r>
            <a:r>
              <a:rPr lang="zh-CN" altLang="en-US" spc="-1" dirty="0">
                <a:solidFill>
                  <a:srgbClr val="000000"/>
                </a:solidFill>
                <a:uFill>
                  <a:solidFill>
                    <a:srgbClr val="FFFFFF"/>
                  </a:solidFill>
                </a:uFill>
                <a:latin typeface="Arial"/>
                <a:ea typeface="黑体"/>
              </a:rPr>
              <a:t>应用</a:t>
            </a:r>
            <a:r>
              <a:rPr lang="en-US" sz="1800" b="0" strike="noStrike" spc="-1" dirty="0">
                <a:solidFill>
                  <a:srgbClr val="000000"/>
                </a:solidFill>
                <a:uFill>
                  <a:solidFill>
                    <a:srgbClr val="FFFFFF"/>
                  </a:solidFill>
                </a:uFill>
                <a:latin typeface="Arial"/>
                <a:ea typeface="黑体"/>
              </a:rPr>
              <a:t>,</a:t>
            </a:r>
            <a:r>
              <a:rPr lang="en-US" sz="1800" b="0" strike="noStrike" spc="-1" dirty="0" err="1">
                <a:solidFill>
                  <a:srgbClr val="000000"/>
                </a:solidFill>
                <a:uFill>
                  <a:solidFill>
                    <a:srgbClr val="FFFFFF"/>
                  </a:solidFill>
                </a:uFill>
                <a:latin typeface="Arial"/>
                <a:ea typeface="黑体"/>
              </a:rPr>
              <a:t>与Gcc</a:t>
            </a:r>
            <a:r>
              <a:rPr lang="en-US" sz="1800" b="0" strike="noStrike" spc="-1" dirty="0">
                <a:solidFill>
                  <a:srgbClr val="000000"/>
                </a:solidFill>
                <a:uFill>
                  <a:solidFill>
                    <a:srgbClr val="FFFFFF"/>
                  </a:solidFill>
                </a:uFill>
                <a:latin typeface="Arial"/>
                <a:ea typeface="黑体"/>
              </a:rPr>
              <a:t>, </a:t>
            </a:r>
            <a:r>
              <a:rPr lang="en-US" sz="1800" b="0" strike="noStrike" spc="-1" dirty="0" err="1">
                <a:solidFill>
                  <a:srgbClr val="000000"/>
                </a:solidFill>
                <a:uFill>
                  <a:solidFill>
                    <a:srgbClr val="FFFFFF"/>
                  </a:solidFill>
                </a:uFill>
                <a:latin typeface="Arial"/>
                <a:ea typeface="黑体"/>
              </a:rPr>
              <a:t>Makefile</a:t>
            </a:r>
            <a:r>
              <a:rPr lang="en-US" sz="1800" b="0" strike="noStrike" spc="-1" dirty="0">
                <a:solidFill>
                  <a:srgbClr val="000000"/>
                </a:solidFill>
                <a:uFill>
                  <a:solidFill>
                    <a:srgbClr val="FFFFFF"/>
                  </a:solidFill>
                </a:uFill>
                <a:latin typeface="Arial"/>
                <a:ea typeface="黑体"/>
              </a:rPr>
              <a:t>, </a:t>
            </a:r>
            <a:r>
              <a:rPr lang="en-US" sz="1800" b="0" strike="noStrike" spc="-1" dirty="0" err="1">
                <a:solidFill>
                  <a:srgbClr val="000000"/>
                </a:solidFill>
                <a:uFill>
                  <a:solidFill>
                    <a:srgbClr val="FFFFFF"/>
                  </a:solidFill>
                </a:uFill>
                <a:latin typeface="Arial"/>
                <a:ea typeface="黑体"/>
              </a:rPr>
              <a:t>Autotools比较的优势</a:t>
            </a:r>
            <a:r>
              <a:rPr lang="en-US" sz="1800" b="0" strike="noStrike" spc="-1" dirty="0">
                <a:solidFill>
                  <a:srgbClr val="000000"/>
                </a:solidFill>
                <a:uFill>
                  <a:solidFill>
                    <a:srgbClr val="FFFFFF"/>
                  </a:solidFill>
                </a:uFill>
                <a:latin typeface="Arial"/>
                <a:ea typeface="黑体"/>
              </a:rPr>
              <a:t>?</a:t>
            </a:r>
            <a:endParaRPr lang="en-US" sz="1800" b="0" strike="noStrike" spc="-1" dirty="0">
              <a:solidFill>
                <a:srgbClr val="000000"/>
              </a:solidFill>
              <a:uFill>
                <a:solidFill>
                  <a:srgbClr val="FFFFFF"/>
                </a:solidFill>
              </a:uFill>
              <a:latin typeface="Arial"/>
            </a:endParaRPr>
          </a:p>
          <a:p>
            <a:pPr marL="720">
              <a:lnSpc>
                <a:spcPts val="3200"/>
              </a:lnSpc>
            </a:pPr>
            <a:r>
              <a:rPr lang="en-US" sz="2000" b="1" strike="noStrike" spc="-1" dirty="0">
                <a:solidFill>
                  <a:srgbClr val="6F1B1B"/>
                </a:solidFill>
                <a:uFill>
                  <a:solidFill>
                    <a:srgbClr val="FFFFFF"/>
                  </a:solidFill>
                </a:uFill>
                <a:latin typeface="黑体"/>
                <a:ea typeface="黑体"/>
              </a:rPr>
              <a:t>2.  </a:t>
            </a:r>
            <a:r>
              <a:rPr lang="en-US" sz="2000" b="1" strike="noStrike" spc="-1" dirty="0" err="1">
                <a:solidFill>
                  <a:srgbClr val="000000"/>
                </a:solidFill>
                <a:uFill>
                  <a:solidFill>
                    <a:srgbClr val="FFFFFF"/>
                  </a:solidFill>
                </a:uFill>
                <a:latin typeface="黑体"/>
                <a:ea typeface="黑体"/>
              </a:rPr>
              <a:t>CMake语句的主体框架</a:t>
            </a:r>
            <a:endParaRPr lang="en-US" sz="1800" b="0" strike="noStrike" spc="-1" dirty="0">
              <a:solidFill>
                <a:srgbClr val="000000"/>
              </a:solidFill>
              <a:uFill>
                <a:solidFill>
                  <a:srgbClr val="FFFFFF"/>
                </a:solidFill>
              </a:uFill>
              <a:latin typeface="Arial"/>
            </a:endParaRPr>
          </a:p>
          <a:p>
            <a:pPr marL="720">
              <a:lnSpc>
                <a:spcPts val="3200"/>
              </a:lnSpc>
            </a:pPr>
            <a:r>
              <a:rPr lang="en-US" sz="1800" b="0" i="1" strike="noStrike" spc="-1" dirty="0">
                <a:solidFill>
                  <a:srgbClr val="000000"/>
                </a:solidFill>
                <a:uFill>
                  <a:solidFill>
                    <a:srgbClr val="FFFFFF"/>
                  </a:solidFill>
                </a:uFill>
                <a:latin typeface="黑体"/>
                <a:ea typeface="黑体"/>
              </a:rPr>
              <a:t>     </a:t>
            </a:r>
            <a:r>
              <a:rPr lang="en-US" sz="1800" b="0" strike="noStrike" spc="-1" dirty="0" err="1">
                <a:solidFill>
                  <a:srgbClr val="000000"/>
                </a:solidFill>
                <a:uFill>
                  <a:solidFill>
                    <a:srgbClr val="FFFFFF"/>
                  </a:solidFill>
                </a:uFill>
                <a:latin typeface="Arial"/>
                <a:ea typeface="黑体"/>
              </a:rPr>
              <a:t>结构,常用语法,相对路径的添加,及调试阶段的输出打印等</a:t>
            </a:r>
            <a:endParaRPr lang="en-US" sz="1800" b="0" strike="noStrike" spc="-1" dirty="0">
              <a:solidFill>
                <a:srgbClr val="000000"/>
              </a:solidFill>
              <a:uFill>
                <a:solidFill>
                  <a:srgbClr val="FFFFFF"/>
                </a:solidFill>
              </a:uFill>
              <a:latin typeface="Arial"/>
            </a:endParaRPr>
          </a:p>
          <a:p>
            <a:pPr>
              <a:lnSpc>
                <a:spcPts val="3200"/>
              </a:lnSpc>
            </a:pPr>
            <a:r>
              <a:rPr lang="en-US" sz="2000" b="1" strike="noStrike" spc="-1" dirty="0">
                <a:solidFill>
                  <a:srgbClr val="800000"/>
                </a:solidFill>
                <a:uFill>
                  <a:solidFill>
                    <a:srgbClr val="FFFFFF"/>
                  </a:solidFill>
                </a:uFill>
                <a:latin typeface="黑体"/>
                <a:ea typeface="黑体"/>
              </a:rPr>
              <a:t>3.  </a:t>
            </a:r>
            <a:r>
              <a:rPr lang="en-US" sz="2000" b="1" strike="noStrike" spc="-1" dirty="0" err="1">
                <a:solidFill>
                  <a:srgbClr val="000000"/>
                </a:solidFill>
                <a:uFill>
                  <a:solidFill>
                    <a:srgbClr val="FFFFFF"/>
                  </a:solidFill>
                </a:uFill>
                <a:latin typeface="黑体"/>
                <a:ea typeface="黑体"/>
              </a:rPr>
              <a:t>CMake的常用指令</a:t>
            </a:r>
            <a:r>
              <a:rPr lang="zh-CN" altLang="en-US" sz="2000" b="1" strike="noStrike" spc="-1" dirty="0">
                <a:solidFill>
                  <a:srgbClr val="000000"/>
                </a:solidFill>
                <a:uFill>
                  <a:solidFill>
                    <a:srgbClr val="FFFFFF"/>
                  </a:solidFill>
                </a:uFill>
                <a:latin typeface="黑体"/>
                <a:ea typeface="黑体"/>
              </a:rPr>
              <a:t>及变量</a:t>
            </a:r>
            <a:endParaRPr lang="en-US" sz="1800" b="0" strike="noStrike" spc="-1" dirty="0">
              <a:solidFill>
                <a:srgbClr val="000000"/>
              </a:solidFill>
              <a:uFill>
                <a:solidFill>
                  <a:srgbClr val="FFFFFF"/>
                </a:solidFill>
              </a:uFill>
              <a:latin typeface="Arial"/>
            </a:endParaRPr>
          </a:p>
          <a:p>
            <a:pPr>
              <a:lnSpc>
                <a:spcPts val="3200"/>
              </a:lnSpc>
            </a:pPr>
            <a:r>
              <a:rPr lang="en-US" sz="2000" b="1" strike="noStrike" spc="-1" dirty="0">
                <a:solidFill>
                  <a:srgbClr val="000000"/>
                </a:solidFill>
                <a:uFill>
                  <a:solidFill>
                    <a:srgbClr val="FFFFFF"/>
                  </a:solidFill>
                </a:uFill>
                <a:latin typeface="黑体"/>
                <a:ea typeface="黑体"/>
              </a:rPr>
              <a:t>    </a:t>
            </a:r>
            <a:r>
              <a:rPr lang="en-US" sz="1800" b="0" strike="noStrike" spc="-1" dirty="0" err="1">
                <a:solidFill>
                  <a:srgbClr val="000000"/>
                </a:solidFill>
                <a:uFill>
                  <a:solidFill>
                    <a:srgbClr val="FFFFFF"/>
                  </a:solidFill>
                </a:uFill>
                <a:latin typeface="Arial"/>
                <a:ea typeface="黑体"/>
              </a:rPr>
              <a:t>基本常用指令</a:t>
            </a:r>
            <a:r>
              <a:rPr lang="en-US" sz="1800" b="0" strike="noStrike" spc="-1" dirty="0">
                <a:solidFill>
                  <a:srgbClr val="000000"/>
                </a:solidFill>
                <a:uFill>
                  <a:solidFill>
                    <a:srgbClr val="FFFFFF"/>
                  </a:solidFill>
                </a:uFill>
                <a:latin typeface="Arial"/>
                <a:ea typeface="黑体"/>
              </a:rPr>
              <a:t> (</a:t>
            </a:r>
            <a:r>
              <a:rPr lang="en-US" sz="1800" b="0" strike="noStrike" spc="-1" dirty="0" err="1">
                <a:solidFill>
                  <a:srgbClr val="000000"/>
                </a:solidFill>
                <a:uFill>
                  <a:solidFill>
                    <a:srgbClr val="FFFFFF"/>
                  </a:solidFill>
                </a:uFill>
                <a:latin typeface="Arial"/>
                <a:ea typeface="黑体"/>
              </a:rPr>
              <a:t>安装,测试,调试等</a:t>
            </a:r>
            <a:r>
              <a:rPr lang="en-US" sz="1800" b="0" strike="noStrike" spc="-1" dirty="0">
                <a:solidFill>
                  <a:srgbClr val="000000"/>
                </a:solidFill>
                <a:uFill>
                  <a:solidFill>
                    <a:srgbClr val="FFFFFF"/>
                  </a:solidFill>
                </a:uFill>
                <a:latin typeface="Arial"/>
                <a:ea typeface="黑体"/>
              </a:rPr>
              <a:t>)</a:t>
            </a:r>
            <a:endParaRPr lang="en-US" sz="1800" b="0" strike="noStrike" spc="-1" dirty="0">
              <a:solidFill>
                <a:srgbClr val="000000"/>
              </a:solidFill>
              <a:uFill>
                <a:solidFill>
                  <a:srgbClr val="FFFFFF"/>
                </a:solidFill>
              </a:uFill>
              <a:latin typeface="Arial"/>
            </a:endParaRPr>
          </a:p>
          <a:p>
            <a:pPr>
              <a:lnSpc>
                <a:spcPts val="3200"/>
              </a:lnSpc>
            </a:pPr>
            <a:r>
              <a:rPr lang="en-US" sz="2000" b="1" strike="noStrike" spc="-1" dirty="0">
                <a:solidFill>
                  <a:srgbClr val="800000"/>
                </a:solidFill>
                <a:uFill>
                  <a:solidFill>
                    <a:srgbClr val="FFFFFF"/>
                  </a:solidFill>
                </a:uFill>
                <a:latin typeface="黑体"/>
                <a:ea typeface="黑体"/>
              </a:rPr>
              <a:t>4.</a:t>
            </a:r>
            <a:r>
              <a:rPr lang="en-US" sz="1800" b="0" strike="noStrike" spc="-1" dirty="0">
                <a:solidFill>
                  <a:srgbClr val="000000"/>
                </a:solidFill>
                <a:uFill>
                  <a:solidFill>
                    <a:srgbClr val="FFFFFF"/>
                  </a:solidFill>
                </a:uFill>
                <a:latin typeface="黑体"/>
                <a:ea typeface="黑体"/>
              </a:rPr>
              <a:t>  </a:t>
            </a:r>
            <a:r>
              <a:rPr lang="en-US" sz="2000" b="1" strike="noStrike" spc="-1" dirty="0" err="1">
                <a:solidFill>
                  <a:srgbClr val="000000"/>
                </a:solidFill>
                <a:uFill>
                  <a:solidFill>
                    <a:srgbClr val="FFFFFF"/>
                  </a:solidFill>
                </a:uFill>
                <a:latin typeface="黑体"/>
                <a:ea typeface="黑体"/>
              </a:rPr>
              <a:t>CMake的实践应用</a:t>
            </a:r>
            <a:endParaRPr lang="en-US" sz="1800" b="0" strike="noStrike" spc="-1" dirty="0">
              <a:solidFill>
                <a:srgbClr val="000000"/>
              </a:solidFill>
              <a:uFill>
                <a:solidFill>
                  <a:srgbClr val="FFFFFF"/>
                </a:solidFill>
              </a:uFill>
              <a:latin typeface="Arial"/>
            </a:endParaRPr>
          </a:p>
          <a:p>
            <a:pPr marL="720">
              <a:lnSpc>
                <a:spcPts val="3200"/>
              </a:lnSpc>
            </a:pPr>
            <a:r>
              <a:rPr lang="en-US" sz="1800" b="0" i="1" strike="noStrike" spc="-1" dirty="0">
                <a:solidFill>
                  <a:srgbClr val="000000"/>
                </a:solidFill>
                <a:uFill>
                  <a:solidFill>
                    <a:srgbClr val="FFFFFF"/>
                  </a:solidFill>
                </a:uFill>
                <a:latin typeface="黑体"/>
                <a:ea typeface="黑体"/>
              </a:rPr>
              <a:t>    </a:t>
            </a:r>
            <a:r>
              <a:rPr lang="en-US" sz="1800" b="0" strike="noStrike" spc="-1" dirty="0" err="1">
                <a:solidFill>
                  <a:srgbClr val="000000"/>
                </a:solidFill>
                <a:uFill>
                  <a:solidFill>
                    <a:srgbClr val="FFFFFF"/>
                  </a:solidFill>
                </a:uFill>
                <a:latin typeface="Arial"/>
                <a:ea typeface="黑体"/>
              </a:rPr>
              <a:t>从简单的CMake文件说起</a:t>
            </a:r>
            <a:r>
              <a:rPr lang="en-US" sz="1800" b="0" strike="noStrike" spc="-1" dirty="0">
                <a:solidFill>
                  <a:srgbClr val="000000"/>
                </a:solidFill>
                <a:uFill>
                  <a:solidFill>
                    <a:srgbClr val="FFFFFF"/>
                  </a:solidFill>
                </a:uFill>
                <a:latin typeface="Arial"/>
                <a:ea typeface="黑体"/>
              </a:rPr>
              <a:t>----&gt;</a:t>
            </a:r>
            <a:r>
              <a:rPr lang="en-US" sz="1800" b="0" strike="noStrike" spc="-1" dirty="0" err="1">
                <a:solidFill>
                  <a:srgbClr val="000000"/>
                </a:solidFill>
                <a:uFill>
                  <a:solidFill>
                    <a:srgbClr val="FFFFFF"/>
                  </a:solidFill>
                </a:uFill>
                <a:latin typeface="Arial"/>
                <a:ea typeface="黑体"/>
              </a:rPr>
              <a:t>生成链接库</a:t>
            </a:r>
            <a:r>
              <a:rPr lang="en-US" sz="1800" b="0" strike="noStrike" spc="-1" dirty="0">
                <a:solidFill>
                  <a:srgbClr val="000000"/>
                </a:solidFill>
                <a:uFill>
                  <a:solidFill>
                    <a:srgbClr val="FFFFFF"/>
                  </a:solidFill>
                </a:uFill>
                <a:latin typeface="Arial"/>
                <a:ea typeface="黑体"/>
              </a:rPr>
              <a:t>(</a:t>
            </a:r>
            <a:r>
              <a:rPr lang="en-US" sz="1800" b="0" strike="noStrike" spc="-1" dirty="0" err="1">
                <a:solidFill>
                  <a:srgbClr val="000000"/>
                </a:solidFill>
                <a:uFill>
                  <a:solidFill>
                    <a:srgbClr val="FFFFFF"/>
                  </a:solidFill>
                </a:uFill>
                <a:latin typeface="Arial"/>
                <a:ea typeface="黑体"/>
              </a:rPr>
              <a:t>静态&amp;动态</a:t>
            </a:r>
            <a:r>
              <a:rPr lang="en-US" sz="1800" b="0" strike="noStrike" spc="-1" dirty="0">
                <a:solidFill>
                  <a:srgbClr val="000000"/>
                </a:solidFill>
                <a:uFill>
                  <a:solidFill>
                    <a:srgbClr val="FFFFFF"/>
                  </a:solidFill>
                </a:uFill>
                <a:latin typeface="Arial"/>
                <a:ea typeface="黑体"/>
              </a:rPr>
              <a:t>)----&gt;</a:t>
            </a:r>
          </a:p>
          <a:p>
            <a:pPr marL="720">
              <a:lnSpc>
                <a:spcPts val="3200"/>
              </a:lnSpc>
            </a:pPr>
            <a:r>
              <a:rPr lang="en-US" spc="-1" dirty="0">
                <a:solidFill>
                  <a:srgbClr val="000000"/>
                </a:solidFill>
                <a:uFill>
                  <a:solidFill>
                    <a:srgbClr val="FFFFFF"/>
                  </a:solidFill>
                </a:uFill>
                <a:latin typeface="Arial"/>
                <a:ea typeface="黑体"/>
              </a:rPr>
              <a:t>       </a:t>
            </a:r>
            <a:r>
              <a:rPr lang="en-US" sz="1800" b="0" strike="noStrike" spc="-1" dirty="0" err="1">
                <a:solidFill>
                  <a:srgbClr val="000000"/>
                </a:solidFill>
                <a:uFill>
                  <a:solidFill>
                    <a:srgbClr val="FFFFFF"/>
                  </a:solidFill>
                </a:uFill>
                <a:latin typeface="Arial"/>
                <a:ea typeface="黑体"/>
              </a:rPr>
              <a:t>如何引用链接库</a:t>
            </a:r>
            <a:r>
              <a:rPr lang="en-US" sz="1800" b="0" strike="noStrike" spc="-1" dirty="0">
                <a:solidFill>
                  <a:srgbClr val="000000"/>
                </a:solidFill>
                <a:uFill>
                  <a:solidFill>
                    <a:srgbClr val="FFFFFF"/>
                  </a:solidFill>
                </a:uFill>
                <a:latin typeface="Arial"/>
                <a:ea typeface="黑体"/>
              </a:rPr>
              <a:t>(</a:t>
            </a:r>
            <a:r>
              <a:rPr lang="en-US" sz="1800" b="0" strike="noStrike" spc="-1" dirty="0" err="1">
                <a:solidFill>
                  <a:srgbClr val="000000"/>
                </a:solidFill>
                <a:uFill>
                  <a:solidFill>
                    <a:srgbClr val="FFFFFF"/>
                  </a:solidFill>
                </a:uFill>
                <a:latin typeface="Arial"/>
                <a:ea typeface="黑体"/>
              </a:rPr>
              <a:t>内部&amp;引用</a:t>
            </a:r>
            <a:r>
              <a:rPr lang="en-US" sz="1800" b="0" strike="noStrike" spc="-1" dirty="0">
                <a:solidFill>
                  <a:srgbClr val="000000"/>
                </a:solidFill>
                <a:uFill>
                  <a:solidFill>
                    <a:srgbClr val="FFFFFF"/>
                  </a:solidFill>
                </a:uFill>
                <a:latin typeface="Arial"/>
                <a:ea typeface="黑体"/>
              </a:rPr>
              <a:t>)----&gt;</a:t>
            </a:r>
            <a:r>
              <a:rPr lang="zh-CN" altLang="en-US" sz="1800" b="0" strike="noStrike" spc="-1" dirty="0">
                <a:solidFill>
                  <a:srgbClr val="000000"/>
                </a:solidFill>
                <a:uFill>
                  <a:solidFill>
                    <a:srgbClr val="FFFFFF"/>
                  </a:solidFill>
                </a:uFill>
                <a:latin typeface="Arial"/>
                <a:ea typeface="黑体"/>
              </a:rPr>
              <a:t>更简单的组织</a:t>
            </a:r>
            <a:r>
              <a:rPr lang="en-US" altLang="zh-CN" sz="1800" b="0" strike="noStrike" spc="-1" dirty="0" err="1">
                <a:solidFill>
                  <a:srgbClr val="000000"/>
                </a:solidFill>
                <a:uFill>
                  <a:solidFill>
                    <a:srgbClr val="FFFFFF"/>
                  </a:solidFill>
                </a:uFill>
                <a:latin typeface="Arial"/>
                <a:ea typeface="黑体"/>
              </a:rPr>
              <a:t>Cmake</a:t>
            </a:r>
            <a:r>
              <a:rPr lang="zh-CN" altLang="en-US" sz="1800" b="0" strike="noStrike" spc="-1" dirty="0">
                <a:solidFill>
                  <a:srgbClr val="000000"/>
                </a:solidFill>
                <a:uFill>
                  <a:solidFill>
                    <a:srgbClr val="FFFFFF"/>
                  </a:solidFill>
                </a:uFill>
                <a:latin typeface="Arial"/>
                <a:ea typeface="黑体"/>
              </a:rPr>
              <a:t>的编译方式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6F25A537-CEAB-483A-A429-A07EC1248D29}"/>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7AFC0A8C-542E-4A51-93B0-847008739B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25FA3B9-16E0-4DA4-9C10-3E4417AE89D2}"/>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CMake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B29F77B-5562-47D3-8271-1C796C6C55EC}"/>
              </a:ext>
            </a:extLst>
          </p:cNvPr>
          <p:cNvSpPr/>
          <p:nvPr/>
        </p:nvSpPr>
        <p:spPr>
          <a:xfrm>
            <a:off x="411668" y="1742080"/>
            <a:ext cx="3216607"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indent="-285750">
              <a:lnSpc>
                <a:spcPts val="3000"/>
              </a:lnSpc>
              <a:buFont typeface="Wingdings" panose="05000000000000000000" pitchFamily="2" charset="2"/>
              <a:buChar char="l"/>
            </a:pPr>
            <a:r>
              <a:rPr lang="en-US" altLang="zh-CN" sz="1300" b="1" dirty="0"/>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
        <p:nvSpPr>
          <p:cNvPr id="15" name="矩形 14">
            <a:extLst>
              <a:ext uri="{FF2B5EF4-FFF2-40B4-BE49-F238E27FC236}">
                <a16:creationId xmlns:a16="http://schemas.microsoft.com/office/drawing/2014/main" id="{21A042C5-C6CC-4B94-BF18-F850B528AF76}"/>
              </a:ext>
            </a:extLst>
          </p:cNvPr>
          <p:cNvSpPr/>
          <p:nvPr/>
        </p:nvSpPr>
        <p:spPr>
          <a:xfrm>
            <a:off x="3963033" y="1752958"/>
            <a:ext cx="4683086" cy="2412199"/>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TARGET_INCLUDE_DIRECTORIES</a:t>
            </a:r>
          </a:p>
          <a:p>
            <a:pPr marL="285750" indent="-285750">
              <a:lnSpc>
                <a:spcPct val="150000"/>
              </a:lnSpc>
              <a:buFont typeface="Wingdings" panose="05000000000000000000" pitchFamily="2" charset="2"/>
              <a:buChar char="p"/>
            </a:pPr>
            <a:r>
              <a:rPr lang="zh-CN" altLang="en-US" sz="1400" dirty="0"/>
              <a:t>设置</a:t>
            </a:r>
            <a:r>
              <a:rPr lang="en-US" altLang="zh-CN" sz="1400" dirty="0"/>
              <a:t>include</a:t>
            </a:r>
            <a:r>
              <a:rPr lang="zh-CN" altLang="en-US" sz="1400" dirty="0"/>
              <a:t>文件查找的目录，具体包含头文件应用形式，安装位置等。</a:t>
            </a:r>
            <a:endParaRPr lang="en-US" altLang="zh-CN" sz="1400" dirty="0"/>
          </a:p>
          <a:p>
            <a:pPr marL="285750" indent="-285750">
              <a:lnSpc>
                <a:spcPct val="150000"/>
              </a:lnSpc>
              <a:buFont typeface="Wingdings" panose="05000000000000000000" pitchFamily="2" charset="2"/>
              <a:buChar char="p"/>
            </a:pPr>
            <a:r>
              <a:rPr lang="zh-CN" altLang="en-US" sz="1400" dirty="0"/>
              <a:t>命令格式为：</a:t>
            </a:r>
            <a:endParaRPr lang="en-US" altLang="zh-CN" sz="1400" dirty="0"/>
          </a:p>
          <a:p>
            <a:pPr>
              <a:lnSpc>
                <a:spcPct val="150000"/>
              </a:lnSpc>
            </a:pPr>
            <a:r>
              <a:rPr lang="en-US" altLang="zh-CN" sz="1400" dirty="0"/>
              <a:t>      </a:t>
            </a:r>
            <a:r>
              <a:rPr lang="en-US" altLang="zh-CN" sz="1050" dirty="0"/>
              <a:t>target_include_directories(&lt;target&gt;[SYSTEM][BEFORE]</a:t>
            </a:r>
          </a:p>
          <a:p>
            <a:pPr>
              <a:lnSpc>
                <a:spcPct val="150000"/>
              </a:lnSpc>
              <a:spcAft>
                <a:spcPts val="600"/>
              </a:spcAft>
            </a:pPr>
            <a:r>
              <a:rPr lang="en-US" altLang="zh-CN" sz="1050" dirty="0"/>
              <a:t>                                                    &lt;INTERFACE|PUBLIC|PRIVATE&gt; [items])</a:t>
            </a:r>
          </a:p>
          <a:p>
            <a:pPr marL="285750" lvl="0" indent="-285750">
              <a:buFont typeface="Wingdings" panose="05000000000000000000" pitchFamily="2" charset="2"/>
              <a:buChar char="p"/>
            </a:pPr>
            <a:r>
              <a:rPr lang="en-US" altLang="zh-CN" sz="1400" dirty="0" err="1">
                <a:solidFill>
                  <a:prstClr val="black"/>
                </a:solidFill>
              </a:rPr>
              <a:t>interface|public|private</a:t>
            </a:r>
            <a:r>
              <a:rPr lang="en-US" altLang="zh-CN" sz="1400" dirty="0">
                <a:solidFill>
                  <a:prstClr val="black"/>
                </a:solidFill>
              </a:rPr>
              <a:t> </a:t>
            </a:r>
            <a:r>
              <a:rPr lang="zh-CN" altLang="en-US" sz="1400" dirty="0">
                <a:solidFill>
                  <a:prstClr val="black"/>
                </a:solidFill>
              </a:rPr>
              <a:t>的作用范围 ？？？</a:t>
            </a:r>
            <a:endParaRPr lang="en-US" altLang="zh-CN" sz="1050" dirty="0"/>
          </a:p>
        </p:txBody>
      </p:sp>
      <p:pic>
        <p:nvPicPr>
          <p:cNvPr id="10" name="图片 9">
            <a:extLst>
              <a:ext uri="{FF2B5EF4-FFF2-40B4-BE49-F238E27FC236}">
                <a16:creationId xmlns:a16="http://schemas.microsoft.com/office/drawing/2014/main" id="{59E48744-ECEC-4AEC-9D14-11B8BC86195B}"/>
              </a:ext>
            </a:extLst>
          </p:cNvPr>
          <p:cNvPicPr>
            <a:picLocks noChangeAspect="1"/>
          </p:cNvPicPr>
          <p:nvPr/>
        </p:nvPicPr>
        <p:blipFill>
          <a:blip r:embed="rId4"/>
          <a:stretch>
            <a:fillRect/>
          </a:stretch>
        </p:blipFill>
        <p:spPr>
          <a:xfrm>
            <a:off x="3954395" y="4383079"/>
            <a:ext cx="4691724" cy="542674"/>
          </a:xfrm>
          <a:prstGeom prst="rect">
            <a:avLst/>
          </a:prstGeom>
        </p:spPr>
      </p:pic>
    </p:spTree>
    <p:extLst>
      <p:ext uri="{BB962C8B-B14F-4D97-AF65-F5344CB8AC3E}">
        <p14:creationId xmlns:p14="http://schemas.microsoft.com/office/powerpoint/2010/main" val="35043606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25FA3B9-16E0-4DA4-9C10-3E4417AE89D2}"/>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a:t>
            </a:r>
            <a:r>
              <a:rPr lang="en-US" altLang="zh-CN" sz="1800" b="1" strike="noStrike" spc="-1" dirty="0" err="1">
                <a:solidFill>
                  <a:srgbClr val="000000"/>
                </a:solidFill>
                <a:uFill>
                  <a:solidFill>
                    <a:srgbClr val="FFFFFF"/>
                  </a:solidFill>
                </a:uFill>
                <a:latin typeface="Arial"/>
                <a:ea typeface="DejaVu Sans"/>
              </a:rPr>
              <a:t>M</a:t>
            </a:r>
            <a:r>
              <a:rPr lang="en-US" sz="1800" b="1" strike="noStrike" spc="-1" dirty="0" err="1">
                <a:solidFill>
                  <a:srgbClr val="000000"/>
                </a:solidFill>
                <a:uFill>
                  <a:solidFill>
                    <a:srgbClr val="FFFFFF"/>
                  </a:solidFill>
                </a:uFill>
                <a:latin typeface="Arial"/>
                <a:ea typeface="DejaVu Sans"/>
              </a:rPr>
              <a:t>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B29F77B-5562-47D3-8271-1C796C6C55EC}"/>
              </a:ext>
            </a:extLst>
          </p:cNvPr>
          <p:cNvSpPr/>
          <p:nvPr/>
        </p:nvSpPr>
        <p:spPr>
          <a:xfrm>
            <a:off x="411668" y="1742080"/>
            <a:ext cx="3216607"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indent="-285750">
              <a:lnSpc>
                <a:spcPts val="3000"/>
              </a:lnSpc>
              <a:buFont typeface="Wingdings" panose="05000000000000000000" pitchFamily="2" charset="2"/>
              <a:buChar char="l"/>
            </a:pPr>
            <a:r>
              <a:rPr lang="en-US" altLang="zh-CN" sz="1300" dirty="0">
                <a:solidFill>
                  <a:schemeClr val="bg1">
                    <a:lumMod val="65000"/>
                  </a:schemeClr>
                </a:solidFill>
              </a:rPr>
              <a:t>TARGET_INCLUDE_DIRECTORIES</a:t>
            </a:r>
          </a:p>
          <a:p>
            <a:pPr marL="285750" indent="-285750">
              <a:lnSpc>
                <a:spcPts val="3000"/>
              </a:lnSpc>
              <a:buFont typeface="Wingdings" panose="05000000000000000000" pitchFamily="2" charset="2"/>
              <a:buChar char="l"/>
            </a:pPr>
            <a:r>
              <a:rPr lang="en-US" altLang="zh-CN" sz="1400" b="1" dirty="0"/>
              <a:t>SET_TARGET_PROPERTIES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ENABLE_TESTING/ADD_TEST</a:t>
            </a:r>
          </a:p>
        </p:txBody>
      </p:sp>
      <p:sp>
        <p:nvSpPr>
          <p:cNvPr id="15" name="矩形 14">
            <a:extLst>
              <a:ext uri="{FF2B5EF4-FFF2-40B4-BE49-F238E27FC236}">
                <a16:creationId xmlns:a16="http://schemas.microsoft.com/office/drawing/2014/main" id="{21A042C5-C6CC-4B94-BF18-F850B528AF76}"/>
              </a:ext>
            </a:extLst>
          </p:cNvPr>
          <p:cNvSpPr/>
          <p:nvPr/>
        </p:nvSpPr>
        <p:spPr>
          <a:xfrm>
            <a:off x="3963033" y="1752958"/>
            <a:ext cx="4683086" cy="1837491"/>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SET_TARGET_PROPERTIES</a:t>
            </a:r>
          </a:p>
          <a:p>
            <a:pPr marL="285750" indent="-285750">
              <a:lnSpc>
                <a:spcPct val="150000"/>
              </a:lnSpc>
              <a:buFont typeface="Wingdings" panose="05000000000000000000" pitchFamily="2" charset="2"/>
              <a:buChar char="p"/>
            </a:pPr>
            <a:r>
              <a:rPr lang="zh-CN" altLang="en-US" sz="1400" dirty="0"/>
              <a:t>设置目标的一些属性来改变它们构建的方式。</a:t>
            </a:r>
            <a:endParaRPr lang="en-US" altLang="zh-CN" sz="1400" dirty="0"/>
          </a:p>
          <a:p>
            <a:pPr marL="285750" indent="-285750">
              <a:lnSpc>
                <a:spcPct val="150000"/>
              </a:lnSpc>
              <a:buFont typeface="Wingdings" panose="05000000000000000000" pitchFamily="2" charset="2"/>
              <a:buChar char="p"/>
            </a:pPr>
            <a:r>
              <a:rPr lang="zh-CN" altLang="en-US" sz="1400" dirty="0"/>
              <a:t>命令格式为：</a:t>
            </a:r>
            <a:endParaRPr lang="en-US" altLang="zh-CN" sz="1400" dirty="0"/>
          </a:p>
          <a:p>
            <a:pPr>
              <a:lnSpc>
                <a:spcPct val="150000"/>
              </a:lnSpc>
            </a:pPr>
            <a:endParaRPr lang="en-US" altLang="zh-CN" sz="1400" dirty="0"/>
          </a:p>
          <a:p>
            <a:pPr>
              <a:lnSpc>
                <a:spcPct val="150000"/>
              </a:lnSpc>
            </a:pPr>
            <a:endParaRPr lang="en-US" altLang="zh-CN" sz="1400" dirty="0"/>
          </a:p>
        </p:txBody>
      </p:sp>
      <p:pic>
        <p:nvPicPr>
          <p:cNvPr id="5" name="图片 4">
            <a:extLst>
              <a:ext uri="{FF2B5EF4-FFF2-40B4-BE49-F238E27FC236}">
                <a16:creationId xmlns:a16="http://schemas.microsoft.com/office/drawing/2014/main" id="{472F3A16-548F-40C9-B92E-354D2B7F555C}"/>
              </a:ext>
            </a:extLst>
          </p:cNvPr>
          <p:cNvPicPr>
            <a:picLocks noChangeAspect="1"/>
          </p:cNvPicPr>
          <p:nvPr/>
        </p:nvPicPr>
        <p:blipFill>
          <a:blip r:embed="rId4"/>
          <a:stretch>
            <a:fillRect/>
          </a:stretch>
        </p:blipFill>
        <p:spPr>
          <a:xfrm>
            <a:off x="4678679" y="2946023"/>
            <a:ext cx="3040941" cy="593467"/>
          </a:xfrm>
          <a:prstGeom prst="rect">
            <a:avLst/>
          </a:prstGeom>
        </p:spPr>
      </p:pic>
      <p:pic>
        <p:nvPicPr>
          <p:cNvPr id="6" name="图片 5">
            <a:extLst>
              <a:ext uri="{FF2B5EF4-FFF2-40B4-BE49-F238E27FC236}">
                <a16:creationId xmlns:a16="http://schemas.microsoft.com/office/drawing/2014/main" id="{A0BB677A-ACBD-4457-AAE5-3226848B473F}"/>
              </a:ext>
            </a:extLst>
          </p:cNvPr>
          <p:cNvPicPr>
            <a:picLocks noChangeAspect="1"/>
          </p:cNvPicPr>
          <p:nvPr/>
        </p:nvPicPr>
        <p:blipFill>
          <a:blip r:embed="rId5"/>
          <a:stretch>
            <a:fillRect/>
          </a:stretch>
        </p:blipFill>
        <p:spPr>
          <a:xfrm>
            <a:off x="3963033" y="3758777"/>
            <a:ext cx="4683086" cy="1153328"/>
          </a:xfrm>
          <a:prstGeom prst="rect">
            <a:avLst/>
          </a:prstGeom>
        </p:spPr>
      </p:pic>
    </p:spTree>
    <p:extLst>
      <p:ext uri="{BB962C8B-B14F-4D97-AF65-F5344CB8AC3E}">
        <p14:creationId xmlns:p14="http://schemas.microsoft.com/office/powerpoint/2010/main" val="698231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25FA3B9-16E0-4DA4-9C10-3E4417AE89D2}"/>
              </a:ext>
            </a:extLst>
          </p:cNvPr>
          <p:cNvCxnSpPr>
            <a:cxnSpLocks/>
          </p:cNvCxnSpPr>
          <p:nvPr/>
        </p:nvCxnSpPr>
        <p:spPr>
          <a:xfrm>
            <a:off x="565334" y="1938829"/>
            <a:ext cx="0" cy="2892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a:t>
            </a:r>
            <a:r>
              <a:rPr lang="en-US" altLang="zh-CN" sz="1800" b="1" strike="noStrike" spc="-1" dirty="0" err="1">
                <a:solidFill>
                  <a:srgbClr val="000000"/>
                </a:solidFill>
                <a:uFill>
                  <a:solidFill>
                    <a:srgbClr val="FFFFFF"/>
                  </a:solidFill>
                </a:uFill>
                <a:latin typeface="Arial"/>
                <a:ea typeface="DejaVu Sans"/>
              </a:rPr>
              <a:t>M</a:t>
            </a:r>
            <a:r>
              <a:rPr lang="en-US" sz="1800" b="1" strike="noStrike" spc="-1" dirty="0" err="1">
                <a:solidFill>
                  <a:srgbClr val="000000"/>
                </a:solidFill>
                <a:uFill>
                  <a:solidFill>
                    <a:srgbClr val="FFFFFF"/>
                  </a:solidFill>
                </a:uFill>
                <a:latin typeface="Arial"/>
                <a:ea typeface="DejaVu Sans"/>
              </a:rPr>
              <a:t>ake</a:t>
            </a:r>
            <a:r>
              <a:rPr lang="zh-CN" altLang="en-US" sz="1800" b="1" strike="noStrike" spc="-1" dirty="0">
                <a:solidFill>
                  <a:srgbClr val="000000"/>
                </a:solidFill>
                <a:uFill>
                  <a:solidFill>
                    <a:srgbClr val="FFFFFF"/>
                  </a:solidFill>
                </a:uFill>
                <a:latin typeface="Arial"/>
                <a:ea typeface="DejaVu Sans"/>
              </a:rPr>
              <a:t>基本常用指令</a:t>
            </a:r>
            <a:endParaRPr lang="en-US" sz="1800" b="0" strike="noStrike" spc="-1" dirty="0">
              <a:solidFill>
                <a:srgbClr val="000000"/>
              </a:solidFill>
              <a:uFill>
                <a:solidFill>
                  <a:srgbClr val="FFFFFF"/>
                </a:solidFill>
              </a:uFill>
              <a:latin typeface="Arial"/>
            </a:endParaRPr>
          </a:p>
        </p:txBody>
      </p:sp>
      <p:cxnSp>
        <p:nvCxnSpPr>
          <p:cNvPr id="19" name="直接连接符 18">
            <a:extLst>
              <a:ext uri="{FF2B5EF4-FFF2-40B4-BE49-F238E27FC236}">
                <a16:creationId xmlns:a16="http://schemas.microsoft.com/office/drawing/2014/main" id="{49850F6A-1C63-4B1A-93FF-B1F96AB00D6E}"/>
              </a:ext>
            </a:extLst>
          </p:cNvPr>
          <p:cNvCxnSpPr>
            <a:cxnSpLocks/>
          </p:cNvCxnSpPr>
          <p:nvPr/>
        </p:nvCxnSpPr>
        <p:spPr>
          <a:xfrm>
            <a:off x="3628276" y="1742080"/>
            <a:ext cx="0" cy="3170025"/>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B29F77B-5562-47D3-8271-1C796C6C55EC}"/>
              </a:ext>
            </a:extLst>
          </p:cNvPr>
          <p:cNvSpPr/>
          <p:nvPr/>
        </p:nvSpPr>
        <p:spPr>
          <a:xfrm>
            <a:off x="411668" y="1742080"/>
            <a:ext cx="3216607" cy="3114763"/>
          </a:xfrm>
          <a:prstGeom prst="rect">
            <a:avLst/>
          </a:prstGeom>
        </p:spPr>
        <p:txBody>
          <a:bodyPr wrap="square">
            <a:spAutoFit/>
          </a:bodyPr>
          <a:lstStyle/>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ADD_DEFINITIONS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OPTION</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ADD_CUSTOM_TARGET</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ADD_DEPENDENCIES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INSTALL</a:t>
            </a:r>
          </a:p>
          <a:p>
            <a:pPr marL="285750" indent="-285750">
              <a:lnSpc>
                <a:spcPts val="3000"/>
              </a:lnSpc>
              <a:buFont typeface="Wingdings" panose="05000000000000000000" pitchFamily="2" charset="2"/>
              <a:buChar char="l"/>
            </a:pPr>
            <a:r>
              <a:rPr lang="en-US" altLang="zh-CN" sz="1300" dirty="0">
                <a:solidFill>
                  <a:schemeClr val="bg1">
                    <a:lumMod val="65000"/>
                  </a:schemeClr>
                </a:solidFill>
              </a:rPr>
              <a:t>TARGET_INCLUDE_DIRECTORIES</a:t>
            </a:r>
          </a:p>
          <a:p>
            <a:pPr marL="285750" indent="-285750">
              <a:lnSpc>
                <a:spcPts val="3000"/>
              </a:lnSpc>
              <a:buFont typeface="Wingdings" panose="05000000000000000000" pitchFamily="2" charset="2"/>
              <a:buChar char="l"/>
            </a:pPr>
            <a:r>
              <a:rPr lang="en-US" altLang="zh-CN" sz="1400" dirty="0">
                <a:solidFill>
                  <a:schemeClr val="bg1">
                    <a:lumMod val="65000"/>
                  </a:schemeClr>
                </a:solidFill>
              </a:rPr>
              <a:t>SET_TARGET_PROPERTIES</a:t>
            </a:r>
          </a:p>
          <a:p>
            <a:pPr marL="285750" indent="-285750">
              <a:lnSpc>
                <a:spcPts val="3000"/>
              </a:lnSpc>
              <a:buFont typeface="Wingdings" panose="05000000000000000000" pitchFamily="2" charset="2"/>
              <a:buChar char="l"/>
            </a:pPr>
            <a:r>
              <a:rPr lang="en-US" altLang="zh-CN" sz="1400" b="1" dirty="0"/>
              <a:t>ENABLE_TESTING/ADD_TEST</a:t>
            </a:r>
          </a:p>
        </p:txBody>
      </p:sp>
      <p:sp>
        <p:nvSpPr>
          <p:cNvPr id="15" name="矩形 14">
            <a:extLst>
              <a:ext uri="{FF2B5EF4-FFF2-40B4-BE49-F238E27FC236}">
                <a16:creationId xmlns:a16="http://schemas.microsoft.com/office/drawing/2014/main" id="{21A042C5-C6CC-4B94-BF18-F850B528AF76}"/>
              </a:ext>
            </a:extLst>
          </p:cNvPr>
          <p:cNvSpPr/>
          <p:nvPr/>
        </p:nvSpPr>
        <p:spPr>
          <a:xfrm>
            <a:off x="3963033" y="1752958"/>
            <a:ext cx="4683086" cy="2162130"/>
          </a:xfrm>
          <a:prstGeom prst="rect">
            <a:avLst/>
          </a:prstGeom>
          <a:ln>
            <a:solidFill>
              <a:schemeClr val="accent1"/>
            </a:solidFill>
            <a:prstDash val="dash"/>
          </a:ln>
        </p:spPr>
        <p:txBody>
          <a:bodyPr wrap="square">
            <a:spAutoFit/>
          </a:bodyPr>
          <a:lstStyle/>
          <a:p>
            <a:pPr marL="285750" indent="-285750">
              <a:lnSpc>
                <a:spcPct val="200000"/>
              </a:lnSpc>
              <a:buFont typeface="Wingdings" panose="05000000000000000000" pitchFamily="2" charset="2"/>
              <a:buChar char="Ø"/>
            </a:pPr>
            <a:r>
              <a:rPr lang="en-US" altLang="zh-CN" sz="1600" b="1" dirty="0"/>
              <a:t>ENABLE_TESTING/ADD_TEST</a:t>
            </a:r>
          </a:p>
          <a:p>
            <a:pPr marL="285750" indent="-285750">
              <a:lnSpc>
                <a:spcPct val="150000"/>
              </a:lnSpc>
              <a:buFont typeface="Wingdings" panose="05000000000000000000" pitchFamily="2" charset="2"/>
              <a:buChar char="p"/>
            </a:pPr>
            <a:r>
              <a:rPr lang="en-US" altLang="zh-CN" sz="1400" dirty="0"/>
              <a:t>[</a:t>
            </a:r>
            <a:r>
              <a:rPr lang="en-US" altLang="zh-CN" sz="1400" dirty="0" err="1"/>
              <a:t>enable_testing</a:t>
            </a:r>
            <a:r>
              <a:rPr lang="en-US" altLang="zh-CN" sz="1400" dirty="0"/>
              <a:t>] :</a:t>
            </a:r>
            <a:r>
              <a:rPr lang="zh-CN" altLang="en-US" sz="1400" dirty="0"/>
              <a:t>用来控制</a:t>
            </a:r>
            <a:r>
              <a:rPr lang="en-US" altLang="zh-CN" sz="1400" dirty="0" err="1"/>
              <a:t>Makefile</a:t>
            </a:r>
            <a:r>
              <a:rPr lang="zh-CN" altLang="en-US" sz="1400" dirty="0"/>
              <a:t>是否构建</a:t>
            </a:r>
            <a:r>
              <a:rPr lang="en-US" altLang="zh-CN" sz="1400" dirty="0"/>
              <a:t>test</a:t>
            </a:r>
            <a:r>
              <a:rPr lang="zh-CN" altLang="en-US" sz="1400" dirty="0"/>
              <a:t>目标。</a:t>
            </a:r>
            <a:endParaRPr lang="en-US" altLang="zh-CN" sz="1400" dirty="0"/>
          </a:p>
          <a:p>
            <a:pPr marL="285750" indent="-285750">
              <a:lnSpc>
                <a:spcPct val="150000"/>
              </a:lnSpc>
              <a:buFont typeface="Wingdings" panose="05000000000000000000" pitchFamily="2" charset="2"/>
              <a:buChar char="p"/>
            </a:pPr>
            <a:r>
              <a:rPr lang="en-US" altLang="zh-CN" sz="1400" dirty="0"/>
              <a:t>[</a:t>
            </a:r>
            <a:r>
              <a:rPr lang="en-US" altLang="zh-CN" sz="1400" dirty="0" err="1"/>
              <a:t>add_test</a:t>
            </a:r>
            <a:r>
              <a:rPr lang="en-US" altLang="zh-CN" sz="1400" dirty="0"/>
              <a:t>] : </a:t>
            </a:r>
            <a:r>
              <a:rPr lang="zh-CN" altLang="en-US" sz="1400" dirty="0"/>
              <a:t>一般需要和</a:t>
            </a:r>
            <a:r>
              <a:rPr lang="en-US" altLang="zh-CN" sz="1400" dirty="0" err="1"/>
              <a:t>enable_testing</a:t>
            </a:r>
            <a:r>
              <a:rPr lang="en-US" altLang="zh-CN" sz="1400" dirty="0"/>
              <a:t>()</a:t>
            </a:r>
            <a:r>
              <a:rPr lang="zh-CN" altLang="en-US" sz="1400" dirty="0"/>
              <a:t>配合使用</a:t>
            </a:r>
            <a:endParaRPr lang="en-US" altLang="zh-CN" sz="1400" dirty="0"/>
          </a:p>
          <a:p>
            <a:pPr marL="285750" indent="-285750">
              <a:lnSpc>
                <a:spcPct val="150000"/>
              </a:lnSpc>
              <a:buFont typeface="Wingdings" panose="05000000000000000000" pitchFamily="2" charset="2"/>
              <a:buChar char="p"/>
            </a:pPr>
            <a:r>
              <a:rPr lang="zh-CN" altLang="en-US" sz="1400" dirty="0"/>
              <a:t>命令格式为：</a:t>
            </a:r>
            <a:endParaRPr lang="en-US" altLang="zh-CN" sz="1400" dirty="0"/>
          </a:p>
          <a:p>
            <a:pPr>
              <a:lnSpc>
                <a:spcPct val="150000"/>
              </a:lnSpc>
            </a:pPr>
            <a:r>
              <a:rPr lang="en-US" altLang="zh-CN" sz="1400" dirty="0"/>
              <a:t>       ADD_TEST(</a:t>
            </a:r>
            <a:r>
              <a:rPr lang="en-US" altLang="zh-CN" sz="1400" dirty="0" err="1"/>
              <a:t>testname</a:t>
            </a:r>
            <a:r>
              <a:rPr lang="en-US" altLang="zh-CN" sz="1400" dirty="0"/>
              <a:t> </a:t>
            </a:r>
            <a:r>
              <a:rPr lang="en-US" altLang="zh-CN" sz="1400" dirty="0" err="1"/>
              <a:t>Exename</a:t>
            </a:r>
            <a:r>
              <a:rPr lang="en-US" altLang="zh-CN" sz="1400" dirty="0"/>
              <a:t> arg1 arg2 ...)</a:t>
            </a:r>
          </a:p>
          <a:p>
            <a:pPr marL="285750" indent="-285750">
              <a:lnSpc>
                <a:spcPct val="150000"/>
              </a:lnSpc>
              <a:buFont typeface="Wingdings" panose="05000000000000000000" pitchFamily="2" charset="2"/>
              <a:buChar char="p"/>
            </a:pPr>
            <a:r>
              <a:rPr lang="zh-CN" altLang="en-US" sz="1400" dirty="0"/>
              <a:t>生成</a:t>
            </a:r>
            <a:r>
              <a:rPr lang="en-US" altLang="zh-CN" sz="1400" dirty="0" err="1"/>
              <a:t>makefile</a:t>
            </a:r>
            <a:r>
              <a:rPr lang="zh-CN" altLang="en-US" sz="1400" dirty="0"/>
              <a:t>后可用</a:t>
            </a:r>
            <a:r>
              <a:rPr lang="en-US" altLang="zh-CN" sz="1400" dirty="0"/>
              <a:t>make test</a:t>
            </a:r>
            <a:r>
              <a:rPr lang="zh-CN" altLang="en-US" sz="1400" dirty="0"/>
              <a:t>执行测试</a:t>
            </a:r>
            <a:endParaRPr lang="en-US" altLang="zh-CN" sz="1400" dirty="0"/>
          </a:p>
        </p:txBody>
      </p:sp>
      <p:pic>
        <p:nvPicPr>
          <p:cNvPr id="2" name="图片 1">
            <a:extLst>
              <a:ext uri="{FF2B5EF4-FFF2-40B4-BE49-F238E27FC236}">
                <a16:creationId xmlns:a16="http://schemas.microsoft.com/office/drawing/2014/main" id="{3A34FB5F-D075-4BFC-9555-5BE077E228F6}"/>
              </a:ext>
            </a:extLst>
          </p:cNvPr>
          <p:cNvPicPr>
            <a:picLocks noChangeAspect="1"/>
          </p:cNvPicPr>
          <p:nvPr/>
        </p:nvPicPr>
        <p:blipFill>
          <a:blip r:embed="rId4"/>
          <a:stretch>
            <a:fillRect/>
          </a:stretch>
        </p:blipFill>
        <p:spPr>
          <a:xfrm>
            <a:off x="3963033" y="4087980"/>
            <a:ext cx="4691726" cy="491257"/>
          </a:xfrm>
          <a:prstGeom prst="rect">
            <a:avLst/>
          </a:prstGeom>
        </p:spPr>
      </p:pic>
    </p:spTree>
    <p:extLst>
      <p:ext uri="{BB962C8B-B14F-4D97-AF65-F5344CB8AC3E}">
        <p14:creationId xmlns:p14="http://schemas.microsoft.com/office/powerpoint/2010/main" val="38748224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62"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63"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b="0" strike="noStrike" spc="-1" dirty="0">
                <a:solidFill>
                  <a:srgbClr val="000000"/>
                </a:solidFill>
                <a:uFill>
                  <a:solidFill>
                    <a:srgbClr val="FFFFFF"/>
                  </a:solidFill>
                </a:uFill>
                <a:latin typeface="Arial"/>
                <a:ea typeface="DejaVu Sans"/>
              </a:rPr>
              <a:t>3. </a:t>
            </a:r>
            <a:r>
              <a:rPr lang="en-US" sz="2800" b="0" strike="noStrike" spc="-1" dirty="0" err="1">
                <a:solidFill>
                  <a:srgbClr val="000000"/>
                </a:solidFill>
                <a:uFill>
                  <a:solidFill>
                    <a:srgbClr val="FFFFFF"/>
                  </a:solidFill>
                </a:uFill>
                <a:latin typeface="Arial"/>
                <a:ea typeface="DejaVu Sans"/>
              </a:rPr>
              <a:t>CMake的常用指令</a:t>
            </a:r>
            <a:r>
              <a:rPr lang="zh-CN" altLang="en-US" sz="2800" b="0" strike="noStrike" spc="-1" dirty="0">
                <a:solidFill>
                  <a:srgbClr val="000000"/>
                </a:solidFill>
                <a:uFill>
                  <a:solidFill>
                    <a:srgbClr val="FFFFFF"/>
                  </a:solidFill>
                </a:uFill>
                <a:latin typeface="Arial"/>
                <a:ea typeface="DejaVu Sans"/>
              </a:rPr>
              <a:t>及变量</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50727C2B-D0D4-4FC6-B7CA-B26FB5FD9901}"/>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11F60CF-CC11-4430-8E53-18659596C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CustomShape 4">
            <a:extLst>
              <a:ext uri="{FF2B5EF4-FFF2-40B4-BE49-F238E27FC236}">
                <a16:creationId xmlns:a16="http://schemas.microsoft.com/office/drawing/2014/main" id="{6EA53A27-3A8E-49D7-A29D-2367395DC28D}"/>
              </a:ext>
            </a:extLst>
          </p:cNvPr>
          <p:cNvSpPr/>
          <p:nvPr/>
        </p:nvSpPr>
        <p:spPr>
          <a:xfrm>
            <a:off x="342000" y="1218780"/>
            <a:ext cx="3467368" cy="534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C</a:t>
            </a:r>
            <a:r>
              <a:rPr lang="en-US" altLang="zh-CN" sz="1800" b="1" strike="noStrike" spc="-1" dirty="0" err="1">
                <a:solidFill>
                  <a:srgbClr val="000000"/>
                </a:solidFill>
                <a:uFill>
                  <a:solidFill>
                    <a:srgbClr val="FFFFFF"/>
                  </a:solidFill>
                </a:uFill>
                <a:latin typeface="Arial"/>
                <a:ea typeface="DejaVu Sans"/>
              </a:rPr>
              <a:t>M</a:t>
            </a:r>
            <a:r>
              <a:rPr lang="en-US" sz="1800" b="1" strike="noStrike" spc="-1" dirty="0" err="1">
                <a:solidFill>
                  <a:srgbClr val="000000"/>
                </a:solidFill>
                <a:uFill>
                  <a:solidFill>
                    <a:srgbClr val="FFFFFF"/>
                  </a:solidFill>
                </a:uFill>
                <a:latin typeface="Arial"/>
                <a:ea typeface="DejaVu Sans"/>
              </a:rPr>
              <a:t>ake</a:t>
            </a:r>
            <a:r>
              <a:rPr lang="zh-CN" altLang="en-US" sz="1800" b="1" strike="noStrike" spc="-1" dirty="0">
                <a:solidFill>
                  <a:srgbClr val="000000"/>
                </a:solidFill>
                <a:uFill>
                  <a:solidFill>
                    <a:srgbClr val="FFFFFF"/>
                  </a:solidFill>
                </a:uFill>
                <a:latin typeface="Arial"/>
                <a:ea typeface="DejaVu Sans"/>
              </a:rPr>
              <a:t>基本常用</a:t>
            </a:r>
            <a:r>
              <a:rPr lang="zh-CN" altLang="en-US" b="1" spc="-1" dirty="0">
                <a:solidFill>
                  <a:srgbClr val="000000"/>
                </a:solidFill>
                <a:uFill>
                  <a:solidFill>
                    <a:srgbClr val="FFFFFF"/>
                  </a:solidFill>
                </a:uFill>
                <a:latin typeface="Arial"/>
                <a:ea typeface="DejaVu Sans"/>
              </a:rPr>
              <a:t>变量</a:t>
            </a:r>
            <a:endParaRPr lang="en-US" sz="1800" b="0" strike="noStrike" spc="-1" dirty="0">
              <a:solidFill>
                <a:srgbClr val="000000"/>
              </a:solidFill>
              <a:uFill>
                <a:solidFill>
                  <a:srgbClr val="FFFFFF"/>
                </a:solidFill>
              </a:uFill>
              <a:latin typeface="Arial"/>
            </a:endParaRPr>
          </a:p>
        </p:txBody>
      </p:sp>
      <p:graphicFrame>
        <p:nvGraphicFramePr>
          <p:cNvPr id="5" name="表格 5">
            <a:extLst>
              <a:ext uri="{FF2B5EF4-FFF2-40B4-BE49-F238E27FC236}">
                <a16:creationId xmlns:a16="http://schemas.microsoft.com/office/drawing/2014/main" id="{10302FBB-53D6-4AE0-B029-FD6BFE81760B}"/>
              </a:ext>
            </a:extLst>
          </p:cNvPr>
          <p:cNvGraphicFramePr>
            <a:graphicFrameLocks noGrp="1"/>
          </p:cNvGraphicFramePr>
          <p:nvPr>
            <p:extLst>
              <p:ext uri="{D42A27DB-BD31-4B8C-83A1-F6EECF244321}">
                <p14:modId xmlns:p14="http://schemas.microsoft.com/office/powerpoint/2010/main" val="275213577"/>
              </p:ext>
            </p:extLst>
          </p:nvPr>
        </p:nvGraphicFramePr>
        <p:xfrm>
          <a:off x="1408260" y="16317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464605"/>
                    </a:ext>
                  </a:extLst>
                </a:gridCol>
                <a:gridCol w="3048000">
                  <a:extLst>
                    <a:ext uri="{9D8B030D-6E8A-4147-A177-3AD203B41FA5}">
                      <a16:colId xmlns:a16="http://schemas.microsoft.com/office/drawing/2014/main" val="2574026062"/>
                    </a:ext>
                  </a:extLst>
                </a:gridCol>
              </a:tblGrid>
              <a:tr h="370840">
                <a:tc>
                  <a:txBody>
                    <a:bodyPr/>
                    <a:lstStyle/>
                    <a:p>
                      <a:pPr algn="ctr"/>
                      <a:r>
                        <a:rPr lang="zh-CN" altLang="en-US" sz="1400" dirty="0"/>
                        <a:t>变量名</a:t>
                      </a:r>
                    </a:p>
                  </a:txBody>
                  <a:tcPr/>
                </a:tc>
                <a:tc>
                  <a:txBody>
                    <a:bodyPr/>
                    <a:lstStyle/>
                    <a:p>
                      <a:pPr algn="ctr"/>
                      <a:r>
                        <a:rPr lang="zh-CN" altLang="en-US" sz="1400" dirty="0"/>
                        <a:t>具体含义</a:t>
                      </a:r>
                    </a:p>
                  </a:txBody>
                  <a:tcPr/>
                </a:tc>
                <a:extLst>
                  <a:ext uri="{0D108BD9-81ED-4DB2-BD59-A6C34878D82A}">
                    <a16:rowId xmlns:a16="http://schemas.microsoft.com/office/drawing/2014/main" val="1807181819"/>
                  </a:ext>
                </a:extLst>
              </a:tr>
              <a:tr h="370840">
                <a:tc>
                  <a:txBody>
                    <a:bodyPr/>
                    <a:lstStyle/>
                    <a:p>
                      <a:pPr algn="ctr"/>
                      <a:r>
                        <a:rPr lang="en-US" altLang="zh-CN" sz="1400" dirty="0"/>
                        <a:t>CMAKE_BINARY_DIR</a:t>
                      </a:r>
                      <a:endParaRPr lang="zh-CN" altLang="en-US" sz="1400" dirty="0"/>
                    </a:p>
                  </a:txBody>
                  <a:tcPr/>
                </a:tc>
                <a:tc>
                  <a:txBody>
                    <a:bodyPr/>
                    <a:lstStyle/>
                    <a:p>
                      <a:pPr algn="ctr"/>
                      <a:r>
                        <a:rPr lang="zh-CN" altLang="zh-CN" sz="1400" dirty="0">
                          <a:solidFill>
                            <a:srgbClr val="000000"/>
                          </a:solidFill>
                          <a:latin typeface="Verdana" panose="020B0604030504040204" pitchFamily="34" charset="0"/>
                        </a:rPr>
                        <a:t>构建树的顶层路径</a:t>
                      </a:r>
                      <a:endParaRPr lang="zh-CN" altLang="en-US" sz="1400" dirty="0"/>
                    </a:p>
                  </a:txBody>
                  <a:tcPr/>
                </a:tc>
                <a:extLst>
                  <a:ext uri="{0D108BD9-81ED-4DB2-BD59-A6C34878D82A}">
                    <a16:rowId xmlns:a16="http://schemas.microsoft.com/office/drawing/2014/main" val="1936304973"/>
                  </a:ext>
                </a:extLst>
              </a:tr>
              <a:tr h="370840">
                <a:tc>
                  <a:txBody>
                    <a:bodyPr/>
                    <a:lstStyle/>
                    <a:p>
                      <a:pPr algn="ctr"/>
                      <a:r>
                        <a:rPr lang="en-US" altLang="zh-CN" sz="1400" dirty="0"/>
                        <a:t>$ENV{HOME} </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HOME</a:t>
                      </a:r>
                      <a:r>
                        <a:rPr lang="zh-CN" altLang="en-US" sz="1400" dirty="0"/>
                        <a:t>环境下的目录路径</a:t>
                      </a:r>
                      <a:endParaRPr lang="en-US" altLang="zh-CN" sz="1400" dirty="0"/>
                    </a:p>
                  </a:txBody>
                  <a:tcPr/>
                </a:tc>
                <a:extLst>
                  <a:ext uri="{0D108BD9-81ED-4DB2-BD59-A6C34878D82A}">
                    <a16:rowId xmlns:a16="http://schemas.microsoft.com/office/drawing/2014/main" val="1252045950"/>
                  </a:ext>
                </a:extLst>
              </a:tr>
              <a:tr h="370840">
                <a:tc>
                  <a:txBody>
                    <a:bodyPr/>
                    <a:lstStyle/>
                    <a:p>
                      <a:pPr algn="ctr"/>
                      <a:r>
                        <a:rPr lang="en-US" altLang="zh-CN" sz="1400" dirty="0"/>
                        <a:t>PROJECT_NAME</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工程名变量</a:t>
                      </a:r>
                      <a:endParaRPr lang="en-US" altLang="zh-CN" sz="1400" dirty="0"/>
                    </a:p>
                  </a:txBody>
                  <a:tcPr/>
                </a:tc>
                <a:extLst>
                  <a:ext uri="{0D108BD9-81ED-4DB2-BD59-A6C34878D82A}">
                    <a16:rowId xmlns:a16="http://schemas.microsoft.com/office/drawing/2014/main" val="2817383789"/>
                  </a:ext>
                </a:extLst>
              </a:tr>
              <a:tr h="370840">
                <a:tc>
                  <a:txBody>
                    <a:bodyPr/>
                    <a:lstStyle/>
                    <a:p>
                      <a:pPr algn="ctr"/>
                      <a:r>
                        <a:rPr lang="en-US" altLang="zh-CN" sz="1400" dirty="0"/>
                        <a:t>&lt;PKG&gt;_INCLUDE_DIR </a:t>
                      </a:r>
                      <a:endParaRPr lang="zh-CN" altLang="en-US" sz="1400" dirty="0"/>
                    </a:p>
                  </a:txBody>
                  <a:tcPr/>
                </a:tc>
                <a:tc>
                  <a:txBody>
                    <a:bodyPr/>
                    <a:lstStyle/>
                    <a:p>
                      <a:pPr algn="ctr"/>
                      <a:r>
                        <a:rPr lang="zh-CN" altLang="en-US" sz="1400" dirty="0"/>
                        <a:t>导入包头文件全路径</a:t>
                      </a:r>
                    </a:p>
                  </a:txBody>
                  <a:tcPr/>
                </a:tc>
                <a:extLst>
                  <a:ext uri="{0D108BD9-81ED-4DB2-BD59-A6C34878D82A}">
                    <a16:rowId xmlns:a16="http://schemas.microsoft.com/office/drawing/2014/main" val="3955653978"/>
                  </a:ext>
                </a:extLst>
              </a:tr>
              <a:tr h="370840">
                <a:tc>
                  <a:txBody>
                    <a:bodyPr/>
                    <a:lstStyle/>
                    <a:p>
                      <a:pPr algn="ctr"/>
                      <a:r>
                        <a:rPr lang="en-US" altLang="zh-CN" sz="1400" dirty="0"/>
                        <a:t>&lt;PKG&gt;_LIBRARIES </a:t>
                      </a:r>
                      <a:endParaRPr lang="zh-CN" altLang="en-US" sz="1400" dirty="0"/>
                    </a:p>
                  </a:txBody>
                  <a:tcPr/>
                </a:tc>
                <a:tc>
                  <a:txBody>
                    <a:bodyPr/>
                    <a:lstStyle/>
                    <a:p>
                      <a:pPr algn="ctr"/>
                      <a:r>
                        <a:rPr lang="zh-CN" altLang="en-US" sz="1400" dirty="0"/>
                        <a:t>导入库文件的全路径</a:t>
                      </a:r>
                    </a:p>
                  </a:txBody>
                  <a:tcPr/>
                </a:tc>
                <a:extLst>
                  <a:ext uri="{0D108BD9-81ED-4DB2-BD59-A6C34878D82A}">
                    <a16:rowId xmlns:a16="http://schemas.microsoft.com/office/drawing/2014/main" val="2168661842"/>
                  </a:ext>
                </a:extLst>
              </a:tr>
              <a:tr h="370840">
                <a:tc>
                  <a:txBody>
                    <a:bodyPr/>
                    <a:lstStyle/>
                    <a:p>
                      <a:pPr algn="ctr"/>
                      <a:r>
                        <a:rPr lang="en-US" altLang="zh-CN" sz="1400" dirty="0"/>
                        <a:t>PROJECT_SOURCE_DIR </a:t>
                      </a:r>
                      <a:endParaRPr lang="zh-CN" altLang="en-US" sz="1400" dirty="0"/>
                    </a:p>
                  </a:txBody>
                  <a:tcPr/>
                </a:tc>
                <a:tc>
                  <a:txBody>
                    <a:bodyPr/>
                    <a:lstStyle/>
                    <a:p>
                      <a:pPr algn="ctr"/>
                      <a:r>
                        <a:rPr lang="zh-CN" altLang="zh-CN" sz="1400" dirty="0">
                          <a:solidFill>
                            <a:srgbClr val="000000"/>
                          </a:solidFill>
                          <a:latin typeface="Verdana" panose="020B0604030504040204" pitchFamily="34" charset="0"/>
                        </a:rPr>
                        <a:t>构建工程的全路径</a:t>
                      </a:r>
                      <a:endParaRPr lang="zh-CN" altLang="en-US" sz="1400" dirty="0"/>
                    </a:p>
                  </a:txBody>
                  <a:tcPr/>
                </a:tc>
                <a:extLst>
                  <a:ext uri="{0D108BD9-81ED-4DB2-BD59-A6C34878D82A}">
                    <a16:rowId xmlns:a16="http://schemas.microsoft.com/office/drawing/2014/main" val="1080706279"/>
                  </a:ext>
                </a:extLst>
              </a:tr>
              <a:tr h="370840">
                <a:tc>
                  <a:txBody>
                    <a:bodyPr/>
                    <a:lstStyle/>
                    <a:p>
                      <a:pPr algn="ctr"/>
                      <a:r>
                        <a:rPr lang="en-US" altLang="zh-CN" sz="1400" dirty="0">
                          <a:solidFill>
                            <a:srgbClr val="000000"/>
                          </a:solidFill>
                          <a:latin typeface="Verdana" panose="020B0604030504040204" pitchFamily="34" charset="0"/>
                        </a:rPr>
                        <a:t>CMAKE_VERSION </a:t>
                      </a:r>
                      <a:endParaRPr lang="zh-CN" altLang="en-US" sz="1400" dirty="0"/>
                    </a:p>
                  </a:txBody>
                  <a:tcPr/>
                </a:tc>
                <a:tc>
                  <a:txBody>
                    <a:bodyPr/>
                    <a:lstStyle/>
                    <a:p>
                      <a:pPr algn="ctr"/>
                      <a:r>
                        <a:rPr lang="en-US" altLang="zh-CN" sz="1400" dirty="0" err="1">
                          <a:solidFill>
                            <a:srgbClr val="000000"/>
                          </a:solidFill>
                          <a:latin typeface="Verdana" panose="020B0604030504040204" pitchFamily="34" charset="0"/>
                        </a:rPr>
                        <a:t>Cmake</a:t>
                      </a:r>
                      <a:r>
                        <a:rPr lang="zh-CN" altLang="en-US" sz="1400" dirty="0">
                          <a:solidFill>
                            <a:srgbClr val="000000"/>
                          </a:solidFill>
                          <a:latin typeface="Verdana" panose="020B0604030504040204" pitchFamily="34" charset="0"/>
                        </a:rPr>
                        <a:t>的版本号</a:t>
                      </a:r>
                      <a:endParaRPr lang="zh-CN" altLang="en-US" sz="1400" dirty="0"/>
                    </a:p>
                  </a:txBody>
                  <a:tcPr/>
                </a:tc>
                <a:extLst>
                  <a:ext uri="{0D108BD9-81ED-4DB2-BD59-A6C34878D82A}">
                    <a16:rowId xmlns:a16="http://schemas.microsoft.com/office/drawing/2014/main" val="4048942060"/>
                  </a:ext>
                </a:extLst>
              </a:tr>
              <a:tr h="370840">
                <a:tc>
                  <a:txBody>
                    <a:bodyPr/>
                    <a:lstStyle/>
                    <a:p>
                      <a:pPr algn="ctr"/>
                      <a:r>
                        <a:rPr lang="en-US" altLang="zh-CN" sz="1400" dirty="0">
                          <a:solidFill>
                            <a:srgbClr val="000000"/>
                          </a:solidFill>
                          <a:latin typeface="Verdana" panose="020B0604030504040204" pitchFamily="34" charset="0"/>
                        </a:rPr>
                        <a:t>CMAKE_SOURCE_DIR </a:t>
                      </a:r>
                      <a:endParaRPr lang="zh-CN" altLang="en-US" sz="1400" dirty="0"/>
                    </a:p>
                  </a:txBody>
                  <a:tcPr/>
                </a:tc>
                <a:tc>
                  <a:txBody>
                    <a:bodyPr/>
                    <a:lstStyle/>
                    <a:p>
                      <a:pPr algn="ctr"/>
                      <a:r>
                        <a:rPr lang="zh-CN" altLang="en-US" sz="1400" dirty="0">
                          <a:solidFill>
                            <a:srgbClr val="000000"/>
                          </a:solidFill>
                          <a:latin typeface="Verdana" panose="020B0604030504040204" pitchFamily="34" charset="0"/>
                        </a:rPr>
                        <a:t>源码树的顶层路径</a:t>
                      </a:r>
                      <a:endParaRPr lang="zh-CN" altLang="en-US" sz="1400" dirty="0"/>
                    </a:p>
                  </a:txBody>
                  <a:tcPr/>
                </a:tc>
                <a:extLst>
                  <a:ext uri="{0D108BD9-81ED-4DB2-BD59-A6C34878D82A}">
                    <a16:rowId xmlns:a16="http://schemas.microsoft.com/office/drawing/2014/main" val="3518534250"/>
                  </a:ext>
                </a:extLst>
              </a:tr>
            </a:tbl>
          </a:graphicData>
        </a:graphic>
      </p:graphicFrame>
    </p:spTree>
    <p:extLst>
      <p:ext uri="{BB962C8B-B14F-4D97-AF65-F5344CB8AC3E}">
        <p14:creationId xmlns:p14="http://schemas.microsoft.com/office/powerpoint/2010/main" val="1129574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23880" y="637920"/>
            <a:ext cx="7885800" cy="213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500" b="0" strike="noStrike" spc="-1" dirty="0">
                <a:solidFill>
                  <a:srgbClr val="5B9BD5"/>
                </a:solidFill>
                <a:uFill>
                  <a:solidFill>
                    <a:srgbClr val="FFFFFF"/>
                  </a:solidFill>
                </a:uFill>
                <a:latin typeface="Arial"/>
                <a:ea typeface="DejaVu Sans"/>
              </a:rPr>
              <a:t>4.</a:t>
            </a:r>
            <a:r>
              <a:rPr lang="en-US" sz="4500" b="0" strike="noStrike" spc="-1" dirty="0">
                <a:solidFill>
                  <a:srgbClr val="000000"/>
                </a:solidFill>
                <a:uFill>
                  <a:solidFill>
                    <a:srgbClr val="FFFFFF"/>
                  </a:solidFill>
                </a:uFill>
                <a:latin typeface="Arial"/>
                <a:ea typeface="DejaVu Sans"/>
              </a:rPr>
              <a:t>实践:从简单CMake说起</a:t>
            </a:r>
            <a:endParaRPr lang="en-US" sz="1800" b="0" strike="noStrike" spc="-1" dirty="0">
              <a:solidFill>
                <a:srgbClr val="000000"/>
              </a:solidFill>
              <a:uFill>
                <a:solidFill>
                  <a:srgbClr val="FFFFFF"/>
                </a:solidFill>
              </a:uFill>
              <a:latin typeface="Arial"/>
            </a:endParaRPr>
          </a:p>
        </p:txBody>
      </p:sp>
      <p:sp>
        <p:nvSpPr>
          <p:cNvPr id="167" name="CustomShape 2"/>
          <p:cNvSpPr/>
          <p:nvPr/>
        </p:nvSpPr>
        <p:spPr>
          <a:xfrm>
            <a:off x="623880" y="2772360"/>
            <a:ext cx="7885800" cy="56880"/>
          </a:xfrm>
          <a:prstGeom prst="rect">
            <a:avLst/>
          </a:prstGeom>
          <a:solidFill>
            <a:srgbClr val="5B9BD5"/>
          </a:solid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1367596" y="2472704"/>
            <a:ext cx="6104556" cy="718915"/>
          </a:xfrm>
          <a:prstGeom prst="rect">
            <a:avLst/>
          </a:prstGeom>
        </p:spPr>
        <p:txBody>
          <a:bodyPr wrap="none">
            <a:spAutoFit/>
          </a:bodyPr>
          <a:lstStyle/>
          <a:p>
            <a:pPr lvl="0" eaLnBrk="0" fontAlgn="base" hangingPunct="0">
              <a:lnSpc>
                <a:spcPct val="200000"/>
              </a:lnSpc>
              <a:spcBef>
                <a:spcPct val="0"/>
              </a:spcBef>
              <a:spcAft>
                <a:spcPct val="0"/>
              </a:spcAft>
            </a:pPr>
            <a:r>
              <a:rPr lang="zh-CN" altLang="en-US" sz="2400" dirty="0">
                <a:latin typeface="Arial" panose="020B0604020202020204" pitchFamily="34" charset="0"/>
              </a:rPr>
              <a:t>实践一：生成一个简单的</a:t>
            </a:r>
            <a:r>
              <a:rPr lang="en-US" altLang="zh-CN" sz="2400" dirty="0" err="1">
                <a:latin typeface="Arial" panose="020B0604020202020204" pitchFamily="34" charset="0"/>
              </a:rPr>
              <a:t>Hello_CV</a:t>
            </a:r>
            <a:r>
              <a:rPr lang="zh-CN" altLang="en-US" sz="2400" dirty="0">
                <a:latin typeface="Arial" panose="020B0604020202020204" pitchFamily="34" charset="0"/>
              </a:rPr>
              <a:t>工程实例</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508849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341998" y="1018080"/>
            <a:ext cx="4910319" cy="562333"/>
          </a:xfrm>
          <a:prstGeom prst="rect">
            <a:avLst/>
          </a:prstGeom>
        </p:spPr>
        <p:txBody>
          <a:bodyPr wrap="none">
            <a:spAutoFit/>
          </a:bodyPr>
          <a:lstStyle/>
          <a:p>
            <a:pPr marL="285750" lvl="0" indent="-285750" eaLnBrk="0" fontAlgn="base" hangingPunct="0">
              <a:lnSpc>
                <a:spcPct val="200000"/>
              </a:lnSpc>
              <a:spcBef>
                <a:spcPct val="0"/>
              </a:spcBef>
              <a:spcAft>
                <a:spcPct val="0"/>
              </a:spcAft>
              <a:buFont typeface="Wingdings" panose="05000000000000000000" pitchFamily="2" charset="2"/>
              <a:buChar char="Ø"/>
            </a:pPr>
            <a:r>
              <a:rPr lang="zh-CN" altLang="en-US" dirty="0">
                <a:latin typeface="Arial" panose="020B0604020202020204" pitchFamily="34" charset="0"/>
              </a:rPr>
              <a:t>实践一：生成一个简单的</a:t>
            </a:r>
            <a:r>
              <a:rPr lang="en-US" altLang="zh-CN" dirty="0" err="1">
                <a:latin typeface="Arial" panose="020B0604020202020204" pitchFamily="34" charset="0"/>
              </a:rPr>
              <a:t>Hello_CV</a:t>
            </a:r>
            <a:r>
              <a:rPr lang="zh-CN" altLang="en-US" dirty="0">
                <a:latin typeface="Arial" panose="020B0604020202020204" pitchFamily="34" charset="0"/>
              </a:rPr>
              <a:t>工程实例</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grpSp>
        <p:nvGrpSpPr>
          <p:cNvPr id="25" name="组合 24">
            <a:extLst>
              <a:ext uri="{FF2B5EF4-FFF2-40B4-BE49-F238E27FC236}">
                <a16:creationId xmlns:a16="http://schemas.microsoft.com/office/drawing/2014/main" id="{1081ABD6-67A1-4DC7-B61D-BF5937F5AC0D}"/>
              </a:ext>
            </a:extLst>
          </p:cNvPr>
          <p:cNvGrpSpPr/>
          <p:nvPr/>
        </p:nvGrpSpPr>
        <p:grpSpPr>
          <a:xfrm>
            <a:off x="1178435" y="1658747"/>
            <a:ext cx="2861378" cy="1724384"/>
            <a:chOff x="341998" y="2175639"/>
            <a:chExt cx="3644272" cy="2196188"/>
          </a:xfrm>
        </p:grpSpPr>
        <p:pic>
          <p:nvPicPr>
            <p:cNvPr id="24" name="图片 23">
              <a:extLst>
                <a:ext uri="{FF2B5EF4-FFF2-40B4-BE49-F238E27FC236}">
                  <a16:creationId xmlns:a16="http://schemas.microsoft.com/office/drawing/2014/main" id="{869D5E5A-7DFD-432A-A0BE-E377D59FD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98" y="2175639"/>
              <a:ext cx="3644272" cy="2196188"/>
            </a:xfrm>
            <a:prstGeom prst="rect">
              <a:avLst/>
            </a:prstGeom>
          </p:spPr>
        </p:pic>
        <p:sp>
          <p:nvSpPr>
            <p:cNvPr id="28" name="矩形 27">
              <a:extLst>
                <a:ext uri="{FF2B5EF4-FFF2-40B4-BE49-F238E27FC236}">
                  <a16:creationId xmlns:a16="http://schemas.microsoft.com/office/drawing/2014/main" id="{7C63B499-3FA9-4C30-96D5-E8FB21782720}"/>
                </a:ext>
              </a:extLst>
            </p:cNvPr>
            <p:cNvSpPr/>
            <p:nvPr/>
          </p:nvSpPr>
          <p:spPr>
            <a:xfrm>
              <a:off x="1942285" y="2453285"/>
              <a:ext cx="1415772" cy="338554"/>
            </a:xfrm>
            <a:prstGeom prst="rect">
              <a:avLst/>
            </a:prstGeom>
          </p:spPr>
          <p:txBody>
            <a:bodyPr wrap="none">
              <a:spAutoFit/>
            </a:bodyPr>
            <a:lstStyle/>
            <a:p>
              <a:r>
                <a:rPr lang="en-US" altLang="zh-CN" sz="1600" b="1" dirty="0">
                  <a:solidFill>
                    <a:schemeClr val="bg1"/>
                  </a:solidFill>
                </a:rPr>
                <a:t>hello_cv_1.h</a:t>
              </a:r>
              <a:endParaRPr lang="zh-CN" altLang="en-US" sz="1600" b="1" dirty="0">
                <a:solidFill>
                  <a:schemeClr val="bg1"/>
                </a:solidFill>
              </a:endParaRPr>
            </a:p>
          </p:txBody>
        </p:sp>
      </p:grpSp>
      <p:grpSp>
        <p:nvGrpSpPr>
          <p:cNvPr id="26" name="组合 25">
            <a:extLst>
              <a:ext uri="{FF2B5EF4-FFF2-40B4-BE49-F238E27FC236}">
                <a16:creationId xmlns:a16="http://schemas.microsoft.com/office/drawing/2014/main" id="{080AA1A5-3967-47B0-88EA-586579CF26A3}"/>
              </a:ext>
            </a:extLst>
          </p:cNvPr>
          <p:cNvGrpSpPr/>
          <p:nvPr/>
        </p:nvGrpSpPr>
        <p:grpSpPr>
          <a:xfrm>
            <a:off x="341998" y="3653473"/>
            <a:ext cx="3697815" cy="1239333"/>
            <a:chOff x="4243105" y="1727808"/>
            <a:chExt cx="4403015" cy="1475683"/>
          </a:xfrm>
        </p:grpSpPr>
        <p:pic>
          <p:nvPicPr>
            <p:cNvPr id="20" name="图片 19">
              <a:extLst>
                <a:ext uri="{FF2B5EF4-FFF2-40B4-BE49-F238E27FC236}">
                  <a16:creationId xmlns:a16="http://schemas.microsoft.com/office/drawing/2014/main" id="{CDAD025C-B0BA-41B7-BCB1-6785C5FF2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105" y="1727808"/>
              <a:ext cx="4403015" cy="1475683"/>
            </a:xfrm>
            <a:prstGeom prst="rect">
              <a:avLst/>
            </a:prstGeom>
          </p:spPr>
        </p:pic>
        <p:sp>
          <p:nvSpPr>
            <p:cNvPr id="30" name="矩形 29">
              <a:extLst>
                <a:ext uri="{FF2B5EF4-FFF2-40B4-BE49-F238E27FC236}">
                  <a16:creationId xmlns:a16="http://schemas.microsoft.com/office/drawing/2014/main" id="{5518E652-3461-4FA4-BFA1-9E77BC1E3FB1}"/>
                </a:ext>
              </a:extLst>
            </p:cNvPr>
            <p:cNvSpPr/>
            <p:nvPr/>
          </p:nvSpPr>
          <p:spPr>
            <a:xfrm>
              <a:off x="6286186" y="1799708"/>
              <a:ext cx="1292577" cy="403119"/>
            </a:xfrm>
            <a:prstGeom prst="rect">
              <a:avLst/>
            </a:prstGeom>
          </p:spPr>
          <p:txBody>
            <a:bodyPr wrap="none">
              <a:spAutoFit/>
            </a:bodyPr>
            <a:lstStyle/>
            <a:p>
              <a:r>
                <a:rPr lang="en-US" altLang="zh-CN" sz="1600" b="1" dirty="0">
                  <a:solidFill>
                    <a:schemeClr val="bg1"/>
                  </a:solidFill>
                </a:rPr>
                <a:t>main.cpp</a:t>
              </a:r>
              <a:endParaRPr lang="zh-CN" altLang="en-US" sz="1600" b="1" dirty="0">
                <a:solidFill>
                  <a:schemeClr val="bg1"/>
                </a:solidFill>
              </a:endParaRPr>
            </a:p>
          </p:txBody>
        </p:sp>
      </p:grpSp>
      <p:grpSp>
        <p:nvGrpSpPr>
          <p:cNvPr id="27" name="组合 26">
            <a:extLst>
              <a:ext uri="{FF2B5EF4-FFF2-40B4-BE49-F238E27FC236}">
                <a16:creationId xmlns:a16="http://schemas.microsoft.com/office/drawing/2014/main" id="{BDA7072E-D5C9-4780-A442-B62CEB049F3A}"/>
              </a:ext>
            </a:extLst>
          </p:cNvPr>
          <p:cNvGrpSpPr/>
          <p:nvPr/>
        </p:nvGrpSpPr>
        <p:grpSpPr>
          <a:xfrm>
            <a:off x="4310231" y="2042219"/>
            <a:ext cx="4042630" cy="2379974"/>
            <a:chOff x="4325731" y="1658747"/>
            <a:chExt cx="4042630" cy="2379974"/>
          </a:xfrm>
        </p:grpSpPr>
        <p:pic>
          <p:nvPicPr>
            <p:cNvPr id="22" name="图片 21">
              <a:extLst>
                <a:ext uri="{FF2B5EF4-FFF2-40B4-BE49-F238E27FC236}">
                  <a16:creationId xmlns:a16="http://schemas.microsoft.com/office/drawing/2014/main" id="{77613C9E-C7C7-44D2-932E-B9C251A533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731" y="1658747"/>
              <a:ext cx="4042630" cy="2379974"/>
            </a:xfrm>
            <a:prstGeom prst="rect">
              <a:avLst/>
            </a:prstGeom>
          </p:spPr>
        </p:pic>
        <p:sp>
          <p:nvSpPr>
            <p:cNvPr id="32" name="矩形 31">
              <a:extLst>
                <a:ext uri="{FF2B5EF4-FFF2-40B4-BE49-F238E27FC236}">
                  <a16:creationId xmlns:a16="http://schemas.microsoft.com/office/drawing/2014/main" id="{964A5DC4-770D-4119-A79F-2ADE623A20B1}"/>
                </a:ext>
              </a:extLst>
            </p:cNvPr>
            <p:cNvSpPr/>
            <p:nvPr/>
          </p:nvSpPr>
          <p:spPr>
            <a:xfrm>
              <a:off x="6299266" y="1799708"/>
              <a:ext cx="1820234" cy="338554"/>
            </a:xfrm>
            <a:prstGeom prst="rect">
              <a:avLst/>
            </a:prstGeom>
          </p:spPr>
          <p:txBody>
            <a:bodyPr wrap="square">
              <a:spAutoFit/>
            </a:bodyPr>
            <a:lstStyle/>
            <a:p>
              <a:r>
                <a:rPr lang="en-US" altLang="zh-CN" sz="1600" b="1" dirty="0">
                  <a:solidFill>
                    <a:schemeClr val="bg1"/>
                  </a:solidFill>
                </a:rPr>
                <a:t>hello_cv_1.cpp</a:t>
              </a:r>
              <a:endParaRPr lang="zh-CN" altLang="en-US" sz="1600" b="1" dirty="0">
                <a:solidFill>
                  <a:schemeClr val="bg1"/>
                </a:solidFill>
              </a:endParaRPr>
            </a:p>
          </p:txBody>
        </p:sp>
      </p:grpSp>
      <p:sp>
        <p:nvSpPr>
          <p:cNvPr id="29" name="矩形 28">
            <a:extLst>
              <a:ext uri="{FF2B5EF4-FFF2-40B4-BE49-F238E27FC236}">
                <a16:creationId xmlns:a16="http://schemas.microsoft.com/office/drawing/2014/main" id="{8922755D-436A-4CD6-A8AB-CD106C37320C}"/>
              </a:ext>
            </a:extLst>
          </p:cNvPr>
          <p:cNvSpPr/>
          <p:nvPr/>
        </p:nvSpPr>
        <p:spPr>
          <a:xfrm>
            <a:off x="4200223" y="1517686"/>
            <a:ext cx="1690719"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源文件源码 </a:t>
            </a:r>
            <a:endParaRPr lang="en-US" altLang="zh-CN" spc="-1" dirty="0">
              <a:solidFill>
                <a:srgbClr val="000000"/>
              </a:solidFill>
              <a:uFill>
                <a:solidFill>
                  <a:srgbClr val="FFFFFF"/>
                </a:solidFill>
              </a:uFill>
            </a:endParaRPr>
          </a:p>
        </p:txBody>
      </p:sp>
    </p:spTree>
    <p:extLst>
      <p:ext uri="{BB962C8B-B14F-4D97-AF65-F5344CB8AC3E}">
        <p14:creationId xmlns:p14="http://schemas.microsoft.com/office/powerpoint/2010/main" val="39960021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341998" y="1018080"/>
            <a:ext cx="4910319" cy="562333"/>
          </a:xfrm>
          <a:prstGeom prst="rect">
            <a:avLst/>
          </a:prstGeom>
        </p:spPr>
        <p:txBody>
          <a:bodyPr wrap="none">
            <a:spAutoFit/>
          </a:bodyPr>
          <a:lstStyle/>
          <a:p>
            <a:pPr marL="285750" lvl="0" indent="-285750" eaLnBrk="0" fontAlgn="base" hangingPunct="0">
              <a:lnSpc>
                <a:spcPct val="200000"/>
              </a:lnSpc>
              <a:spcBef>
                <a:spcPct val="0"/>
              </a:spcBef>
              <a:spcAft>
                <a:spcPct val="0"/>
              </a:spcAft>
              <a:buFont typeface="Wingdings" panose="05000000000000000000" pitchFamily="2" charset="2"/>
              <a:buChar char="Ø"/>
            </a:pPr>
            <a:r>
              <a:rPr lang="zh-CN" altLang="en-US" dirty="0">
                <a:latin typeface="Arial" panose="020B0604020202020204" pitchFamily="34" charset="0"/>
              </a:rPr>
              <a:t>实践一：生成一个简单的</a:t>
            </a:r>
            <a:r>
              <a:rPr lang="en-US" altLang="zh-CN" dirty="0" err="1">
                <a:latin typeface="Arial" panose="020B0604020202020204" pitchFamily="34" charset="0"/>
              </a:rPr>
              <a:t>Hello_CV</a:t>
            </a:r>
            <a:r>
              <a:rPr lang="zh-CN" altLang="en-US" dirty="0">
                <a:latin typeface="Arial" panose="020B0604020202020204" pitchFamily="34" charset="0"/>
              </a:rPr>
              <a:t>工程实例</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grpSp>
        <p:nvGrpSpPr>
          <p:cNvPr id="6" name="组合 5">
            <a:extLst>
              <a:ext uri="{FF2B5EF4-FFF2-40B4-BE49-F238E27FC236}">
                <a16:creationId xmlns:a16="http://schemas.microsoft.com/office/drawing/2014/main" id="{A787C9BF-AE08-423F-8083-258B8D0F4C6E}"/>
              </a:ext>
            </a:extLst>
          </p:cNvPr>
          <p:cNvGrpSpPr/>
          <p:nvPr/>
        </p:nvGrpSpPr>
        <p:grpSpPr>
          <a:xfrm>
            <a:off x="325732" y="3754181"/>
            <a:ext cx="2937272" cy="1084823"/>
            <a:chOff x="341998" y="2015734"/>
            <a:chExt cx="2987106" cy="1103229"/>
          </a:xfrm>
        </p:grpSpPr>
        <p:pic>
          <p:nvPicPr>
            <p:cNvPr id="4" name="图片 3">
              <a:extLst>
                <a:ext uri="{FF2B5EF4-FFF2-40B4-BE49-F238E27FC236}">
                  <a16:creationId xmlns:a16="http://schemas.microsoft.com/office/drawing/2014/main" id="{D520BC70-B808-4F0B-9E88-290F5ECEECA8}"/>
                </a:ext>
              </a:extLst>
            </p:cNvPr>
            <p:cNvPicPr>
              <a:picLocks noChangeAspect="1"/>
            </p:cNvPicPr>
            <p:nvPr/>
          </p:nvPicPr>
          <p:blipFill rotWithShape="1">
            <a:blip r:embed="rId4">
              <a:extLst>
                <a:ext uri="{28A0092B-C50C-407E-A947-70E740481C1C}">
                  <a14:useLocalDpi xmlns:a14="http://schemas.microsoft.com/office/drawing/2010/main" val="0"/>
                </a:ext>
              </a:extLst>
            </a:blip>
            <a:srcRect r="10207"/>
            <a:stretch/>
          </p:blipFill>
          <p:spPr>
            <a:xfrm>
              <a:off x="341998" y="2015734"/>
              <a:ext cx="2987106" cy="1103229"/>
            </a:xfrm>
            <a:prstGeom prst="rect">
              <a:avLst/>
            </a:prstGeom>
          </p:spPr>
        </p:pic>
        <p:sp>
          <p:nvSpPr>
            <p:cNvPr id="5" name="矩形 4">
              <a:extLst>
                <a:ext uri="{FF2B5EF4-FFF2-40B4-BE49-F238E27FC236}">
                  <a16:creationId xmlns:a16="http://schemas.microsoft.com/office/drawing/2014/main" id="{D0530176-C7D1-4433-994F-8A7CDBCE8510}"/>
                </a:ext>
              </a:extLst>
            </p:cNvPr>
            <p:cNvSpPr/>
            <p:nvPr/>
          </p:nvSpPr>
          <p:spPr>
            <a:xfrm>
              <a:off x="1536647" y="2151142"/>
              <a:ext cx="1623914" cy="242828"/>
            </a:xfrm>
            <a:prstGeom prst="rect">
              <a:avLst/>
            </a:prstGeom>
            <a:solidFill>
              <a:srgbClr val="300A24"/>
            </a:solidFill>
            <a:ln>
              <a:solidFill>
                <a:srgbClr val="300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a:extLst>
              <a:ext uri="{FF2B5EF4-FFF2-40B4-BE49-F238E27FC236}">
                <a16:creationId xmlns:a16="http://schemas.microsoft.com/office/drawing/2014/main" id="{C218A7C8-34B2-4801-A096-C558011365F4}"/>
              </a:ext>
            </a:extLst>
          </p:cNvPr>
          <p:cNvSpPr/>
          <p:nvPr/>
        </p:nvSpPr>
        <p:spPr>
          <a:xfrm>
            <a:off x="249610" y="1613666"/>
            <a:ext cx="2998217" cy="1852880"/>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工程文件目录 </a:t>
            </a:r>
            <a:endParaRPr lang="en-US" altLang="zh-CN" spc="-1" dirty="0">
              <a:solidFill>
                <a:srgbClr val="000000"/>
              </a:solidFill>
              <a:uFill>
                <a:solidFill>
                  <a:srgbClr val="FFFFFF"/>
                </a:solidFill>
              </a:uFill>
            </a:endParaRPr>
          </a:p>
          <a:p>
            <a:pPr marL="285750" indent="-285750">
              <a:lnSpc>
                <a:spcPct val="150000"/>
              </a:lnSpc>
              <a:buFont typeface="Arial" panose="020B0604020202020204" pitchFamily="34" charset="0"/>
              <a:buChar char="•"/>
            </a:pPr>
            <a:r>
              <a:rPr lang="zh-CN" altLang="en-US" sz="1600" spc="-1" dirty="0">
                <a:solidFill>
                  <a:srgbClr val="000000"/>
                </a:solidFill>
                <a:uFill>
                  <a:solidFill>
                    <a:srgbClr val="FFFFFF"/>
                  </a:solidFill>
                </a:uFill>
              </a:rPr>
              <a:t>采用外部编译</a:t>
            </a:r>
            <a:endParaRPr lang="en-US" altLang="zh-CN" sz="1600" spc="-1" dirty="0">
              <a:solidFill>
                <a:srgbClr val="000000"/>
              </a:solidFill>
              <a:uFill>
                <a:solidFill>
                  <a:srgbClr val="FFFFFF"/>
                </a:solidFill>
              </a:uFill>
            </a:endParaRPr>
          </a:p>
          <a:p>
            <a:pPr marL="285750" indent="-285750">
              <a:lnSpc>
                <a:spcPct val="150000"/>
              </a:lnSpc>
              <a:buFont typeface="Wingdings" panose="05000000000000000000" pitchFamily="2" charset="2"/>
              <a:buChar char="ü"/>
            </a:pPr>
            <a:r>
              <a:rPr lang="zh-CN" altLang="en-US" sz="1400" spc="-1" dirty="0">
                <a:solidFill>
                  <a:srgbClr val="000000"/>
                </a:solidFill>
                <a:uFill>
                  <a:solidFill>
                    <a:srgbClr val="FFFFFF"/>
                  </a:solidFill>
                </a:uFill>
              </a:rPr>
              <a:t>外部编译 </a:t>
            </a:r>
            <a:r>
              <a:rPr lang="en-US" altLang="zh-CN" sz="1400" spc="-1" dirty="0">
                <a:solidFill>
                  <a:srgbClr val="000000"/>
                </a:solidFill>
                <a:uFill>
                  <a:solidFill>
                    <a:srgbClr val="FFFFFF"/>
                  </a:solidFill>
                </a:uFill>
              </a:rPr>
              <a:t>&amp;&amp; </a:t>
            </a:r>
            <a:r>
              <a:rPr lang="zh-CN" altLang="en-US" sz="1400" spc="-1" dirty="0">
                <a:solidFill>
                  <a:srgbClr val="000000"/>
                </a:solidFill>
                <a:uFill>
                  <a:solidFill>
                    <a:srgbClr val="FFFFFF"/>
                  </a:solidFill>
                </a:uFill>
              </a:rPr>
              <a:t>内部编译</a:t>
            </a:r>
            <a:endParaRPr lang="en-US" altLang="zh-CN" sz="1400" spc="-1" dirty="0">
              <a:solidFill>
                <a:srgbClr val="000000"/>
              </a:solidFill>
              <a:uFill>
                <a:solidFill>
                  <a:srgbClr val="FFFFFF"/>
                </a:solidFill>
              </a:uFill>
            </a:endParaRPr>
          </a:p>
          <a:p>
            <a:pPr marL="285750" indent="-285750">
              <a:lnSpc>
                <a:spcPct val="150000"/>
              </a:lnSpc>
              <a:buFont typeface="Arial" panose="020B0604020202020204" pitchFamily="34" charset="0"/>
              <a:buChar char="•"/>
            </a:pPr>
            <a:r>
              <a:rPr lang="zh-CN" altLang="en-US" sz="1600" spc="-1" dirty="0">
                <a:solidFill>
                  <a:srgbClr val="000000"/>
                </a:solidFill>
                <a:uFill>
                  <a:solidFill>
                    <a:srgbClr val="FFFFFF"/>
                  </a:solidFill>
                </a:uFill>
              </a:rPr>
              <a:t>文件位置存放规则</a:t>
            </a:r>
            <a:endParaRPr lang="en-US" altLang="zh-CN" sz="1400" spc="-1" dirty="0">
              <a:solidFill>
                <a:srgbClr val="000000"/>
              </a:solidFill>
              <a:uFill>
                <a:solidFill>
                  <a:srgbClr val="FFFFFF"/>
                </a:solidFill>
              </a:uFill>
            </a:endParaRPr>
          </a:p>
          <a:p>
            <a:pPr marL="285750" indent="-285750">
              <a:lnSpc>
                <a:spcPct val="150000"/>
              </a:lnSpc>
              <a:buFont typeface="Wingdings" panose="05000000000000000000" pitchFamily="2" charset="2"/>
              <a:buChar char="ü"/>
            </a:pPr>
            <a:r>
              <a:rPr lang="en-US" altLang="zh-CN" sz="1400" spc="-1" dirty="0" err="1">
                <a:solidFill>
                  <a:srgbClr val="000000"/>
                </a:solidFill>
                <a:uFill>
                  <a:solidFill>
                    <a:srgbClr val="FFFFFF"/>
                  </a:solidFill>
                </a:uFill>
              </a:rPr>
              <a:t>src</a:t>
            </a:r>
            <a:r>
              <a:rPr lang="en-US" altLang="zh-CN" sz="1400" spc="-1" dirty="0">
                <a:solidFill>
                  <a:srgbClr val="000000"/>
                </a:solidFill>
                <a:uFill>
                  <a:solidFill>
                    <a:srgbClr val="FFFFFF"/>
                  </a:solidFill>
                </a:uFill>
              </a:rPr>
              <a:t> &amp;&amp; include &amp;&amp; build</a:t>
            </a:r>
            <a:endParaRPr lang="zh-CN" altLang="en-US" sz="1400" dirty="0"/>
          </a:p>
        </p:txBody>
      </p:sp>
      <p:cxnSp>
        <p:nvCxnSpPr>
          <p:cNvPr id="14" name="直接连接符 13">
            <a:extLst>
              <a:ext uri="{FF2B5EF4-FFF2-40B4-BE49-F238E27FC236}">
                <a16:creationId xmlns:a16="http://schemas.microsoft.com/office/drawing/2014/main" id="{206155E4-B390-437A-A617-A97DAB4F3C94}"/>
              </a:ext>
            </a:extLst>
          </p:cNvPr>
          <p:cNvCxnSpPr>
            <a:cxnSpLocks/>
          </p:cNvCxnSpPr>
          <p:nvPr/>
        </p:nvCxnSpPr>
        <p:spPr>
          <a:xfrm>
            <a:off x="3490655" y="1730556"/>
            <a:ext cx="0" cy="329193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E8E29EA0-3B19-4379-A716-0E8DF2F029F0}"/>
              </a:ext>
            </a:extLst>
          </p:cNvPr>
          <p:cNvPicPr>
            <a:picLocks noChangeAspect="1"/>
          </p:cNvPicPr>
          <p:nvPr/>
        </p:nvPicPr>
        <p:blipFill rotWithShape="1">
          <a:blip r:embed="rId5">
            <a:extLst>
              <a:ext uri="{28A0092B-C50C-407E-A947-70E740481C1C}">
                <a14:useLocalDpi xmlns:a14="http://schemas.microsoft.com/office/drawing/2010/main" val="0"/>
              </a:ext>
            </a:extLst>
          </a:blip>
          <a:srcRect r="5625"/>
          <a:stretch/>
        </p:blipFill>
        <p:spPr>
          <a:xfrm>
            <a:off x="3686260" y="2071712"/>
            <a:ext cx="4959860" cy="1410357"/>
          </a:xfrm>
          <a:prstGeom prst="rect">
            <a:avLst/>
          </a:prstGeom>
        </p:spPr>
      </p:pic>
      <p:sp>
        <p:nvSpPr>
          <p:cNvPr id="13" name="矩形 12">
            <a:extLst>
              <a:ext uri="{FF2B5EF4-FFF2-40B4-BE49-F238E27FC236}">
                <a16:creationId xmlns:a16="http://schemas.microsoft.com/office/drawing/2014/main" id="{38445CF7-1BF6-4A83-94B9-2B9FB5EA0398}"/>
              </a:ext>
            </a:extLst>
          </p:cNvPr>
          <p:cNvSpPr/>
          <p:nvPr/>
        </p:nvSpPr>
        <p:spPr>
          <a:xfrm>
            <a:off x="3533348" y="1596833"/>
            <a:ext cx="2510046"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en-US" altLang="zh-CN" spc="-1" dirty="0">
                <a:solidFill>
                  <a:srgbClr val="000000"/>
                </a:solidFill>
                <a:uFill>
                  <a:solidFill>
                    <a:srgbClr val="FFFFFF"/>
                  </a:solidFill>
                </a:uFill>
              </a:rPr>
              <a:t>CMakeLists.txt </a:t>
            </a:r>
            <a:r>
              <a:rPr lang="zh-CN" altLang="en-US" spc="-1" dirty="0">
                <a:solidFill>
                  <a:srgbClr val="000000"/>
                </a:solidFill>
                <a:uFill>
                  <a:solidFill>
                    <a:srgbClr val="FFFFFF"/>
                  </a:solidFill>
                </a:uFill>
              </a:rPr>
              <a:t>文件</a:t>
            </a:r>
            <a:endParaRPr lang="en-US" altLang="zh-CN" spc="-1" dirty="0">
              <a:solidFill>
                <a:srgbClr val="000000"/>
              </a:solidFill>
              <a:uFill>
                <a:solidFill>
                  <a:srgbClr val="FFFFFF"/>
                </a:solidFill>
              </a:uFill>
            </a:endParaRPr>
          </a:p>
        </p:txBody>
      </p:sp>
      <p:pic>
        <p:nvPicPr>
          <p:cNvPr id="17" name="图片 16">
            <a:extLst>
              <a:ext uri="{FF2B5EF4-FFF2-40B4-BE49-F238E27FC236}">
                <a16:creationId xmlns:a16="http://schemas.microsoft.com/office/drawing/2014/main" id="{BE031604-8DDB-4078-BB38-A58E581B2352}"/>
              </a:ext>
            </a:extLst>
          </p:cNvPr>
          <p:cNvPicPr>
            <a:picLocks noChangeAspect="1"/>
          </p:cNvPicPr>
          <p:nvPr/>
        </p:nvPicPr>
        <p:blipFill>
          <a:blip r:embed="rId6"/>
          <a:stretch>
            <a:fillRect/>
          </a:stretch>
        </p:blipFill>
        <p:spPr>
          <a:xfrm>
            <a:off x="3686260" y="3851858"/>
            <a:ext cx="4968498" cy="987146"/>
          </a:xfrm>
          <a:prstGeom prst="rect">
            <a:avLst/>
          </a:prstGeom>
        </p:spPr>
      </p:pic>
      <p:sp>
        <p:nvSpPr>
          <p:cNvPr id="18" name="箭头: 下 17">
            <a:extLst>
              <a:ext uri="{FF2B5EF4-FFF2-40B4-BE49-F238E27FC236}">
                <a16:creationId xmlns:a16="http://schemas.microsoft.com/office/drawing/2014/main" id="{7292AFCB-EE57-463A-AE27-2C2CED04DEFE}"/>
              </a:ext>
            </a:extLst>
          </p:cNvPr>
          <p:cNvSpPr/>
          <p:nvPr/>
        </p:nvSpPr>
        <p:spPr>
          <a:xfrm>
            <a:off x="5838507" y="3533594"/>
            <a:ext cx="409773" cy="255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7896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1458656" y="2518234"/>
            <a:ext cx="5181227" cy="718915"/>
          </a:xfrm>
          <a:prstGeom prst="rect">
            <a:avLst/>
          </a:prstGeom>
        </p:spPr>
        <p:txBody>
          <a:bodyPr wrap="none">
            <a:spAutoFit/>
          </a:bodyPr>
          <a:lstStyle/>
          <a:p>
            <a:pPr lvl="0" eaLnBrk="0" fontAlgn="base" hangingPunct="0">
              <a:lnSpc>
                <a:spcPct val="200000"/>
              </a:lnSpc>
              <a:spcBef>
                <a:spcPct val="0"/>
              </a:spcBef>
              <a:spcAft>
                <a:spcPct val="0"/>
              </a:spcAft>
            </a:pPr>
            <a:r>
              <a:rPr lang="zh-CN" altLang="en-US" sz="2400" dirty="0">
                <a:latin typeface="Arial" panose="020B0604020202020204" pitchFamily="34" charset="0"/>
              </a:rPr>
              <a:t>实践二：为</a:t>
            </a:r>
            <a:r>
              <a:rPr lang="en-US" altLang="zh-CN" sz="2400" dirty="0" err="1">
                <a:latin typeface="Arial" panose="020B0604020202020204" pitchFamily="34" charset="0"/>
              </a:rPr>
              <a:t>Hello_CV</a:t>
            </a:r>
            <a:r>
              <a:rPr lang="zh-CN" altLang="en-US" sz="2400" dirty="0">
                <a:latin typeface="Arial" panose="020B0604020202020204" pitchFamily="34" charset="0"/>
              </a:rPr>
              <a:t>实例添加一个库</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6336504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341998" y="1018080"/>
            <a:ext cx="4217821" cy="562333"/>
          </a:xfrm>
          <a:prstGeom prst="rect">
            <a:avLst/>
          </a:prstGeom>
        </p:spPr>
        <p:txBody>
          <a:bodyPr wrap="none">
            <a:spAutoFit/>
          </a:bodyPr>
          <a:lstStyle/>
          <a:p>
            <a:pPr marL="285750" indent="-285750" eaLnBrk="0" fontAlgn="base" hangingPunct="0">
              <a:lnSpc>
                <a:spcPct val="200000"/>
              </a:lnSpc>
              <a:spcBef>
                <a:spcPct val="0"/>
              </a:spcBef>
              <a:spcAft>
                <a:spcPct val="0"/>
              </a:spcAft>
              <a:buFont typeface="Wingdings" panose="05000000000000000000" pitchFamily="2" charset="2"/>
              <a:buChar char="Ø"/>
            </a:pPr>
            <a:r>
              <a:rPr lang="zh-CN" altLang="en-US" dirty="0">
                <a:latin typeface="Arial" panose="020B0604020202020204" pitchFamily="34" charset="0"/>
              </a:rPr>
              <a:t>实践二：为</a:t>
            </a:r>
            <a:r>
              <a:rPr lang="en-US" altLang="zh-CN" dirty="0" err="1">
                <a:latin typeface="Arial" panose="020B0604020202020204" pitchFamily="34" charset="0"/>
              </a:rPr>
              <a:t>Hello_CV</a:t>
            </a:r>
            <a:r>
              <a:rPr lang="zh-CN" altLang="en-US" dirty="0">
                <a:latin typeface="Arial" panose="020B0604020202020204" pitchFamily="34" charset="0"/>
              </a:rPr>
              <a:t>实例添加一个库</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596833"/>
            <a:ext cx="2510046"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en-US" altLang="zh-CN" spc="-1" dirty="0">
                <a:solidFill>
                  <a:srgbClr val="000000"/>
                </a:solidFill>
                <a:uFill>
                  <a:solidFill>
                    <a:srgbClr val="FFFFFF"/>
                  </a:solidFill>
                </a:uFill>
              </a:rPr>
              <a:t>CMakeLists.txt </a:t>
            </a:r>
            <a:r>
              <a:rPr lang="zh-CN" altLang="en-US" spc="-1" dirty="0">
                <a:solidFill>
                  <a:srgbClr val="000000"/>
                </a:solidFill>
                <a:uFill>
                  <a:solidFill>
                    <a:srgbClr val="FFFFFF"/>
                  </a:solidFill>
                </a:uFill>
              </a:rPr>
              <a:t>文件</a:t>
            </a:r>
            <a:endParaRPr lang="en-US" altLang="zh-CN" spc="-1" dirty="0">
              <a:solidFill>
                <a:srgbClr val="000000"/>
              </a:solidFill>
              <a:uFill>
                <a:solidFill>
                  <a:srgbClr val="FFFFFF"/>
                </a:solidFill>
              </a:uFill>
            </a:endParaRPr>
          </a:p>
        </p:txBody>
      </p:sp>
      <p:sp>
        <p:nvSpPr>
          <p:cNvPr id="31" name="箭头: 下 30">
            <a:extLst>
              <a:ext uri="{FF2B5EF4-FFF2-40B4-BE49-F238E27FC236}">
                <a16:creationId xmlns:a16="http://schemas.microsoft.com/office/drawing/2014/main" id="{4B403F9E-BFFD-4836-AD90-BEEA50BC18D0}"/>
              </a:ext>
            </a:extLst>
          </p:cNvPr>
          <p:cNvSpPr/>
          <p:nvPr/>
        </p:nvSpPr>
        <p:spPr>
          <a:xfrm rot="16200000">
            <a:off x="6399314" y="3355122"/>
            <a:ext cx="262683" cy="16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6A3E5F8B-1EA1-42BB-BBD5-AE12EE6AEE43}"/>
              </a:ext>
            </a:extLst>
          </p:cNvPr>
          <p:cNvPicPr>
            <a:picLocks noChangeAspect="1"/>
          </p:cNvPicPr>
          <p:nvPr/>
        </p:nvPicPr>
        <p:blipFill>
          <a:blip r:embed="rId4"/>
          <a:stretch>
            <a:fillRect/>
          </a:stretch>
        </p:blipFill>
        <p:spPr>
          <a:xfrm>
            <a:off x="6680309" y="2777707"/>
            <a:ext cx="1974449" cy="1318742"/>
          </a:xfrm>
          <a:prstGeom prst="rect">
            <a:avLst/>
          </a:prstGeom>
          <a:ln>
            <a:solidFill>
              <a:schemeClr val="tx2">
                <a:lumMod val="60000"/>
                <a:lumOff val="40000"/>
              </a:schemeClr>
            </a:solidFill>
          </a:ln>
        </p:spPr>
      </p:pic>
      <p:grpSp>
        <p:nvGrpSpPr>
          <p:cNvPr id="13" name="组合 12">
            <a:extLst>
              <a:ext uri="{FF2B5EF4-FFF2-40B4-BE49-F238E27FC236}">
                <a16:creationId xmlns:a16="http://schemas.microsoft.com/office/drawing/2014/main" id="{7C3BD0A6-8EB9-4A58-A5BD-A0D26BDC80E8}"/>
              </a:ext>
            </a:extLst>
          </p:cNvPr>
          <p:cNvGrpSpPr/>
          <p:nvPr/>
        </p:nvGrpSpPr>
        <p:grpSpPr>
          <a:xfrm>
            <a:off x="341998" y="2351662"/>
            <a:ext cx="6039004" cy="2352665"/>
            <a:chOff x="341998" y="2351662"/>
            <a:chExt cx="6039004" cy="2352665"/>
          </a:xfrm>
        </p:grpSpPr>
        <p:pic>
          <p:nvPicPr>
            <p:cNvPr id="4" name="图片 3">
              <a:extLst>
                <a:ext uri="{FF2B5EF4-FFF2-40B4-BE49-F238E27FC236}">
                  <a16:creationId xmlns:a16="http://schemas.microsoft.com/office/drawing/2014/main" id="{3755D517-E25F-4DB7-A3AF-BEE88EEA05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98" y="2351662"/>
              <a:ext cx="6039004" cy="2352665"/>
            </a:xfrm>
            <a:prstGeom prst="rect">
              <a:avLst/>
            </a:prstGeom>
          </p:spPr>
        </p:pic>
        <p:pic>
          <p:nvPicPr>
            <p:cNvPr id="3" name="图片 2">
              <a:extLst>
                <a:ext uri="{FF2B5EF4-FFF2-40B4-BE49-F238E27FC236}">
                  <a16:creationId xmlns:a16="http://schemas.microsoft.com/office/drawing/2014/main" id="{695D15BE-C3D4-481A-BCAC-2BFF54779AAF}"/>
                </a:ext>
              </a:extLst>
            </p:cNvPr>
            <p:cNvPicPr>
              <a:picLocks noChangeAspect="1"/>
            </p:cNvPicPr>
            <p:nvPr/>
          </p:nvPicPr>
          <p:blipFill>
            <a:blip r:embed="rId6"/>
            <a:stretch>
              <a:fillRect/>
            </a:stretch>
          </p:blipFill>
          <p:spPr>
            <a:xfrm>
              <a:off x="3600688" y="3126413"/>
              <a:ext cx="2628300" cy="622248"/>
            </a:xfrm>
            <a:prstGeom prst="rect">
              <a:avLst/>
            </a:prstGeom>
          </p:spPr>
        </p:pic>
        <p:cxnSp>
          <p:nvCxnSpPr>
            <p:cNvPr id="11" name="直接箭头连接符 10">
              <a:extLst>
                <a:ext uri="{FF2B5EF4-FFF2-40B4-BE49-F238E27FC236}">
                  <a16:creationId xmlns:a16="http://schemas.microsoft.com/office/drawing/2014/main" id="{2822F5FB-BA77-49EF-8E36-47D249FD2FC8}"/>
                </a:ext>
              </a:extLst>
            </p:cNvPr>
            <p:cNvCxnSpPr/>
            <p:nvPr/>
          </p:nvCxnSpPr>
          <p:spPr>
            <a:xfrm flipV="1">
              <a:off x="4131874" y="3748661"/>
              <a:ext cx="698131" cy="6526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30950AF-19C2-4E37-8503-78798F63E0ED}"/>
                </a:ext>
              </a:extLst>
            </p:cNvPr>
            <p:cNvSpPr/>
            <p:nvPr/>
          </p:nvSpPr>
          <p:spPr>
            <a:xfrm>
              <a:off x="3770710" y="4419598"/>
              <a:ext cx="642938" cy="195263"/>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01591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23880" y="637920"/>
            <a:ext cx="7885800" cy="213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500" b="0" strike="noStrike" spc="-1" dirty="0">
                <a:solidFill>
                  <a:srgbClr val="5B9BD5"/>
                </a:solidFill>
                <a:uFill>
                  <a:solidFill>
                    <a:srgbClr val="FFFFFF"/>
                  </a:solidFill>
                </a:uFill>
                <a:latin typeface="Arial"/>
                <a:ea typeface="DejaVu Sans"/>
              </a:rPr>
              <a:t>1.</a:t>
            </a:r>
            <a:r>
              <a:rPr lang="en-US" sz="4500" b="0" strike="noStrike" spc="-1" dirty="0">
                <a:solidFill>
                  <a:srgbClr val="000000"/>
                </a:solidFill>
                <a:uFill>
                  <a:solidFill>
                    <a:srgbClr val="FFFFFF"/>
                  </a:solidFill>
                </a:uFill>
                <a:latin typeface="Arial"/>
                <a:ea typeface="DejaVu Sans"/>
              </a:rPr>
              <a:t>认识CMake及应用</a:t>
            </a:r>
            <a:endParaRPr lang="en-US" sz="1800" b="0" strike="noStrike" spc="-1" dirty="0">
              <a:solidFill>
                <a:srgbClr val="000000"/>
              </a:solidFill>
              <a:uFill>
                <a:solidFill>
                  <a:srgbClr val="FFFFFF"/>
                </a:solidFill>
              </a:uFill>
              <a:latin typeface="Arial"/>
            </a:endParaRPr>
          </a:p>
        </p:txBody>
      </p:sp>
      <p:sp>
        <p:nvSpPr>
          <p:cNvPr id="126" name="CustomShape 2"/>
          <p:cNvSpPr/>
          <p:nvPr/>
        </p:nvSpPr>
        <p:spPr>
          <a:xfrm>
            <a:off x="623880" y="2772360"/>
            <a:ext cx="7885800" cy="56880"/>
          </a:xfrm>
          <a:prstGeom prst="rect">
            <a:avLst/>
          </a:prstGeom>
          <a:solidFill>
            <a:srgbClr val="5B9BD5"/>
          </a:solid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1458656" y="2518234"/>
            <a:ext cx="5477782" cy="718915"/>
          </a:xfrm>
          <a:prstGeom prst="rect">
            <a:avLst/>
          </a:prstGeom>
        </p:spPr>
        <p:txBody>
          <a:bodyPr wrap="none">
            <a:spAutoFit/>
          </a:bodyPr>
          <a:lstStyle/>
          <a:p>
            <a:pPr lvl="0" eaLnBrk="0" fontAlgn="base" hangingPunct="0">
              <a:lnSpc>
                <a:spcPct val="200000"/>
              </a:lnSpc>
              <a:spcBef>
                <a:spcPct val="0"/>
              </a:spcBef>
              <a:spcAft>
                <a:spcPct val="0"/>
              </a:spcAft>
            </a:pPr>
            <a:r>
              <a:rPr lang="zh-CN" altLang="en-US" sz="2400" dirty="0">
                <a:latin typeface="Arial" panose="020B0604020202020204" pitchFamily="34" charset="0"/>
              </a:rPr>
              <a:t>实践三：为实例同时添加一个动</a:t>
            </a:r>
            <a:r>
              <a:rPr lang="en-US" altLang="zh-CN" sz="2400" dirty="0">
                <a:latin typeface="Arial" panose="020B0604020202020204" pitchFamily="34" charset="0"/>
              </a:rPr>
              <a:t>/</a:t>
            </a:r>
            <a:r>
              <a:rPr lang="zh-CN" altLang="en-US" sz="2400" dirty="0">
                <a:latin typeface="Arial" panose="020B0604020202020204" pitchFamily="34" charset="0"/>
              </a:rPr>
              <a:t>静态库</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34539302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1862280"/>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98878"/>
            <a:ext cx="2780248"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生成指定路径的动态库</a:t>
            </a:r>
            <a:endParaRPr lang="en-US" altLang="zh-CN" spc="-1" dirty="0">
              <a:solidFill>
                <a:srgbClr val="000000"/>
              </a:solidFill>
              <a:uFill>
                <a:solidFill>
                  <a:srgbClr val="FFFFFF"/>
                </a:solidFill>
              </a:uFill>
            </a:endParaRPr>
          </a:p>
        </p:txBody>
      </p:sp>
      <p:pic>
        <p:nvPicPr>
          <p:cNvPr id="9" name="图片 8">
            <a:extLst>
              <a:ext uri="{FF2B5EF4-FFF2-40B4-BE49-F238E27FC236}">
                <a16:creationId xmlns:a16="http://schemas.microsoft.com/office/drawing/2014/main" id="{21CEAD0B-F12D-4215-9738-63E791FAF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98" y="2104148"/>
            <a:ext cx="5709475" cy="2165423"/>
          </a:xfrm>
          <a:prstGeom prst="rect">
            <a:avLst/>
          </a:prstGeom>
        </p:spPr>
      </p:pic>
      <p:sp>
        <p:nvSpPr>
          <p:cNvPr id="20" name="矩形 19">
            <a:extLst>
              <a:ext uri="{FF2B5EF4-FFF2-40B4-BE49-F238E27FC236}">
                <a16:creationId xmlns:a16="http://schemas.microsoft.com/office/drawing/2014/main" id="{3ABFF81C-A941-4F6E-A3EE-006C4367A525}"/>
              </a:ext>
            </a:extLst>
          </p:cNvPr>
          <p:cNvSpPr/>
          <p:nvPr/>
        </p:nvSpPr>
        <p:spPr>
          <a:xfrm>
            <a:off x="6302758" y="2017583"/>
            <a:ext cx="2352000" cy="2316019"/>
          </a:xfrm>
          <a:prstGeom prst="rect">
            <a:avLst/>
          </a:prstGeom>
          <a:ln>
            <a:solidFill>
              <a:schemeClr val="tx2">
                <a:lumMod val="60000"/>
                <a:lumOff val="40000"/>
              </a:schemeClr>
            </a:solidFill>
          </a:ln>
        </p:spPr>
        <p:txBody>
          <a:bodyPr wrap="square">
            <a:spAutoFit/>
          </a:bodyPr>
          <a:lstStyle/>
          <a:p>
            <a:pPr marL="285750" indent="-285750" algn="just">
              <a:lnSpc>
                <a:spcPct val="150000"/>
              </a:lnSpc>
              <a:buFont typeface="Wingdings" panose="05000000000000000000" pitchFamily="2" charset="2"/>
              <a:buChar char="p"/>
            </a:pPr>
            <a:r>
              <a:rPr lang="zh-CN" altLang="en-US" sz="1400" spc="-1" dirty="0">
                <a:solidFill>
                  <a:srgbClr val="000000"/>
                </a:solidFill>
                <a:uFill>
                  <a:solidFill>
                    <a:srgbClr val="FFFFFF"/>
                  </a:solidFill>
                </a:uFill>
              </a:rPr>
              <a:t>生成库的说明：</a:t>
            </a:r>
            <a:endParaRPr lang="en-US" altLang="zh-CN" sz="1400" spc="-1" dirty="0">
              <a:solidFill>
                <a:srgbClr val="000000"/>
              </a:solidFill>
              <a:uFill>
                <a:solidFill>
                  <a:srgbClr val="FFFFFF"/>
                </a:solidFill>
              </a:uFill>
            </a:endParaRPr>
          </a:p>
          <a:p>
            <a:pPr marL="285750" indent="-285750" algn="just">
              <a:lnSpc>
                <a:spcPct val="150000"/>
              </a:lnSpc>
              <a:buFont typeface="Wingdings" panose="05000000000000000000" pitchFamily="2" charset="2"/>
              <a:buChar char="Ø"/>
            </a:pPr>
            <a:r>
              <a:rPr lang="zh-CN" altLang="en-US" sz="1400" spc="-1" dirty="0">
                <a:solidFill>
                  <a:srgbClr val="000000"/>
                </a:solidFill>
                <a:uFill>
                  <a:solidFill>
                    <a:srgbClr val="FFFFFF"/>
                  </a:solidFill>
                </a:uFill>
              </a:rPr>
              <a:t>在</a:t>
            </a:r>
            <a:r>
              <a:rPr lang="en-US" altLang="zh-CN" sz="1400" spc="-1" dirty="0" err="1">
                <a:solidFill>
                  <a:srgbClr val="000000"/>
                </a:solidFill>
                <a:uFill>
                  <a:solidFill>
                    <a:srgbClr val="FFFFFF"/>
                  </a:solidFill>
                </a:uFill>
              </a:rPr>
              <a:t>cmakelist</a:t>
            </a:r>
            <a:r>
              <a:rPr lang="zh-CN" altLang="en-US" sz="1400" spc="-1" dirty="0">
                <a:solidFill>
                  <a:srgbClr val="000000"/>
                </a:solidFill>
                <a:uFill>
                  <a:solidFill>
                    <a:srgbClr val="FFFFFF"/>
                  </a:solidFill>
                </a:uFill>
              </a:rPr>
              <a:t>同级目录的</a:t>
            </a:r>
            <a:r>
              <a:rPr lang="en-US" altLang="zh-CN" sz="1400" spc="-1" dirty="0">
                <a:solidFill>
                  <a:srgbClr val="000000"/>
                </a:solidFill>
                <a:uFill>
                  <a:solidFill>
                    <a:srgbClr val="FFFFFF"/>
                  </a:solidFill>
                </a:uFill>
              </a:rPr>
              <a:t>lib</a:t>
            </a:r>
            <a:r>
              <a:rPr lang="zh-CN" altLang="en-US" sz="1400" spc="-1" dirty="0">
                <a:solidFill>
                  <a:srgbClr val="000000"/>
                </a:solidFill>
                <a:uFill>
                  <a:solidFill>
                    <a:srgbClr val="FFFFFF"/>
                  </a:solidFill>
                </a:uFill>
              </a:rPr>
              <a:t>文件夹下生成</a:t>
            </a:r>
            <a:endParaRPr lang="en-US" altLang="zh-CN" sz="1400" spc="-1" dirty="0">
              <a:solidFill>
                <a:srgbClr val="000000"/>
              </a:solidFill>
              <a:uFill>
                <a:solidFill>
                  <a:srgbClr val="FFFFFF"/>
                </a:solidFill>
              </a:uFill>
            </a:endParaRPr>
          </a:p>
          <a:p>
            <a:pPr marL="285750" indent="-285750" algn="just">
              <a:lnSpc>
                <a:spcPct val="150000"/>
              </a:lnSpc>
              <a:buFont typeface="Wingdings" panose="05000000000000000000" pitchFamily="2" charset="2"/>
              <a:buChar char="Ø"/>
            </a:pPr>
            <a:r>
              <a:rPr lang="en-US" altLang="zh-CN" sz="1400" spc="-1" dirty="0">
                <a:solidFill>
                  <a:srgbClr val="000000"/>
                </a:solidFill>
                <a:uFill>
                  <a:solidFill>
                    <a:srgbClr val="FFFFFF"/>
                  </a:solidFill>
                </a:uFill>
              </a:rPr>
              <a:t>Windows </a:t>
            </a:r>
            <a:r>
              <a:rPr lang="en-US" altLang="zh-CN" sz="1400" spc="-1" dirty="0" err="1">
                <a:solidFill>
                  <a:srgbClr val="000000"/>
                </a:solidFill>
                <a:uFill>
                  <a:solidFill>
                    <a:srgbClr val="FFFFFF"/>
                  </a:solidFill>
                </a:uFill>
              </a:rPr>
              <a:t>中静态库.lib后缀</a:t>
            </a:r>
            <a:r>
              <a:rPr lang="en-US" altLang="zh-CN" sz="1400" spc="-1" dirty="0">
                <a:solidFill>
                  <a:srgbClr val="000000"/>
                </a:solidFill>
                <a:uFill>
                  <a:solidFill>
                    <a:srgbClr val="FFFFFF"/>
                  </a:solidFill>
                </a:uFill>
              </a:rPr>
              <a:t>,</a:t>
            </a:r>
            <a:r>
              <a:rPr lang="zh-CN" altLang="en-US" sz="1400" spc="-1" dirty="0">
                <a:solidFill>
                  <a:srgbClr val="000000"/>
                </a:solidFill>
                <a:uFill>
                  <a:solidFill>
                    <a:srgbClr val="FFFFFF"/>
                  </a:solidFill>
                </a:uFill>
              </a:rPr>
              <a:t>动态库</a:t>
            </a:r>
            <a:r>
              <a:rPr lang="en-US" altLang="zh-CN" sz="1400" spc="-1" dirty="0">
                <a:solidFill>
                  <a:srgbClr val="000000"/>
                </a:solidFill>
                <a:uFill>
                  <a:solidFill>
                    <a:srgbClr val="FFFFFF"/>
                  </a:solidFill>
                </a:uFill>
              </a:rPr>
              <a:t>为.dll   </a:t>
            </a:r>
          </a:p>
          <a:p>
            <a:pPr marL="285750" indent="-285750" algn="just">
              <a:lnSpc>
                <a:spcPct val="150000"/>
              </a:lnSpc>
              <a:buFont typeface="Wingdings" panose="05000000000000000000" pitchFamily="2" charset="2"/>
              <a:buChar char="Ø"/>
            </a:pPr>
            <a:r>
              <a:rPr lang="en-US" altLang="zh-CN" sz="1400" spc="-1" dirty="0" err="1">
                <a:solidFill>
                  <a:srgbClr val="000000"/>
                </a:solidFill>
                <a:uFill>
                  <a:solidFill>
                    <a:srgbClr val="FFFFFF"/>
                  </a:solidFill>
                </a:uFill>
              </a:rPr>
              <a:t>linux中静态库.a后缀</a:t>
            </a:r>
            <a:r>
              <a:rPr lang="en-US" altLang="zh-CN" sz="1400" spc="-1" dirty="0">
                <a:solidFill>
                  <a:srgbClr val="000000"/>
                </a:solidFill>
                <a:uFill>
                  <a:solidFill>
                    <a:srgbClr val="FFFFFF"/>
                  </a:solidFill>
                </a:uFill>
              </a:rPr>
              <a:t>, </a:t>
            </a:r>
            <a:r>
              <a:rPr lang="zh-CN" altLang="en-US" sz="1400" spc="-1" dirty="0">
                <a:solidFill>
                  <a:srgbClr val="000000"/>
                </a:solidFill>
                <a:uFill>
                  <a:solidFill>
                    <a:srgbClr val="FFFFFF"/>
                  </a:solidFill>
                </a:uFill>
              </a:rPr>
              <a:t>动态</a:t>
            </a:r>
            <a:r>
              <a:rPr lang="en-US" altLang="zh-CN" sz="1400" spc="-1" dirty="0" err="1">
                <a:solidFill>
                  <a:srgbClr val="000000"/>
                </a:solidFill>
                <a:uFill>
                  <a:solidFill>
                    <a:srgbClr val="FFFFFF"/>
                  </a:solidFill>
                </a:uFill>
              </a:rPr>
              <a:t>库.so后缀</a:t>
            </a:r>
            <a:endParaRPr lang="en-US" altLang="zh-CN" sz="1400" spc="-1" dirty="0">
              <a:solidFill>
                <a:srgbClr val="000000"/>
              </a:solidFill>
              <a:uFill>
                <a:solidFill>
                  <a:srgbClr val="FFFFFF"/>
                </a:solidFill>
              </a:uFill>
            </a:endParaRPr>
          </a:p>
        </p:txBody>
      </p:sp>
    </p:spTree>
    <p:extLst>
      <p:ext uri="{BB962C8B-B14F-4D97-AF65-F5344CB8AC3E}">
        <p14:creationId xmlns:p14="http://schemas.microsoft.com/office/powerpoint/2010/main" val="31939057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5317994"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一点思考：同时构建静态和动态的同名库？？？</a:t>
            </a:r>
            <a:endParaRPr lang="en-US" altLang="zh-CN" spc="-1" dirty="0">
              <a:solidFill>
                <a:srgbClr val="000000"/>
              </a:solidFill>
              <a:uFill>
                <a:solidFill>
                  <a:srgbClr val="FFFFFF"/>
                </a:solidFill>
              </a:uFill>
            </a:endParaRPr>
          </a:p>
        </p:txBody>
      </p:sp>
      <p:pic>
        <p:nvPicPr>
          <p:cNvPr id="4" name="图片 3">
            <a:extLst>
              <a:ext uri="{FF2B5EF4-FFF2-40B4-BE49-F238E27FC236}">
                <a16:creationId xmlns:a16="http://schemas.microsoft.com/office/drawing/2014/main" id="{E01A1ED7-6CF1-4070-BAFA-C9DE1A6DF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781" y="1702259"/>
            <a:ext cx="4680219" cy="2212157"/>
          </a:xfrm>
          <a:prstGeom prst="rect">
            <a:avLst/>
          </a:prstGeom>
        </p:spPr>
      </p:pic>
      <p:pic>
        <p:nvPicPr>
          <p:cNvPr id="6" name="图片 5">
            <a:extLst>
              <a:ext uri="{FF2B5EF4-FFF2-40B4-BE49-F238E27FC236}">
                <a16:creationId xmlns:a16="http://schemas.microsoft.com/office/drawing/2014/main" id="{EDF38D8F-4CD2-4DE5-9A03-75FCDFCE8E25}"/>
              </a:ext>
            </a:extLst>
          </p:cNvPr>
          <p:cNvPicPr>
            <a:picLocks noChangeAspect="1"/>
          </p:cNvPicPr>
          <p:nvPr/>
        </p:nvPicPr>
        <p:blipFill rotWithShape="1">
          <a:blip r:embed="rId5">
            <a:extLst>
              <a:ext uri="{28A0092B-C50C-407E-A947-70E740481C1C}">
                <a14:useLocalDpi xmlns:a14="http://schemas.microsoft.com/office/drawing/2010/main" val="0"/>
              </a:ext>
            </a:extLst>
          </a:blip>
          <a:srcRect r="1430" b="37133"/>
          <a:stretch/>
        </p:blipFill>
        <p:spPr>
          <a:xfrm>
            <a:off x="1135781" y="4042260"/>
            <a:ext cx="6336937" cy="974424"/>
          </a:xfrm>
          <a:prstGeom prst="rect">
            <a:avLst/>
          </a:prstGeom>
        </p:spPr>
      </p:pic>
      <p:sp>
        <p:nvSpPr>
          <p:cNvPr id="14" name="箭头: 下 13">
            <a:extLst>
              <a:ext uri="{FF2B5EF4-FFF2-40B4-BE49-F238E27FC236}">
                <a16:creationId xmlns:a16="http://schemas.microsoft.com/office/drawing/2014/main" id="{C3AFF73B-255A-472A-8E4D-FD0EAAD87EE4}"/>
              </a:ext>
            </a:extLst>
          </p:cNvPr>
          <p:cNvSpPr/>
          <p:nvPr/>
        </p:nvSpPr>
        <p:spPr>
          <a:xfrm>
            <a:off x="6490754" y="3554234"/>
            <a:ext cx="262683" cy="360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473029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5317994"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一点思考：同时构建静态和动态的同名库？？？</a:t>
            </a:r>
            <a:endParaRPr lang="en-US" altLang="zh-CN" spc="-1" dirty="0">
              <a:solidFill>
                <a:srgbClr val="000000"/>
              </a:solidFill>
              <a:uFill>
                <a:solidFill>
                  <a:srgbClr val="FFFFFF"/>
                </a:solidFill>
              </a:uFill>
            </a:endParaRPr>
          </a:p>
        </p:txBody>
      </p:sp>
      <p:pic>
        <p:nvPicPr>
          <p:cNvPr id="3" name="图片 2">
            <a:extLst>
              <a:ext uri="{FF2B5EF4-FFF2-40B4-BE49-F238E27FC236}">
                <a16:creationId xmlns:a16="http://schemas.microsoft.com/office/drawing/2014/main" id="{F7B41430-BA7E-474D-9FA7-58572F28F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98" y="1931468"/>
            <a:ext cx="5938544" cy="2721151"/>
          </a:xfrm>
          <a:prstGeom prst="rect">
            <a:avLst/>
          </a:prstGeom>
        </p:spPr>
      </p:pic>
      <p:pic>
        <p:nvPicPr>
          <p:cNvPr id="5" name="图片 4">
            <a:extLst>
              <a:ext uri="{FF2B5EF4-FFF2-40B4-BE49-F238E27FC236}">
                <a16:creationId xmlns:a16="http://schemas.microsoft.com/office/drawing/2014/main" id="{81F95AA2-46B7-4A18-BED7-6DCE07F4C4D0}"/>
              </a:ext>
            </a:extLst>
          </p:cNvPr>
          <p:cNvPicPr>
            <a:picLocks noChangeAspect="1"/>
          </p:cNvPicPr>
          <p:nvPr/>
        </p:nvPicPr>
        <p:blipFill>
          <a:blip r:embed="rId5"/>
          <a:stretch>
            <a:fillRect/>
          </a:stretch>
        </p:blipFill>
        <p:spPr>
          <a:xfrm>
            <a:off x="6688847" y="1931468"/>
            <a:ext cx="1965911" cy="589111"/>
          </a:xfrm>
          <a:prstGeom prst="rect">
            <a:avLst/>
          </a:prstGeom>
          <a:ln>
            <a:solidFill>
              <a:srgbClr val="0066CC"/>
            </a:solidFill>
          </a:ln>
        </p:spPr>
      </p:pic>
      <p:sp>
        <p:nvSpPr>
          <p:cNvPr id="15" name="箭头: 下 14">
            <a:extLst>
              <a:ext uri="{FF2B5EF4-FFF2-40B4-BE49-F238E27FC236}">
                <a16:creationId xmlns:a16="http://schemas.microsoft.com/office/drawing/2014/main" id="{DF6E5553-843B-4CA6-A69D-0FDEEFE6B81D}"/>
              </a:ext>
            </a:extLst>
          </p:cNvPr>
          <p:cNvSpPr/>
          <p:nvPr/>
        </p:nvSpPr>
        <p:spPr>
          <a:xfrm rot="16200000">
            <a:off x="6379483" y="2111678"/>
            <a:ext cx="262683" cy="16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02FDE8-4656-4999-869E-4B582FC6689E}"/>
              </a:ext>
            </a:extLst>
          </p:cNvPr>
          <p:cNvSpPr/>
          <p:nvPr/>
        </p:nvSpPr>
        <p:spPr>
          <a:xfrm>
            <a:off x="6961336" y="3363163"/>
            <a:ext cx="1684784" cy="1289456"/>
          </a:xfrm>
          <a:prstGeom prst="rect">
            <a:avLst/>
          </a:prstGeom>
          <a:solidFill>
            <a:schemeClr val="tx2">
              <a:lumMod val="60000"/>
              <a:lumOff val="40000"/>
            </a:schemeClr>
          </a:solidFill>
          <a:ln>
            <a:solidFill>
              <a:schemeClr val="tx2">
                <a:lumMod val="60000"/>
                <a:lumOff val="40000"/>
              </a:schemeClr>
            </a:solidFill>
          </a:ln>
        </p:spPr>
        <p:txBody>
          <a:bodyPr wrap="square">
            <a:spAutoFit/>
          </a:bodyPr>
          <a:lstStyle/>
          <a:p>
            <a:pPr algn="ctr">
              <a:lnSpc>
                <a:spcPct val="150000"/>
              </a:lnSpc>
            </a:pPr>
            <a:r>
              <a:rPr lang="zh-CN" altLang="en-US" b="1" spc="-1" dirty="0">
                <a:solidFill>
                  <a:schemeClr val="bg1"/>
                </a:solidFill>
                <a:uFill>
                  <a:solidFill>
                    <a:srgbClr val="FFFFFF"/>
                  </a:solidFill>
                </a:uFill>
              </a:rPr>
              <a:t>到底什么是静态库和动态库 ？？？</a:t>
            </a:r>
            <a:endParaRPr lang="en-US" altLang="zh-CN" b="1" spc="-1" dirty="0">
              <a:solidFill>
                <a:schemeClr val="bg1"/>
              </a:solidFill>
              <a:uFill>
                <a:solidFill>
                  <a:srgbClr val="FFFFFF"/>
                </a:solidFill>
              </a:uFill>
            </a:endParaRPr>
          </a:p>
        </p:txBody>
      </p:sp>
    </p:spTree>
    <p:extLst>
      <p:ext uri="{BB962C8B-B14F-4D97-AF65-F5344CB8AC3E}">
        <p14:creationId xmlns:p14="http://schemas.microsoft.com/office/powerpoint/2010/main" val="1677690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2780248"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从程序的工作过程说起</a:t>
            </a:r>
            <a:endParaRPr lang="en-US" altLang="zh-CN" spc="-1" dirty="0">
              <a:solidFill>
                <a:srgbClr val="000000"/>
              </a:solidFill>
              <a:uFill>
                <a:solidFill>
                  <a:srgbClr val="FFFFFF"/>
                </a:solidFill>
              </a:uFill>
            </a:endParaRPr>
          </a:p>
        </p:txBody>
      </p:sp>
      <p:pic>
        <p:nvPicPr>
          <p:cNvPr id="13" name="图片 12">
            <a:extLst>
              <a:ext uri="{FF2B5EF4-FFF2-40B4-BE49-F238E27FC236}">
                <a16:creationId xmlns:a16="http://schemas.microsoft.com/office/drawing/2014/main" id="{A7D849A7-2086-431D-A149-6AC58784E1BD}"/>
              </a:ext>
            </a:extLst>
          </p:cNvPr>
          <p:cNvPicPr>
            <a:picLocks noChangeAspect="1"/>
          </p:cNvPicPr>
          <p:nvPr/>
        </p:nvPicPr>
        <p:blipFill rotWithShape="1">
          <a:blip r:embed="rId4">
            <a:extLst>
              <a:ext uri="{28A0092B-C50C-407E-A947-70E740481C1C}">
                <a14:useLocalDpi xmlns:a14="http://schemas.microsoft.com/office/drawing/2010/main" val="0"/>
              </a:ext>
            </a:extLst>
          </a:blip>
          <a:srcRect b="16756"/>
          <a:stretch/>
        </p:blipFill>
        <p:spPr>
          <a:xfrm>
            <a:off x="1875301" y="1862280"/>
            <a:ext cx="5393397" cy="2131380"/>
          </a:xfrm>
          <a:prstGeom prst="rect">
            <a:avLst/>
          </a:prstGeom>
          <a:ln>
            <a:solidFill>
              <a:srgbClr val="0066CC"/>
            </a:solidFill>
          </a:ln>
        </p:spPr>
      </p:pic>
      <p:sp>
        <p:nvSpPr>
          <p:cNvPr id="14" name="矩形 13">
            <a:extLst>
              <a:ext uri="{FF2B5EF4-FFF2-40B4-BE49-F238E27FC236}">
                <a16:creationId xmlns:a16="http://schemas.microsoft.com/office/drawing/2014/main" id="{29F8521B-0FE0-420B-93F4-94DD2F4C3F49}"/>
              </a:ext>
            </a:extLst>
          </p:cNvPr>
          <p:cNvSpPr/>
          <p:nvPr/>
        </p:nvSpPr>
        <p:spPr>
          <a:xfrm>
            <a:off x="2966940" y="4055683"/>
            <a:ext cx="3435602" cy="700192"/>
          </a:xfrm>
          <a:prstGeom prst="rect">
            <a:avLst/>
          </a:prstGeom>
          <a:ln>
            <a:solidFill>
              <a:schemeClr val="tx1"/>
            </a:solidFill>
            <a:prstDash val="dash"/>
          </a:ln>
        </p:spPr>
        <p:txBody>
          <a:bodyPr wrap="square">
            <a:spAutoFit/>
          </a:bodyPr>
          <a:lstStyle/>
          <a:p>
            <a:pPr algn="just">
              <a:lnSpc>
                <a:spcPct val="150000"/>
              </a:lnSpc>
            </a:pPr>
            <a:r>
              <a:rPr lang="zh-CN" altLang="en-US" sz="1400" spc="-1" dirty="0">
                <a:solidFill>
                  <a:srgbClr val="000000"/>
                </a:solidFill>
                <a:uFill>
                  <a:solidFill>
                    <a:srgbClr val="FFFFFF"/>
                  </a:solidFill>
                </a:uFill>
              </a:rPr>
              <a:t>静态库、动态库的区别来自</a:t>
            </a:r>
            <a:r>
              <a:rPr lang="en-US" altLang="zh-CN" sz="1400" spc="-1" dirty="0">
                <a:solidFill>
                  <a:srgbClr val="000000"/>
                </a:solidFill>
                <a:uFill>
                  <a:solidFill>
                    <a:srgbClr val="FFFFFF"/>
                  </a:solidFill>
                </a:uFill>
              </a:rPr>
              <a:t>【</a:t>
            </a:r>
            <a:r>
              <a:rPr lang="zh-CN" altLang="en-US" sz="1400" spc="-1" dirty="0">
                <a:solidFill>
                  <a:srgbClr val="000000"/>
                </a:solidFill>
                <a:uFill>
                  <a:solidFill>
                    <a:srgbClr val="FFFFFF"/>
                  </a:solidFill>
                </a:uFill>
              </a:rPr>
              <a:t>链接阶段</a:t>
            </a:r>
            <a:r>
              <a:rPr lang="en-US" altLang="zh-CN" sz="1400" spc="-1" dirty="0">
                <a:solidFill>
                  <a:srgbClr val="000000"/>
                </a:solidFill>
                <a:uFill>
                  <a:solidFill>
                    <a:srgbClr val="FFFFFF"/>
                  </a:solidFill>
                </a:uFill>
              </a:rPr>
              <a:t>】</a:t>
            </a:r>
            <a:r>
              <a:rPr lang="zh-CN" altLang="en-US" sz="1400" spc="-1" dirty="0">
                <a:solidFill>
                  <a:srgbClr val="000000"/>
                </a:solidFill>
                <a:uFill>
                  <a:solidFill>
                    <a:srgbClr val="FFFFFF"/>
                  </a:solidFill>
                </a:uFill>
              </a:rPr>
              <a:t>如何处理库，链接成可执行的程序。</a:t>
            </a:r>
          </a:p>
        </p:txBody>
      </p:sp>
    </p:spTree>
    <p:extLst>
      <p:ext uri="{BB962C8B-B14F-4D97-AF65-F5344CB8AC3E}">
        <p14:creationId xmlns:p14="http://schemas.microsoft.com/office/powerpoint/2010/main" val="3031845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1165319"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静态库</a:t>
            </a:r>
            <a:endParaRPr lang="en-US" altLang="zh-CN" spc="-1" dirty="0">
              <a:solidFill>
                <a:srgbClr val="000000"/>
              </a:solidFill>
              <a:uFill>
                <a:solidFill>
                  <a:srgbClr val="FFFFFF"/>
                </a:solidFill>
              </a:uFill>
            </a:endParaRPr>
          </a:p>
        </p:txBody>
      </p:sp>
      <p:sp>
        <p:nvSpPr>
          <p:cNvPr id="2" name="矩形 1">
            <a:extLst>
              <a:ext uri="{FF2B5EF4-FFF2-40B4-BE49-F238E27FC236}">
                <a16:creationId xmlns:a16="http://schemas.microsoft.com/office/drawing/2014/main" id="{E471642C-3BD5-417D-8AB0-54C7E84BFDB3}"/>
              </a:ext>
            </a:extLst>
          </p:cNvPr>
          <p:cNvSpPr/>
          <p:nvPr/>
        </p:nvSpPr>
        <p:spPr>
          <a:xfrm>
            <a:off x="341997" y="1613651"/>
            <a:ext cx="8161922" cy="273164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sz="1600" dirty="0">
                <a:solidFill>
                  <a:srgbClr val="000000"/>
                </a:solidFill>
                <a:latin typeface="微软雅黑" panose="020B0503020204020204" pitchFamily="34" charset="-122"/>
                <a:ea typeface="微软雅黑" panose="020B0503020204020204" pitchFamily="34" charset="-122"/>
              </a:rPr>
              <a:t>定义：</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链接阶段，</a:t>
            </a:r>
            <a:r>
              <a:rPr lang="zh-CN" altLang="en-US" sz="1400" dirty="0"/>
              <a:t>库中目标文件所含的</a:t>
            </a:r>
            <a:r>
              <a:rPr lang="zh-CN" altLang="en-US" sz="1400" b="1" dirty="0">
                <a:solidFill>
                  <a:srgbClr val="FF0000"/>
                </a:solidFill>
              </a:rPr>
              <a:t>所有</a:t>
            </a:r>
            <a:r>
              <a:rPr lang="zh-CN" altLang="en-US" sz="1400" dirty="0"/>
              <a:t>将被程序使用的函数的机器码被</a:t>
            </a:r>
            <a:r>
              <a:rPr lang="en-US" altLang="zh-CN" sz="1400" dirty="0"/>
              <a:t>copy</a:t>
            </a:r>
            <a:r>
              <a:rPr lang="zh-CN" altLang="en-US" sz="1400" dirty="0"/>
              <a:t>到最终的可执行文件中。</a:t>
            </a:r>
            <a:r>
              <a:rPr lang="zh-CN" altLang="en-US" sz="1400" dirty="0">
                <a:solidFill>
                  <a:srgbClr val="000000"/>
                </a:solidFill>
                <a:latin typeface="微软雅黑" panose="020B0503020204020204" pitchFamily="34" charset="-122"/>
                <a:ea typeface="微软雅黑" panose="020B0503020204020204" pitchFamily="34" charset="-122"/>
              </a:rPr>
              <a:t>因此对应的链接方式称为静态链接。</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solidFill>
                  <a:srgbClr val="333333"/>
                </a:solidFill>
                <a:latin typeface="+mn-ea"/>
              </a:rPr>
              <a:t>特点：</a:t>
            </a:r>
          </a:p>
          <a:p>
            <a:pPr marL="285750" indent="-285750">
              <a:lnSpc>
                <a:spcPct val="150000"/>
              </a:lnSpc>
              <a:buFont typeface="Wingdings" panose="05000000000000000000" pitchFamily="2" charset="2"/>
              <a:buChar char="p"/>
            </a:pPr>
            <a:r>
              <a:rPr lang="zh-CN" altLang="en-US" sz="1400" dirty="0">
                <a:solidFill>
                  <a:srgbClr val="333333"/>
                </a:solidFill>
                <a:latin typeface="+mn-ea"/>
              </a:rPr>
              <a:t>静态库对函数库的链接是放在</a:t>
            </a:r>
            <a:r>
              <a:rPr lang="zh-CN" altLang="en-US" sz="1400" b="1" dirty="0">
                <a:solidFill>
                  <a:srgbClr val="300A24"/>
                </a:solidFill>
                <a:latin typeface="+mn-ea"/>
              </a:rPr>
              <a:t>编译时期</a:t>
            </a:r>
            <a:r>
              <a:rPr lang="zh-CN" altLang="en-US" sz="1400" dirty="0">
                <a:solidFill>
                  <a:srgbClr val="333333"/>
                </a:solidFill>
                <a:latin typeface="+mn-ea"/>
              </a:rPr>
              <a:t>完成的；</a:t>
            </a:r>
            <a:endParaRPr lang="en-US" altLang="zh-CN" sz="1400" dirty="0">
              <a:solidFill>
                <a:srgbClr val="333333"/>
              </a:solidFill>
              <a:latin typeface="+mn-ea"/>
            </a:endParaRPr>
          </a:p>
          <a:p>
            <a:pPr marL="285750" indent="-285750">
              <a:lnSpc>
                <a:spcPct val="150000"/>
              </a:lnSpc>
              <a:buFont typeface="Wingdings" panose="05000000000000000000" pitchFamily="2" charset="2"/>
              <a:buChar char="p"/>
            </a:pPr>
            <a:r>
              <a:rPr lang="zh-CN" altLang="en-US" sz="1400" dirty="0">
                <a:solidFill>
                  <a:srgbClr val="333333"/>
                </a:solidFill>
                <a:latin typeface="+mn-ea"/>
              </a:rPr>
              <a:t>程序在运行时与函数库再无瓜葛，</a:t>
            </a:r>
            <a:r>
              <a:rPr lang="zh-CN" altLang="en-US" sz="1400" b="1" dirty="0">
                <a:solidFill>
                  <a:srgbClr val="333333"/>
                </a:solidFill>
                <a:latin typeface="+mn-ea"/>
              </a:rPr>
              <a:t>移植方便</a:t>
            </a:r>
            <a:r>
              <a:rPr lang="zh-CN" altLang="en-US" sz="1400" dirty="0">
                <a:solidFill>
                  <a:srgbClr val="333333"/>
                </a:solidFill>
                <a:latin typeface="+mn-ea"/>
              </a:rPr>
              <a:t>；</a:t>
            </a:r>
            <a:endParaRPr lang="en-US" altLang="zh-CN" sz="1400" dirty="0">
              <a:solidFill>
                <a:srgbClr val="333333"/>
              </a:solidFill>
              <a:latin typeface="+mn-ea"/>
            </a:endParaRPr>
          </a:p>
          <a:p>
            <a:pPr marL="285750" indent="-285750">
              <a:lnSpc>
                <a:spcPct val="150000"/>
              </a:lnSpc>
              <a:buFont typeface="Wingdings" panose="05000000000000000000" pitchFamily="2" charset="2"/>
              <a:buChar char="p"/>
            </a:pPr>
            <a:r>
              <a:rPr lang="zh-CN" altLang="en-US" sz="1400" dirty="0">
                <a:solidFill>
                  <a:srgbClr val="333333"/>
                </a:solidFill>
                <a:latin typeface="+mn-ea"/>
              </a:rPr>
              <a:t>运行</a:t>
            </a:r>
            <a:r>
              <a:rPr lang="zh-CN" altLang="en-US" sz="1400" b="1" dirty="0">
                <a:solidFill>
                  <a:srgbClr val="333333"/>
                </a:solidFill>
                <a:latin typeface="+mn-ea"/>
              </a:rPr>
              <a:t>效率相对快</a:t>
            </a:r>
            <a:r>
              <a:rPr lang="zh-CN" altLang="en-US" sz="1400" dirty="0">
                <a:solidFill>
                  <a:srgbClr val="333333"/>
                </a:solidFill>
                <a:latin typeface="+mn-ea"/>
              </a:rPr>
              <a:t>；</a:t>
            </a:r>
          </a:p>
          <a:p>
            <a:pPr marL="285750" indent="-285750">
              <a:lnSpc>
                <a:spcPct val="150000"/>
              </a:lnSpc>
              <a:buFont typeface="Wingdings" panose="05000000000000000000" pitchFamily="2" charset="2"/>
              <a:buChar char="p"/>
            </a:pPr>
            <a:r>
              <a:rPr lang="zh-CN" altLang="en-US" sz="1400" b="1" dirty="0">
                <a:solidFill>
                  <a:srgbClr val="333333"/>
                </a:solidFill>
                <a:latin typeface="+mn-ea"/>
              </a:rPr>
              <a:t>占用磁盘和内存空间</a:t>
            </a:r>
            <a:r>
              <a:rPr lang="zh-CN" altLang="en-US" sz="1400" dirty="0">
                <a:solidFill>
                  <a:srgbClr val="333333"/>
                </a:solidFill>
                <a:latin typeface="+mn-ea"/>
              </a:rPr>
              <a:t>，因为所有相关的目标文件与牵涉到的函数库被链接合成一个可执行文件</a:t>
            </a:r>
            <a:r>
              <a:rPr lang="zh-CN" altLang="en-US" sz="1400" dirty="0">
                <a:solidFill>
                  <a:srgbClr val="333333"/>
                </a:solidFill>
                <a:latin typeface="微软雅黑" panose="020B0503020204020204" pitchFamily="34" charset="-122"/>
                <a:ea typeface="微软雅黑" panose="020B0503020204020204" pitchFamily="34" charset="-122"/>
              </a:rPr>
              <a:t>。</a:t>
            </a:r>
            <a:endParaRPr lang="zh-CN" altLang="en-US" sz="14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33267373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3305649"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为什么还需要动态库 ？？？</a:t>
            </a:r>
            <a:endParaRPr lang="en-US" altLang="zh-CN" spc="-1" dirty="0">
              <a:solidFill>
                <a:srgbClr val="000000"/>
              </a:solidFill>
              <a:uFill>
                <a:solidFill>
                  <a:srgbClr val="FFFFFF"/>
                </a:solidFill>
              </a:uFill>
            </a:endParaRPr>
          </a:p>
        </p:txBody>
      </p:sp>
      <p:pic>
        <p:nvPicPr>
          <p:cNvPr id="11" name="图片 10">
            <a:extLst>
              <a:ext uri="{FF2B5EF4-FFF2-40B4-BE49-F238E27FC236}">
                <a16:creationId xmlns:a16="http://schemas.microsoft.com/office/drawing/2014/main" id="{B90BDC71-90D2-4914-8D97-4F267D61C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887" y="1993681"/>
            <a:ext cx="3194193" cy="2670218"/>
          </a:xfrm>
          <a:prstGeom prst="rect">
            <a:avLst/>
          </a:prstGeom>
          <a:ln>
            <a:solidFill>
              <a:schemeClr val="accent1"/>
            </a:solidFill>
          </a:ln>
        </p:spPr>
      </p:pic>
      <p:sp>
        <p:nvSpPr>
          <p:cNvPr id="14" name="矩形 13">
            <a:extLst>
              <a:ext uri="{FF2B5EF4-FFF2-40B4-BE49-F238E27FC236}">
                <a16:creationId xmlns:a16="http://schemas.microsoft.com/office/drawing/2014/main" id="{9922C0DC-6442-4E19-A44C-EDC4EE669638}"/>
              </a:ext>
            </a:extLst>
          </p:cNvPr>
          <p:cNvSpPr/>
          <p:nvPr/>
        </p:nvSpPr>
        <p:spPr>
          <a:xfrm>
            <a:off x="4679912" y="1978419"/>
            <a:ext cx="3966208" cy="2685479"/>
          </a:xfrm>
          <a:prstGeom prst="rect">
            <a:avLst/>
          </a:prstGeom>
          <a:ln>
            <a:solidFill>
              <a:srgbClr val="0066CC"/>
            </a:solidFill>
          </a:ln>
        </p:spPr>
        <p:txBody>
          <a:bodyPr wrap="square">
            <a:spAutoFit/>
          </a:bodyPr>
          <a:lstStyle/>
          <a:p>
            <a:pPr marL="285750" indent="-285750" algn="just">
              <a:lnSpc>
                <a:spcPct val="150000"/>
              </a:lnSpc>
              <a:buFont typeface="Wingdings" panose="05000000000000000000" pitchFamily="2" charset="2"/>
              <a:buChar char="Ø"/>
            </a:pPr>
            <a:r>
              <a:rPr lang="zh-CN" altLang="en-US" sz="1600" dirty="0">
                <a:solidFill>
                  <a:srgbClr val="000000"/>
                </a:solidFill>
                <a:latin typeface="微软雅黑" panose="020B0503020204020204" pitchFamily="34" charset="-122"/>
                <a:ea typeface="微软雅黑" panose="020B0503020204020204" pitchFamily="34" charset="-122"/>
              </a:rPr>
              <a:t>从静态库局限性来看：</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b="1" dirty="0">
                <a:solidFill>
                  <a:srgbClr val="000000"/>
                </a:solidFill>
                <a:latin typeface="微软雅黑" panose="020B0503020204020204" pitchFamily="34" charset="-122"/>
                <a:ea typeface="微软雅黑" panose="020B0503020204020204" pitchFamily="34" charset="-122"/>
              </a:rPr>
              <a:t>空间浪费</a:t>
            </a:r>
            <a:r>
              <a:rPr lang="zh-CN" altLang="en-US" sz="1400" dirty="0">
                <a:solidFill>
                  <a:srgbClr val="000000"/>
                </a:solidFill>
                <a:latin typeface="微软雅黑" panose="020B0503020204020204" pitchFamily="34" charset="-122"/>
                <a:ea typeface="微软雅黑" panose="020B0503020204020204" pitchFamily="34" charset="-122"/>
              </a:rPr>
              <a:t>是静态库的一个问题；</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静态库对程序的更新、部署和发布页会带来麻烦；</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如果静态库</a:t>
            </a:r>
            <a:r>
              <a:rPr lang="en-US" altLang="zh-CN" sz="1400" dirty="0">
                <a:solidFill>
                  <a:srgbClr val="000000"/>
                </a:solidFill>
                <a:latin typeface="Calibri" panose="020F0502020204030204" pitchFamily="34" charset="0"/>
              </a:rPr>
              <a:t>liba.lib</a:t>
            </a:r>
            <a:r>
              <a:rPr lang="zh-CN" altLang="en-US" sz="1400" dirty="0">
                <a:solidFill>
                  <a:srgbClr val="000000"/>
                </a:solidFill>
                <a:latin typeface="微软雅黑" panose="020B0503020204020204" pitchFamily="34" charset="-122"/>
                <a:ea typeface="微软雅黑" panose="020B0503020204020204" pitchFamily="34" charset="-122"/>
              </a:rPr>
              <a:t>更新了，所以使用它的应用程序都需要重新编译、发布给用户；</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对于玩家来说，可能是一个很小的改动，却导致整个程序重新下载，</a:t>
            </a:r>
            <a:r>
              <a:rPr lang="zh-CN" altLang="en-US" sz="1400" b="1" dirty="0">
                <a:solidFill>
                  <a:srgbClr val="000000"/>
                </a:solidFill>
                <a:latin typeface="微软雅黑" panose="020B0503020204020204" pitchFamily="34" charset="-122"/>
                <a:ea typeface="微软雅黑" panose="020B0503020204020204" pitchFamily="34" charset="-122"/>
              </a:rPr>
              <a:t>全量更新</a:t>
            </a:r>
            <a:r>
              <a:rPr lang="zh-CN" altLang="en-US" sz="1400" dirty="0">
                <a:solidFill>
                  <a:srgbClr val="000000"/>
                </a:solidFill>
                <a:latin typeface="微软雅黑" panose="020B0503020204020204" pitchFamily="34" charset="-122"/>
                <a:ea typeface="微软雅黑" panose="020B0503020204020204" pitchFamily="34" charset="-122"/>
              </a:rPr>
              <a:t>。</a:t>
            </a:r>
            <a:endParaRPr lang="en-US" altLang="zh-CN" sz="1400" dirty="0">
              <a:solidFill>
                <a:srgbClr val="333333"/>
              </a:solidFill>
              <a:latin typeface="Georgia" panose="02040502050405020303" pitchFamily="18" charset="0"/>
              <a:ea typeface="微软雅黑" panose="020B0503020204020204" pitchFamily="34" charset="-122"/>
            </a:endParaRPr>
          </a:p>
        </p:txBody>
      </p:sp>
      <p:sp>
        <p:nvSpPr>
          <p:cNvPr id="3" name="矩形 2">
            <a:extLst>
              <a:ext uri="{FF2B5EF4-FFF2-40B4-BE49-F238E27FC236}">
                <a16:creationId xmlns:a16="http://schemas.microsoft.com/office/drawing/2014/main" id="{10A0100C-4B41-4149-918B-F5390A8AF3CC}"/>
              </a:ext>
            </a:extLst>
          </p:cNvPr>
          <p:cNvSpPr/>
          <p:nvPr/>
        </p:nvSpPr>
        <p:spPr>
          <a:xfrm>
            <a:off x="1297790" y="4698714"/>
            <a:ext cx="1441420" cy="307777"/>
          </a:xfrm>
          <a:prstGeom prst="rect">
            <a:avLst/>
          </a:prstGeom>
        </p:spPr>
        <p:txBody>
          <a:bodyPr wrap="non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静态库链接方式</a:t>
            </a:r>
            <a:endParaRPr lang="zh-CN" altLang="en-US" sz="1400" dirty="0"/>
          </a:p>
        </p:txBody>
      </p:sp>
    </p:spTree>
    <p:extLst>
      <p:ext uri="{BB962C8B-B14F-4D97-AF65-F5344CB8AC3E}">
        <p14:creationId xmlns:p14="http://schemas.microsoft.com/office/powerpoint/2010/main" val="28177723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1165319"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动态库</a:t>
            </a:r>
            <a:endParaRPr lang="en-US" altLang="zh-CN" spc="-1" dirty="0">
              <a:solidFill>
                <a:srgbClr val="000000"/>
              </a:solidFill>
              <a:uFill>
                <a:solidFill>
                  <a:srgbClr val="FFFFFF"/>
                </a:solidFill>
              </a:uFill>
            </a:endParaRPr>
          </a:p>
        </p:txBody>
      </p:sp>
      <p:sp>
        <p:nvSpPr>
          <p:cNvPr id="2" name="矩形 1">
            <a:extLst>
              <a:ext uri="{FF2B5EF4-FFF2-40B4-BE49-F238E27FC236}">
                <a16:creationId xmlns:a16="http://schemas.microsoft.com/office/drawing/2014/main" id="{E471642C-3BD5-417D-8AB0-54C7E84BFDB3}"/>
              </a:ext>
            </a:extLst>
          </p:cNvPr>
          <p:cNvSpPr/>
          <p:nvPr/>
        </p:nvSpPr>
        <p:spPr>
          <a:xfrm>
            <a:off x="341997" y="1613651"/>
            <a:ext cx="8161922" cy="240848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sz="1600" dirty="0">
                <a:solidFill>
                  <a:srgbClr val="000000"/>
                </a:solidFill>
                <a:latin typeface="微软雅黑" panose="020B0503020204020204" pitchFamily="34" charset="-122"/>
                <a:ea typeface="微软雅黑" panose="020B0503020204020204" pitchFamily="34" charset="-122"/>
              </a:rPr>
              <a:t>定义：</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程序编译时并不会被连接到目标代码中，而是在</a:t>
            </a:r>
            <a:r>
              <a:rPr lang="zh-CN" altLang="en-US" sz="1400" b="1" dirty="0">
                <a:solidFill>
                  <a:srgbClr val="FF0000"/>
                </a:solidFill>
                <a:latin typeface="微软雅黑" panose="020B0503020204020204" pitchFamily="34" charset="-122"/>
                <a:ea typeface="微软雅黑" panose="020B0503020204020204" pitchFamily="34" charset="-122"/>
              </a:rPr>
              <a:t>程序运行是才被载入</a:t>
            </a:r>
            <a:r>
              <a:rPr lang="zh-CN" altLang="en-US" sz="1400" dirty="0">
                <a:solidFill>
                  <a:srgbClr val="000000"/>
                </a:solidFill>
                <a:latin typeface="微软雅黑" panose="020B0503020204020204" pitchFamily="34" charset="-122"/>
                <a:ea typeface="微软雅黑" panose="020B0503020204020204" pitchFamily="34" charset="-122"/>
              </a:rPr>
              <a:t>。 </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solidFill>
                  <a:srgbClr val="333333"/>
                </a:solidFill>
                <a:latin typeface="+mn-ea"/>
              </a:rPr>
              <a:t>特点：</a:t>
            </a:r>
          </a:p>
          <a:p>
            <a:pPr marL="285750" indent="-285750" algn="just">
              <a:lnSpc>
                <a:spcPct val="150000"/>
              </a:lnSpc>
              <a:buFont typeface="Wingdings" panose="05000000000000000000" pitchFamily="2" charset="2"/>
              <a:buChar char="p"/>
            </a:pPr>
            <a:r>
              <a:rPr lang="zh-CN" altLang="en-US" sz="1400" dirty="0"/>
              <a:t>可执行文件只包含它需要的</a:t>
            </a:r>
            <a:r>
              <a:rPr lang="zh-CN" altLang="en-US" sz="1400" dirty="0">
                <a:solidFill>
                  <a:srgbClr val="300A24"/>
                </a:solidFill>
              </a:rPr>
              <a:t>函数的</a:t>
            </a:r>
            <a:r>
              <a:rPr lang="zh-CN" altLang="en-US" sz="1400" b="1" dirty="0">
                <a:solidFill>
                  <a:srgbClr val="300A24"/>
                </a:solidFill>
              </a:rPr>
              <a:t>引用表</a:t>
            </a:r>
            <a:r>
              <a:rPr lang="zh-CN" altLang="en-US" sz="1400" dirty="0"/>
              <a:t>，而不是所有的函数代码；</a:t>
            </a:r>
            <a:endParaRPr lang="en-US" altLang="zh-CN" sz="1400" dirty="0"/>
          </a:p>
          <a:p>
            <a:pPr marL="285750" indent="-285750" algn="just">
              <a:lnSpc>
                <a:spcPct val="150000"/>
              </a:lnSpc>
              <a:buFont typeface="Wingdings" panose="05000000000000000000" pitchFamily="2" charset="2"/>
              <a:buChar char="p"/>
            </a:pPr>
            <a:r>
              <a:rPr lang="zh-CN" altLang="en-US" sz="1400" dirty="0"/>
              <a:t>只有在程序执行时</a:t>
            </a:r>
            <a:r>
              <a:rPr lang="en-US" altLang="zh-CN" sz="1400" dirty="0"/>
              <a:t>,</a:t>
            </a:r>
            <a:r>
              <a:rPr lang="zh-CN" altLang="en-US" sz="1400" dirty="0"/>
              <a:t> </a:t>
            </a:r>
            <a:r>
              <a:rPr lang="zh-CN" altLang="en-US" sz="1400" dirty="0">
                <a:solidFill>
                  <a:srgbClr val="300A24"/>
                </a:solidFill>
              </a:rPr>
              <a:t>那些</a:t>
            </a:r>
            <a:r>
              <a:rPr lang="zh-CN" altLang="en-US" sz="1400" b="1" dirty="0">
                <a:solidFill>
                  <a:srgbClr val="300A24"/>
                </a:solidFill>
              </a:rPr>
              <a:t>需要的函数代码</a:t>
            </a:r>
            <a:r>
              <a:rPr lang="zh-CN" altLang="en-US" sz="1400" dirty="0">
                <a:solidFill>
                  <a:srgbClr val="300A24"/>
                </a:solidFill>
              </a:rPr>
              <a:t>才被拷贝到内存</a:t>
            </a:r>
            <a:r>
              <a:rPr lang="zh-CN" altLang="en-US" sz="1400" dirty="0"/>
              <a:t>中。</a:t>
            </a:r>
            <a:endParaRPr lang="en-US" altLang="zh-CN" sz="1400"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动态库在</a:t>
            </a:r>
            <a:r>
              <a:rPr lang="zh-CN" altLang="en-US" sz="1400" b="1" dirty="0">
                <a:solidFill>
                  <a:srgbClr val="000000"/>
                </a:solidFill>
                <a:latin typeface="微软雅黑" panose="020B0503020204020204" pitchFamily="34" charset="-122"/>
                <a:ea typeface="微软雅黑" panose="020B0503020204020204" pitchFamily="34" charset="-122"/>
              </a:rPr>
              <a:t>程序运行是才被载入</a:t>
            </a:r>
            <a:r>
              <a:rPr lang="zh-CN" altLang="en-US" sz="1400" dirty="0">
                <a:solidFill>
                  <a:srgbClr val="000000"/>
                </a:solidFill>
                <a:latin typeface="微软雅黑" panose="020B0503020204020204" pitchFamily="34" charset="-122"/>
                <a:ea typeface="微软雅黑" panose="020B0503020204020204" pitchFamily="34" charset="-122"/>
              </a:rPr>
              <a:t>，也解决了静态库对程序的更新、部署和发布页会带来麻烦。用户只需要更新动态库即可，</a:t>
            </a:r>
            <a:r>
              <a:rPr lang="zh-CN" altLang="en-US" sz="1400" b="1" dirty="0">
                <a:solidFill>
                  <a:srgbClr val="000000"/>
                </a:solidFill>
                <a:latin typeface="微软雅黑" panose="020B0503020204020204" pitchFamily="34" charset="-122"/>
                <a:ea typeface="微软雅黑" panose="020B0503020204020204" pitchFamily="34" charset="-122"/>
              </a:rPr>
              <a:t>增量更新</a:t>
            </a:r>
            <a:r>
              <a:rPr lang="zh-CN" altLang="en-US" sz="1400" dirty="0">
                <a:solidFill>
                  <a:srgbClr val="000000"/>
                </a:solidFill>
                <a:latin typeface="微软雅黑" panose="020B0503020204020204" pitchFamily="34" charset="-122"/>
                <a:ea typeface="微软雅黑" panose="020B0503020204020204" pitchFamily="34" charset="-122"/>
              </a:rPr>
              <a:t>。</a:t>
            </a:r>
            <a:endParaRPr lang="zh-CN" altLang="en-US" sz="14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18750524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1857432"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动态库的特点</a:t>
            </a:r>
            <a:endParaRPr lang="en-US" altLang="zh-CN" spc="-1" dirty="0">
              <a:solidFill>
                <a:srgbClr val="000000"/>
              </a:solidFill>
              <a:uFill>
                <a:solidFill>
                  <a:srgbClr val="FFFFFF"/>
                </a:solidFill>
              </a:uFill>
            </a:endParaRPr>
          </a:p>
        </p:txBody>
      </p:sp>
      <p:sp>
        <p:nvSpPr>
          <p:cNvPr id="14" name="矩形 13">
            <a:extLst>
              <a:ext uri="{FF2B5EF4-FFF2-40B4-BE49-F238E27FC236}">
                <a16:creationId xmlns:a16="http://schemas.microsoft.com/office/drawing/2014/main" id="{9922C0DC-6442-4E19-A44C-EDC4EE669638}"/>
              </a:ext>
            </a:extLst>
          </p:cNvPr>
          <p:cNvSpPr/>
          <p:nvPr/>
        </p:nvSpPr>
        <p:spPr>
          <a:xfrm>
            <a:off x="4038600" y="2182385"/>
            <a:ext cx="4607520" cy="2362185"/>
          </a:xfrm>
          <a:prstGeom prst="rect">
            <a:avLst/>
          </a:prstGeom>
          <a:ln>
            <a:solidFill>
              <a:srgbClr val="0066CC"/>
            </a:solidFill>
          </a:ln>
        </p:spPr>
        <p:txBody>
          <a:bodyPr wrap="square">
            <a:spAutoFit/>
          </a:bodyPr>
          <a:lstStyle/>
          <a:p>
            <a:pPr marL="285750" indent="-285750" algn="just">
              <a:lnSpc>
                <a:spcPct val="150000"/>
              </a:lnSpc>
              <a:buFont typeface="Wingdings" panose="05000000000000000000" pitchFamily="2" charset="2"/>
              <a:buChar char="Ø"/>
            </a:pPr>
            <a:r>
              <a:rPr lang="zh-CN" altLang="en-US" sz="1600" dirty="0">
                <a:solidFill>
                  <a:srgbClr val="000000"/>
                </a:solidFill>
                <a:latin typeface="微软雅黑" panose="020B0503020204020204" pitchFamily="34" charset="-122"/>
                <a:ea typeface="微软雅黑" panose="020B0503020204020204" pitchFamily="34" charset="-122"/>
              </a:rPr>
              <a:t>动态库的特点：</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400" dirty="0"/>
              <a:t>对库函数的链接载入推迟到程序运行的时期；</a:t>
            </a:r>
            <a:endParaRPr lang="en-US" altLang="zh-CN" sz="1400" dirty="0"/>
          </a:p>
          <a:p>
            <a:pPr marL="285750" indent="-285750" algn="just">
              <a:lnSpc>
                <a:spcPct val="150000"/>
              </a:lnSpc>
              <a:buFont typeface="Wingdings" panose="05000000000000000000" pitchFamily="2" charset="2"/>
              <a:buChar char="p"/>
            </a:pPr>
            <a:r>
              <a:rPr lang="zh-CN" altLang="en-US" sz="1400" dirty="0"/>
              <a:t>实现进程之间的</a:t>
            </a:r>
            <a:r>
              <a:rPr lang="zh-CN" altLang="en-US" sz="1400" b="1" dirty="0"/>
              <a:t>资源共享</a:t>
            </a:r>
            <a:r>
              <a:rPr lang="zh-CN" altLang="en-US" sz="1400" dirty="0"/>
              <a:t>，也称为共享库；</a:t>
            </a:r>
            <a:endParaRPr lang="en-US" altLang="zh-CN" sz="1400" dirty="0"/>
          </a:p>
          <a:p>
            <a:pPr marL="285750" indent="-285750" algn="just">
              <a:lnSpc>
                <a:spcPct val="150000"/>
              </a:lnSpc>
              <a:buFont typeface="Wingdings" panose="05000000000000000000" pitchFamily="2" charset="2"/>
              <a:buChar char="p"/>
            </a:pPr>
            <a:r>
              <a:rPr lang="zh-CN" altLang="en-US" sz="1400" dirty="0"/>
              <a:t>一些程序升级变得简单，</a:t>
            </a:r>
            <a:r>
              <a:rPr lang="zh-CN" altLang="en-US" sz="1400" b="1" dirty="0"/>
              <a:t>增量更新</a:t>
            </a:r>
            <a:r>
              <a:rPr lang="zh-CN" altLang="en-US" sz="1400" dirty="0"/>
              <a:t>；</a:t>
            </a:r>
            <a:endParaRPr lang="en-US" altLang="zh-CN" sz="1400" dirty="0"/>
          </a:p>
          <a:p>
            <a:pPr marL="285750" indent="-285750" algn="just">
              <a:lnSpc>
                <a:spcPct val="150000"/>
              </a:lnSpc>
              <a:buFont typeface="Wingdings" panose="05000000000000000000" pitchFamily="2" charset="2"/>
              <a:buChar char="p"/>
            </a:pPr>
            <a:r>
              <a:rPr lang="zh-CN" altLang="en-US" sz="1400" dirty="0"/>
              <a:t>但依赖的模块也要存在，如果使用载入时动态链接，程序启动时发现</a:t>
            </a:r>
            <a:r>
              <a:rPr lang="en-US" altLang="zh-CN" sz="1400" dirty="0"/>
              <a:t>DLL</a:t>
            </a:r>
            <a:r>
              <a:rPr lang="zh-CN" altLang="en-US" sz="1400" dirty="0"/>
              <a:t>不存在，系统将终止程序并给出错误信息，</a:t>
            </a:r>
            <a:r>
              <a:rPr lang="zh-CN" altLang="en-US" sz="1400" b="1" dirty="0"/>
              <a:t>依赖性强</a:t>
            </a:r>
            <a:r>
              <a:rPr lang="zh-CN" altLang="en-US" sz="1400" dirty="0"/>
              <a:t>。</a:t>
            </a:r>
          </a:p>
        </p:txBody>
      </p:sp>
      <p:pic>
        <p:nvPicPr>
          <p:cNvPr id="12" name="图片 11">
            <a:extLst>
              <a:ext uri="{FF2B5EF4-FFF2-40B4-BE49-F238E27FC236}">
                <a16:creationId xmlns:a16="http://schemas.microsoft.com/office/drawing/2014/main" id="{200C57CE-7A4A-4CB0-8CE8-A26F788C5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01" y="1982729"/>
            <a:ext cx="3046260" cy="2681240"/>
          </a:xfrm>
          <a:prstGeom prst="rect">
            <a:avLst/>
          </a:prstGeom>
          <a:ln>
            <a:solidFill>
              <a:srgbClr val="0066CC"/>
            </a:solidFill>
          </a:ln>
        </p:spPr>
      </p:pic>
      <p:sp>
        <p:nvSpPr>
          <p:cNvPr id="13" name="矩形 12">
            <a:extLst>
              <a:ext uri="{FF2B5EF4-FFF2-40B4-BE49-F238E27FC236}">
                <a16:creationId xmlns:a16="http://schemas.microsoft.com/office/drawing/2014/main" id="{3E90D0D3-2938-4455-9016-705F9826A85B}"/>
              </a:ext>
            </a:extLst>
          </p:cNvPr>
          <p:cNvSpPr/>
          <p:nvPr/>
        </p:nvSpPr>
        <p:spPr>
          <a:xfrm>
            <a:off x="1297790" y="4698714"/>
            <a:ext cx="1441420" cy="307777"/>
          </a:xfrm>
          <a:prstGeom prst="rect">
            <a:avLst/>
          </a:prstGeom>
        </p:spPr>
        <p:txBody>
          <a:bodyPr wrap="non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动态库链接方式</a:t>
            </a:r>
            <a:endParaRPr lang="zh-CN" altLang="en-US" sz="1400" dirty="0"/>
          </a:p>
        </p:txBody>
      </p:sp>
    </p:spTree>
    <p:extLst>
      <p:ext uri="{BB962C8B-B14F-4D97-AF65-F5344CB8AC3E}">
        <p14:creationId xmlns:p14="http://schemas.microsoft.com/office/powerpoint/2010/main" val="15370369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2182385"/>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49840"/>
            <a:ext cx="1626727"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画芝士点啦</a:t>
            </a:r>
            <a:endParaRPr lang="en-US" altLang="zh-CN" spc="-1" dirty="0">
              <a:solidFill>
                <a:srgbClr val="000000"/>
              </a:solidFill>
              <a:uFill>
                <a:solidFill>
                  <a:srgbClr val="FFFFFF"/>
                </a:solidFill>
              </a:uFill>
            </a:endParaRPr>
          </a:p>
        </p:txBody>
      </p:sp>
      <p:sp>
        <p:nvSpPr>
          <p:cNvPr id="15" name="矩形 14">
            <a:extLst>
              <a:ext uri="{FF2B5EF4-FFF2-40B4-BE49-F238E27FC236}">
                <a16:creationId xmlns:a16="http://schemas.microsoft.com/office/drawing/2014/main" id="{4FBD99D7-94BA-4FE8-8688-995F38701DB9}"/>
              </a:ext>
            </a:extLst>
          </p:cNvPr>
          <p:cNvSpPr/>
          <p:nvPr/>
        </p:nvSpPr>
        <p:spPr>
          <a:xfrm>
            <a:off x="341998" y="1702259"/>
            <a:ext cx="8312760" cy="2085186"/>
          </a:xfrm>
          <a:prstGeom prst="rect">
            <a:avLst/>
          </a:prstGeom>
          <a:ln>
            <a:solidFill>
              <a:srgbClr val="0066CC"/>
            </a:solidFill>
          </a:ln>
        </p:spPr>
        <p:txBody>
          <a:bodyPr wrap="square">
            <a:spAutoFit/>
          </a:bodyPr>
          <a:lstStyle/>
          <a:p>
            <a:pPr marL="285750" indent="-285750" algn="just">
              <a:lnSpc>
                <a:spcPct val="150000"/>
              </a:lnSpc>
              <a:buFont typeface="Wingdings" panose="05000000000000000000" pitchFamily="2" charset="2"/>
              <a:buChar char="Ø"/>
            </a:pPr>
            <a:r>
              <a:rPr lang="zh-CN" altLang="en-US" sz="1600" dirty="0">
                <a:latin typeface="Microsoft YaHei" panose="020B0503020204020204" pitchFamily="34" charset="-122"/>
                <a:ea typeface="Microsoft YaHei" panose="020B0503020204020204" pitchFamily="34" charset="-122"/>
              </a:rPr>
              <a:t>一句话总结：</a:t>
            </a:r>
            <a:endParaRPr lang="en-US" altLang="zh-CN" sz="1600" dirty="0">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zh-CN" altLang="en-US" sz="1400" b="1" dirty="0">
                <a:latin typeface="Microsoft YaHei" panose="020B0503020204020204" pitchFamily="34" charset="-122"/>
                <a:ea typeface="Microsoft YaHei" panose="020B0503020204020204" pitchFamily="34" charset="-122"/>
              </a:rPr>
              <a:t>静态库</a:t>
            </a:r>
            <a:r>
              <a:rPr lang="zh-CN" altLang="en-US" sz="1400" dirty="0">
                <a:latin typeface="Microsoft YaHei" panose="020B0503020204020204" pitchFamily="34" charset="-122"/>
                <a:ea typeface="Microsoft YaHei" panose="020B0503020204020204" pitchFamily="34" charset="-122"/>
              </a:rPr>
              <a:t>是牺牲了空间效率，换取了</a:t>
            </a:r>
            <a:r>
              <a:rPr lang="zh-CN" altLang="en-US" sz="1400" b="1" dirty="0">
                <a:latin typeface="Microsoft YaHei" panose="020B0503020204020204" pitchFamily="34" charset="-122"/>
                <a:ea typeface="Microsoft YaHei" panose="020B0503020204020204" pitchFamily="34" charset="-122"/>
              </a:rPr>
              <a:t>时间效率</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zh-CN" altLang="en-US" sz="1400" b="1" dirty="0">
                <a:latin typeface="Microsoft YaHei" panose="020B0503020204020204" pitchFamily="34" charset="-122"/>
                <a:ea typeface="Microsoft YaHei" panose="020B0503020204020204" pitchFamily="34" charset="-122"/>
              </a:rPr>
              <a:t>共享库</a:t>
            </a:r>
            <a:r>
              <a:rPr lang="zh-CN" altLang="en-US" sz="1400" dirty="0">
                <a:latin typeface="Microsoft YaHei" panose="020B0503020204020204" pitchFamily="34" charset="-122"/>
                <a:ea typeface="Microsoft YaHei" panose="020B0503020204020204" pitchFamily="34" charset="-122"/>
              </a:rPr>
              <a:t>是牺牲了时间效率，换取了</a:t>
            </a:r>
            <a:r>
              <a:rPr lang="zh-CN" altLang="en-US" sz="1400" b="1" dirty="0">
                <a:latin typeface="Microsoft YaHei" panose="020B0503020204020204" pitchFamily="34" charset="-122"/>
                <a:ea typeface="Microsoft YaHei" panose="020B0503020204020204" pitchFamily="34" charset="-122"/>
              </a:rPr>
              <a:t>空间效率</a:t>
            </a:r>
            <a:r>
              <a:rPr lang="zh-CN" altLang="en-US" sz="1400" dirty="0">
                <a:latin typeface="Microsoft YaHei" panose="020B0503020204020204" pitchFamily="34" charset="-122"/>
                <a:ea typeface="Microsoft YaHei" panose="020B0503020204020204" pitchFamily="34" charset="-122"/>
              </a:rPr>
              <a:t>；</a:t>
            </a:r>
            <a:endParaRPr lang="en-US" altLang="zh-CN" sz="14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pitchFamily="2" charset="2"/>
              <a:buChar char="Ø"/>
            </a:pPr>
            <a:r>
              <a:rPr lang="zh-CN" altLang="en-US" sz="1600" dirty="0"/>
              <a:t>工程应用</a:t>
            </a:r>
            <a:endParaRPr lang="en-US" altLang="zh-CN" sz="1600" dirty="0"/>
          </a:p>
          <a:p>
            <a:pPr marL="285750" indent="-285750" algn="just">
              <a:lnSpc>
                <a:spcPct val="150000"/>
              </a:lnSpc>
              <a:buFont typeface="Arial" panose="020B0604020202020204" pitchFamily="34" charset="0"/>
              <a:buChar char="•"/>
            </a:pPr>
            <a:r>
              <a:rPr lang="zh-CN" altLang="en-US" sz="1400" dirty="0"/>
              <a:t>一般在比较固定参数的工程项目中，如底层驱动逻辑比较稳定，会考虑静态库的使用；</a:t>
            </a:r>
            <a:endParaRPr lang="en-US" altLang="zh-CN" sz="1400" dirty="0"/>
          </a:p>
          <a:p>
            <a:pPr marL="285750" indent="-285750" algn="just">
              <a:lnSpc>
                <a:spcPct val="150000"/>
              </a:lnSpc>
              <a:buFont typeface="Arial" panose="020B0604020202020204" pitchFamily="34" charset="0"/>
              <a:buChar char="•"/>
            </a:pPr>
            <a:r>
              <a:rPr lang="zh-CN" altLang="en-US" sz="1400" dirty="0"/>
              <a:t>在需要多次调试优化版本中，比如</a:t>
            </a:r>
            <a:r>
              <a:rPr lang="en-US" altLang="zh-CN" sz="1400" dirty="0"/>
              <a:t>PUBG</a:t>
            </a:r>
            <a:r>
              <a:rPr lang="zh-CN" altLang="en-US" sz="1200" dirty="0"/>
              <a:t>（吃鸡）</a:t>
            </a:r>
            <a:r>
              <a:rPr lang="zh-CN" altLang="en-US" sz="1400" dirty="0"/>
              <a:t>的游戏平衡体验更新，会考虑动态库的使用。</a:t>
            </a:r>
          </a:p>
        </p:txBody>
      </p:sp>
      <p:sp>
        <p:nvSpPr>
          <p:cNvPr id="17" name="矩形 16">
            <a:extLst>
              <a:ext uri="{FF2B5EF4-FFF2-40B4-BE49-F238E27FC236}">
                <a16:creationId xmlns:a16="http://schemas.microsoft.com/office/drawing/2014/main" id="{41FF87F6-C87C-4823-A6B4-496E62806E58}"/>
              </a:ext>
            </a:extLst>
          </p:cNvPr>
          <p:cNvSpPr/>
          <p:nvPr/>
        </p:nvSpPr>
        <p:spPr>
          <a:xfrm>
            <a:off x="1776690" y="3934091"/>
            <a:ext cx="6878068" cy="307777"/>
          </a:xfrm>
          <a:prstGeom prst="rect">
            <a:avLst/>
          </a:prstGeom>
          <a:solidFill>
            <a:schemeClr val="tx2">
              <a:lumMod val="60000"/>
              <a:lumOff val="40000"/>
            </a:schemeClr>
          </a:solidFill>
        </p:spPr>
        <p:txBody>
          <a:bodyPr wrap="square">
            <a:spAutoFit/>
          </a:bodyPr>
          <a:lstStyle/>
          <a:p>
            <a:r>
              <a:rPr lang="zh-CN" altLang="en-US" sz="1400" dirty="0">
                <a:solidFill>
                  <a:schemeClr val="bg1"/>
                </a:solidFill>
              </a:rPr>
              <a:t>转自</a:t>
            </a:r>
            <a:r>
              <a:rPr lang="en-US" altLang="zh-CN" sz="1400" dirty="0">
                <a:solidFill>
                  <a:schemeClr val="bg1"/>
                </a:solidFill>
              </a:rPr>
              <a:t>[C++</a:t>
            </a:r>
            <a:r>
              <a:rPr lang="zh-CN" altLang="en-US" sz="1400" dirty="0">
                <a:solidFill>
                  <a:schemeClr val="bg1"/>
                </a:solidFill>
              </a:rPr>
              <a:t>静态库与动态库</a:t>
            </a:r>
            <a:r>
              <a:rPr lang="en-US" altLang="zh-CN" sz="1400" dirty="0">
                <a:solidFill>
                  <a:schemeClr val="bg1"/>
                </a:solidFill>
              </a:rPr>
              <a:t>(</a:t>
            </a:r>
            <a:r>
              <a:rPr lang="zh-CN" altLang="en-US" sz="1400" dirty="0">
                <a:solidFill>
                  <a:schemeClr val="bg1"/>
                </a:solidFill>
              </a:rPr>
              <a:t>吴秦</a:t>
            </a:r>
            <a:r>
              <a:rPr lang="en-US" altLang="zh-CN" sz="1400" dirty="0">
                <a:solidFill>
                  <a:schemeClr val="bg1"/>
                </a:solidFill>
              </a:rPr>
              <a:t>)] </a:t>
            </a:r>
            <a:r>
              <a:rPr lang="zh-CN" altLang="en-US" sz="1400" dirty="0">
                <a:solidFill>
                  <a:schemeClr val="bg1"/>
                </a:solidFill>
              </a:rPr>
              <a:t>https://www.cnblogs.com/skynet/p/3372855.html</a:t>
            </a:r>
          </a:p>
        </p:txBody>
      </p:sp>
      <p:cxnSp>
        <p:nvCxnSpPr>
          <p:cNvPr id="3" name="直接连接符 2">
            <a:extLst>
              <a:ext uri="{FF2B5EF4-FFF2-40B4-BE49-F238E27FC236}">
                <a16:creationId xmlns:a16="http://schemas.microsoft.com/office/drawing/2014/main" id="{99DC63F8-9601-45CC-84AF-B326A65E0D66}"/>
              </a:ext>
            </a:extLst>
          </p:cNvPr>
          <p:cNvCxnSpPr>
            <a:cxnSpLocks/>
          </p:cNvCxnSpPr>
          <p:nvPr/>
        </p:nvCxnSpPr>
        <p:spPr>
          <a:xfrm>
            <a:off x="1776690" y="4347210"/>
            <a:ext cx="6878068"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4678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28"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29"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1. </a:t>
            </a:r>
            <a:r>
              <a:rPr lang="en-US" sz="2800" b="0" strike="noStrike" spc="-1" dirty="0" err="1">
                <a:solidFill>
                  <a:srgbClr val="000000"/>
                </a:solidFill>
                <a:uFill>
                  <a:solidFill>
                    <a:srgbClr val="FFFFFF"/>
                  </a:solidFill>
                </a:uFill>
                <a:latin typeface="Arial"/>
                <a:ea typeface="DejaVu Sans"/>
              </a:rPr>
              <a:t>认识CMake及应用</a:t>
            </a:r>
            <a:endParaRPr lang="en-US" sz="1800" b="0" strike="noStrike" spc="-1" dirty="0">
              <a:solidFill>
                <a:srgbClr val="000000"/>
              </a:solidFill>
              <a:uFill>
                <a:solidFill>
                  <a:srgbClr val="FFFFFF"/>
                </a:solidFill>
              </a:uFill>
              <a:latin typeface="Arial"/>
            </a:endParaRPr>
          </a:p>
        </p:txBody>
      </p:sp>
      <p:sp>
        <p:nvSpPr>
          <p:cNvPr id="130" name="CustomShape 4"/>
          <p:cNvSpPr/>
          <p:nvPr/>
        </p:nvSpPr>
        <p:spPr>
          <a:xfrm>
            <a:off x="342000" y="1149840"/>
            <a:ext cx="8228520" cy="37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200000"/>
              </a:lnSpc>
              <a:buClr>
                <a:srgbClr val="000000"/>
              </a:buClr>
              <a:buFont typeface="Wingdings" charset="2"/>
              <a:buChar char=""/>
            </a:pPr>
            <a:r>
              <a:rPr lang="en-US" sz="1800" b="1" strike="noStrike" spc="-1" dirty="0">
                <a:solidFill>
                  <a:srgbClr val="000000"/>
                </a:solidFill>
                <a:uFill>
                  <a:solidFill>
                    <a:srgbClr val="FFFFFF"/>
                  </a:solidFill>
                </a:uFill>
                <a:latin typeface="Arial"/>
                <a:ea typeface="DejaVu Sans"/>
              </a:rPr>
              <a:t>CMake </a:t>
            </a:r>
            <a:r>
              <a:rPr lang="en-US" sz="1800" b="1" strike="noStrike" spc="-1" dirty="0" err="1">
                <a:solidFill>
                  <a:srgbClr val="000000"/>
                </a:solidFill>
                <a:uFill>
                  <a:solidFill>
                    <a:srgbClr val="FFFFFF"/>
                  </a:solidFill>
                </a:uFill>
                <a:latin typeface="Arial"/>
                <a:ea typeface="DejaVu Sans"/>
              </a:rPr>
              <a:t>是什么</a:t>
            </a:r>
            <a:r>
              <a:rPr lang="en-US" sz="1800" b="1"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285750" indent="-285750">
              <a:lnSpc>
                <a:spcPct val="150000"/>
              </a:lnSpc>
              <a:buFont typeface="Arial" panose="020B0604020202020204" pitchFamily="34" charset="0"/>
              <a:buChar char="•"/>
            </a:pPr>
            <a:r>
              <a:rPr lang="zh-CN" altLang="en-US" sz="1600" b="0" strike="noStrike" spc="-1" dirty="0">
                <a:solidFill>
                  <a:srgbClr val="000000"/>
                </a:solidFill>
                <a:uFill>
                  <a:solidFill>
                    <a:srgbClr val="FFFFFF"/>
                  </a:solidFill>
                </a:uFill>
                <a:latin typeface="Arial"/>
                <a:ea typeface="DejaVu Sans"/>
              </a:rPr>
              <a:t>全称</a:t>
            </a:r>
            <a:r>
              <a:rPr lang="en-US" altLang="zh-CN" sz="1600" b="1" spc="-1" dirty="0">
                <a:solidFill>
                  <a:srgbClr val="000000"/>
                </a:solidFill>
                <a:uFill>
                  <a:solidFill>
                    <a:srgbClr val="FFFFFF"/>
                  </a:solidFill>
                </a:uFill>
                <a:ea typeface="DejaVu Sans"/>
                <a:cs typeface="Times New Roman" panose="02020603050405020304" pitchFamily="18" charset="0"/>
              </a:rPr>
              <a:t>C</a:t>
            </a:r>
            <a:r>
              <a:rPr lang="en-US" altLang="zh-CN" sz="1600" b="1" dirty="0"/>
              <a:t>ross Platform Make</a:t>
            </a:r>
            <a:r>
              <a:rPr lang="zh-CN" altLang="en-US" sz="1600" dirty="0"/>
              <a:t>，起初为了跨平台需求，而后不断完善并广泛使用</a:t>
            </a:r>
            <a:endParaRPr lang="en-US" altLang="zh-CN" sz="1600" dirty="0"/>
          </a:p>
          <a:p>
            <a:pPr marL="285750" indent="-285750">
              <a:lnSpc>
                <a:spcPct val="150000"/>
              </a:lnSpc>
              <a:buFont typeface="Arial" panose="020B0604020202020204" pitchFamily="34" charset="0"/>
              <a:buChar char="•"/>
            </a:pPr>
            <a:r>
              <a:rPr lang="en-US" sz="1600" b="0" strike="noStrike" spc="-1" dirty="0" err="1">
                <a:solidFill>
                  <a:srgbClr val="000000"/>
                </a:solidFill>
                <a:uFill>
                  <a:solidFill>
                    <a:srgbClr val="FFFFFF"/>
                  </a:solidFill>
                </a:uFill>
                <a:latin typeface="Arial"/>
                <a:ea typeface="DejaVu Sans"/>
              </a:rPr>
              <a:t>一款优秀的</a:t>
            </a:r>
            <a:r>
              <a:rPr lang="en-US" sz="1600" b="1" strike="noStrike" spc="-1" dirty="0" err="1">
                <a:solidFill>
                  <a:srgbClr val="000000"/>
                </a:solidFill>
                <a:uFill>
                  <a:solidFill>
                    <a:srgbClr val="FFFFFF"/>
                  </a:solidFill>
                </a:uFill>
                <a:latin typeface="Arial"/>
                <a:ea typeface="DejaVu Sans"/>
              </a:rPr>
              <a:t>工程构建工具</a:t>
            </a:r>
            <a:r>
              <a:rPr lang="zh-CN" altLang="en-US" sz="1400" strike="noStrike" spc="-1" dirty="0">
                <a:solidFill>
                  <a:srgbClr val="000000"/>
                </a:solidFill>
                <a:uFill>
                  <a:solidFill>
                    <a:srgbClr val="FFFFFF"/>
                  </a:solidFill>
                </a:uFill>
                <a:latin typeface="Arial"/>
                <a:ea typeface="DejaVu Sans"/>
              </a:rPr>
              <a:t>（</a:t>
            </a:r>
            <a:r>
              <a:rPr lang="en-US" altLang="zh-CN" sz="1400" strike="noStrike" spc="-1" dirty="0">
                <a:solidFill>
                  <a:srgbClr val="000000"/>
                </a:solidFill>
                <a:uFill>
                  <a:solidFill>
                    <a:srgbClr val="FFFFFF"/>
                  </a:solidFill>
                </a:uFill>
                <a:latin typeface="Arial"/>
                <a:ea typeface="DejaVu Sans"/>
              </a:rPr>
              <a:t>KDE</a:t>
            </a:r>
            <a:r>
              <a:rPr lang="zh-CN" altLang="en-US" sz="1400" strike="noStrike" spc="-1" dirty="0">
                <a:solidFill>
                  <a:srgbClr val="000000"/>
                </a:solidFill>
                <a:uFill>
                  <a:solidFill>
                    <a:srgbClr val="FFFFFF"/>
                  </a:solidFill>
                </a:uFill>
                <a:latin typeface="Arial"/>
                <a:ea typeface="DejaVu Sans"/>
              </a:rPr>
              <a:t>开发者使用近</a:t>
            </a:r>
            <a:r>
              <a:rPr lang="en-US" altLang="zh-CN" sz="1400" strike="noStrike" spc="-1" dirty="0">
                <a:solidFill>
                  <a:srgbClr val="000000"/>
                </a:solidFill>
                <a:uFill>
                  <a:solidFill>
                    <a:srgbClr val="FFFFFF"/>
                  </a:solidFill>
                </a:uFill>
                <a:latin typeface="Arial"/>
                <a:ea typeface="DejaVu Sans"/>
              </a:rPr>
              <a:t>10</a:t>
            </a:r>
            <a:r>
              <a:rPr lang="zh-CN" altLang="en-US" sz="1400" strike="noStrike" spc="-1" dirty="0">
                <a:solidFill>
                  <a:srgbClr val="000000"/>
                </a:solidFill>
                <a:uFill>
                  <a:solidFill>
                    <a:srgbClr val="FFFFFF"/>
                  </a:solidFill>
                </a:uFill>
                <a:latin typeface="Arial"/>
                <a:ea typeface="DejaVu Sans"/>
              </a:rPr>
              <a:t>年</a:t>
            </a:r>
            <a:r>
              <a:rPr lang="en-US" altLang="zh-CN" sz="1400" strike="noStrike" spc="-1" dirty="0" err="1">
                <a:solidFill>
                  <a:srgbClr val="000000"/>
                </a:solidFill>
                <a:uFill>
                  <a:solidFill>
                    <a:srgbClr val="FFFFFF"/>
                  </a:solidFill>
                </a:uFill>
                <a:latin typeface="Arial"/>
                <a:ea typeface="DejaVu Sans"/>
              </a:rPr>
              <a:t>autotools</a:t>
            </a:r>
            <a:r>
              <a:rPr lang="zh-CN" altLang="en-US" sz="1400" strike="noStrike" spc="-1" dirty="0">
                <a:solidFill>
                  <a:srgbClr val="000000"/>
                </a:solidFill>
                <a:uFill>
                  <a:solidFill>
                    <a:srgbClr val="FFFFFF"/>
                  </a:solidFill>
                </a:uFill>
                <a:latin typeface="Arial"/>
                <a:ea typeface="DejaVu Sans"/>
              </a:rPr>
              <a:t>，在</a:t>
            </a:r>
            <a:r>
              <a:rPr lang="en-US" altLang="zh-CN" sz="1400" strike="noStrike" spc="-1" dirty="0">
                <a:solidFill>
                  <a:srgbClr val="000000"/>
                </a:solidFill>
                <a:uFill>
                  <a:solidFill>
                    <a:srgbClr val="FFFFFF"/>
                  </a:solidFill>
                </a:uFill>
                <a:latin typeface="Arial"/>
                <a:ea typeface="DejaVu Sans"/>
              </a:rPr>
              <a:t>KDE4</a:t>
            </a:r>
            <a:r>
              <a:rPr lang="zh-CN" altLang="en-US" sz="1400" strike="noStrike" spc="-1" dirty="0">
                <a:solidFill>
                  <a:srgbClr val="000000"/>
                </a:solidFill>
                <a:uFill>
                  <a:solidFill>
                    <a:srgbClr val="FFFFFF"/>
                  </a:solidFill>
                </a:uFill>
                <a:latin typeface="Arial"/>
                <a:ea typeface="DejaVu Sans"/>
              </a:rPr>
              <a:t>改用</a:t>
            </a:r>
            <a:r>
              <a:rPr lang="en-US" altLang="zh-CN" sz="1400" strike="noStrike" spc="-1" dirty="0">
                <a:solidFill>
                  <a:srgbClr val="000000"/>
                </a:solidFill>
                <a:uFill>
                  <a:solidFill>
                    <a:srgbClr val="FFFFFF"/>
                  </a:solidFill>
                </a:uFill>
                <a:latin typeface="Arial"/>
                <a:ea typeface="DejaVu Sans"/>
              </a:rPr>
              <a:t>CMake</a:t>
            </a:r>
            <a:r>
              <a:rPr lang="zh-CN" altLang="en-US" sz="1400" strike="noStrike" spc="-1" dirty="0">
                <a:solidFill>
                  <a:srgbClr val="000000"/>
                </a:solidFill>
                <a:uFill>
                  <a:solidFill>
                    <a:srgbClr val="FFFFFF"/>
                  </a:solidFill>
                </a:uFill>
                <a:latin typeface="Arial"/>
                <a:ea typeface="DejaVu Sans"/>
              </a:rPr>
              <a:t>）</a:t>
            </a:r>
            <a:endParaRPr lang="en-US" altLang="zh-CN" sz="1400" b="1" spc="-1" dirty="0">
              <a:solidFill>
                <a:srgbClr val="000000"/>
              </a:solidFill>
              <a:uFill>
                <a:solidFill>
                  <a:srgbClr val="FFFFFF"/>
                </a:solidFill>
              </a:uFill>
              <a:latin typeface="Arial"/>
              <a:ea typeface="DejaVu Sans"/>
            </a:endParaRPr>
          </a:p>
          <a:p>
            <a:pPr marL="343080" indent="-342720">
              <a:lnSpc>
                <a:spcPct val="200000"/>
              </a:lnSpc>
              <a:buClr>
                <a:srgbClr val="000000"/>
              </a:buClr>
              <a:buFont typeface="Wingdings" charset="2"/>
              <a:buChar char=""/>
            </a:pPr>
            <a:r>
              <a:rPr lang="en-US" sz="1800" b="1" strike="noStrike" spc="-1" dirty="0" err="1">
                <a:solidFill>
                  <a:srgbClr val="000000"/>
                </a:solidFill>
                <a:uFill>
                  <a:solidFill>
                    <a:srgbClr val="FFFFFF"/>
                  </a:solidFill>
                </a:uFill>
                <a:latin typeface="Arial"/>
                <a:ea typeface="DejaVu Sans"/>
              </a:rPr>
              <a:t>特点及优势</a:t>
            </a:r>
            <a:r>
              <a:rPr lang="en-US" sz="1800" b="1"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marL="285840" indent="-285480">
              <a:lnSpc>
                <a:spcPct val="150000"/>
              </a:lnSpc>
              <a:buClr>
                <a:srgbClr val="000000"/>
              </a:buClr>
              <a:buFont typeface="Wingdings" charset="2"/>
              <a:buChar char=""/>
            </a:pPr>
            <a:r>
              <a:rPr lang="en-US" sz="1600" b="0" strike="noStrike" spc="-1" dirty="0" err="1">
                <a:solidFill>
                  <a:srgbClr val="000000"/>
                </a:solidFill>
                <a:uFill>
                  <a:solidFill>
                    <a:srgbClr val="FFFFFF"/>
                  </a:solidFill>
                </a:uFill>
                <a:latin typeface="Arial"/>
                <a:ea typeface="DejaVu Sans"/>
              </a:rPr>
              <a:t>开放源代码</a:t>
            </a:r>
            <a:r>
              <a:rPr lang="zh-CN" altLang="en-US" sz="1600" b="0" strike="noStrike" spc="-1" dirty="0">
                <a:solidFill>
                  <a:srgbClr val="000000"/>
                </a:solidFill>
                <a:uFill>
                  <a:solidFill>
                    <a:srgbClr val="FFFFFF"/>
                  </a:solidFill>
                </a:uFill>
                <a:latin typeface="Arial"/>
                <a:ea typeface="DejaVu Sans"/>
              </a:rPr>
              <a:t>，</a:t>
            </a:r>
            <a:r>
              <a:rPr lang="en-US" sz="1600" b="0" strike="noStrike" spc="-1" dirty="0" err="1">
                <a:solidFill>
                  <a:srgbClr val="000000"/>
                </a:solidFill>
                <a:uFill>
                  <a:solidFill>
                    <a:srgbClr val="FFFFFF"/>
                  </a:solidFill>
                </a:uFill>
                <a:latin typeface="Arial"/>
                <a:ea typeface="DejaVu Sans"/>
              </a:rPr>
              <a:t>具有BSD许可</a:t>
            </a:r>
            <a:endParaRPr lang="en-US" sz="1600" b="0" strike="noStrike" spc="-1" dirty="0">
              <a:solidFill>
                <a:srgbClr val="000000"/>
              </a:solidFill>
              <a:uFill>
                <a:solidFill>
                  <a:srgbClr val="FFFFFF"/>
                </a:solidFill>
              </a:uFill>
              <a:latin typeface="Arial"/>
            </a:endParaRPr>
          </a:p>
          <a:p>
            <a:pPr marL="285840" indent="-285480">
              <a:lnSpc>
                <a:spcPct val="150000"/>
              </a:lnSpc>
              <a:buClr>
                <a:srgbClr val="000000"/>
              </a:buClr>
              <a:buFont typeface="Wingdings" charset="2"/>
              <a:buChar char=""/>
            </a:pPr>
            <a:r>
              <a:rPr lang="en-US" sz="1600" b="0" strike="noStrike" spc="-1" dirty="0" err="1">
                <a:solidFill>
                  <a:srgbClr val="000000"/>
                </a:solidFill>
                <a:uFill>
                  <a:solidFill>
                    <a:srgbClr val="FFFFFF"/>
                  </a:solidFill>
                </a:uFill>
                <a:latin typeface="Arial"/>
                <a:ea typeface="DejaVu Sans"/>
              </a:rPr>
              <a:t>跨平台</a:t>
            </a:r>
            <a:r>
              <a:rPr lang="zh-CN" altLang="en-US" sz="1600" b="0" strike="noStrike" spc="-1" dirty="0">
                <a:solidFill>
                  <a:srgbClr val="000000"/>
                </a:solidFill>
                <a:uFill>
                  <a:solidFill>
                    <a:srgbClr val="FFFFFF"/>
                  </a:solidFill>
                </a:uFill>
                <a:latin typeface="Arial"/>
                <a:ea typeface="DejaVu Sans"/>
              </a:rPr>
              <a:t>，</a:t>
            </a:r>
            <a:r>
              <a:rPr lang="en-US" sz="1600" b="0" strike="noStrike" spc="-1" dirty="0" err="1">
                <a:solidFill>
                  <a:srgbClr val="000000"/>
                </a:solidFill>
                <a:uFill>
                  <a:solidFill>
                    <a:srgbClr val="FFFFFF"/>
                  </a:solidFill>
                </a:uFill>
                <a:latin typeface="Arial"/>
                <a:ea typeface="DejaVu Sans"/>
              </a:rPr>
              <a:t>支持Linux</a:t>
            </a:r>
            <a:r>
              <a:rPr lang="en-US" sz="1600" b="0" strike="noStrike" spc="-1" dirty="0">
                <a:solidFill>
                  <a:srgbClr val="000000"/>
                </a:solidFill>
                <a:uFill>
                  <a:solidFill>
                    <a:srgbClr val="FFFFFF"/>
                  </a:solidFill>
                </a:uFill>
                <a:latin typeface="Arial"/>
                <a:ea typeface="DejaVu Sans"/>
              </a:rPr>
              <a:t>, </a:t>
            </a:r>
            <a:r>
              <a:rPr lang="en-US" sz="1600" b="0" strike="noStrike" spc="-1" dirty="0" err="1">
                <a:solidFill>
                  <a:srgbClr val="000000"/>
                </a:solidFill>
                <a:uFill>
                  <a:solidFill>
                    <a:srgbClr val="FFFFFF"/>
                  </a:solidFill>
                </a:uFill>
                <a:latin typeface="Arial"/>
                <a:ea typeface="DejaVu Sans"/>
              </a:rPr>
              <a:t>Mac和Windows等不同操作系统</a:t>
            </a:r>
            <a:endParaRPr lang="en-US" sz="1600" b="0" strike="noStrike" spc="-1" dirty="0">
              <a:solidFill>
                <a:srgbClr val="000000"/>
              </a:solidFill>
              <a:uFill>
                <a:solidFill>
                  <a:srgbClr val="FFFFFF"/>
                </a:solidFill>
              </a:uFill>
              <a:latin typeface="Arial"/>
            </a:endParaRPr>
          </a:p>
          <a:p>
            <a:pPr marL="285840" indent="-285480">
              <a:lnSpc>
                <a:spcPct val="150000"/>
              </a:lnSpc>
              <a:buClr>
                <a:srgbClr val="000000"/>
              </a:buClr>
              <a:buFont typeface="Wingdings" charset="2"/>
              <a:buChar char=""/>
            </a:pPr>
            <a:r>
              <a:rPr lang="en-US" sz="1600" b="0" strike="noStrike" spc="-1" dirty="0" err="1">
                <a:solidFill>
                  <a:srgbClr val="000000"/>
                </a:solidFill>
                <a:uFill>
                  <a:solidFill>
                    <a:srgbClr val="FFFFFF"/>
                  </a:solidFill>
                </a:uFill>
                <a:latin typeface="Arial"/>
                <a:ea typeface="DejaVu Sans"/>
              </a:rPr>
              <a:t>编译语言简单</a:t>
            </a:r>
            <a:r>
              <a:rPr lang="zh-CN" altLang="en-US" sz="1600" b="0" strike="noStrike" spc="-1" dirty="0">
                <a:solidFill>
                  <a:srgbClr val="000000"/>
                </a:solidFill>
                <a:uFill>
                  <a:solidFill>
                    <a:srgbClr val="FFFFFF"/>
                  </a:solidFill>
                </a:uFill>
                <a:latin typeface="Arial"/>
                <a:ea typeface="DejaVu Sans"/>
              </a:rPr>
              <a:t>，</a:t>
            </a:r>
            <a:r>
              <a:rPr lang="en-US" sz="1600" b="0" strike="noStrike" spc="-1" dirty="0" err="1">
                <a:solidFill>
                  <a:srgbClr val="000000"/>
                </a:solidFill>
                <a:uFill>
                  <a:solidFill>
                    <a:srgbClr val="FFFFFF"/>
                  </a:solidFill>
                </a:uFill>
                <a:latin typeface="Arial"/>
                <a:ea typeface="DejaVu Sans"/>
              </a:rPr>
              <a:t>易用</a:t>
            </a:r>
            <a:r>
              <a:rPr lang="zh-CN" altLang="en-US" sz="1600" b="0" strike="noStrike" spc="-1" dirty="0">
                <a:solidFill>
                  <a:srgbClr val="000000"/>
                </a:solidFill>
                <a:uFill>
                  <a:solidFill>
                    <a:srgbClr val="FFFFFF"/>
                  </a:solidFill>
                </a:uFill>
                <a:latin typeface="Arial"/>
                <a:ea typeface="DejaVu Sans"/>
              </a:rPr>
              <a:t>，</a:t>
            </a:r>
            <a:r>
              <a:rPr lang="en-US" sz="1600" b="0" strike="noStrike" spc="-1" dirty="0" err="1">
                <a:solidFill>
                  <a:srgbClr val="000000"/>
                </a:solidFill>
                <a:uFill>
                  <a:solidFill>
                    <a:srgbClr val="FFFFFF"/>
                  </a:solidFill>
                </a:uFill>
                <a:latin typeface="Arial"/>
                <a:ea typeface="DejaVu Sans"/>
              </a:rPr>
              <a:t>简化编译构建过程和编译过程</a:t>
            </a:r>
            <a:endParaRPr lang="en-US" sz="1600" b="0" strike="noStrike" spc="-1" dirty="0">
              <a:solidFill>
                <a:srgbClr val="000000"/>
              </a:solidFill>
              <a:uFill>
                <a:solidFill>
                  <a:srgbClr val="FFFFFF"/>
                </a:solidFill>
              </a:uFill>
              <a:latin typeface="Arial"/>
            </a:endParaRPr>
          </a:p>
          <a:p>
            <a:pPr marL="285840" indent="-285480">
              <a:lnSpc>
                <a:spcPct val="150000"/>
              </a:lnSpc>
              <a:buClr>
                <a:srgbClr val="000000"/>
              </a:buClr>
              <a:buFont typeface="Wingdings" charset="2"/>
              <a:buChar char=""/>
            </a:pPr>
            <a:r>
              <a:rPr lang="en-US" sz="1600" b="0" strike="noStrike" spc="-1" dirty="0" err="1">
                <a:solidFill>
                  <a:srgbClr val="000000"/>
                </a:solidFill>
                <a:uFill>
                  <a:solidFill>
                    <a:srgbClr val="FFFFFF"/>
                  </a:solidFill>
                </a:uFill>
                <a:latin typeface="Arial"/>
                <a:ea typeface="DejaVu Sans"/>
              </a:rPr>
              <a:t>编程高效</a:t>
            </a:r>
            <a:r>
              <a:rPr lang="en-US" sz="1400" b="0" strike="noStrike" spc="-1" dirty="0">
                <a:solidFill>
                  <a:srgbClr val="000000"/>
                </a:solidFill>
                <a:uFill>
                  <a:solidFill>
                    <a:srgbClr val="FFFFFF"/>
                  </a:solidFill>
                </a:uFill>
                <a:latin typeface="Arial"/>
                <a:ea typeface="DejaVu Sans"/>
              </a:rPr>
              <a:t>(比autotools快40%)</a:t>
            </a:r>
            <a:r>
              <a:rPr lang="zh-CN" altLang="en-US" sz="1600" b="0" strike="noStrike" spc="-1" dirty="0">
                <a:solidFill>
                  <a:srgbClr val="000000"/>
                </a:solidFill>
                <a:uFill>
                  <a:solidFill>
                    <a:srgbClr val="FFFFFF"/>
                  </a:solidFill>
                </a:uFill>
                <a:latin typeface="Arial"/>
                <a:ea typeface="DejaVu Sans"/>
              </a:rPr>
              <a:t>，</a:t>
            </a:r>
            <a:r>
              <a:rPr lang="en-US" sz="1600" b="0" strike="noStrike" spc="-1" dirty="0" err="1">
                <a:solidFill>
                  <a:srgbClr val="000000"/>
                </a:solidFill>
                <a:uFill>
                  <a:solidFill>
                    <a:srgbClr val="FFFFFF"/>
                  </a:solidFill>
                </a:uFill>
                <a:latin typeface="Arial"/>
                <a:ea typeface="DejaVu Sans"/>
              </a:rPr>
              <a:t>可扩展</a:t>
            </a:r>
            <a:r>
              <a:rPr lang="en-US" sz="1400" b="0" strike="noStrike" spc="-1" dirty="0">
                <a:solidFill>
                  <a:srgbClr val="000000"/>
                </a:solidFill>
                <a:uFill>
                  <a:solidFill>
                    <a:srgbClr val="FFFFFF"/>
                  </a:solidFill>
                </a:uFill>
                <a:latin typeface="Arial"/>
                <a:ea typeface="DejaVu Sans"/>
              </a:rPr>
              <a:t>(</a:t>
            </a:r>
            <a:r>
              <a:rPr lang="en-US" altLang="zh-CN" sz="1400" b="0" strike="noStrike" spc="-1" dirty="0" err="1">
                <a:solidFill>
                  <a:srgbClr val="000000"/>
                </a:solidFill>
                <a:uFill>
                  <a:solidFill>
                    <a:srgbClr val="FFFFFF"/>
                  </a:solidFill>
                </a:uFill>
                <a:latin typeface="Arial"/>
                <a:ea typeface="DejaVu Sans"/>
              </a:rPr>
              <a:t>ros</a:t>
            </a:r>
            <a:r>
              <a:rPr lang="zh-CN" altLang="en-US" sz="1400" b="0" strike="noStrike" spc="-1" dirty="0">
                <a:solidFill>
                  <a:srgbClr val="000000"/>
                </a:solidFill>
                <a:uFill>
                  <a:solidFill>
                    <a:srgbClr val="FFFFFF"/>
                  </a:solidFill>
                </a:uFill>
                <a:latin typeface="Arial"/>
                <a:ea typeface="DejaVu Sans"/>
              </a:rPr>
              <a:t>中</a:t>
            </a:r>
            <a:r>
              <a:rPr lang="en-US" altLang="zh-CN" sz="1400" b="0" strike="noStrike" spc="-1" dirty="0">
                <a:solidFill>
                  <a:srgbClr val="000000"/>
                </a:solidFill>
                <a:uFill>
                  <a:solidFill>
                    <a:srgbClr val="FFFFFF"/>
                  </a:solidFill>
                </a:uFill>
                <a:latin typeface="Arial"/>
                <a:ea typeface="DejaVu Sans"/>
              </a:rPr>
              <a:t>catkin</a:t>
            </a:r>
            <a:r>
              <a:rPr lang="zh-CN" altLang="en-US" sz="1400" b="0" strike="noStrike" spc="-1" dirty="0">
                <a:solidFill>
                  <a:srgbClr val="000000"/>
                </a:solidFill>
                <a:uFill>
                  <a:solidFill>
                    <a:srgbClr val="FFFFFF"/>
                  </a:solidFill>
                </a:uFill>
                <a:latin typeface="Arial"/>
                <a:ea typeface="DejaVu Sans"/>
              </a:rPr>
              <a:t>，</a:t>
            </a:r>
            <a:r>
              <a:rPr lang="en-US" altLang="zh-CN" sz="1400" b="0" strike="noStrike" spc="-1" dirty="0">
                <a:solidFill>
                  <a:srgbClr val="000000"/>
                </a:solidFill>
                <a:uFill>
                  <a:solidFill>
                    <a:srgbClr val="FFFFFF"/>
                  </a:solidFill>
                </a:uFill>
                <a:latin typeface="Arial"/>
                <a:ea typeface="DejaVu Sans"/>
              </a:rPr>
              <a:t>ament</a:t>
            </a:r>
            <a:r>
              <a:rPr lang="zh-CN" altLang="en-US" sz="1400" b="0" strike="noStrike" spc="-1" dirty="0">
                <a:solidFill>
                  <a:srgbClr val="000000"/>
                </a:solidFill>
                <a:uFill>
                  <a:solidFill>
                    <a:srgbClr val="FFFFFF"/>
                  </a:solidFill>
                </a:uFill>
                <a:latin typeface="Arial"/>
                <a:ea typeface="DejaVu Sans"/>
              </a:rPr>
              <a:t>，</a:t>
            </a:r>
            <a:r>
              <a:rPr lang="en-US" altLang="zh-CN" sz="1400" b="0" strike="noStrike" spc="-1" dirty="0" err="1">
                <a:solidFill>
                  <a:srgbClr val="000000"/>
                </a:solidFill>
                <a:uFill>
                  <a:solidFill>
                    <a:srgbClr val="FFFFFF"/>
                  </a:solidFill>
                </a:uFill>
                <a:latin typeface="Arial"/>
                <a:ea typeface="DejaVu Sans"/>
              </a:rPr>
              <a:t>colcon</a:t>
            </a:r>
            <a:r>
              <a:rPr lang="zh-CN" altLang="en-US" sz="1400" b="0" strike="noStrike" spc="-1" dirty="0">
                <a:solidFill>
                  <a:srgbClr val="000000"/>
                </a:solidFill>
                <a:uFill>
                  <a:solidFill>
                    <a:srgbClr val="FFFFFF"/>
                  </a:solidFill>
                </a:uFill>
                <a:latin typeface="Arial"/>
                <a:ea typeface="DejaVu Sans"/>
              </a:rPr>
              <a:t>都是基于</a:t>
            </a:r>
            <a:r>
              <a:rPr lang="en-US" altLang="zh-CN" sz="1400" b="0" strike="noStrike" spc="-1" dirty="0" err="1">
                <a:solidFill>
                  <a:srgbClr val="000000"/>
                </a:solidFill>
                <a:uFill>
                  <a:solidFill>
                    <a:srgbClr val="FFFFFF"/>
                  </a:solidFill>
                </a:uFill>
                <a:latin typeface="Arial"/>
                <a:ea typeface="DejaVu Sans"/>
              </a:rPr>
              <a:t>cmake</a:t>
            </a:r>
            <a:r>
              <a:rPr lang="zh-CN" altLang="en-US" sz="1400" b="0" strike="noStrike" spc="-1" dirty="0">
                <a:solidFill>
                  <a:srgbClr val="000000"/>
                </a:solidFill>
                <a:uFill>
                  <a:solidFill>
                    <a:srgbClr val="FFFFFF"/>
                  </a:solidFill>
                </a:uFill>
                <a:latin typeface="Arial"/>
                <a:ea typeface="DejaVu Sans"/>
              </a:rPr>
              <a:t>构建）</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35C58C4-902C-4BA2-AB17-CFD0C80E34FD}"/>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2DEBCDC8-6369-407E-9BA2-50BC381CF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1458656" y="2518234"/>
            <a:ext cx="5416868" cy="718915"/>
          </a:xfrm>
          <a:prstGeom prst="rect">
            <a:avLst/>
          </a:prstGeom>
        </p:spPr>
        <p:txBody>
          <a:bodyPr wrap="none">
            <a:spAutoFit/>
          </a:bodyPr>
          <a:lstStyle/>
          <a:p>
            <a:pPr lvl="0" eaLnBrk="0" fontAlgn="base" hangingPunct="0">
              <a:lnSpc>
                <a:spcPct val="200000"/>
              </a:lnSpc>
              <a:spcBef>
                <a:spcPct val="0"/>
              </a:spcBef>
              <a:spcAft>
                <a:spcPct val="0"/>
              </a:spcAft>
            </a:pPr>
            <a:r>
              <a:rPr lang="zh-CN" altLang="en-US" sz="2400" dirty="0">
                <a:latin typeface="Arial" panose="020B0604020202020204" pitchFamily="34" charset="0"/>
              </a:rPr>
              <a:t>实践四：为实例添加一个内部的链接库</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19544182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1862280"/>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98878"/>
            <a:ext cx="2758897" cy="458459"/>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链接一个内部库的依赖</a:t>
            </a:r>
            <a:endParaRPr lang="en-US" altLang="zh-CN" spc="-1" dirty="0">
              <a:solidFill>
                <a:srgbClr val="000000"/>
              </a:solidFill>
              <a:uFill>
                <a:solidFill>
                  <a:srgbClr val="FFFFFF"/>
                </a:solidFill>
              </a:uFill>
            </a:endParaRPr>
          </a:p>
        </p:txBody>
      </p:sp>
      <p:pic>
        <p:nvPicPr>
          <p:cNvPr id="2" name="图片 1">
            <a:extLst>
              <a:ext uri="{FF2B5EF4-FFF2-40B4-BE49-F238E27FC236}">
                <a16:creationId xmlns:a16="http://schemas.microsoft.com/office/drawing/2014/main" id="{5ECB2573-08EE-40EC-A61A-CA2993AE9FBD}"/>
              </a:ext>
            </a:extLst>
          </p:cNvPr>
          <p:cNvPicPr>
            <a:picLocks noChangeAspect="1"/>
          </p:cNvPicPr>
          <p:nvPr/>
        </p:nvPicPr>
        <p:blipFill>
          <a:blip r:embed="rId4"/>
          <a:stretch>
            <a:fillRect/>
          </a:stretch>
        </p:blipFill>
        <p:spPr>
          <a:xfrm>
            <a:off x="341998" y="1754971"/>
            <a:ext cx="4453459" cy="2866560"/>
          </a:xfrm>
          <a:prstGeom prst="rect">
            <a:avLst/>
          </a:prstGeom>
        </p:spPr>
      </p:pic>
      <p:pic>
        <p:nvPicPr>
          <p:cNvPr id="4" name="图片 3">
            <a:extLst>
              <a:ext uri="{FF2B5EF4-FFF2-40B4-BE49-F238E27FC236}">
                <a16:creationId xmlns:a16="http://schemas.microsoft.com/office/drawing/2014/main" id="{AFD86381-BC41-457D-B11C-BA13D14B83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6900" y="1754970"/>
            <a:ext cx="3379890" cy="2869549"/>
          </a:xfrm>
          <a:prstGeom prst="rect">
            <a:avLst/>
          </a:prstGeom>
        </p:spPr>
      </p:pic>
      <p:sp>
        <p:nvSpPr>
          <p:cNvPr id="14" name="矩形 13">
            <a:extLst>
              <a:ext uri="{FF2B5EF4-FFF2-40B4-BE49-F238E27FC236}">
                <a16:creationId xmlns:a16="http://schemas.microsoft.com/office/drawing/2014/main" id="{B2F35F95-3CC1-40D6-940C-9017A6B95DF7}"/>
              </a:ext>
            </a:extLst>
          </p:cNvPr>
          <p:cNvSpPr/>
          <p:nvPr/>
        </p:nvSpPr>
        <p:spPr>
          <a:xfrm>
            <a:off x="5657526" y="4654416"/>
            <a:ext cx="2178802" cy="307777"/>
          </a:xfrm>
          <a:prstGeom prst="rect">
            <a:avLst/>
          </a:prstGeom>
        </p:spPr>
        <p:txBody>
          <a:bodyPr wrap="none">
            <a:spAutoFit/>
          </a:bodyPr>
          <a:lstStyle/>
          <a:p>
            <a:r>
              <a:rPr lang="zh-CN" altLang="en-US" sz="1400" dirty="0"/>
              <a:t>多个程序生成一个动态库</a:t>
            </a:r>
          </a:p>
        </p:txBody>
      </p:sp>
    </p:spTree>
    <p:extLst>
      <p:ext uri="{BB962C8B-B14F-4D97-AF65-F5344CB8AC3E}">
        <p14:creationId xmlns:p14="http://schemas.microsoft.com/office/powerpoint/2010/main" val="16209328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矩形 1">
            <a:extLst>
              <a:ext uri="{FF2B5EF4-FFF2-40B4-BE49-F238E27FC236}">
                <a16:creationId xmlns:a16="http://schemas.microsoft.com/office/drawing/2014/main" id="{93838EBF-587D-4858-85C3-937A27D1E6C6}"/>
              </a:ext>
            </a:extLst>
          </p:cNvPr>
          <p:cNvSpPr/>
          <p:nvPr/>
        </p:nvSpPr>
        <p:spPr>
          <a:xfrm>
            <a:off x="1458656" y="2518234"/>
            <a:ext cx="5416868" cy="718915"/>
          </a:xfrm>
          <a:prstGeom prst="rect">
            <a:avLst/>
          </a:prstGeom>
        </p:spPr>
        <p:txBody>
          <a:bodyPr wrap="none">
            <a:spAutoFit/>
          </a:bodyPr>
          <a:lstStyle/>
          <a:p>
            <a:pPr lvl="0" eaLnBrk="0" fontAlgn="base" hangingPunct="0">
              <a:lnSpc>
                <a:spcPct val="200000"/>
              </a:lnSpc>
              <a:spcBef>
                <a:spcPct val="0"/>
              </a:spcBef>
              <a:spcAft>
                <a:spcPct val="0"/>
              </a:spcAft>
            </a:pPr>
            <a:r>
              <a:rPr lang="zh-CN" altLang="en-US" sz="2400" dirty="0">
                <a:latin typeface="Arial" panose="020B0604020202020204" pitchFamily="34" charset="0"/>
              </a:rPr>
              <a:t>实践五：为实例添加一个外部的链接库</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27750954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5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56" name="CustomShape 3"/>
          <p:cNvSpPr/>
          <p:nvPr/>
        </p:nvSpPr>
        <p:spPr>
          <a:xfrm>
            <a:off x="341999" y="174240"/>
            <a:ext cx="5039625"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altLang="zh-CN" sz="2800" spc="-1" dirty="0">
                <a:solidFill>
                  <a:srgbClr val="000000"/>
                </a:solidFill>
                <a:uFill>
                  <a:solidFill>
                    <a:srgbClr val="FFFFFF"/>
                  </a:solidFill>
                </a:uFill>
                <a:latin typeface="Arial"/>
              </a:rPr>
              <a:t>4. </a:t>
            </a:r>
            <a:r>
              <a:rPr lang="zh-CN" altLang="en-US" sz="2800" spc="-1" dirty="0">
                <a:solidFill>
                  <a:srgbClr val="000000"/>
                </a:solidFill>
                <a:uFill>
                  <a:solidFill>
                    <a:srgbClr val="FFFFFF"/>
                  </a:solidFill>
                </a:uFill>
                <a:latin typeface="Arial"/>
              </a:rPr>
              <a:t>实践：从简单的</a:t>
            </a:r>
            <a:r>
              <a:rPr lang="en-US" altLang="zh-CN" sz="2800" spc="-1" dirty="0" err="1">
                <a:solidFill>
                  <a:srgbClr val="000000"/>
                </a:solidFill>
                <a:uFill>
                  <a:solidFill>
                    <a:srgbClr val="FFFFFF"/>
                  </a:solidFill>
                </a:uFill>
                <a:latin typeface="Arial"/>
              </a:rPr>
              <a:t>CMake</a:t>
            </a:r>
            <a:r>
              <a:rPr lang="zh-CN" altLang="en-US" sz="2800" spc="-1" dirty="0">
                <a:solidFill>
                  <a:srgbClr val="000000"/>
                </a:solidFill>
                <a:uFill>
                  <a:solidFill>
                    <a:srgbClr val="FFFFFF"/>
                  </a:solidFill>
                </a:uFill>
                <a:latin typeface="Arial"/>
              </a:rPr>
              <a:t>说起</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F9A1451D-433D-434B-A14D-A5FE974C2B6A}"/>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42F9DB9C-C42E-4207-A69F-3A99A70A4E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10" name="矩形 9">
            <a:extLst>
              <a:ext uri="{FF2B5EF4-FFF2-40B4-BE49-F238E27FC236}">
                <a16:creationId xmlns:a16="http://schemas.microsoft.com/office/drawing/2014/main" id="{F98D608C-E056-457B-9C0D-0F5E31599E2C}"/>
              </a:ext>
            </a:extLst>
          </p:cNvPr>
          <p:cNvSpPr/>
          <p:nvPr/>
        </p:nvSpPr>
        <p:spPr>
          <a:xfrm>
            <a:off x="2018500" y="1862280"/>
            <a:ext cx="184731" cy="338554"/>
          </a:xfrm>
          <a:prstGeom prst="rect">
            <a:avLst/>
          </a:prstGeom>
        </p:spPr>
        <p:txBody>
          <a:bodyPr wrap="none">
            <a:spAutoFit/>
          </a:bodyPr>
          <a:lstStyle/>
          <a:p>
            <a:endParaRPr lang="zh-CN" altLang="en-US" sz="1600" b="1" dirty="0">
              <a:solidFill>
                <a:schemeClr val="bg1">
                  <a:lumMod val="65000"/>
                </a:schemeClr>
              </a:solidFill>
            </a:endParaRPr>
          </a:p>
        </p:txBody>
      </p:sp>
      <p:sp>
        <p:nvSpPr>
          <p:cNvPr id="19" name="矩形 18">
            <a:extLst>
              <a:ext uri="{FF2B5EF4-FFF2-40B4-BE49-F238E27FC236}">
                <a16:creationId xmlns:a16="http://schemas.microsoft.com/office/drawing/2014/main" id="{D479942F-1B2F-4791-90B3-C5AFF0BA4214}"/>
              </a:ext>
            </a:extLst>
          </p:cNvPr>
          <p:cNvSpPr/>
          <p:nvPr/>
        </p:nvSpPr>
        <p:spPr>
          <a:xfrm>
            <a:off x="341998" y="1198878"/>
            <a:ext cx="3189872" cy="3149388"/>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pc="-1" dirty="0">
                <a:solidFill>
                  <a:srgbClr val="000000"/>
                </a:solidFill>
                <a:uFill>
                  <a:solidFill>
                    <a:srgbClr val="FFFFFF"/>
                  </a:solidFill>
                </a:uFill>
              </a:rPr>
              <a:t>如何导入一个外部链接库</a:t>
            </a:r>
            <a:endParaRPr lang="en-US" altLang="zh-CN" spc="-1" dirty="0">
              <a:solidFill>
                <a:srgbClr val="000000"/>
              </a:solidFill>
              <a:uFill>
                <a:solidFill>
                  <a:srgbClr val="FFFFFF"/>
                </a:solidFill>
              </a:uFill>
            </a:endParaRPr>
          </a:p>
          <a:p>
            <a:pPr marL="285750" indent="-285750">
              <a:lnSpc>
                <a:spcPct val="200000"/>
              </a:lnSpc>
              <a:buFont typeface="Wingdings" panose="05000000000000000000" pitchFamily="2" charset="2"/>
              <a:buChar char="Ø"/>
            </a:pPr>
            <a:r>
              <a:rPr lang="zh-CN" altLang="en-US" sz="1600" spc="-1" dirty="0">
                <a:solidFill>
                  <a:srgbClr val="000000"/>
                </a:solidFill>
                <a:uFill>
                  <a:solidFill>
                    <a:srgbClr val="FFFFFF"/>
                  </a:solidFill>
                </a:uFill>
              </a:rPr>
              <a:t>外部库导入的是什么？</a:t>
            </a:r>
            <a:endParaRPr lang="en-US" altLang="zh-CN" sz="1600" spc="-1" dirty="0">
              <a:solidFill>
                <a:srgbClr val="000000"/>
              </a:solidFill>
              <a:uFill>
                <a:solidFill>
                  <a:srgbClr val="FFFFFF"/>
                </a:solidFill>
              </a:uFill>
            </a:endParaRPr>
          </a:p>
          <a:p>
            <a:pPr marL="285750" indent="-285750">
              <a:lnSpc>
                <a:spcPct val="200000"/>
              </a:lnSpc>
              <a:buFont typeface="Arial" panose="020B0604020202020204" pitchFamily="34" charset="0"/>
              <a:buChar char="•"/>
            </a:pPr>
            <a:r>
              <a:rPr lang="zh-CN" altLang="en-US" sz="1400" spc="-1" dirty="0">
                <a:solidFill>
                  <a:srgbClr val="000000"/>
                </a:solidFill>
                <a:uFill>
                  <a:solidFill>
                    <a:srgbClr val="FFFFFF"/>
                  </a:solidFill>
                </a:uFill>
              </a:rPr>
              <a:t>头文件 </a:t>
            </a:r>
            <a:r>
              <a:rPr lang="en-US" altLang="zh-CN" sz="1400" spc="-1" dirty="0">
                <a:solidFill>
                  <a:srgbClr val="000000"/>
                </a:solidFill>
                <a:uFill>
                  <a:solidFill>
                    <a:srgbClr val="FFFFFF"/>
                  </a:solidFill>
                </a:uFill>
              </a:rPr>
              <a:t>&amp;&amp; </a:t>
            </a:r>
            <a:r>
              <a:rPr lang="zh-CN" altLang="en-US" sz="1400" spc="-1" dirty="0">
                <a:solidFill>
                  <a:srgbClr val="000000"/>
                </a:solidFill>
                <a:uFill>
                  <a:solidFill>
                    <a:srgbClr val="FFFFFF"/>
                  </a:solidFill>
                </a:uFill>
              </a:rPr>
              <a:t>库文件</a:t>
            </a:r>
            <a:endParaRPr lang="en-US" altLang="zh-CN" sz="1400" spc="-1" dirty="0">
              <a:solidFill>
                <a:srgbClr val="000000"/>
              </a:solidFill>
              <a:uFill>
                <a:solidFill>
                  <a:srgbClr val="FFFFFF"/>
                </a:solidFill>
              </a:uFill>
            </a:endParaRPr>
          </a:p>
          <a:p>
            <a:pPr marL="285750" indent="-285750">
              <a:lnSpc>
                <a:spcPct val="200000"/>
              </a:lnSpc>
              <a:buFont typeface="Wingdings" panose="05000000000000000000" pitchFamily="2" charset="2"/>
              <a:buChar char="Ø"/>
            </a:pPr>
            <a:r>
              <a:rPr lang="zh-CN" altLang="en-US" sz="1600" spc="-1" dirty="0">
                <a:solidFill>
                  <a:srgbClr val="000000"/>
                </a:solidFill>
                <a:uFill>
                  <a:solidFill>
                    <a:srgbClr val="FFFFFF"/>
                  </a:solidFill>
                </a:uFill>
              </a:rPr>
              <a:t>导入库文件的几点尝试</a:t>
            </a:r>
            <a:endParaRPr lang="en-US" altLang="zh-CN" sz="1600" spc="-1" dirty="0">
              <a:solidFill>
                <a:srgbClr val="000000"/>
              </a:solidFill>
              <a:uFill>
                <a:solidFill>
                  <a:srgbClr val="FFFFFF"/>
                </a:solidFill>
              </a:uFill>
            </a:endParaRPr>
          </a:p>
          <a:p>
            <a:pPr marL="285750" indent="-285750">
              <a:lnSpc>
                <a:spcPct val="200000"/>
              </a:lnSpc>
              <a:buFont typeface="Arial" panose="020B0604020202020204" pitchFamily="34" charset="0"/>
              <a:buChar char="•"/>
            </a:pPr>
            <a:r>
              <a:rPr lang="en-US" altLang="zh-CN" sz="1400" spc="-1" dirty="0">
                <a:solidFill>
                  <a:srgbClr val="000000"/>
                </a:solidFill>
                <a:uFill>
                  <a:solidFill>
                    <a:srgbClr val="FFFFFF"/>
                  </a:solidFill>
                </a:uFill>
              </a:rPr>
              <a:t>1. </a:t>
            </a:r>
            <a:r>
              <a:rPr lang="zh-CN" altLang="en-US" sz="1400" spc="-1" dirty="0">
                <a:solidFill>
                  <a:srgbClr val="000000"/>
                </a:solidFill>
                <a:uFill>
                  <a:solidFill>
                    <a:srgbClr val="FFFFFF"/>
                  </a:solidFill>
                </a:uFill>
              </a:rPr>
              <a:t>以绝对路径方式直接导入</a:t>
            </a:r>
            <a:endParaRPr lang="en-US" altLang="zh-CN" sz="1400" spc="-1" dirty="0">
              <a:solidFill>
                <a:srgbClr val="000000"/>
              </a:solidFill>
              <a:uFill>
                <a:solidFill>
                  <a:srgbClr val="FFFFFF"/>
                </a:solidFill>
              </a:uFill>
            </a:endParaRPr>
          </a:p>
          <a:p>
            <a:pPr marL="285750" indent="-285750">
              <a:lnSpc>
                <a:spcPct val="200000"/>
              </a:lnSpc>
              <a:buFont typeface="Arial" panose="020B0604020202020204" pitchFamily="34" charset="0"/>
              <a:buChar char="•"/>
            </a:pPr>
            <a:r>
              <a:rPr lang="en-US" altLang="zh-CN" sz="1400" spc="-1" dirty="0">
                <a:solidFill>
                  <a:srgbClr val="000000"/>
                </a:solidFill>
                <a:uFill>
                  <a:solidFill>
                    <a:srgbClr val="FFFFFF"/>
                  </a:solidFill>
                </a:uFill>
              </a:rPr>
              <a:t>2. </a:t>
            </a:r>
            <a:r>
              <a:rPr lang="zh-CN" altLang="en-US" sz="1400" spc="-1" dirty="0">
                <a:solidFill>
                  <a:srgbClr val="000000"/>
                </a:solidFill>
                <a:uFill>
                  <a:solidFill>
                    <a:srgbClr val="FFFFFF"/>
                  </a:solidFill>
                </a:uFill>
              </a:rPr>
              <a:t>直接安装到</a:t>
            </a:r>
            <a:r>
              <a:rPr lang="en-US" altLang="zh-CN" sz="1400" spc="-1" dirty="0" err="1">
                <a:solidFill>
                  <a:srgbClr val="000000"/>
                </a:solidFill>
                <a:uFill>
                  <a:solidFill>
                    <a:srgbClr val="FFFFFF"/>
                  </a:solidFill>
                </a:uFill>
              </a:rPr>
              <a:t>usr</a:t>
            </a:r>
            <a:r>
              <a:rPr lang="zh-CN" altLang="en-US" sz="1400" spc="-1" dirty="0">
                <a:solidFill>
                  <a:srgbClr val="000000"/>
                </a:solidFill>
                <a:uFill>
                  <a:solidFill>
                    <a:srgbClr val="FFFFFF"/>
                  </a:solidFill>
                </a:uFill>
              </a:rPr>
              <a:t>的目录下后导入</a:t>
            </a:r>
            <a:endParaRPr lang="en-US" altLang="zh-CN" sz="1400" spc="-1" dirty="0">
              <a:solidFill>
                <a:srgbClr val="000000"/>
              </a:solidFill>
              <a:uFill>
                <a:solidFill>
                  <a:srgbClr val="FFFFFF"/>
                </a:solidFill>
              </a:uFill>
            </a:endParaRPr>
          </a:p>
          <a:p>
            <a:pPr marL="285750" indent="-285750">
              <a:lnSpc>
                <a:spcPct val="200000"/>
              </a:lnSpc>
              <a:buFont typeface="Arial" panose="020B0604020202020204" pitchFamily="34" charset="0"/>
              <a:buChar char="•"/>
            </a:pPr>
            <a:r>
              <a:rPr lang="en-US" altLang="zh-CN" sz="1400" spc="-1" dirty="0">
                <a:solidFill>
                  <a:srgbClr val="000000"/>
                </a:solidFill>
                <a:uFill>
                  <a:solidFill>
                    <a:srgbClr val="FFFFFF"/>
                  </a:solidFill>
                </a:uFill>
              </a:rPr>
              <a:t>3. </a:t>
            </a:r>
            <a:r>
              <a:rPr lang="zh-CN" altLang="en-US" sz="1400" spc="-1" dirty="0">
                <a:solidFill>
                  <a:srgbClr val="000000"/>
                </a:solidFill>
                <a:uFill>
                  <a:solidFill>
                    <a:srgbClr val="FFFFFF"/>
                  </a:solidFill>
                </a:uFill>
              </a:rPr>
              <a:t>利用</a:t>
            </a:r>
            <a:r>
              <a:rPr lang="en-US" altLang="zh-CN" sz="1400" spc="-1" dirty="0" err="1">
                <a:solidFill>
                  <a:srgbClr val="000000"/>
                </a:solidFill>
                <a:uFill>
                  <a:solidFill>
                    <a:srgbClr val="FFFFFF"/>
                  </a:solidFill>
                </a:uFill>
              </a:rPr>
              <a:t>find_package</a:t>
            </a:r>
            <a:r>
              <a:rPr lang="zh-CN" altLang="en-US" sz="1400" spc="-1" dirty="0">
                <a:solidFill>
                  <a:srgbClr val="000000"/>
                </a:solidFill>
                <a:uFill>
                  <a:solidFill>
                    <a:srgbClr val="FFFFFF"/>
                  </a:solidFill>
                </a:uFill>
              </a:rPr>
              <a:t>的方式导入</a:t>
            </a:r>
            <a:endParaRPr lang="en-US" altLang="zh-CN" sz="1400" spc="-1" dirty="0">
              <a:solidFill>
                <a:srgbClr val="000000"/>
              </a:solidFill>
              <a:uFill>
                <a:solidFill>
                  <a:srgbClr val="FFFFFF"/>
                </a:solidFill>
              </a:uFill>
            </a:endParaRPr>
          </a:p>
        </p:txBody>
      </p:sp>
    </p:spTree>
    <p:extLst>
      <p:ext uri="{BB962C8B-B14F-4D97-AF65-F5344CB8AC3E}">
        <p14:creationId xmlns:p14="http://schemas.microsoft.com/office/powerpoint/2010/main" val="41038700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433240" y="731520"/>
            <a:ext cx="4275720" cy="34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0" b="1" strike="noStrike" spc="-1">
                <a:solidFill>
                  <a:srgbClr val="F2F2F2"/>
                </a:solidFill>
                <a:uFill>
                  <a:solidFill>
                    <a:srgbClr val="FFFFFF"/>
                  </a:solidFill>
                </a:uFill>
                <a:latin typeface="微软雅黑"/>
                <a:ea typeface="微软雅黑"/>
              </a:rPr>
              <a:t>？</a:t>
            </a:r>
            <a:endParaRPr lang="en-US" sz="1800" b="0" strike="noStrike" spc="-1">
              <a:solidFill>
                <a:srgbClr val="000000"/>
              </a:solidFill>
              <a:uFill>
                <a:solidFill>
                  <a:srgbClr val="FFFFFF"/>
                </a:solidFill>
              </a:uFill>
              <a:latin typeface="Arial"/>
            </a:endParaRPr>
          </a:p>
        </p:txBody>
      </p:sp>
      <p:sp>
        <p:nvSpPr>
          <p:cNvPr id="169" name="CustomShape 2"/>
          <p:cNvSpPr/>
          <p:nvPr/>
        </p:nvSpPr>
        <p:spPr>
          <a:xfrm>
            <a:off x="2433240" y="1873080"/>
            <a:ext cx="427572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8000" b="1" strike="noStrike" spc="-1">
                <a:solidFill>
                  <a:srgbClr val="666666"/>
                </a:solidFill>
                <a:uFill>
                  <a:solidFill>
                    <a:srgbClr val="FFFFFF"/>
                  </a:solidFill>
                </a:uFill>
                <a:latin typeface="微软雅黑"/>
                <a:ea typeface="微软雅黑"/>
              </a:rPr>
              <a:t>Q</a:t>
            </a:r>
            <a:r>
              <a:rPr lang="en-US" sz="7200" b="1" strike="noStrike" spc="-1">
                <a:solidFill>
                  <a:srgbClr val="666666"/>
                </a:solidFill>
                <a:uFill>
                  <a:solidFill>
                    <a:srgbClr val="FFFFFF"/>
                  </a:solidFill>
                </a:uFill>
                <a:latin typeface="微软雅黑"/>
                <a:ea typeface="微软雅黑"/>
              </a:rPr>
              <a:t>&amp;</a:t>
            </a:r>
            <a:r>
              <a:rPr lang="en-US" sz="8000" b="1" strike="noStrike" spc="-1">
                <a:solidFill>
                  <a:srgbClr val="666666"/>
                </a:solidFill>
                <a:uFill>
                  <a:solidFill>
                    <a:srgbClr val="FFFFFF"/>
                  </a:solidFill>
                </a:uFill>
                <a:latin typeface="微软雅黑"/>
                <a:ea typeface="微软雅黑"/>
              </a:rPr>
              <a:t>A</a:t>
            </a:r>
            <a:endParaRPr lang="en-US" sz="1800" b="0" strike="noStrike" spc="-1">
              <a:solidFill>
                <a:srgbClr val="000000"/>
              </a:solidFill>
              <a:uFill>
                <a:solidFill>
                  <a:srgbClr val="FFFFFF"/>
                </a:solidFill>
              </a:uFill>
              <a:latin typeface="Arial"/>
            </a:endParaRPr>
          </a:p>
        </p:txBody>
      </p:sp>
      <p:sp>
        <p:nvSpPr>
          <p:cNvPr id="170" name="Line 3"/>
          <p:cNvSpPr/>
          <p:nvPr/>
        </p:nvSpPr>
        <p:spPr>
          <a:xfrm>
            <a:off x="342000" y="1018080"/>
            <a:ext cx="8304120" cy="360"/>
          </a:xfrm>
          <a:prstGeom prst="line">
            <a:avLst/>
          </a:prstGeom>
          <a:ln w="19080">
            <a:solidFill>
              <a:srgbClr val="843C0B"/>
            </a:solidFill>
            <a:miter/>
          </a:ln>
        </p:spPr>
        <p:style>
          <a:lnRef idx="0">
            <a:scrgbClr r="0" g="0" b="0"/>
          </a:lnRef>
          <a:fillRef idx="0">
            <a:scrgbClr r="0" g="0" b="0"/>
          </a:fillRef>
          <a:effectRef idx="0">
            <a:scrgbClr r="0" g="0" b="0"/>
          </a:effectRef>
          <a:fontRef idx="minor"/>
        </p:style>
      </p:sp>
      <p:sp>
        <p:nvSpPr>
          <p:cNvPr id="171" name="Line 4"/>
          <p:cNvSpPr/>
          <p:nvPr/>
        </p:nvSpPr>
        <p:spPr>
          <a:xfrm>
            <a:off x="342000" y="1055520"/>
            <a:ext cx="5249880" cy="360"/>
          </a:xfrm>
          <a:prstGeom prst="line">
            <a:avLst/>
          </a:prstGeom>
          <a:ln w="76320">
            <a:solidFill>
              <a:srgbClr val="6F1B1B"/>
            </a:solidFill>
            <a:miter/>
          </a:ln>
        </p:spPr>
        <p:style>
          <a:lnRef idx="0">
            <a:scrgbClr r="0" g="0" b="0"/>
          </a:lnRef>
          <a:fillRef idx="0">
            <a:scrgbClr r="0" g="0" b="0"/>
          </a:fillRef>
          <a:effectRef idx="0">
            <a:scrgbClr r="0" g="0" b="0"/>
          </a:effectRef>
          <a:fontRef idx="minor"/>
        </p:style>
      </p:sp>
      <p:sp>
        <p:nvSpPr>
          <p:cNvPr id="172" name="CustomShape 5"/>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1" strike="noStrike" spc="-1">
                <a:solidFill>
                  <a:srgbClr val="000000"/>
                </a:solidFill>
                <a:uFill>
                  <a:solidFill>
                    <a:srgbClr val="FFFFFF"/>
                  </a:solidFill>
                </a:uFill>
                <a:latin typeface="Arial"/>
                <a:ea typeface="DejaVu Sans"/>
              </a:rPr>
              <a:t>在线问答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031560" y="2038320"/>
            <a:ext cx="3321360" cy="60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400" b="1" strike="noStrike" spc="-1">
                <a:solidFill>
                  <a:srgbClr val="464646"/>
                </a:solidFill>
                <a:uFill>
                  <a:solidFill>
                    <a:srgbClr val="FFFFFF"/>
                  </a:solidFill>
                </a:uFill>
                <a:latin typeface="微软雅黑"/>
                <a:ea typeface="微软雅黑"/>
              </a:rPr>
              <a:t>感谢各位聆听</a:t>
            </a:r>
            <a:endParaRPr lang="en-US" sz="1800" b="0" strike="noStrike" spc="-1">
              <a:solidFill>
                <a:srgbClr val="000000"/>
              </a:solidFill>
              <a:uFill>
                <a:solidFill>
                  <a:srgbClr val="FFFFFF"/>
                </a:solidFill>
              </a:uFill>
              <a:latin typeface="Arial"/>
            </a:endParaRPr>
          </a:p>
        </p:txBody>
      </p:sp>
      <p:sp>
        <p:nvSpPr>
          <p:cNvPr id="174" name="CustomShape 2"/>
          <p:cNvSpPr/>
          <p:nvPr/>
        </p:nvSpPr>
        <p:spPr>
          <a:xfrm>
            <a:off x="3108240" y="2615400"/>
            <a:ext cx="34509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464646"/>
                </a:solidFill>
                <a:uFill>
                  <a:solidFill>
                    <a:srgbClr val="FFFFFF"/>
                  </a:solidFill>
                </a:uFill>
                <a:latin typeface="Arial"/>
                <a:ea typeface="DejaVu Sans"/>
              </a:rPr>
              <a:t>Thanks for Listening</a:t>
            </a:r>
            <a:endParaRPr lang="en-US" sz="1800" b="0" strike="noStrike" spc="-1">
              <a:solidFill>
                <a:srgbClr val="000000"/>
              </a:solidFill>
              <a:uFill>
                <a:solidFill>
                  <a:srgbClr val="FFFFFF"/>
                </a:solidFill>
              </a:uFill>
              <a:latin typeface="Arial"/>
            </a:endParaRPr>
          </a:p>
        </p:txBody>
      </p:sp>
      <p:sp>
        <p:nvSpPr>
          <p:cNvPr id="175" name="CustomShape 3"/>
          <p:cNvSpPr/>
          <p:nvPr/>
        </p:nvSpPr>
        <p:spPr>
          <a:xfrm rot="840000">
            <a:off x="5863560" y="1991340"/>
            <a:ext cx="189432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1" strike="noStrike" spc="-1" dirty="0">
                <a:solidFill>
                  <a:srgbClr val="005BAC"/>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33"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34"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1. </a:t>
            </a:r>
            <a:r>
              <a:rPr lang="en-US" sz="2800" b="0" strike="noStrike" spc="-1" dirty="0" err="1">
                <a:solidFill>
                  <a:srgbClr val="000000"/>
                </a:solidFill>
                <a:uFill>
                  <a:solidFill>
                    <a:srgbClr val="FFFFFF"/>
                  </a:solidFill>
                </a:uFill>
                <a:latin typeface="Arial"/>
                <a:ea typeface="DejaVu Sans"/>
              </a:rPr>
              <a:t>认识CMake及应用</a:t>
            </a:r>
            <a:endParaRPr lang="en-US" sz="1800" b="0" strike="noStrike" spc="-1" dirty="0">
              <a:solidFill>
                <a:srgbClr val="000000"/>
              </a:solidFill>
              <a:uFill>
                <a:solidFill>
                  <a:srgbClr val="FFFFFF"/>
                </a:solidFill>
              </a:uFill>
              <a:latin typeface="Arial"/>
            </a:endParaRPr>
          </a:p>
        </p:txBody>
      </p:sp>
      <p:sp>
        <p:nvSpPr>
          <p:cNvPr id="135" name="CustomShape 4"/>
          <p:cNvSpPr/>
          <p:nvPr/>
        </p:nvSpPr>
        <p:spPr>
          <a:xfrm>
            <a:off x="342000" y="1226400"/>
            <a:ext cx="8443440" cy="37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a:solidFill>
                  <a:srgbClr val="000000"/>
                </a:solidFill>
                <a:uFill>
                  <a:solidFill>
                    <a:srgbClr val="FFFFFF"/>
                  </a:solidFill>
                </a:uFill>
                <a:latin typeface="Arial"/>
                <a:ea typeface="DejaVu Sans"/>
              </a:rPr>
              <a:t>CMake </a:t>
            </a:r>
            <a:r>
              <a:rPr lang="en-US" sz="1800" b="1" strike="noStrike" spc="-1" dirty="0" err="1">
                <a:solidFill>
                  <a:srgbClr val="000000"/>
                </a:solidFill>
                <a:uFill>
                  <a:solidFill>
                    <a:srgbClr val="FFFFFF"/>
                  </a:solidFill>
                </a:uFill>
                <a:latin typeface="Arial"/>
                <a:ea typeface="DejaVu Sans"/>
              </a:rPr>
              <a:t>与其他编译工具的对比</a:t>
            </a:r>
            <a:endParaRPr lang="en-US" sz="1800" b="0" strike="noStrike" spc="-1" dirty="0">
              <a:solidFill>
                <a:srgbClr val="000000"/>
              </a:solidFill>
              <a:uFill>
                <a:solidFill>
                  <a:srgbClr val="FFFFFF"/>
                </a:solidFill>
              </a:uFill>
              <a:latin typeface="Arial"/>
            </a:endParaRPr>
          </a:p>
          <a:p>
            <a:pPr marL="343080" indent="-342720">
              <a:lnSpc>
                <a:spcPct val="200000"/>
              </a:lnSpc>
              <a:buClr>
                <a:srgbClr val="000000"/>
              </a:buClr>
              <a:buFont typeface="Wingdings" charset="2"/>
              <a:buChar char=""/>
            </a:pPr>
            <a:r>
              <a:rPr lang="en-US" sz="1600" b="1" strike="noStrike" spc="-1" dirty="0">
                <a:solidFill>
                  <a:srgbClr val="000000"/>
                </a:solidFill>
                <a:uFill>
                  <a:solidFill>
                    <a:srgbClr val="FFFFFF"/>
                  </a:solidFill>
                </a:uFill>
                <a:latin typeface="Arial"/>
                <a:ea typeface="DejaVu Sans"/>
              </a:rPr>
              <a:t>GCC</a:t>
            </a:r>
            <a:endParaRPr lang="en-US" sz="1600" b="0" strike="noStrike" spc="-1" dirty="0">
              <a:solidFill>
                <a:srgbClr val="000000"/>
              </a:solidFill>
              <a:uFill>
                <a:solidFill>
                  <a:srgbClr val="FFFFFF"/>
                </a:solidFill>
              </a:uFill>
              <a:latin typeface="Arial"/>
            </a:endParaRPr>
          </a:p>
          <a:p>
            <a:pPr marL="285840" indent="-285480">
              <a:lnSpc>
                <a:spcPct val="200000"/>
              </a:lnSpc>
              <a:buClr>
                <a:srgbClr val="000000"/>
              </a:buClr>
              <a:buFont typeface="Arial"/>
              <a:buChar char="•"/>
            </a:pPr>
            <a:r>
              <a:rPr lang="zh-CN" altLang="en-US" sz="1400" b="0" strike="noStrike" spc="-1" dirty="0">
                <a:solidFill>
                  <a:srgbClr val="000000"/>
                </a:solidFill>
                <a:uFill>
                  <a:solidFill>
                    <a:srgbClr val="FFFFFF"/>
                  </a:solidFill>
                </a:uFill>
                <a:latin typeface="Arial"/>
                <a:ea typeface="DejaVu Sans"/>
              </a:rPr>
              <a:t>当项目工程简单，</a:t>
            </a:r>
            <a:r>
              <a:rPr lang="en-US" sz="1400" b="0" strike="noStrike" spc="-1" dirty="0" err="1">
                <a:solidFill>
                  <a:srgbClr val="000000"/>
                </a:solidFill>
                <a:uFill>
                  <a:solidFill>
                    <a:srgbClr val="FFFFFF"/>
                  </a:solidFill>
                </a:uFill>
                <a:latin typeface="Arial"/>
                <a:ea typeface="DejaVu Sans"/>
              </a:rPr>
              <a:t>可以通过gcc</a:t>
            </a:r>
            <a:r>
              <a:rPr lang="en-US" sz="1400" b="0" strike="noStrike" spc="-1" dirty="0">
                <a:solidFill>
                  <a:srgbClr val="000000"/>
                </a:solidFill>
                <a:uFill>
                  <a:solidFill>
                    <a:srgbClr val="FFFFFF"/>
                  </a:solidFill>
                </a:uFill>
                <a:latin typeface="Arial"/>
                <a:ea typeface="DejaVu Sans"/>
              </a:rPr>
              <a:t>/g++</a:t>
            </a:r>
            <a:r>
              <a:rPr lang="en-US" sz="1400" b="0" strike="noStrike" spc="-1" dirty="0" err="1">
                <a:solidFill>
                  <a:srgbClr val="000000"/>
                </a:solidFill>
                <a:uFill>
                  <a:solidFill>
                    <a:srgbClr val="FFFFFF"/>
                  </a:solidFill>
                </a:uFill>
                <a:latin typeface="Arial"/>
                <a:ea typeface="DejaVu Sans"/>
              </a:rPr>
              <a:t>编译目标和项目</a:t>
            </a:r>
            <a:r>
              <a:rPr lang="zh-CN" altLang="en-US" sz="1400"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a typeface="DejaVu Sans"/>
            </a:endParaRPr>
          </a:p>
          <a:p>
            <a:pPr marL="285840" indent="-285480">
              <a:lnSpc>
                <a:spcPct val="20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但项目比较复杂时，组织编译架构变得极其复杂</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a:p>
            <a:pPr marL="343080" indent="-342720">
              <a:lnSpc>
                <a:spcPct val="200000"/>
              </a:lnSpc>
              <a:buClr>
                <a:srgbClr val="000000"/>
              </a:buClr>
              <a:buFont typeface="Wingdings" charset="2"/>
              <a:buChar char=""/>
            </a:pPr>
            <a:r>
              <a:rPr lang="en-US" sz="1600" b="1" strike="noStrike" spc="-1" dirty="0" err="1">
                <a:solidFill>
                  <a:srgbClr val="000000"/>
                </a:solidFill>
                <a:uFill>
                  <a:solidFill>
                    <a:srgbClr val="FFFFFF"/>
                  </a:solidFill>
                </a:uFill>
                <a:latin typeface="Arial"/>
                <a:ea typeface="DejaVu Sans"/>
              </a:rPr>
              <a:t>Makefile</a:t>
            </a:r>
            <a:endParaRPr lang="en-US" sz="1600" b="0" strike="noStrike" spc="-1" dirty="0">
              <a:solidFill>
                <a:srgbClr val="000000"/>
              </a:solidFill>
              <a:uFill>
                <a:solidFill>
                  <a:srgbClr val="FFFFFF"/>
                </a:solidFill>
              </a:uFill>
              <a:latin typeface="Arial"/>
            </a:endParaRPr>
          </a:p>
          <a:p>
            <a:pPr marL="285840" indent="-285480">
              <a:lnSpc>
                <a:spcPct val="20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Makefile是有条理的gcc编译命令的文件，利用make工具来执行Makefile文件的编译指令</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a:p>
            <a:pPr marL="285840" indent="-285480">
              <a:lnSpc>
                <a:spcPct val="200000"/>
              </a:lnSpc>
              <a:buClr>
                <a:srgbClr val="000000"/>
              </a:buClr>
              <a:buFont typeface="Arial"/>
              <a:buChar char="•"/>
            </a:pPr>
            <a:r>
              <a:rPr lang="zh-CN" altLang="en-US" sz="1400" b="0" strike="noStrike" spc="-1" dirty="0">
                <a:solidFill>
                  <a:srgbClr val="000000"/>
                </a:solidFill>
                <a:uFill>
                  <a:solidFill>
                    <a:srgbClr val="FFFFFF"/>
                  </a:solidFill>
                </a:uFill>
                <a:latin typeface="Arial"/>
                <a:ea typeface="DejaVu Sans"/>
              </a:rPr>
              <a:t>当</a:t>
            </a:r>
            <a:r>
              <a:rPr lang="en-US" sz="1400" b="0" strike="noStrike" spc="-1" dirty="0" err="1">
                <a:solidFill>
                  <a:srgbClr val="000000"/>
                </a:solidFill>
                <a:uFill>
                  <a:solidFill>
                    <a:srgbClr val="FFFFFF"/>
                  </a:solidFill>
                </a:uFill>
                <a:latin typeface="Arial"/>
                <a:ea typeface="DejaVu Sans"/>
              </a:rPr>
              <a:t>程序简单</a:t>
            </a:r>
            <a:r>
              <a:rPr lang="zh-CN" altLang="en-US" sz="1400" b="0" strike="noStrike" spc="-1" dirty="0">
                <a:solidFill>
                  <a:srgbClr val="000000"/>
                </a:solidFill>
                <a:uFill>
                  <a:solidFill>
                    <a:srgbClr val="FFFFFF"/>
                  </a:solidFill>
                </a:uFill>
                <a:latin typeface="Arial"/>
                <a:ea typeface="DejaVu Sans"/>
              </a:rPr>
              <a:t>时</a:t>
            </a:r>
            <a:r>
              <a:rPr lang="en-US" sz="1400" b="0" strike="noStrike" spc="-1" dirty="0">
                <a:solidFill>
                  <a:srgbClr val="000000"/>
                </a:solidFill>
                <a:uFill>
                  <a:solidFill>
                    <a:srgbClr val="FFFFFF"/>
                  </a:solidFill>
                </a:uFill>
                <a:latin typeface="Arial"/>
                <a:ea typeface="DejaVu Sans"/>
              </a:rPr>
              <a:t>，</a:t>
            </a:r>
            <a:r>
              <a:rPr lang="en-US" sz="1400" b="0" strike="noStrike" spc="-1" dirty="0" err="1">
                <a:solidFill>
                  <a:srgbClr val="000000"/>
                </a:solidFill>
                <a:uFill>
                  <a:solidFill>
                    <a:srgbClr val="FFFFFF"/>
                  </a:solidFill>
                </a:uFill>
                <a:latin typeface="Arial"/>
                <a:ea typeface="DejaVu Sans"/>
              </a:rPr>
              <a:t>可以手写Makefile</a:t>
            </a:r>
            <a:r>
              <a:rPr lang="en-US" sz="1400" b="0" strike="noStrike" spc="-1" dirty="0">
                <a:solidFill>
                  <a:srgbClr val="000000"/>
                </a:solidFill>
                <a:uFill>
                  <a:solidFill>
                    <a:srgbClr val="FFFFFF"/>
                  </a:solidFill>
                </a:uFill>
                <a:latin typeface="Arial"/>
                <a:ea typeface="DejaVu Sans"/>
              </a:rPr>
              <a:t>；</a:t>
            </a:r>
          </a:p>
          <a:p>
            <a:pPr marL="285840" indent="-285480">
              <a:lnSpc>
                <a:spcPct val="20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当程序复杂时</a:t>
            </a:r>
            <a:r>
              <a:rPr lang="en-US" sz="1400" b="0" strike="noStrike" spc="-1" dirty="0">
                <a:solidFill>
                  <a:srgbClr val="000000"/>
                </a:solidFill>
                <a:uFill>
                  <a:solidFill>
                    <a:srgbClr val="FFFFFF"/>
                  </a:solidFill>
                </a:uFill>
                <a:latin typeface="Arial"/>
                <a:ea typeface="DejaVu Sans"/>
              </a:rPr>
              <a:t>，</a:t>
            </a:r>
            <a:r>
              <a:rPr lang="zh-CN" altLang="en-US" sz="1400" spc="-1" dirty="0">
                <a:solidFill>
                  <a:srgbClr val="000000"/>
                </a:solidFill>
                <a:uFill>
                  <a:solidFill>
                    <a:srgbClr val="FFFFFF"/>
                  </a:solidFill>
                </a:uFill>
                <a:latin typeface="Arial"/>
                <a:ea typeface="DejaVu Sans"/>
              </a:rPr>
              <a:t>一般</a:t>
            </a:r>
            <a:r>
              <a:rPr lang="en-US" sz="1400" b="0" strike="noStrike" spc="-1" dirty="0" err="1">
                <a:solidFill>
                  <a:srgbClr val="000000"/>
                </a:solidFill>
                <a:uFill>
                  <a:solidFill>
                    <a:srgbClr val="FFFFFF"/>
                  </a:solidFill>
                </a:uFill>
                <a:latin typeface="Arial"/>
                <a:ea typeface="DejaVu Sans"/>
              </a:rPr>
              <a:t>利用CMake和autotools来自动生成Makefile</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1B6F5FDB-18E1-4AB2-BE46-EE741EBA9DFF}"/>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6165B43F-6E97-4687-A9F0-8F329AEF5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38"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39" name="CustomShape 3"/>
          <p:cNvSpPr/>
          <p:nvPr/>
        </p:nvSpPr>
        <p:spPr>
          <a:xfrm>
            <a:off x="342000" y="174240"/>
            <a:ext cx="822852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1. </a:t>
            </a:r>
            <a:r>
              <a:rPr lang="en-US" sz="2800" b="0" strike="noStrike" spc="-1" dirty="0" err="1">
                <a:solidFill>
                  <a:srgbClr val="000000"/>
                </a:solidFill>
                <a:uFill>
                  <a:solidFill>
                    <a:srgbClr val="FFFFFF"/>
                  </a:solidFill>
                </a:uFill>
                <a:latin typeface="Arial"/>
                <a:ea typeface="DejaVu Sans"/>
              </a:rPr>
              <a:t>认识CMake及应用</a:t>
            </a:r>
            <a:endParaRPr lang="en-US" sz="1800" b="0" strike="noStrike" spc="-1" dirty="0">
              <a:solidFill>
                <a:srgbClr val="000000"/>
              </a:solidFill>
              <a:uFill>
                <a:solidFill>
                  <a:srgbClr val="FFFFFF"/>
                </a:solidFill>
              </a:uFill>
              <a:latin typeface="Arial"/>
            </a:endParaRPr>
          </a:p>
        </p:txBody>
      </p:sp>
      <p:sp>
        <p:nvSpPr>
          <p:cNvPr id="140" name="CustomShape 4"/>
          <p:cNvSpPr/>
          <p:nvPr/>
        </p:nvSpPr>
        <p:spPr>
          <a:xfrm>
            <a:off x="342000" y="1218780"/>
            <a:ext cx="8789280" cy="378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25000"/>
              </a:lnSpc>
              <a:buClr>
                <a:srgbClr val="000000"/>
              </a:buClr>
              <a:buFont typeface="Wingdings" charset="2"/>
              <a:buChar char=""/>
            </a:pPr>
            <a:r>
              <a:rPr lang="en-US" sz="1800" b="1" strike="noStrike" spc="-1" dirty="0">
                <a:solidFill>
                  <a:srgbClr val="000000"/>
                </a:solidFill>
                <a:uFill>
                  <a:solidFill>
                    <a:srgbClr val="FFFFFF"/>
                  </a:solidFill>
                </a:uFill>
                <a:latin typeface="Arial"/>
                <a:ea typeface="DejaVu Sans"/>
              </a:rPr>
              <a:t>CMake </a:t>
            </a:r>
            <a:r>
              <a:rPr lang="en-US" sz="1800" b="1" strike="noStrike" spc="-1" dirty="0" err="1">
                <a:solidFill>
                  <a:srgbClr val="000000"/>
                </a:solidFill>
                <a:uFill>
                  <a:solidFill>
                    <a:srgbClr val="FFFFFF"/>
                  </a:solidFill>
                </a:uFill>
                <a:latin typeface="Arial"/>
                <a:ea typeface="DejaVu Sans"/>
              </a:rPr>
              <a:t>与其他编译工具的对比</a:t>
            </a:r>
            <a:r>
              <a:rPr lang="en-US" sz="1800" b="1"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285840" indent="-285480">
              <a:lnSpc>
                <a:spcPct val="150000"/>
              </a:lnSpc>
              <a:buClr>
                <a:srgbClr val="000000"/>
              </a:buClr>
              <a:buFont typeface="Wingdings" charset="2"/>
              <a:buChar char=""/>
            </a:pPr>
            <a:r>
              <a:rPr lang="en-US" altLang="zh-CN" sz="1600" b="1" spc="-1" dirty="0" err="1">
                <a:solidFill>
                  <a:srgbClr val="000000"/>
                </a:solidFill>
                <a:uFill>
                  <a:solidFill>
                    <a:srgbClr val="FFFFFF"/>
                  </a:solidFill>
                </a:uFill>
              </a:rPr>
              <a:t>Autotools</a:t>
            </a:r>
            <a:endParaRPr lang="en-US" altLang="zh-CN" sz="1600" spc="-1" dirty="0">
              <a:solidFill>
                <a:srgbClr val="000000"/>
              </a:solidFill>
              <a:uFill>
                <a:solidFill>
                  <a:srgbClr val="FFFFFF"/>
                </a:solidFill>
              </a:uFill>
            </a:endParaRPr>
          </a:p>
          <a:p>
            <a:pPr marL="285840" indent="-285480">
              <a:lnSpc>
                <a:spcPct val="150000"/>
              </a:lnSpc>
              <a:buClr>
                <a:srgbClr val="000000"/>
              </a:buClr>
              <a:buFont typeface="Arial"/>
              <a:buChar char="•"/>
            </a:pPr>
            <a:r>
              <a:rPr lang="en-US" altLang="zh-CN" sz="1400" spc="-1" dirty="0" err="1">
                <a:solidFill>
                  <a:srgbClr val="000000"/>
                </a:solidFill>
                <a:uFill>
                  <a:solidFill>
                    <a:srgbClr val="FFFFFF"/>
                  </a:solidFill>
                </a:uFill>
              </a:rPr>
              <a:t>autotools是一个工具集,具有灵活性较大,对用户角度使用较为友好</a:t>
            </a:r>
            <a:r>
              <a:rPr lang="en-US" altLang="zh-CN" sz="1200" spc="-1" dirty="0">
                <a:solidFill>
                  <a:srgbClr val="000000"/>
                </a:solidFill>
                <a:uFill>
                  <a:solidFill>
                    <a:srgbClr val="FFFFFF"/>
                  </a:solidFill>
                </a:uFill>
              </a:rPr>
              <a:t>(</a:t>
            </a:r>
            <a:r>
              <a:rPr lang="en-US" altLang="zh-CN" sz="1200" spc="-1" dirty="0" err="1">
                <a:solidFill>
                  <a:srgbClr val="000000"/>
                </a:solidFill>
                <a:uFill>
                  <a:solidFill>
                    <a:srgbClr val="FFFFFF"/>
                  </a:solidFill>
                </a:uFill>
              </a:rPr>
              <a:t>cmake生成文件权限较多</a:t>
            </a:r>
            <a:r>
              <a:rPr lang="en-US" altLang="zh-CN" sz="1200" spc="-1" dirty="0">
                <a:solidFill>
                  <a:srgbClr val="000000"/>
                </a:solidFill>
                <a:uFill>
                  <a:solidFill>
                    <a:srgbClr val="FFFFFF"/>
                  </a:solidFill>
                </a:uFill>
              </a:rPr>
              <a:t>)</a:t>
            </a:r>
            <a:r>
              <a:rPr lang="en-US" altLang="zh-CN" sz="1400" spc="-1" dirty="0">
                <a:solidFill>
                  <a:srgbClr val="000000"/>
                </a:solidFill>
                <a:uFill>
                  <a:solidFill>
                    <a:srgbClr val="FFFFFF"/>
                  </a:solidFill>
                </a:uFill>
              </a:rPr>
              <a:t>；</a:t>
            </a:r>
          </a:p>
          <a:p>
            <a:pPr marL="285840" indent="-285480">
              <a:lnSpc>
                <a:spcPct val="150000"/>
              </a:lnSpc>
              <a:buClr>
                <a:srgbClr val="000000"/>
              </a:buClr>
              <a:buFont typeface="Arial"/>
              <a:buChar char="•"/>
            </a:pPr>
            <a:r>
              <a:rPr lang="en-US" altLang="zh-CN" sz="1400" spc="-1" dirty="0" err="1">
                <a:solidFill>
                  <a:srgbClr val="000000"/>
                </a:solidFill>
                <a:uFill>
                  <a:solidFill>
                    <a:srgbClr val="FFFFFF"/>
                  </a:solidFill>
                </a:uFill>
              </a:rPr>
              <a:t>开发步骤太多，配置繁琐</a:t>
            </a:r>
            <a:r>
              <a:rPr lang="en-US" altLang="zh-CN" sz="1400" spc="-1" dirty="0">
                <a:solidFill>
                  <a:srgbClr val="000000"/>
                </a:solidFill>
                <a:uFill>
                  <a:solidFill>
                    <a:srgbClr val="FFFFFF"/>
                  </a:solidFill>
                </a:uFill>
              </a:rPr>
              <a:t> [</a:t>
            </a:r>
            <a:r>
              <a:rPr lang="en-US" altLang="zh-CN" sz="1400" spc="-1" dirty="0" err="1">
                <a:solidFill>
                  <a:srgbClr val="000000"/>
                </a:solidFill>
                <a:uFill>
                  <a:solidFill>
                    <a:srgbClr val="FFFFFF"/>
                  </a:solidFill>
                </a:uFill>
              </a:rPr>
              <a:t>autoscan</a:t>
            </a:r>
            <a:r>
              <a:rPr lang="en-US" altLang="zh-CN" sz="1400" spc="-1" dirty="0">
                <a:solidFill>
                  <a:srgbClr val="000000"/>
                </a:solidFill>
                <a:uFill>
                  <a:solidFill>
                    <a:srgbClr val="FFFFFF"/>
                  </a:solidFill>
                </a:uFill>
              </a:rPr>
              <a:t> + </a:t>
            </a:r>
            <a:r>
              <a:rPr lang="en-US" altLang="zh-CN" sz="1400" spc="-1" dirty="0" err="1">
                <a:solidFill>
                  <a:srgbClr val="000000"/>
                </a:solidFill>
                <a:uFill>
                  <a:solidFill>
                    <a:srgbClr val="FFFFFF"/>
                  </a:solidFill>
                </a:uFill>
              </a:rPr>
              <a:t>autocconf</a:t>
            </a:r>
            <a:r>
              <a:rPr lang="en-US" altLang="zh-CN" sz="1400" spc="-1" dirty="0">
                <a:solidFill>
                  <a:srgbClr val="000000"/>
                </a:solidFill>
                <a:uFill>
                  <a:solidFill>
                    <a:srgbClr val="FFFFFF"/>
                  </a:solidFill>
                </a:uFill>
              </a:rPr>
              <a:t> + </a:t>
            </a:r>
            <a:r>
              <a:rPr lang="en-US" altLang="zh-CN" sz="1400" spc="-1" dirty="0" err="1">
                <a:solidFill>
                  <a:srgbClr val="000000"/>
                </a:solidFill>
                <a:uFill>
                  <a:solidFill>
                    <a:srgbClr val="FFFFFF"/>
                  </a:solidFill>
                </a:uFill>
              </a:rPr>
              <a:t>automake</a:t>
            </a:r>
            <a:r>
              <a:rPr lang="en-US" altLang="zh-CN" sz="1400" spc="-1" dirty="0">
                <a:solidFill>
                  <a:srgbClr val="000000"/>
                </a:solidFill>
                <a:uFill>
                  <a:solidFill>
                    <a:srgbClr val="FFFFFF"/>
                  </a:solidFill>
                </a:uFill>
              </a:rPr>
              <a:t>]；</a:t>
            </a:r>
          </a:p>
          <a:p>
            <a:pPr marL="285840" indent="-285480">
              <a:lnSpc>
                <a:spcPct val="150000"/>
              </a:lnSpc>
              <a:buClr>
                <a:srgbClr val="000000"/>
              </a:buClr>
              <a:buFont typeface="Arial"/>
              <a:buChar char="•"/>
            </a:pPr>
            <a:r>
              <a:rPr lang="en-US" altLang="zh-CN" sz="1400" spc="-1" dirty="0" err="1">
                <a:solidFill>
                  <a:srgbClr val="000000"/>
                </a:solidFill>
                <a:uFill>
                  <a:solidFill>
                    <a:srgbClr val="FFFFFF"/>
                  </a:solidFill>
                </a:uFill>
              </a:rPr>
              <a:t>通常编译的</a:t>
            </a:r>
            <a:r>
              <a:rPr lang="en-US" altLang="zh-CN" sz="1400" spc="-1" dirty="0">
                <a:solidFill>
                  <a:srgbClr val="000000"/>
                </a:solidFill>
                <a:uFill>
                  <a:solidFill>
                    <a:srgbClr val="FFFFFF"/>
                  </a:solidFill>
                </a:uFill>
              </a:rPr>
              <a:t>./</a:t>
            </a:r>
            <a:r>
              <a:rPr lang="en-US" altLang="zh-CN" sz="1400" spc="-1" dirty="0" err="1">
                <a:solidFill>
                  <a:srgbClr val="000000"/>
                </a:solidFill>
                <a:uFill>
                  <a:solidFill>
                    <a:srgbClr val="FFFFFF"/>
                  </a:solidFill>
                </a:uFill>
              </a:rPr>
              <a:t>configure文件，大多通过由autotools构建的，最终生成Makefile和config.h文件</a:t>
            </a:r>
            <a:r>
              <a:rPr lang="en-US" altLang="zh-CN" sz="1400" spc="-1" dirty="0">
                <a:solidFill>
                  <a:srgbClr val="000000"/>
                </a:solidFill>
                <a:uFill>
                  <a:solidFill>
                    <a:srgbClr val="FFFFFF"/>
                  </a:solidFill>
                </a:uFill>
              </a:rPr>
              <a:t>；</a:t>
            </a:r>
          </a:p>
          <a:p>
            <a:pPr marL="343080" indent="-342720">
              <a:lnSpc>
                <a:spcPct val="150000"/>
              </a:lnSpc>
              <a:buClr>
                <a:srgbClr val="000000"/>
              </a:buClr>
              <a:buFont typeface="Wingdings" charset="2"/>
              <a:buChar char=""/>
            </a:pPr>
            <a:r>
              <a:rPr lang="en-US" sz="1600" b="1" strike="noStrike" spc="-1" dirty="0">
                <a:solidFill>
                  <a:srgbClr val="000000"/>
                </a:solidFill>
                <a:uFill>
                  <a:solidFill>
                    <a:srgbClr val="FFFFFF"/>
                  </a:solidFill>
                </a:uFill>
                <a:latin typeface="Arial"/>
                <a:ea typeface="DejaVu Sans"/>
              </a:rPr>
              <a:t>CMake</a:t>
            </a:r>
            <a:endParaRPr lang="en-US" sz="1600" b="0" strike="noStrike" spc="-1" dirty="0">
              <a:solidFill>
                <a:srgbClr val="000000"/>
              </a:solidFill>
              <a:uFill>
                <a:solidFill>
                  <a:srgbClr val="FFFFFF"/>
                </a:solidFill>
              </a:uFill>
              <a:latin typeface="Arial"/>
            </a:endParaRPr>
          </a:p>
          <a:p>
            <a:pPr marL="285840" indent="-285480">
              <a:lnSpc>
                <a:spcPct val="15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Cmake类似Make工具功能，用来“读取”并执行CMakeLists.txt文件的语句</a:t>
            </a:r>
            <a:r>
              <a:rPr lang="zh-CN" altLang="en-US" sz="1400" b="0" strike="noStrike" spc="-1" dirty="0">
                <a:solidFill>
                  <a:srgbClr val="000000"/>
                </a:solidFill>
                <a:uFill>
                  <a:solidFill>
                    <a:srgbClr val="FFFFFF"/>
                  </a:solidFill>
                </a:uFill>
                <a:latin typeface="Arial"/>
                <a:ea typeface="DejaVu Sans"/>
              </a:rPr>
              <a:t>，</a:t>
            </a:r>
            <a:r>
              <a:rPr lang="en-US" sz="1400" b="0" strike="noStrike" spc="-1" dirty="0" err="1">
                <a:solidFill>
                  <a:srgbClr val="000000"/>
                </a:solidFill>
                <a:uFill>
                  <a:solidFill>
                    <a:srgbClr val="FFFFFF"/>
                  </a:solidFill>
                </a:uFill>
                <a:latin typeface="Arial"/>
                <a:ea typeface="DejaVu Sans"/>
              </a:rPr>
              <a:t>最终生成Makefile文件</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a:p>
            <a:pPr marL="285840" indent="-285480">
              <a:lnSpc>
                <a:spcPct val="15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Cmake语言开发相对简单，易于理解</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a:p>
            <a:pPr marL="285840" indent="-285480">
              <a:lnSpc>
                <a:spcPct val="150000"/>
              </a:lnSpc>
              <a:buClr>
                <a:srgbClr val="000000"/>
              </a:buClr>
              <a:buFont typeface="Arial"/>
              <a:buChar char="•"/>
            </a:pPr>
            <a:r>
              <a:rPr lang="en-US" sz="1400" b="0" strike="noStrike" spc="-1" dirty="0" err="1">
                <a:solidFill>
                  <a:srgbClr val="000000"/>
                </a:solidFill>
                <a:uFill>
                  <a:solidFill>
                    <a:srgbClr val="FFFFFF"/>
                  </a:solidFill>
                </a:uFill>
                <a:latin typeface="Arial"/>
                <a:ea typeface="DejaVu Sans"/>
              </a:rPr>
              <a:t>目前很多项目正在抛弃Autotools，qmake等，转而采用</a:t>
            </a:r>
            <a:r>
              <a:rPr lang="en-US" altLang="zh-CN" sz="1400" b="0" strike="noStrike" spc="-1" dirty="0" err="1">
                <a:solidFill>
                  <a:srgbClr val="000000"/>
                </a:solidFill>
                <a:uFill>
                  <a:solidFill>
                    <a:srgbClr val="FFFFFF"/>
                  </a:solidFill>
                </a:uFill>
                <a:latin typeface="Arial"/>
                <a:ea typeface="DejaVu Sans"/>
              </a:rPr>
              <a:t>c</a:t>
            </a:r>
            <a:r>
              <a:rPr lang="en-US" sz="1400" b="0" strike="noStrike" spc="-1" dirty="0" err="1">
                <a:solidFill>
                  <a:srgbClr val="000000"/>
                </a:solidFill>
                <a:uFill>
                  <a:solidFill>
                    <a:srgbClr val="FFFFFF"/>
                  </a:solidFill>
                </a:uFill>
                <a:latin typeface="Arial"/>
                <a:ea typeface="DejaVu Sans"/>
              </a:rPr>
              <a:t>make</a:t>
            </a:r>
            <a:r>
              <a:rPr lang="en-US" sz="1400" b="0" strike="noStrike" spc="-1" dirty="0">
                <a:solidFill>
                  <a:srgbClr val="000000"/>
                </a:solidFill>
                <a:uFill>
                  <a:solidFill>
                    <a:srgbClr val="FFFFFF"/>
                  </a:solidFill>
                </a:uFill>
                <a:latin typeface="Arial"/>
                <a:ea typeface="DejaVu Sans"/>
              </a:rPr>
              <a:t>；</a:t>
            </a:r>
            <a:endParaRPr lang="en-US" sz="14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3B9793DE-01F5-40BD-8D27-AE3578C30EA0}"/>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08A79943-EF25-41B1-8F06-E567E7FC66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23880" y="637920"/>
            <a:ext cx="7885800" cy="213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500" b="0" strike="noStrike" spc="-1" dirty="0">
                <a:solidFill>
                  <a:srgbClr val="5B9BD5"/>
                </a:solidFill>
                <a:uFill>
                  <a:solidFill>
                    <a:srgbClr val="FFFFFF"/>
                  </a:solidFill>
                </a:uFill>
                <a:latin typeface="Arial"/>
                <a:ea typeface="DejaVu Sans"/>
              </a:rPr>
              <a:t>2.</a:t>
            </a:r>
            <a:r>
              <a:rPr lang="en-US" sz="4500" b="0" strike="noStrike" spc="-1" dirty="0">
                <a:solidFill>
                  <a:srgbClr val="000000"/>
                </a:solidFill>
                <a:uFill>
                  <a:solidFill>
                    <a:srgbClr val="FFFFFF"/>
                  </a:solidFill>
                </a:uFill>
                <a:latin typeface="Arial"/>
                <a:ea typeface="DejaVu Sans"/>
              </a:rPr>
              <a:t>CMake的主体框架</a:t>
            </a:r>
            <a:endParaRPr lang="en-US" sz="1800" b="0" strike="noStrike" spc="-1" dirty="0">
              <a:solidFill>
                <a:srgbClr val="000000"/>
              </a:solidFill>
              <a:uFill>
                <a:solidFill>
                  <a:srgbClr val="FFFFFF"/>
                </a:solidFill>
              </a:uFill>
              <a:latin typeface="Arial"/>
            </a:endParaRPr>
          </a:p>
        </p:txBody>
      </p:sp>
      <p:sp>
        <p:nvSpPr>
          <p:cNvPr id="143" name="CustomShape 2"/>
          <p:cNvSpPr/>
          <p:nvPr/>
        </p:nvSpPr>
        <p:spPr>
          <a:xfrm>
            <a:off x="623880" y="2772360"/>
            <a:ext cx="7885800" cy="56880"/>
          </a:xfrm>
          <a:prstGeom prst="rect">
            <a:avLst/>
          </a:prstGeom>
          <a:solidFill>
            <a:srgbClr val="5B9BD5"/>
          </a:solid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4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46" name="CustomShape 3"/>
          <p:cNvSpPr/>
          <p:nvPr/>
        </p:nvSpPr>
        <p:spPr>
          <a:xfrm>
            <a:off x="342000" y="174240"/>
            <a:ext cx="443556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2. </a:t>
            </a:r>
            <a:r>
              <a:rPr lang="en-US" sz="2800" b="0" strike="noStrike" spc="-1" dirty="0" err="1">
                <a:solidFill>
                  <a:srgbClr val="000000"/>
                </a:solidFill>
                <a:uFill>
                  <a:solidFill>
                    <a:srgbClr val="FFFFFF"/>
                  </a:solidFill>
                </a:uFill>
                <a:latin typeface="Arial"/>
                <a:ea typeface="DejaVu Sans"/>
              </a:rPr>
              <a:t>CMake语法的主体框架</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B878CA14-C650-4B69-BC8F-588A3839DB3D}"/>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B530CA7-52E8-4406-838F-596B17458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2" name="Rectangle 1">
            <a:extLst>
              <a:ext uri="{FF2B5EF4-FFF2-40B4-BE49-F238E27FC236}">
                <a16:creationId xmlns:a16="http://schemas.microsoft.com/office/drawing/2014/main" id="{53371423-F3F0-47A2-A5F6-046E003351D0}"/>
              </a:ext>
            </a:extLst>
          </p:cNvPr>
          <p:cNvSpPr>
            <a:spLocks noChangeArrowheads="1"/>
          </p:cNvSpPr>
          <p:nvPr/>
        </p:nvSpPr>
        <p:spPr bwMode="auto">
          <a:xfrm>
            <a:off x="402956" y="1450455"/>
            <a:ext cx="8251802" cy="236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zh-CN" altLang="en-US" sz="2000" b="0" i="0" u="none" strike="noStrike" cap="none" normalizeH="0" baseline="0" dirty="0">
                <a:ln>
                  <a:noFill/>
                </a:ln>
                <a:solidFill>
                  <a:schemeClr val="tx1"/>
                </a:solidFill>
                <a:effectLst/>
                <a:latin typeface="Arial" panose="020B0604020202020204" pitchFamily="34" charset="0"/>
              </a:rPr>
              <a:t>谈到</a:t>
            </a:r>
            <a:r>
              <a:rPr kumimoji="0" lang="en-US" altLang="zh-CN" sz="2000" b="0" i="0" u="none" strike="noStrike" cap="none" normalizeH="0" baseline="0" dirty="0" err="1">
                <a:ln>
                  <a:noFill/>
                </a:ln>
                <a:solidFill>
                  <a:schemeClr val="tx1"/>
                </a:solidFill>
                <a:effectLst/>
                <a:latin typeface="Arial" panose="020B0604020202020204" pitchFamily="34" charset="0"/>
              </a:rPr>
              <a:t>Cmake</a:t>
            </a:r>
            <a:r>
              <a:rPr kumimoji="0" lang="zh-CN" altLang="en-US" sz="2000" b="0" i="0" u="none" strike="noStrike" cap="none" normalizeH="0" baseline="0" dirty="0">
                <a:ln>
                  <a:noFill/>
                </a:ln>
                <a:solidFill>
                  <a:schemeClr val="tx1"/>
                </a:solidFill>
                <a:effectLst/>
                <a:latin typeface="Arial" panose="020B0604020202020204" pitchFamily="34" charset="0"/>
              </a:rPr>
              <a:t>我们能想到哪些问题？？？</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p"/>
              <a:tabLst/>
            </a:pPr>
            <a:r>
              <a:rPr lang="zh-CN" altLang="en-US" sz="1400" dirty="0">
                <a:latin typeface="Arial" panose="020B0604020202020204" pitchFamily="34" charset="0"/>
              </a:rPr>
              <a:t>如何</a:t>
            </a:r>
            <a:r>
              <a:rPr kumimoji="0" lang="zh-CN" altLang="zh-CN" sz="1400" b="0" i="0" u="none" strike="noStrike" cap="none" normalizeH="0" baseline="0" dirty="0">
                <a:ln>
                  <a:noFill/>
                </a:ln>
                <a:solidFill>
                  <a:schemeClr val="tx1"/>
                </a:solidFill>
                <a:effectLst/>
                <a:latin typeface="Arial" panose="020B0604020202020204" pitchFamily="34" charset="0"/>
              </a:rPr>
              <a:t>去组织一个项目的编译框架 </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p"/>
              <a:tabLst/>
            </a:pPr>
            <a:r>
              <a:rPr kumimoji="0" lang="zh-CN" altLang="zh-CN" sz="1400" b="0" i="0" u="none" strike="noStrike" cap="none" normalizeH="0" baseline="0" dirty="0">
                <a:ln>
                  <a:noFill/>
                </a:ln>
                <a:solidFill>
                  <a:schemeClr val="tx1"/>
                </a:solidFill>
                <a:effectLst/>
                <a:latin typeface="Arial" panose="020B0604020202020204" pitchFamily="34" charset="0"/>
              </a:rPr>
              <a:t>最终输出目标有哪些（可执行程序，动态库，静态库等）</a:t>
            </a: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p"/>
              <a:tabLst/>
            </a:pPr>
            <a:r>
              <a:rPr lang="zh-CN" altLang="en-US" sz="1400" dirty="0">
                <a:latin typeface="Arial" panose="020B0604020202020204" pitchFamily="34" charset="0"/>
              </a:rPr>
              <a:t>如何配置输出目标文件的指定编译参数（需要哪些源文件，需要哪些编译参数及环境）</a:t>
            </a:r>
            <a:r>
              <a:rPr kumimoji="0" lang="zh-CN" altLang="zh-CN" sz="1400" b="0" i="0" u="none" strike="noStrike" cap="none" normalizeH="0" baseline="0" dirty="0">
                <a:ln>
                  <a:noFill/>
                </a:ln>
                <a:solidFill>
                  <a:schemeClr val="tx1"/>
                </a:solidFill>
                <a:effectLst/>
                <a:latin typeface="Arial" panose="020B0604020202020204" pitchFamily="34" charset="0"/>
              </a:rPr>
              <a:t> </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p"/>
              <a:tabLst/>
            </a:pPr>
            <a:r>
              <a:rPr lang="zh-CN" altLang="en-US" sz="1400" dirty="0">
                <a:latin typeface="Arial" panose="020B0604020202020204" pitchFamily="34" charset="0"/>
              </a:rPr>
              <a:t>如何为指定的输出目标链接参数（怎么配置内外部依赖的</a:t>
            </a:r>
            <a:r>
              <a:rPr lang="en-US" altLang="zh-CN" sz="1400" dirty="0">
                <a:latin typeface="Arial" panose="020B0604020202020204" pitchFamily="34" charset="0"/>
              </a:rPr>
              <a:t>pkg</a:t>
            </a:r>
            <a:r>
              <a:rPr lang="zh-CN" altLang="en-US" sz="1400" dirty="0">
                <a:latin typeface="Arial" panose="020B0604020202020204" pitchFamily="34" charset="0"/>
              </a:rPr>
              <a:t>及</a:t>
            </a:r>
            <a:r>
              <a:rPr lang="en-US" altLang="zh-CN" sz="1400" dirty="0">
                <a:latin typeface="Arial" panose="020B0604020202020204" pitchFamily="34" charset="0"/>
              </a:rPr>
              <a:t>lib</a:t>
            </a:r>
            <a:r>
              <a:rPr lang="zh-CN" altLang="en-US" sz="1400" dirty="0">
                <a:latin typeface="Arial" panose="020B0604020202020204" pitchFamily="34" charset="0"/>
              </a:rPr>
              <a:t>，怎么链接外部库）</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2D390D1F-0E1A-4873-83DB-98B96B76C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4900" y="1107953"/>
            <a:ext cx="1409858" cy="1409858"/>
          </a:xfrm>
          <a:prstGeom prst="rect">
            <a:avLst/>
          </a:prstGeom>
        </p:spPr>
      </p:pic>
    </p:spTree>
    <p:extLst>
      <p:ext uri="{BB962C8B-B14F-4D97-AF65-F5344CB8AC3E}">
        <p14:creationId xmlns:p14="http://schemas.microsoft.com/office/powerpoint/2010/main" val="39958409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1"/>
          <p:cNvSpPr/>
          <p:nvPr/>
        </p:nvSpPr>
        <p:spPr>
          <a:xfrm>
            <a:off x="342000" y="1018080"/>
            <a:ext cx="8304120" cy="360"/>
          </a:xfrm>
          <a:prstGeom prst="line">
            <a:avLst/>
          </a:prstGeom>
          <a:ln w="19080">
            <a:solidFill>
              <a:srgbClr val="5B9BD5"/>
            </a:solidFill>
            <a:miter/>
          </a:ln>
        </p:spPr>
        <p:style>
          <a:lnRef idx="0">
            <a:scrgbClr r="0" g="0" b="0"/>
          </a:lnRef>
          <a:fillRef idx="0">
            <a:scrgbClr r="0" g="0" b="0"/>
          </a:fillRef>
          <a:effectRef idx="0">
            <a:scrgbClr r="0" g="0" b="0"/>
          </a:effectRef>
          <a:fontRef idx="minor"/>
        </p:style>
      </p:sp>
      <p:sp>
        <p:nvSpPr>
          <p:cNvPr id="145" name="Line 2"/>
          <p:cNvSpPr/>
          <p:nvPr/>
        </p:nvSpPr>
        <p:spPr>
          <a:xfrm>
            <a:off x="342000" y="1055520"/>
            <a:ext cx="5249880" cy="360"/>
          </a:xfrm>
          <a:prstGeom prst="line">
            <a:avLst/>
          </a:prstGeom>
          <a:ln w="76320">
            <a:solidFill>
              <a:srgbClr val="5B9BD5"/>
            </a:solidFill>
            <a:miter/>
          </a:ln>
        </p:spPr>
        <p:style>
          <a:lnRef idx="0">
            <a:scrgbClr r="0" g="0" b="0"/>
          </a:lnRef>
          <a:fillRef idx="0">
            <a:scrgbClr r="0" g="0" b="0"/>
          </a:fillRef>
          <a:effectRef idx="0">
            <a:scrgbClr r="0" g="0" b="0"/>
          </a:effectRef>
          <a:fontRef idx="minor"/>
        </p:style>
      </p:sp>
      <p:sp>
        <p:nvSpPr>
          <p:cNvPr id="146" name="CustomShape 3"/>
          <p:cNvSpPr/>
          <p:nvPr/>
        </p:nvSpPr>
        <p:spPr>
          <a:xfrm>
            <a:off x="342000" y="174240"/>
            <a:ext cx="4435560" cy="9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25000"/>
              </a:lnSpc>
            </a:pPr>
            <a:r>
              <a:rPr lang="en-US" sz="2800" b="0" strike="noStrike" spc="-1" dirty="0">
                <a:solidFill>
                  <a:srgbClr val="000000"/>
                </a:solidFill>
                <a:uFill>
                  <a:solidFill>
                    <a:srgbClr val="FFFFFF"/>
                  </a:solidFill>
                </a:uFill>
                <a:latin typeface="Arial"/>
                <a:ea typeface="DejaVu Sans"/>
              </a:rPr>
              <a:t>2. </a:t>
            </a:r>
            <a:r>
              <a:rPr lang="en-US" sz="2800" b="0" strike="noStrike" spc="-1" dirty="0" err="1">
                <a:solidFill>
                  <a:srgbClr val="000000"/>
                </a:solidFill>
                <a:uFill>
                  <a:solidFill>
                    <a:srgbClr val="FFFFFF"/>
                  </a:solidFill>
                </a:uFill>
                <a:latin typeface="Arial"/>
                <a:ea typeface="DejaVu Sans"/>
              </a:rPr>
              <a:t>CMake语法的主体框架</a:t>
            </a:r>
            <a:endParaRPr lang="en-US" sz="1800" b="0" strike="noStrike" spc="-1" dirty="0">
              <a:solidFill>
                <a:srgbClr val="000000"/>
              </a:solidFill>
              <a:uFill>
                <a:solidFill>
                  <a:srgbClr val="FFFFFF"/>
                </a:solidFill>
              </a:uFill>
              <a:latin typeface="Arial"/>
            </a:endParaRPr>
          </a:p>
        </p:txBody>
      </p:sp>
      <p:pic>
        <p:nvPicPr>
          <p:cNvPr id="7" name="图片 6">
            <a:extLst>
              <a:ext uri="{FF2B5EF4-FFF2-40B4-BE49-F238E27FC236}">
                <a16:creationId xmlns:a16="http://schemas.microsoft.com/office/drawing/2014/main" id="{B878CA14-C650-4B69-BC8F-588A3839DB3D}"/>
              </a:ext>
            </a:extLst>
          </p:cNvPr>
          <p:cNvPicPr>
            <a:picLocks noChangeAspect="1"/>
          </p:cNvPicPr>
          <p:nvPr/>
        </p:nvPicPr>
        <p:blipFill rotWithShape="1">
          <a:blip r:embed="rId2"/>
          <a:srcRect t="11102" b="12412"/>
          <a:stretch/>
        </p:blipFill>
        <p:spPr>
          <a:xfrm>
            <a:off x="5868645" y="489084"/>
            <a:ext cx="2250855" cy="466784"/>
          </a:xfrm>
          <a:prstGeom prst="rect">
            <a:avLst/>
          </a:prstGeom>
        </p:spPr>
      </p:pic>
      <p:pic>
        <p:nvPicPr>
          <p:cNvPr id="8" name="图片 7">
            <a:extLst>
              <a:ext uri="{FF2B5EF4-FFF2-40B4-BE49-F238E27FC236}">
                <a16:creationId xmlns:a16="http://schemas.microsoft.com/office/drawing/2014/main" id="{5B530CA7-52E8-4406-838F-596B174587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500" y="433784"/>
            <a:ext cx="535258" cy="535258"/>
          </a:xfrm>
          <a:prstGeom prst="rect">
            <a:avLst/>
          </a:prstGeom>
        </p:spPr>
      </p:pic>
      <p:sp>
        <p:nvSpPr>
          <p:cNvPr id="9" name="文本框 8">
            <a:extLst>
              <a:ext uri="{FF2B5EF4-FFF2-40B4-BE49-F238E27FC236}">
                <a16:creationId xmlns:a16="http://schemas.microsoft.com/office/drawing/2014/main" id="{E8B0C851-09B4-4E0F-92ED-B6E51FC6AF28}"/>
              </a:ext>
            </a:extLst>
          </p:cNvPr>
          <p:cNvSpPr txBox="1"/>
          <p:nvPr/>
        </p:nvSpPr>
        <p:spPr>
          <a:xfrm>
            <a:off x="6408388" y="1317689"/>
            <a:ext cx="2615500" cy="3611181"/>
          </a:xfrm>
          <a:prstGeom prst="rect">
            <a:avLst/>
          </a:prstGeom>
          <a:noFill/>
          <a:ln>
            <a:solidFill>
              <a:schemeClr val="accent1"/>
            </a:solidFill>
            <a:prstDash val="lgDash"/>
          </a:ln>
        </p:spPr>
        <p:txBody>
          <a:bodyPr wrap="square" rtlCol="0">
            <a:spAutoFit/>
          </a:bodyPr>
          <a:lstStyle/>
          <a:p>
            <a:pPr>
              <a:lnSpc>
                <a:spcPct val="200000"/>
              </a:lnSpc>
            </a:pPr>
            <a:r>
              <a:rPr lang="zh-CN" altLang="en-US" sz="1600" dirty="0"/>
              <a:t>主体框架</a:t>
            </a:r>
            <a:r>
              <a:rPr lang="en-US" altLang="zh-CN" sz="1600" dirty="0"/>
              <a:t>:</a:t>
            </a:r>
          </a:p>
          <a:p>
            <a:pPr marL="285750" indent="-285750">
              <a:lnSpc>
                <a:spcPct val="200000"/>
              </a:lnSpc>
              <a:buFont typeface="Arial" panose="020B0604020202020204" pitchFamily="34" charset="0"/>
              <a:buChar char="•"/>
            </a:pPr>
            <a:r>
              <a:rPr lang="zh-CN" altLang="en-US" sz="1400" dirty="0"/>
              <a:t>工程配置部分</a:t>
            </a:r>
            <a:endParaRPr lang="en-US" altLang="zh-CN" sz="1400" dirty="0"/>
          </a:p>
          <a:p>
            <a:pPr>
              <a:lnSpc>
                <a:spcPct val="200000"/>
              </a:lnSpc>
            </a:pPr>
            <a:r>
              <a:rPr lang="zh-CN" altLang="en-US" sz="1100" dirty="0"/>
              <a:t>工程名、编译调试模式、编译语言等</a:t>
            </a:r>
            <a:endParaRPr lang="en-US" altLang="zh-CN" sz="1100" dirty="0"/>
          </a:p>
          <a:p>
            <a:pPr marL="285750" indent="-285750">
              <a:lnSpc>
                <a:spcPct val="200000"/>
              </a:lnSpc>
              <a:buFont typeface="Arial" panose="020B0604020202020204" pitchFamily="34" charset="0"/>
              <a:buChar char="•"/>
            </a:pPr>
            <a:r>
              <a:rPr lang="zh-CN" altLang="en-US" sz="1400" dirty="0"/>
              <a:t>依赖执行部分</a:t>
            </a:r>
            <a:endParaRPr lang="en-US" altLang="zh-CN" sz="1400" dirty="0"/>
          </a:p>
          <a:p>
            <a:pPr>
              <a:lnSpc>
                <a:spcPct val="200000"/>
              </a:lnSpc>
            </a:pPr>
            <a:r>
              <a:rPr lang="zh-CN" altLang="en-US" sz="1100" dirty="0"/>
              <a:t>工程包，头文件、依赖库等</a:t>
            </a:r>
            <a:endParaRPr lang="en-US" altLang="zh-CN" sz="1100" dirty="0"/>
          </a:p>
          <a:p>
            <a:pPr marL="285750" indent="-285750">
              <a:lnSpc>
                <a:spcPct val="200000"/>
              </a:lnSpc>
              <a:buFont typeface="Arial" panose="020B0604020202020204" pitchFamily="34" charset="0"/>
              <a:buChar char="•"/>
            </a:pPr>
            <a:r>
              <a:rPr lang="zh-CN" altLang="en-US" sz="1400" dirty="0"/>
              <a:t>其他辅助部分</a:t>
            </a:r>
            <a:r>
              <a:rPr lang="en-US" altLang="zh-CN" sz="1400" dirty="0"/>
              <a:t>(</a:t>
            </a:r>
            <a:r>
              <a:rPr lang="zh-CN" altLang="en-US" sz="1400" dirty="0"/>
              <a:t>非必需</a:t>
            </a:r>
            <a:r>
              <a:rPr lang="en-US" altLang="zh-CN" sz="1400" dirty="0"/>
              <a:t>)</a:t>
            </a:r>
          </a:p>
          <a:p>
            <a:pPr>
              <a:lnSpc>
                <a:spcPct val="200000"/>
              </a:lnSpc>
            </a:pPr>
            <a:r>
              <a:rPr lang="zh-CN" altLang="en-US" sz="1100" dirty="0"/>
              <a:t>参数打印、遍历目录等</a:t>
            </a:r>
            <a:endParaRPr lang="en-US" altLang="zh-CN" sz="1100" dirty="0"/>
          </a:p>
          <a:p>
            <a:pPr marL="285750" indent="-285750">
              <a:lnSpc>
                <a:spcPct val="200000"/>
              </a:lnSpc>
              <a:buFont typeface="Arial" panose="020B0604020202020204" pitchFamily="34" charset="0"/>
              <a:buChar char="•"/>
            </a:pPr>
            <a:r>
              <a:rPr lang="zh-CN" altLang="en-US" sz="1400" dirty="0"/>
              <a:t>判断控制部分</a:t>
            </a:r>
            <a:r>
              <a:rPr lang="en-US" altLang="zh-CN" sz="1400" dirty="0"/>
              <a:t>(</a:t>
            </a:r>
            <a:r>
              <a:rPr lang="zh-CN" altLang="en-US" sz="1400" dirty="0"/>
              <a:t>非必需</a:t>
            </a:r>
            <a:r>
              <a:rPr lang="en-US" altLang="zh-CN" sz="1400" dirty="0"/>
              <a:t>)</a:t>
            </a:r>
          </a:p>
          <a:p>
            <a:pPr>
              <a:lnSpc>
                <a:spcPct val="200000"/>
              </a:lnSpc>
            </a:pPr>
            <a:r>
              <a:rPr lang="zh-CN" altLang="en-US" sz="1100" dirty="0"/>
              <a:t>条件判断、函数定义、条件执行等</a:t>
            </a:r>
            <a:endParaRPr lang="en-US" altLang="zh-CN" sz="1100" dirty="0"/>
          </a:p>
        </p:txBody>
      </p:sp>
      <p:pic>
        <p:nvPicPr>
          <p:cNvPr id="4" name="图片 3">
            <a:extLst>
              <a:ext uri="{FF2B5EF4-FFF2-40B4-BE49-F238E27FC236}">
                <a16:creationId xmlns:a16="http://schemas.microsoft.com/office/drawing/2014/main" id="{3C0DB12F-1209-4D3D-B37E-31084D9242F2}"/>
              </a:ext>
            </a:extLst>
          </p:cNvPr>
          <p:cNvPicPr>
            <a:picLocks noChangeAspect="1"/>
          </p:cNvPicPr>
          <p:nvPr/>
        </p:nvPicPr>
        <p:blipFill>
          <a:blip r:embed="rId4"/>
          <a:stretch>
            <a:fillRect/>
          </a:stretch>
        </p:blipFill>
        <p:spPr>
          <a:xfrm>
            <a:off x="342000" y="1317688"/>
            <a:ext cx="5943395" cy="3614759"/>
          </a:xfrm>
          <a:prstGeom prst="rect">
            <a:avLst/>
          </a:prstGeom>
        </p:spPr>
      </p:pic>
    </p:spTree>
    <p:extLst>
      <p:ext uri="{BB962C8B-B14F-4D97-AF65-F5344CB8AC3E}">
        <p14:creationId xmlns:p14="http://schemas.microsoft.com/office/powerpoint/2010/main" val="6597002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3399</TotalTime>
  <Words>2477</Words>
  <Application>Microsoft Office PowerPoint</Application>
  <PresentationFormat>全屏显示(16:9)</PresentationFormat>
  <Paragraphs>343</Paragraphs>
  <Slides>45</Slides>
  <Notes>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45</vt:i4>
      </vt:variant>
    </vt:vector>
  </HeadingPairs>
  <TitlesOfParts>
    <vt:vector size="61" baseType="lpstr">
      <vt:lpstr>DejaVu Sans</vt:lpstr>
      <vt:lpstr>StarSymbol</vt:lpstr>
      <vt:lpstr>等线</vt:lpstr>
      <vt:lpstr>黑体</vt:lpstr>
      <vt:lpstr>微软雅黑</vt:lpstr>
      <vt:lpstr>微软雅黑</vt:lpstr>
      <vt:lpstr>Arial</vt:lpstr>
      <vt:lpstr>Calibri</vt:lpstr>
      <vt:lpstr>Georgia</vt:lpstr>
      <vt:lpstr>Symbol</vt:lpstr>
      <vt:lpstr>Times New Roman</vt:lpstr>
      <vt:lpstr>Verdana</vt:lpstr>
      <vt:lpstr>Wingdings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saikr</dc:creator>
  <dc:description/>
  <cp:lastModifiedBy>Pan Henry</cp:lastModifiedBy>
  <cp:revision>1361</cp:revision>
  <dcterms:created xsi:type="dcterms:W3CDTF">2017-03-07T07:29:00Z</dcterms:created>
  <dcterms:modified xsi:type="dcterms:W3CDTF">2019-11-13T04:40:20Z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2052-10.1.0.6930</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全屏显示(16:9)</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