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  <p:sldId id="283" r:id="rId19"/>
    <p:sldId id="287" r:id="rId20"/>
    <p:sldId id="281" r:id="rId21"/>
    <p:sldId id="288" r:id="rId22"/>
    <p:sldId id="284" r:id="rId23"/>
    <p:sldId id="285" r:id="rId24"/>
    <p:sldId id="286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  <p14:sldId id="283"/>
            <p14:sldId id="287"/>
            <p14:sldId id="281"/>
            <p14:sldId id="288"/>
            <p14:sldId id="284"/>
            <p14:sldId id="285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그림출처</a:t>
            </a:r>
            <a:r>
              <a:rPr lang="en-CA" altLang="ko-KR" dirty="0"/>
              <a:t>: https://www.sttilophotography.com/office-and-apartment-block-textures-aoa-forums-3ad5333f19571a99.html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95625-E752-487B-BF7E-948F60235DA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z-asl/dji_onboard_sdk_ros/wiki/Waypoint-Following" TargetMode="External"/><Relationship Id="rId3" Type="http://schemas.openxmlformats.org/officeDocument/2006/relationships/hyperlink" Target="https://developer.dji.com/onboard-api-reference/classDJI_1_1OSDK_1_1Control.html#a6ed4bc74691c3e4fb0d5b30bcb67d6f5" TargetMode="External"/><Relationship Id="rId7" Type="http://schemas.openxmlformats.org/officeDocument/2006/relationships/hyperlink" Target="https://github.com/ethz-asl/waypoint_navigator" TargetMode="External"/><Relationship Id="rId2" Type="http://schemas.openxmlformats.org/officeDocument/2006/relationships/hyperlink" Target="https://developer.dji.com/onboard-api-referen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BwdWXCKFFI" TargetMode="External"/><Relationship Id="rId5" Type="http://schemas.openxmlformats.org/officeDocument/2006/relationships/hyperlink" Target="https://developer.dji.com/onboard-sdk/documentation/sample-doc/missions.html#output" TargetMode="External"/><Relationship Id="rId4" Type="http://schemas.openxmlformats.org/officeDocument/2006/relationships/hyperlink" Target="https://developer.dji.com/onboard-sdk/documentation/guides/component-guide-missions.html" TargetMode="External"/><Relationship Id="rId9" Type="http://schemas.openxmlformats.org/officeDocument/2006/relationships/hyperlink" Target="https://discourse.ros.org/t/building-your-own-dji-m100-drone/12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84435"/>
              </p:ext>
            </p:extLst>
          </p:nvPr>
        </p:nvGraphicFramePr>
        <p:xfrm>
          <a:off x="342900" y="710666"/>
          <a:ext cx="8458200" cy="517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Do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 &amp; Hi-Res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Making a list of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(Need $2000 for six TB48S)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of each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UWB-IMU dataset generation &amp;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submit a paper about the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</a:t>
                      </a: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Submitted IROS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path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(by Zahra)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in real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▪ Need to implement in M100 &amp; M600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Tasks</a:t>
            </a:r>
            <a:br>
              <a:rPr lang="en-CA" sz="3200" b="1" dirty="0"/>
            </a:br>
            <a:br>
              <a:rPr lang="en-CA" sz="1600" dirty="0"/>
            </a:br>
            <a:r>
              <a:rPr lang="en-CA" sz="2400" dirty="0"/>
              <a:t>Task 1. Testing &amp; Labeling of Items</a:t>
            </a:r>
            <a:br>
              <a:rPr lang="en-CA" sz="2400" dirty="0"/>
            </a:br>
            <a:r>
              <a:rPr lang="en-CA" sz="2400" dirty="0"/>
              <a:t>Task 2. Implementation of Waypoint Following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 anchor="ctr">
            <a:normAutofit/>
          </a:bodyPr>
          <a:lstStyle/>
          <a:p>
            <a:r>
              <a:rPr lang="en-CA" dirty="0"/>
              <a:t>April 11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18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29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886327" y="3033000"/>
            <a:ext cx="7371347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1. Testing &amp; Labeling of Items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F9A-DBD3-4021-97C0-ABCF9F7F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 List (Apr 11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B9F8-20DB-41DE-A05A-62ED624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600DC-3E5C-4F05-B01C-239A6CD99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25149"/>
              </p:ext>
            </p:extLst>
          </p:nvPr>
        </p:nvGraphicFramePr>
        <p:xfrm>
          <a:off x="628650" y="912564"/>
          <a:ext cx="7785100" cy="557395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26908">
                  <a:extLst>
                    <a:ext uri="{9D8B030D-6E8A-4147-A177-3AD203B41FA5}">
                      <a16:colId xmlns:a16="http://schemas.microsoft.com/office/drawing/2014/main" val="3064136246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4003781869"/>
                    </a:ext>
                  </a:extLst>
                </a:gridCol>
                <a:gridCol w="3077745">
                  <a:extLst>
                    <a:ext uri="{9D8B030D-6E8A-4147-A177-3AD203B41FA5}">
                      <a16:colId xmlns:a16="http://schemas.microsoft.com/office/drawing/2014/main" val="5946447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500237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43756723"/>
                    </a:ext>
                  </a:extLst>
                </a:gridCol>
              </a:tblGrid>
              <a:tr h="216328"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9428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M600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M600 body / Ronin-MX Gimbal / 2 RC  / Batteries / RTK-GPS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577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M100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M100 body / RC / </a:t>
                      </a:r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Propellars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Batteries / A3 FC / Lightbridge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Partially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8623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DJI Mavic Air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0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26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TimeDomain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UWB modules / 5 Batteries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7500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Pozyx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51439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GeoSLAM</a:t>
                      </a:r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 / Data logger / Dongle 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82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LITE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39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Puck Hi-Res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639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Velodyne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HDL-32E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24857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Sony A7III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782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FLIR Duo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45234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ZED stereo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delivered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3026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RealSense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963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2452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NUC2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0305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 TX2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done yet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9555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Wifi</a:t>
                      </a: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1588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1803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7400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12540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08366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77992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1953"/>
                  </a:ext>
                </a:extLst>
              </a:tr>
              <a:tr h="21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1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B06-1D83-4487-B492-0AF553E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9D94-E94C-466F-AF04-C8B2BC800561}"/>
              </a:ext>
            </a:extLst>
          </p:cNvPr>
          <p:cNvSpPr/>
          <p:nvPr/>
        </p:nvSpPr>
        <p:spPr>
          <a:xfrm>
            <a:off x="0" y="3033000"/>
            <a:ext cx="914399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2. Implementation of </a:t>
            </a:r>
          </a:p>
          <a:p>
            <a:pPr algn="ctr"/>
            <a:r>
              <a:rPr lang="en-CA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Waypoint Following</a:t>
            </a:r>
            <a:endParaRPr lang="en-C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tall red brick building&#10;&#10;Description automatically generated">
            <a:extLst>
              <a:ext uri="{FF2B5EF4-FFF2-40B4-BE49-F238E27FC236}">
                <a16:creationId xmlns:a16="http://schemas.microsoft.com/office/drawing/2014/main" id="{917EC390-3206-4DB5-98DF-06696544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2542343"/>
            <a:ext cx="3600000" cy="36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095769"/>
            <a:ext cx="8460000" cy="1080000"/>
          </a:xfrm>
        </p:spPr>
        <p:txBody>
          <a:bodyPr/>
          <a:lstStyle/>
          <a:p>
            <a:r>
              <a:rPr lang="en-CA" dirty="0"/>
              <a:t> Objectives</a:t>
            </a:r>
            <a:br>
              <a:rPr lang="en-CA" dirty="0"/>
            </a:br>
            <a:r>
              <a:rPr lang="en-CA" dirty="0"/>
              <a:t>Implementation of waypoint following, where the waypoints are given by users in advance.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22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9B277-4FAA-4E4C-AB5E-176E3F635058}"/>
              </a:ext>
            </a:extLst>
          </p:cNvPr>
          <p:cNvCxnSpPr/>
          <p:nvPr/>
        </p:nvCxnSpPr>
        <p:spPr>
          <a:xfrm>
            <a:off x="2898000" y="55710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30CF7-8173-41C3-B3EE-D21BEBD4FCA2}"/>
              </a:ext>
            </a:extLst>
          </p:cNvPr>
          <p:cNvCxnSpPr/>
          <p:nvPr/>
        </p:nvCxnSpPr>
        <p:spPr>
          <a:xfrm>
            <a:off x="2898000" y="4987160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A463AF-FE71-48B6-A8E0-3C960BBAEB62}"/>
              </a:ext>
            </a:extLst>
          </p:cNvPr>
          <p:cNvCxnSpPr/>
          <p:nvPr/>
        </p:nvCxnSpPr>
        <p:spPr>
          <a:xfrm>
            <a:off x="2898000" y="4403227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72D38-AA9C-4FCF-A3B2-744CEAD53009}"/>
              </a:ext>
            </a:extLst>
          </p:cNvPr>
          <p:cNvCxnSpPr/>
          <p:nvPr/>
        </p:nvCxnSpPr>
        <p:spPr>
          <a:xfrm>
            <a:off x="2898000" y="3819294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E600-E064-4C2F-9601-AC7D05C3DD43}"/>
              </a:ext>
            </a:extLst>
          </p:cNvPr>
          <p:cNvCxnSpPr/>
          <p:nvPr/>
        </p:nvCxnSpPr>
        <p:spPr>
          <a:xfrm>
            <a:off x="2898000" y="3235361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66DA7-4CC0-4EA6-9CE2-484EBDF4291A}"/>
              </a:ext>
            </a:extLst>
          </p:cNvPr>
          <p:cNvCxnSpPr>
            <a:cxnSpLocks/>
          </p:cNvCxnSpPr>
          <p:nvPr/>
        </p:nvCxnSpPr>
        <p:spPr>
          <a:xfrm>
            <a:off x="2898000" y="5574613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488A8-792C-4309-A92F-78158E219712}"/>
              </a:ext>
            </a:extLst>
          </p:cNvPr>
          <p:cNvCxnSpPr/>
          <p:nvPr/>
        </p:nvCxnSpPr>
        <p:spPr>
          <a:xfrm>
            <a:off x="2898000" y="2651428"/>
            <a:ext cx="3348000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B5D615-2DF5-4402-A8AE-149C6DF89278}"/>
              </a:ext>
            </a:extLst>
          </p:cNvPr>
          <p:cNvCxnSpPr>
            <a:cxnSpLocks/>
          </p:cNvCxnSpPr>
          <p:nvPr/>
        </p:nvCxnSpPr>
        <p:spPr>
          <a:xfrm>
            <a:off x="6244800" y="4987160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701855-ECC8-482E-ABD2-AEBAB9BAB9C6}"/>
              </a:ext>
            </a:extLst>
          </p:cNvPr>
          <p:cNvCxnSpPr>
            <a:cxnSpLocks/>
          </p:cNvCxnSpPr>
          <p:nvPr/>
        </p:nvCxnSpPr>
        <p:spPr>
          <a:xfrm>
            <a:off x="2898000" y="3235361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9081C8-08F4-4FD3-A1D5-BDC8ECD2BAD0}"/>
              </a:ext>
            </a:extLst>
          </p:cNvPr>
          <p:cNvCxnSpPr>
            <a:cxnSpLocks/>
          </p:cNvCxnSpPr>
          <p:nvPr/>
        </p:nvCxnSpPr>
        <p:spPr>
          <a:xfrm>
            <a:off x="2898000" y="4403226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A66E35-8499-4B73-A42F-D29ED3173C68}"/>
              </a:ext>
            </a:extLst>
          </p:cNvPr>
          <p:cNvCxnSpPr>
            <a:cxnSpLocks/>
          </p:cNvCxnSpPr>
          <p:nvPr/>
        </p:nvCxnSpPr>
        <p:spPr>
          <a:xfrm>
            <a:off x="6244800" y="2651428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F9185-94C5-4C95-AC32-7529B2B1EF22}"/>
              </a:ext>
            </a:extLst>
          </p:cNvPr>
          <p:cNvCxnSpPr>
            <a:cxnSpLocks/>
          </p:cNvCxnSpPr>
          <p:nvPr/>
        </p:nvCxnSpPr>
        <p:spPr>
          <a:xfrm>
            <a:off x="6244800" y="3819294"/>
            <a:ext cx="0" cy="58393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683079-1BAE-4938-A55C-D90DC6EB13B8}"/>
              </a:ext>
            </a:extLst>
          </p:cNvPr>
          <p:cNvSpPr/>
          <p:nvPr/>
        </p:nvSpPr>
        <p:spPr>
          <a:xfrm>
            <a:off x="2843999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25533-BEF8-4162-B598-10D597B0B5A3}"/>
              </a:ext>
            </a:extLst>
          </p:cNvPr>
          <p:cNvSpPr/>
          <p:nvPr/>
        </p:nvSpPr>
        <p:spPr>
          <a:xfrm>
            <a:off x="2843999" y="317784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345F6C-3550-48D2-AD7C-1A65C4F64B47}"/>
              </a:ext>
            </a:extLst>
          </p:cNvPr>
          <p:cNvSpPr/>
          <p:nvPr/>
        </p:nvSpPr>
        <p:spPr>
          <a:xfrm>
            <a:off x="2843999" y="3768813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47D824-C0DA-4954-999A-90D1E87F2396}"/>
              </a:ext>
            </a:extLst>
          </p:cNvPr>
          <p:cNvSpPr/>
          <p:nvPr/>
        </p:nvSpPr>
        <p:spPr>
          <a:xfrm>
            <a:off x="2843999" y="434570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195D65-4E09-4AE0-B800-48ED79F6E9C9}"/>
              </a:ext>
            </a:extLst>
          </p:cNvPr>
          <p:cNvSpPr/>
          <p:nvPr/>
        </p:nvSpPr>
        <p:spPr>
          <a:xfrm>
            <a:off x="2843999" y="493667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EC104E-6BFD-4455-8E6B-77AB3F78C543}"/>
              </a:ext>
            </a:extLst>
          </p:cNvPr>
          <p:cNvSpPr/>
          <p:nvPr/>
        </p:nvSpPr>
        <p:spPr>
          <a:xfrm>
            <a:off x="2843999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F2A7A1-82C9-4FE7-B3A0-FA8A05D6B27D}"/>
              </a:ext>
            </a:extLst>
          </p:cNvPr>
          <p:cNvSpPr/>
          <p:nvPr/>
        </p:nvSpPr>
        <p:spPr>
          <a:xfrm>
            <a:off x="6190800" y="551357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CC130-828B-4479-BDA5-D5D4EA8A9185}"/>
              </a:ext>
            </a:extLst>
          </p:cNvPr>
          <p:cNvSpPr/>
          <p:nvPr/>
        </p:nvSpPr>
        <p:spPr>
          <a:xfrm>
            <a:off x="6190800" y="4926122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BBF7C6-9834-41C7-8E10-1CDE5E7F7AAB}"/>
              </a:ext>
            </a:extLst>
          </p:cNvPr>
          <p:cNvSpPr/>
          <p:nvPr/>
        </p:nvSpPr>
        <p:spPr>
          <a:xfrm>
            <a:off x="6190800" y="4338670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FB81A7-622D-49DC-A203-E44BBBCE4D49}"/>
              </a:ext>
            </a:extLst>
          </p:cNvPr>
          <p:cNvSpPr/>
          <p:nvPr/>
        </p:nvSpPr>
        <p:spPr>
          <a:xfrm>
            <a:off x="6190800" y="3751218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B08CBE-8E05-46C5-9CEC-A9A0C19732F6}"/>
              </a:ext>
            </a:extLst>
          </p:cNvPr>
          <p:cNvSpPr/>
          <p:nvPr/>
        </p:nvSpPr>
        <p:spPr>
          <a:xfrm>
            <a:off x="6190800" y="3174321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8AEADC-5821-478E-9872-497D4EB78D72}"/>
              </a:ext>
            </a:extLst>
          </p:cNvPr>
          <p:cNvSpPr/>
          <p:nvPr/>
        </p:nvSpPr>
        <p:spPr>
          <a:xfrm>
            <a:off x="6190800" y="2593909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33A3A-06E4-4251-976C-92DD7DE85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22869" r="18594" b="22131"/>
          <a:stretch/>
        </p:blipFill>
        <p:spPr>
          <a:xfrm>
            <a:off x="2501235" y="6216066"/>
            <a:ext cx="761727" cy="50400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4C9EF45-5657-4DC1-8101-04D1BE567007}"/>
              </a:ext>
            </a:extLst>
          </p:cNvPr>
          <p:cNvSpPr/>
          <p:nvPr/>
        </p:nvSpPr>
        <p:spPr>
          <a:xfrm>
            <a:off x="6918300" y="2858054"/>
            <a:ext cx="108000" cy="108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444BD-6C04-4D70-AD27-9EFE6B13F3FC}"/>
              </a:ext>
            </a:extLst>
          </p:cNvPr>
          <p:cNvSpPr/>
          <p:nvPr/>
        </p:nvSpPr>
        <p:spPr>
          <a:xfrm>
            <a:off x="7026300" y="2804054"/>
            <a:ext cx="920608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Waypoint</a:t>
            </a:r>
          </a:p>
        </p:txBody>
      </p:sp>
    </p:spTree>
    <p:extLst>
      <p:ext uri="{BB962C8B-B14F-4D97-AF65-F5344CB8AC3E}">
        <p14:creationId xmlns:p14="http://schemas.microsoft.com/office/powerpoint/2010/main" val="34183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539B00-12EC-49F5-AB81-F2033CC21DCB}"/>
              </a:ext>
            </a:extLst>
          </p:cNvPr>
          <p:cNvSpPr/>
          <p:nvPr/>
        </p:nvSpPr>
        <p:spPr>
          <a:xfrm>
            <a:off x="2765820" y="1568805"/>
            <a:ext cx="3780000" cy="5040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(2/4)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Procedure for Waypoint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3F0D9-B6C1-4D3D-9308-09830187903C}"/>
              </a:ext>
            </a:extLst>
          </p:cNvPr>
          <p:cNvSpPr/>
          <p:nvPr/>
        </p:nvSpPr>
        <p:spPr>
          <a:xfrm>
            <a:off x="3905552" y="2705216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C533-2F77-4BA9-9894-3404C6A14322}"/>
              </a:ext>
            </a:extLst>
          </p:cNvPr>
          <p:cNvSpPr/>
          <p:nvPr/>
        </p:nvSpPr>
        <p:spPr>
          <a:xfrm>
            <a:off x="4211552" y="1684847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7D2FB-D99A-4BD8-8A3B-E83EBCAC8403}"/>
              </a:ext>
            </a:extLst>
          </p:cNvPr>
          <p:cNvSpPr/>
          <p:nvPr/>
        </p:nvSpPr>
        <p:spPr>
          <a:xfrm>
            <a:off x="4211552" y="6258929"/>
            <a:ext cx="720000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139E9-66C9-4811-998F-7617726B41D1}"/>
              </a:ext>
            </a:extLst>
          </p:cNvPr>
          <p:cNvSpPr/>
          <p:nvPr/>
        </p:nvSpPr>
        <p:spPr>
          <a:xfrm>
            <a:off x="3905552" y="3799393"/>
            <a:ext cx="1332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Send command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C671E-0819-4ED1-BD4B-F38C19A97249}"/>
              </a:ext>
            </a:extLst>
          </p:cNvPr>
          <p:cNvSpPr/>
          <p:nvPr/>
        </p:nvSpPr>
        <p:spPr>
          <a:xfrm>
            <a:off x="3905552" y="2173810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initial target WP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7B2AE6D-57E8-479F-BBDE-164F70600BCF}"/>
              </a:ext>
            </a:extLst>
          </p:cNvPr>
          <p:cNvSpPr/>
          <p:nvPr/>
        </p:nvSpPr>
        <p:spPr>
          <a:xfrm>
            <a:off x="3908612" y="432855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7C311-B016-45A9-98BF-B05B37395DC4}"/>
              </a:ext>
            </a:extLst>
          </p:cNvPr>
          <p:cNvSpPr/>
          <p:nvPr/>
        </p:nvSpPr>
        <p:spPr>
          <a:xfrm>
            <a:off x="3905552" y="5073613"/>
            <a:ext cx="1332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next target WP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4AD84435-5A93-4431-B7BD-04BE1A3ED5EC}"/>
              </a:ext>
            </a:extLst>
          </p:cNvPr>
          <p:cNvSpPr/>
          <p:nvPr/>
        </p:nvSpPr>
        <p:spPr>
          <a:xfrm>
            <a:off x="3908612" y="5501175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4E422-0D97-456C-9FF6-E251372D22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571552" y="1936847"/>
            <a:ext cx="0" cy="2369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E085D-9B27-4F6D-8E10-5BFECE307F9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571552" y="2389810"/>
            <a:ext cx="0" cy="315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8F6D3-6943-44B5-8516-E036A03333D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552" y="2921216"/>
            <a:ext cx="0" cy="1585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FAEA4-94D9-4E5C-A836-E2D523CACC6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1552" y="3600530"/>
            <a:ext cx="0" cy="1988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6B374-C316-462F-89FC-92FEC6C1421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571552" y="4015393"/>
            <a:ext cx="0" cy="313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63FBC-F438-4645-9EBC-68E8ED468D7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71552" y="4849350"/>
            <a:ext cx="0" cy="2242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AADF94-21D4-4F47-BF00-7AC208276E8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71552" y="5289613"/>
            <a:ext cx="0" cy="211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41C94-020E-4287-A8B2-2D458306AE9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571552" y="6021969"/>
            <a:ext cx="0" cy="236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73B0FE-C063-4EB8-879B-058AEED7557B}"/>
              </a:ext>
            </a:extLst>
          </p:cNvPr>
          <p:cNvCxnSpPr>
            <a:cxnSpLocks/>
          </p:cNvCxnSpPr>
          <p:nvPr/>
        </p:nvCxnSpPr>
        <p:spPr>
          <a:xfrm flipH="1">
            <a:off x="3005552" y="4588953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205A1-405C-469C-AD49-BCECFDCB6B8E}"/>
              </a:ext>
            </a:extLst>
          </p:cNvPr>
          <p:cNvSpPr/>
          <p:nvPr/>
        </p:nvSpPr>
        <p:spPr>
          <a:xfrm>
            <a:off x="4571552" y="2473948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DA49FD8-BADD-4BA3-B881-9E8FB46D54A7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2165671" y="3355691"/>
            <a:ext cx="3245762" cy="15660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3D1F6-214F-410A-ADAD-5E4752836F1A}"/>
              </a:ext>
            </a:extLst>
          </p:cNvPr>
          <p:cNvSpPr/>
          <p:nvPr/>
        </p:nvSpPr>
        <p:spPr>
          <a:xfrm>
            <a:off x="4571552" y="4109057"/>
            <a:ext cx="147016" cy="837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244A3F-40C2-47F1-B31B-66198B704928}"/>
              </a:ext>
            </a:extLst>
          </p:cNvPr>
          <p:cNvCxnSpPr>
            <a:cxnSpLocks/>
            <a:stCxn id="9" idx="1"/>
            <a:endCxn id="52" idx="1"/>
          </p:cNvCxnSpPr>
          <p:nvPr/>
        </p:nvCxnSpPr>
        <p:spPr>
          <a:xfrm rot="10800000" flipH="1" flipV="1">
            <a:off x="3908612" y="3340133"/>
            <a:ext cx="662940" cy="810786"/>
          </a:xfrm>
          <a:prstGeom prst="bentConnector3">
            <a:avLst>
              <a:gd name="adj1" fmla="val -344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ABB5ADB-9AAC-4556-866E-3588BACB4D3E}"/>
              </a:ext>
            </a:extLst>
          </p:cNvPr>
          <p:cNvSpPr/>
          <p:nvPr/>
        </p:nvSpPr>
        <p:spPr>
          <a:xfrm>
            <a:off x="3908612" y="3079736"/>
            <a:ext cx="1325880" cy="52079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8A7C48-25E8-4A7D-B9C2-AA7EF65B4423}"/>
              </a:ext>
            </a:extLst>
          </p:cNvPr>
          <p:cNvSpPr/>
          <p:nvPr/>
        </p:nvSpPr>
        <p:spPr>
          <a:xfrm>
            <a:off x="4102442" y="313307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Need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command?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D6A53-85B7-4F31-AE9A-40525701B49C}"/>
              </a:ext>
            </a:extLst>
          </p:cNvPr>
          <p:cNvSpPr/>
          <p:nvPr/>
        </p:nvSpPr>
        <p:spPr>
          <a:xfrm>
            <a:off x="4102442" y="4381897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Reach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target WP?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6CE40-780D-4D73-9EFD-684ED48A3558}"/>
              </a:ext>
            </a:extLst>
          </p:cNvPr>
          <p:cNvSpPr/>
          <p:nvPr/>
        </p:nvSpPr>
        <p:spPr>
          <a:xfrm>
            <a:off x="4102442" y="5554516"/>
            <a:ext cx="938220" cy="4141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 more target WP?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A729F3-4D05-49C5-AF7E-9FDF3E83C05F}"/>
              </a:ext>
            </a:extLst>
          </p:cNvPr>
          <p:cNvCxnSpPr>
            <a:cxnSpLocks/>
          </p:cNvCxnSpPr>
          <p:nvPr/>
        </p:nvCxnSpPr>
        <p:spPr>
          <a:xfrm flipH="1">
            <a:off x="3005552" y="5761572"/>
            <a:ext cx="9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C5D0BBE-3EF7-498F-924F-B6662295B142}"/>
              </a:ext>
            </a:extLst>
          </p:cNvPr>
          <p:cNvSpPr/>
          <p:nvPr/>
        </p:nvSpPr>
        <p:spPr>
          <a:xfrm>
            <a:off x="4470024" y="3547190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B21E13-F1D4-4FD1-A34E-0D991B2D9FA7}"/>
              </a:ext>
            </a:extLst>
          </p:cNvPr>
          <p:cNvSpPr/>
          <p:nvPr/>
        </p:nvSpPr>
        <p:spPr>
          <a:xfrm>
            <a:off x="3623557" y="315290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C2FED-C8B1-4991-99D2-32B252906B91}"/>
              </a:ext>
            </a:extLst>
          </p:cNvPr>
          <p:cNvSpPr/>
          <p:nvPr/>
        </p:nvSpPr>
        <p:spPr>
          <a:xfrm>
            <a:off x="4470024" y="4805308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A0BFD4-9280-4EAB-AD44-EFD649F65FD9}"/>
              </a:ext>
            </a:extLst>
          </p:cNvPr>
          <p:cNvSpPr/>
          <p:nvPr/>
        </p:nvSpPr>
        <p:spPr>
          <a:xfrm>
            <a:off x="3623557" y="440547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51CE39-11A8-4C1A-B2FF-9348FA5EC6BE}"/>
              </a:ext>
            </a:extLst>
          </p:cNvPr>
          <p:cNvSpPr/>
          <p:nvPr/>
        </p:nvSpPr>
        <p:spPr>
          <a:xfrm>
            <a:off x="7353754" y="715913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F13AF7-A2EC-4AD2-85BA-0CF821A6641F}"/>
              </a:ext>
            </a:extLst>
          </p:cNvPr>
          <p:cNvSpPr/>
          <p:nvPr/>
        </p:nvSpPr>
        <p:spPr>
          <a:xfrm>
            <a:off x="7136033" y="7520955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52EAC9-3C1D-4682-BEA7-C5478B33165F}"/>
              </a:ext>
            </a:extLst>
          </p:cNvPr>
          <p:cNvSpPr/>
          <p:nvPr/>
        </p:nvSpPr>
        <p:spPr>
          <a:xfrm>
            <a:off x="4470024" y="5976063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4D64AC-ADFF-4B0A-8583-DF67B9DE68C5}"/>
              </a:ext>
            </a:extLst>
          </p:cNvPr>
          <p:cNvSpPr/>
          <p:nvPr/>
        </p:nvSpPr>
        <p:spPr>
          <a:xfrm>
            <a:off x="3623557" y="5555482"/>
            <a:ext cx="43544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D129BF-B5FC-46BD-8D7A-1DBEB8F4F651}"/>
              </a:ext>
            </a:extLst>
          </p:cNvPr>
          <p:cNvSpPr/>
          <p:nvPr/>
        </p:nvSpPr>
        <p:spPr>
          <a:xfrm>
            <a:off x="5492045" y="70067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19660B-4C1D-4230-8915-724C96175410}"/>
              </a:ext>
            </a:extLst>
          </p:cNvPr>
          <p:cNvSpPr/>
          <p:nvPr/>
        </p:nvSpPr>
        <p:spPr>
          <a:xfrm>
            <a:off x="3788552" y="6616979"/>
            <a:ext cx="1592854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Mission Runner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32383-687F-4B93-A4BE-C38BB63F477A}"/>
              </a:ext>
            </a:extLst>
          </p:cNvPr>
          <p:cNvSpPr/>
          <p:nvPr/>
        </p:nvSpPr>
        <p:spPr>
          <a:xfrm>
            <a:off x="3552431" y="7021966"/>
            <a:ext cx="152630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1A537D-013C-4A9F-8029-B57CA8DB4EBD}"/>
              </a:ext>
            </a:extLst>
          </p:cNvPr>
          <p:cNvSpPr/>
          <p:nvPr/>
        </p:nvSpPr>
        <p:spPr>
          <a:xfrm>
            <a:off x="5644445" y="7159133"/>
            <a:ext cx="1296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Get UAV pose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AB51DB1-0AB6-4E76-A425-03AA20D8DE0D}"/>
              </a:ext>
            </a:extLst>
          </p:cNvPr>
          <p:cNvSpPr/>
          <p:nvPr/>
        </p:nvSpPr>
        <p:spPr>
          <a:xfrm>
            <a:off x="1395803" y="2543216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C9EE56-CF7E-4E0E-839D-9584EB3E936E}"/>
              </a:ext>
            </a:extLst>
          </p:cNvPr>
          <p:cNvSpPr/>
          <p:nvPr/>
        </p:nvSpPr>
        <p:spPr>
          <a:xfrm>
            <a:off x="6763837" y="3637393"/>
            <a:ext cx="1152000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Flight Controller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082083-3291-4463-9FFC-538BC97C1574}"/>
              </a:ext>
            </a:extLst>
          </p:cNvPr>
          <p:cNvCxnSpPr>
            <a:stCxn id="75" idx="3"/>
            <a:endCxn id="5" idx="1"/>
          </p:cNvCxnSpPr>
          <p:nvPr/>
        </p:nvCxnSpPr>
        <p:spPr>
          <a:xfrm>
            <a:off x="2547803" y="2813216"/>
            <a:ext cx="13577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3F0BD7-FE74-4874-BAD0-2352F441DA17}"/>
              </a:ext>
            </a:extLst>
          </p:cNvPr>
          <p:cNvCxnSpPr>
            <a:cxnSpLocks/>
            <a:stCxn id="11" idx="3"/>
            <a:endCxn id="76" idx="1"/>
          </p:cNvCxnSpPr>
          <p:nvPr/>
        </p:nvCxnSpPr>
        <p:spPr>
          <a:xfrm>
            <a:off x="5237552" y="3907393"/>
            <a:ext cx="15262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9CC86-31F3-4BCE-841C-2C5052B5B973}"/>
              </a:ext>
            </a:extLst>
          </p:cNvPr>
          <p:cNvSpPr/>
          <p:nvPr/>
        </p:nvSpPr>
        <p:spPr>
          <a:xfrm>
            <a:off x="6797196" y="1524456"/>
            <a:ext cx="1111515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*WP: Waypoint</a:t>
            </a:r>
          </a:p>
        </p:txBody>
      </p:sp>
    </p:spTree>
    <p:extLst>
      <p:ext uri="{BB962C8B-B14F-4D97-AF65-F5344CB8AC3E}">
        <p14:creationId xmlns:p14="http://schemas.microsoft.com/office/powerpoint/2010/main" val="334232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(3/4)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1080000"/>
          </a:xfrm>
        </p:spPr>
        <p:txBody>
          <a:bodyPr/>
          <a:lstStyle/>
          <a:p>
            <a:r>
              <a:rPr lang="en-CA" dirty="0"/>
              <a:t>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24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6F72A-975B-4223-90FD-9290F5B6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37606"/>
              </p:ext>
            </p:extLst>
          </p:nvPr>
        </p:nvGraphicFramePr>
        <p:xfrm>
          <a:off x="864870" y="1681489"/>
          <a:ext cx="7414260" cy="29667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079903">
                  <a:extLst>
                    <a:ext uri="{9D8B030D-6E8A-4147-A177-3AD203B41FA5}">
                      <a16:colId xmlns:a16="http://schemas.microsoft.com/office/drawing/2014/main" val="542467955"/>
                    </a:ext>
                  </a:extLst>
                </a:gridCol>
                <a:gridCol w="3065377">
                  <a:extLst>
                    <a:ext uri="{9D8B030D-6E8A-4147-A177-3AD203B41FA5}">
                      <a16:colId xmlns:a16="http://schemas.microsoft.com/office/drawing/2014/main" val="1612340330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123619549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40934454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980985618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348713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outlier removal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455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Non-linear optimization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5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using Oshawa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83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516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 Runner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mission runner in C++/ROS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5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by real experiment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91905-50C0-4A63-A147-19E6C022F8CE}"/>
              </a:ext>
            </a:extLst>
          </p:cNvPr>
          <p:cNvSpPr/>
          <p:nvPr/>
        </p:nvSpPr>
        <p:spPr>
          <a:xfrm>
            <a:off x="5026024" y="2127250"/>
            <a:ext cx="787401" cy="25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5082D6-156D-47D1-A5EE-4A87CA8B35E5}"/>
              </a:ext>
            </a:extLst>
          </p:cNvPr>
          <p:cNvSpPr/>
          <p:nvPr/>
        </p:nvSpPr>
        <p:spPr>
          <a:xfrm>
            <a:off x="5026024" y="2482850"/>
            <a:ext cx="787401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3B8F5-9A95-4A61-AF53-028386EE90CC}"/>
              </a:ext>
            </a:extLst>
          </p:cNvPr>
          <p:cNvSpPr/>
          <p:nvPr/>
        </p:nvSpPr>
        <p:spPr>
          <a:xfrm>
            <a:off x="5838825" y="2857500"/>
            <a:ext cx="792955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D655B-B41B-40C7-9F7A-1007DB36B483}"/>
              </a:ext>
            </a:extLst>
          </p:cNvPr>
          <p:cNvSpPr/>
          <p:nvPr/>
        </p:nvSpPr>
        <p:spPr>
          <a:xfrm>
            <a:off x="5029200" y="3600450"/>
            <a:ext cx="1597025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D3E38C-CF67-44CD-8076-1A5ACC9EFD45}"/>
              </a:ext>
            </a:extLst>
          </p:cNvPr>
          <p:cNvSpPr/>
          <p:nvPr/>
        </p:nvSpPr>
        <p:spPr>
          <a:xfrm>
            <a:off x="6656388" y="3968750"/>
            <a:ext cx="793749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51D6F-4D55-447D-A9E6-F52162D24CB1}"/>
              </a:ext>
            </a:extLst>
          </p:cNvPr>
          <p:cNvSpPr/>
          <p:nvPr/>
        </p:nvSpPr>
        <p:spPr>
          <a:xfrm>
            <a:off x="7473950" y="4337050"/>
            <a:ext cx="793750" cy="25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802204-470C-4DB9-826C-72EDAFA043AE}"/>
              </a:ext>
            </a:extLst>
          </p:cNvPr>
          <p:cNvSpPr/>
          <p:nvPr/>
        </p:nvSpPr>
        <p:spPr>
          <a:xfrm>
            <a:off x="6656388" y="3222625"/>
            <a:ext cx="793749" cy="25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16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A61-C52E-4E7B-B203-9224721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Waypoint Following </a:t>
            </a:r>
            <a:r>
              <a:rPr lang="en-CA" baseline="30000" dirty="0"/>
              <a:t>(4/)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4F7-6E04-426C-BB42-570ABBB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633971"/>
          </a:xfrm>
        </p:spPr>
        <p:txBody>
          <a:bodyPr/>
          <a:lstStyle/>
          <a:p>
            <a:r>
              <a:rPr lang="en-CA" dirty="0"/>
              <a:t>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D0AE-44D4-4828-B717-5885AF0A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1EF0A-5A58-48EF-8EDF-2EA8B8E3BA49}"/>
              </a:ext>
            </a:extLst>
          </p:cNvPr>
          <p:cNvSpPr/>
          <p:nvPr/>
        </p:nvSpPr>
        <p:spPr>
          <a:xfrm>
            <a:off x="751371" y="1673955"/>
            <a:ext cx="8127933" cy="399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DJI official1 - void Control::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positionAndYawCtrl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(float32_t x, float32_t y, float32_t z, float32_t yaw)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https://developer.dji.com/onboard-api-reference/index.html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3"/>
              </a:rPr>
              <a:t>https://developer.dji.com/onboard-api-reference/classDJI_1_1OSDK_1_1Control.html#a6ed4bc74691c3e4fb0d5b30bcb67d6f5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official2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4"/>
              </a:rPr>
              <a:t>https://developer.dji.com/onboard-sdk/documentation/guides/component-guide-missions.html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5"/>
              </a:rPr>
              <a:t>https://developer.dji.com/onboard-sdk/documentation/sample-doc/missions.html#output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DJI Matrice100 control and waypoints following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6"/>
              </a:rPr>
              <a:t>https://youtu.be/kBwdWXCKFFI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Stand-alone waypoint navigator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7"/>
              </a:rPr>
              <a:t>https://github.com/ethz-asl/waypoint_navigator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Interface of DJI autopilot based on its OSDK (3.2)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8"/>
              </a:rPr>
              <a:t>https://github.com/ethz-asl/dji_onboard_sdk_ros/wiki/Waypoint-Following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■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Building your own DJI M100 drone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9"/>
              </a:rPr>
              <a:t>https://discourse.ros.org/t/building-your-own-dji-m100-drone/1272</a:t>
            </a:r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8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1273</Words>
  <Application>Microsoft Office PowerPoint</Application>
  <PresentationFormat>On-screen Show (4:3)</PresentationFormat>
  <Paragraphs>442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Fan Heiti Std B</vt:lpstr>
      <vt:lpstr>Arial</vt:lpstr>
      <vt:lpstr>Calibri</vt:lpstr>
      <vt:lpstr>Times New Roman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  <vt:lpstr>Current Tasks  Task 1. Testing &amp; Labeling of Items Task 2. Implementation of Waypoint Following</vt:lpstr>
      <vt:lpstr>PowerPoint Presentation</vt:lpstr>
      <vt:lpstr>Item List (Apr 11 2019)</vt:lpstr>
      <vt:lpstr>PowerPoint Presentation</vt:lpstr>
      <vt:lpstr>Implementation of Waypoint Following (1/4)</vt:lpstr>
      <vt:lpstr>Implementation of Waypoint Following (2/4)</vt:lpstr>
      <vt:lpstr>Implementation of Waypoint Following (3/4)</vt:lpstr>
      <vt:lpstr>Implementation of Waypoint Following (4/)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551</cp:revision>
  <dcterms:created xsi:type="dcterms:W3CDTF">2019-01-07T19:30:24Z</dcterms:created>
  <dcterms:modified xsi:type="dcterms:W3CDTF">2019-04-11T17:31:02Z</dcterms:modified>
</cp:coreProperties>
</file>