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70" r:id="rId3"/>
    <p:sldId id="258" r:id="rId4"/>
    <p:sldId id="268" r:id="rId5"/>
    <p:sldId id="264" r:id="rId6"/>
    <p:sldId id="265" r:id="rId7"/>
    <p:sldId id="266" r:id="rId8"/>
    <p:sldId id="267" r:id="rId9"/>
    <p:sldId id="269" r:id="rId10"/>
    <p:sldId id="271" r:id="rId11"/>
    <p:sldId id="272" r:id="rId12"/>
    <p:sldId id="273" r:id="rId13"/>
    <p:sldId id="274" r:id="rId14"/>
    <p:sldId id="276" r:id="rId15"/>
    <p:sldId id="278" r:id="rId16"/>
    <p:sldId id="280" r:id="rId17"/>
    <p:sldId id="279" r:id="rId18"/>
    <p:sldId id="283" r:id="rId19"/>
    <p:sldId id="287" r:id="rId20"/>
    <p:sldId id="281" r:id="rId21"/>
    <p:sldId id="288" r:id="rId22"/>
    <p:sldId id="284" r:id="rId23"/>
    <p:sldId id="285" r:id="rId24"/>
    <p:sldId id="286" r:id="rId25"/>
    <p:sldId id="289" r:id="rId26"/>
    <p:sldId id="291" r:id="rId27"/>
    <p:sldId id="29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2BDC8D-A983-40BD-BBBE-C3A65A0FB2BE}">
          <p14:sldIdLst>
            <p14:sldId id="256"/>
            <p14:sldId id="270"/>
            <p14:sldId id="258"/>
            <p14:sldId id="268"/>
            <p14:sldId id="264"/>
            <p14:sldId id="265"/>
            <p14:sldId id="266"/>
            <p14:sldId id="267"/>
            <p14:sldId id="269"/>
            <p14:sldId id="271"/>
            <p14:sldId id="272"/>
            <p14:sldId id="273"/>
            <p14:sldId id="274"/>
            <p14:sldId id="276"/>
            <p14:sldId id="278"/>
            <p14:sldId id="280"/>
            <p14:sldId id="279"/>
            <p14:sldId id="283"/>
            <p14:sldId id="287"/>
            <p14:sldId id="281"/>
            <p14:sldId id="288"/>
            <p14:sldId id="284"/>
            <p14:sldId id="285"/>
            <p14:sldId id="286"/>
            <p14:sldId id="28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296" y="11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AD8EE-370E-4FC1-B524-9937DF440C07}" type="datetimeFigureOut">
              <a:rPr lang="en-CA" smtClean="0"/>
              <a:t>2019-08-02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95625-E752-487B-BF7E-948F60235D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97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그림출처</a:t>
            </a:r>
            <a:r>
              <a:rPr lang="en-CA" altLang="ko-KR" dirty="0"/>
              <a:t>: https://www.sttilophotography.com/office-and-apartment-block-textures-aoa-forums-3ad5333f19571a99.html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95625-E752-487B-BF7E-948F60235DAA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35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5DF7-99D1-462A-A115-401144846B1F}" type="datetime1">
              <a:rPr lang="en-CA" smtClean="0"/>
              <a:t>2019-08-02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56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E51D-6BF2-4493-B121-1D1ABD088316}" type="datetime1">
              <a:rPr lang="en-CA" smtClean="0"/>
              <a:t>2019-08-02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91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9B16-5D72-4048-A56D-33CC63DE0251}" type="datetime1">
              <a:rPr lang="en-CA" smtClean="0"/>
              <a:t>2019-08-02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74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00A3-F3C8-4F27-BF8F-9FC0CBEDF161}" type="datetime1">
              <a:rPr lang="en-CA" smtClean="0"/>
              <a:t>2019-08-02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92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D785-506D-4BFB-8B72-738F2EF0EC91}" type="datetime1">
              <a:rPr lang="en-CA" smtClean="0"/>
              <a:t>2019-08-02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614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F6BB-D6E0-4949-88B4-488974F24FCB}" type="datetime1">
              <a:rPr lang="en-CA" smtClean="0"/>
              <a:t>2019-08-02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509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4944-EFDF-412C-8203-CB697F87ECFA}" type="datetime1">
              <a:rPr lang="en-CA" smtClean="0"/>
              <a:t>2019-08-02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03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958E-6112-44D5-ACCA-C80F09A59420}" type="datetime1">
              <a:rPr lang="en-CA" smtClean="0"/>
              <a:t>2019-08-02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979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74B9-14E9-4A8C-ABEC-4F8FB224ABF4}" type="datetime1">
              <a:rPr lang="en-CA" smtClean="0"/>
              <a:t>2019-08-02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02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E81C-8319-4C9D-BDC3-02CC03157F5C}" type="datetime1">
              <a:rPr lang="en-CA" smtClean="0"/>
              <a:t>2019-08-02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93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0844-11AF-499F-A507-21034F6ABE6A}" type="datetime1">
              <a:rPr lang="en-CA" smtClean="0"/>
              <a:t>2019-08-02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110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95769"/>
            <a:ext cx="7886700" cy="5081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8CECE-CBF5-4CE3-A3DF-9CE71E8F99CE}" type="datetime1">
              <a:rPr lang="en-CA" smtClean="0"/>
              <a:t>2019-08-02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904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thz-asl/dji_onboard_sdk_ros/wiki/Waypoint-Following" TargetMode="External"/><Relationship Id="rId3" Type="http://schemas.openxmlformats.org/officeDocument/2006/relationships/hyperlink" Target="https://developer.dji.com/onboard-api-reference/classDJI_1_1OSDK_1_1Control.html#a6ed4bc74691c3e4fb0d5b30bcb67d6f5" TargetMode="External"/><Relationship Id="rId7" Type="http://schemas.openxmlformats.org/officeDocument/2006/relationships/hyperlink" Target="https://github.com/ethz-asl/waypoint_navigator" TargetMode="External"/><Relationship Id="rId2" Type="http://schemas.openxmlformats.org/officeDocument/2006/relationships/hyperlink" Target="https://developer.dji.com/onboard-api-reference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kBwdWXCKFFI" TargetMode="External"/><Relationship Id="rId5" Type="http://schemas.openxmlformats.org/officeDocument/2006/relationships/hyperlink" Target="https://developer.dji.com/onboard-sdk/documentation/sample-doc/missions.html#output" TargetMode="External"/><Relationship Id="rId4" Type="http://schemas.openxmlformats.org/officeDocument/2006/relationships/hyperlink" Target="https://developer.dji.com/onboard-sdk/documentation/guides/component-guide-missions.html" TargetMode="External"/><Relationship Id="rId9" Type="http://schemas.openxmlformats.org/officeDocument/2006/relationships/hyperlink" Target="https://discourse.ros.org/t/building-your-own-dji-m100-drone/1272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 anchor="ctr">
            <a:normAutofit/>
          </a:bodyPr>
          <a:lstStyle/>
          <a:p>
            <a:r>
              <a:rPr lang="en-CA" sz="4000" b="1" dirty="0"/>
              <a:t>Meeting Materials for</a:t>
            </a:r>
            <a:br>
              <a:rPr lang="en-CA" sz="4000" b="1" dirty="0"/>
            </a:br>
            <a:r>
              <a:rPr lang="en-CA" sz="4000" b="1" dirty="0" err="1"/>
              <a:t>QDrone</a:t>
            </a:r>
            <a:r>
              <a:rPr lang="en-CA" sz="4000" b="1" dirty="0"/>
              <a:t> Project</a:t>
            </a:r>
            <a:br>
              <a:rPr lang="en-CA" sz="4000" b="1" dirty="0"/>
            </a:br>
            <a:r>
              <a:rPr lang="en-CA" sz="4000" b="1" dirty="0"/>
              <a:t>Regular Internal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54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B858-BE84-4A32-B042-D69559E4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2DEC-CCB3-4DE5-828D-6477D486F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496375"/>
          </a:xfrm>
        </p:spPr>
        <p:txBody>
          <a:bodyPr/>
          <a:lstStyle/>
          <a:p>
            <a:r>
              <a:rPr lang="en-CA" dirty="0"/>
              <a:t> </a:t>
            </a:r>
            <a:r>
              <a:rPr lang="en-CA" dirty="0" err="1"/>
              <a:t>Jungwon's</a:t>
            </a:r>
            <a:r>
              <a:rPr lang="en-CA" dirty="0"/>
              <a:t> Rough Suggestion for Future Plan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7105F-0DF8-4E44-8C25-38CA60E3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10</a:t>
            </a:fld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F362A6-7720-4525-9AB2-677AE54B351B}"/>
              </a:ext>
            </a:extLst>
          </p:cNvPr>
          <p:cNvSpPr/>
          <p:nvPr/>
        </p:nvSpPr>
        <p:spPr>
          <a:xfrm>
            <a:off x="1897408" y="5587801"/>
            <a:ext cx="5349184" cy="3187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Jungwon: 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supports </a:t>
            </a:r>
            <a:r>
              <a:rPr lang="en-CA" sz="1400" dirty="0" err="1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Kunwoo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&amp; Zahra mainly in technical issues.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3232B8-A119-4305-8F17-53B1F246AF28}"/>
              </a:ext>
            </a:extLst>
          </p:cNvPr>
          <p:cNvSpPr/>
          <p:nvPr/>
        </p:nvSpPr>
        <p:spPr>
          <a:xfrm>
            <a:off x="1274690" y="3416864"/>
            <a:ext cx="3210403" cy="122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UWB-Inertial Odometry (UIO)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▪ EKF-based UIO and/or DOP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▪ MSCKF-based UIO and/or DOP</a:t>
            </a:r>
          </a:p>
          <a:p>
            <a:endParaRPr lang="en-CA" sz="14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Localization with UIO + GPS switching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9344E-56B8-4E22-AD1F-29D1A838A6A4}"/>
              </a:ext>
            </a:extLst>
          </p:cNvPr>
          <p:cNvSpPr/>
          <p:nvPr/>
        </p:nvSpPr>
        <p:spPr>
          <a:xfrm>
            <a:off x="1274690" y="3078131"/>
            <a:ext cx="3289950" cy="3187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 err="1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Kunwoo</a:t>
            </a:r>
            <a:r>
              <a:rPr lang="en-CA" sz="14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(primarily UAV localization)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892C5C-ECDE-4D7A-913B-CA76C9FF8EEE}"/>
              </a:ext>
            </a:extLst>
          </p:cNvPr>
          <p:cNvSpPr/>
          <p:nvPr/>
        </p:nvSpPr>
        <p:spPr>
          <a:xfrm>
            <a:off x="5114428" y="2161655"/>
            <a:ext cx="2891241" cy="3187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Zahra 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(primarily semantic SLAM)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508396-EFC8-41D0-BFFF-9BA7776C1B11}"/>
              </a:ext>
            </a:extLst>
          </p:cNvPr>
          <p:cNvSpPr/>
          <p:nvPr/>
        </p:nvSpPr>
        <p:spPr>
          <a:xfrm>
            <a:off x="5114428" y="2511491"/>
            <a:ext cx="2746865" cy="1442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Conventional SLAM 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▪ Using vision and/or LiDAR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▪ ORB2</a:t>
            </a:r>
          </a:p>
          <a:p>
            <a:endParaRPr lang="en-CA" sz="14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Semantic SLAM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▪ Fusion with deep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11F718-7774-4EBC-B949-456E485F4CE8}"/>
              </a:ext>
            </a:extLst>
          </p:cNvPr>
          <p:cNvSpPr/>
          <p:nvPr/>
        </p:nvSpPr>
        <p:spPr>
          <a:xfrm>
            <a:off x="1138332" y="2466131"/>
            <a:ext cx="6804000" cy="2304564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14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90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IMU Calibration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770"/>
            <a:ext cx="9144000" cy="2450432"/>
          </a:xfrm>
        </p:spPr>
        <p:txBody>
          <a:bodyPr>
            <a:normAutofit/>
          </a:bodyPr>
          <a:lstStyle/>
          <a:p>
            <a:r>
              <a:rPr lang="en-CA" dirty="0"/>
              <a:t>Jan 24 2019</a:t>
            </a:r>
          </a:p>
          <a:p>
            <a:endParaRPr lang="en-CA" dirty="0"/>
          </a:p>
          <a:p>
            <a:r>
              <a:rPr lang="en-CA" sz="2000" dirty="0"/>
              <a:t>Participant: Jungwon Kang, Zahra </a:t>
            </a:r>
            <a:r>
              <a:rPr lang="en-CA" sz="2000" dirty="0" err="1"/>
              <a:t>Arjmandi</a:t>
            </a:r>
            <a:r>
              <a:rPr lang="en-CA" sz="2000" dirty="0"/>
              <a:t>, </a:t>
            </a:r>
            <a:r>
              <a:rPr lang="en-CA" sz="2000" dirty="0" err="1"/>
              <a:t>Kunwoo</a:t>
            </a:r>
            <a:r>
              <a:rPr lang="en-CA" sz="2000" dirty="0"/>
              <a:t> Park, </a:t>
            </a:r>
            <a:r>
              <a:rPr lang="en-CA" sz="2000" dirty="0" err="1"/>
              <a:t>Yujia</a:t>
            </a:r>
            <a:r>
              <a:rPr lang="en-CA" sz="2000" dirty="0"/>
              <a:t> Zhang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11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827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8E42-65C4-4FC3-86A5-7292FBEB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1191B-838E-425A-A5B4-3B052A3A4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720000"/>
          </a:xfrm>
        </p:spPr>
        <p:txBody>
          <a:bodyPr/>
          <a:lstStyle/>
          <a:p>
            <a:r>
              <a:rPr lang="en-CA" dirty="0"/>
              <a:t> Where is the UWB receiver </a:t>
            </a:r>
            <a:r>
              <a:rPr lang="en-CA" dirty="0" err="1"/>
              <a:t>wrt</a:t>
            </a:r>
            <a:r>
              <a:rPr lang="en-CA" dirty="0"/>
              <a:t> IMU axis?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34BAE-DDE6-440B-AF00-9B539308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12</a:t>
            </a:fld>
            <a:endParaRPr lang="en-CA"/>
          </a:p>
        </p:txBody>
      </p:sp>
      <p:pic>
        <p:nvPicPr>
          <p:cNvPr id="7" name="Picture 6" descr="A picture containing indoor, floor, table, small&#10;&#10;Description automatically generated">
            <a:extLst>
              <a:ext uri="{FF2B5EF4-FFF2-40B4-BE49-F238E27FC236}">
                <a16:creationId xmlns:a16="http://schemas.microsoft.com/office/drawing/2014/main" id="{7BDBBF1B-EAC6-40DF-BE5B-D183DC866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56" y="2029672"/>
            <a:ext cx="5352288" cy="287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42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FF7B-5897-456A-B1E6-670A5B3A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D7825-4922-4066-A64E-61D4409DC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95769"/>
            <a:ext cx="8280000" cy="864000"/>
          </a:xfrm>
        </p:spPr>
        <p:txBody>
          <a:bodyPr/>
          <a:lstStyle/>
          <a:p>
            <a:r>
              <a:rPr lang="en-CA" dirty="0"/>
              <a:t> What is the initial R, T between UWB axis and IMU axis?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867AE-4642-47AF-B03E-619D808A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13</a:t>
            </a:fld>
            <a:endParaRPr lang="en-CA"/>
          </a:p>
        </p:txBody>
      </p:sp>
      <p:pic>
        <p:nvPicPr>
          <p:cNvPr id="7" name="Picture 6" descr="A picture containing indoor, floor, building&#10;&#10;Description automatically generated">
            <a:extLst>
              <a:ext uri="{FF2B5EF4-FFF2-40B4-BE49-F238E27FC236}">
                <a16:creationId xmlns:a16="http://schemas.microsoft.com/office/drawing/2014/main" id="{9B88EF84-899E-4075-A887-54AE8AB6F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24" y="1749748"/>
            <a:ext cx="5559552" cy="432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60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Plan for Year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40770"/>
            <a:ext cx="6858000" cy="2450432"/>
          </a:xfrm>
        </p:spPr>
        <p:txBody>
          <a:bodyPr>
            <a:normAutofit/>
          </a:bodyPr>
          <a:lstStyle/>
          <a:p>
            <a:r>
              <a:rPr lang="en-CA" dirty="0"/>
              <a:t>Feb 5 2019</a:t>
            </a:r>
          </a:p>
          <a:p>
            <a:endParaRPr lang="en-CA" dirty="0"/>
          </a:p>
          <a:p>
            <a:r>
              <a:rPr lang="en-CA" sz="2000" dirty="0"/>
              <a:t>Participant: Jungwon Kang, Zahra </a:t>
            </a:r>
            <a:r>
              <a:rPr lang="en-CA" sz="2000" dirty="0" err="1"/>
              <a:t>Arjmandi</a:t>
            </a:r>
            <a:r>
              <a:rPr lang="en-CA" sz="2000" dirty="0"/>
              <a:t>, </a:t>
            </a:r>
            <a:r>
              <a:rPr lang="en-CA" sz="2000" dirty="0" err="1"/>
              <a:t>Kunwoo</a:t>
            </a:r>
            <a:r>
              <a:rPr lang="en-CA" sz="2000" dirty="0"/>
              <a:t> Park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14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029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0682-BBB0-4712-9986-16E70521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 for Year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53908-A6FB-415A-B86E-7ED56F7B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15</a:t>
            </a:fld>
            <a:endParaRPr lang="en-CA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4CF3F34-25B0-4CB6-95F1-674D177781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184504"/>
              </p:ext>
            </p:extLst>
          </p:nvPr>
        </p:nvGraphicFramePr>
        <p:xfrm>
          <a:off x="299886" y="1656080"/>
          <a:ext cx="8544229" cy="370840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1108473">
                  <a:extLst>
                    <a:ext uri="{9D8B030D-6E8A-4147-A177-3AD203B41FA5}">
                      <a16:colId xmlns:a16="http://schemas.microsoft.com/office/drawing/2014/main" val="3993133728"/>
                    </a:ext>
                  </a:extLst>
                </a:gridCol>
                <a:gridCol w="2129200">
                  <a:extLst>
                    <a:ext uri="{9D8B030D-6E8A-4147-A177-3AD203B41FA5}">
                      <a16:colId xmlns:a16="http://schemas.microsoft.com/office/drawing/2014/main" val="2518812836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419652734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758610766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551625931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831533619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2138907402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636751636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451125855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522687847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523794022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433775678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2285603726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176117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381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89303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Building</a:t>
                      </a:r>
                    </a:p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 purchase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9422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of M600 &amp; Ronin-MX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3302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Individual test of payload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6006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36658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UWB-aided</a:t>
                      </a:r>
                    </a:p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localization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Kunwoo's</a:t>
                      </a:r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Kalman filter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8656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Jungwon's</a:t>
                      </a:r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Smoothing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99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Path following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62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SLAM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Semantic SLAM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680562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2EA139-3D5B-4543-AAD6-3A1840117C62}"/>
              </a:ext>
            </a:extLst>
          </p:cNvPr>
          <p:cNvSpPr/>
          <p:nvPr/>
        </p:nvSpPr>
        <p:spPr>
          <a:xfrm>
            <a:off x="3539810" y="2463046"/>
            <a:ext cx="8836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EDAB3E-B5AB-4CBE-8D4D-FDD5446257C4}"/>
              </a:ext>
            </a:extLst>
          </p:cNvPr>
          <p:cNvSpPr/>
          <p:nvPr/>
        </p:nvSpPr>
        <p:spPr>
          <a:xfrm>
            <a:off x="3539810" y="2832616"/>
            <a:ext cx="8836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36B1C3-DC10-49CE-BF2D-B6F180C9CB88}"/>
              </a:ext>
            </a:extLst>
          </p:cNvPr>
          <p:cNvSpPr/>
          <p:nvPr/>
        </p:nvSpPr>
        <p:spPr>
          <a:xfrm>
            <a:off x="4423410" y="3202186"/>
            <a:ext cx="8836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C01DCA-9051-4F52-A26D-6D2CCFA4008E}"/>
              </a:ext>
            </a:extLst>
          </p:cNvPr>
          <p:cNvSpPr/>
          <p:nvPr/>
        </p:nvSpPr>
        <p:spPr>
          <a:xfrm>
            <a:off x="5307010" y="3566375"/>
            <a:ext cx="8836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F1109E-6752-491E-BA12-E5A87B54D4E5}"/>
              </a:ext>
            </a:extLst>
          </p:cNvPr>
          <p:cNvSpPr/>
          <p:nvPr/>
        </p:nvSpPr>
        <p:spPr>
          <a:xfrm>
            <a:off x="3539810" y="3941326"/>
            <a:ext cx="5304304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00" dirty="0">
                <a:latin typeface="Arial" panose="020B0604020202020204" pitchFamily="34" charset="0"/>
                <a:cs typeface="Arial" panose="020B0604020202020204" pitchFamily="34" charset="0"/>
              </a:rPr>
              <a:t>EKF / MSCKF / DOP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C6D6A84-EA5B-4B00-A7C6-B8B504C8BFD7}"/>
              </a:ext>
            </a:extLst>
          </p:cNvPr>
          <p:cNvSpPr/>
          <p:nvPr/>
        </p:nvSpPr>
        <p:spPr>
          <a:xfrm>
            <a:off x="3981610" y="4310896"/>
            <a:ext cx="4418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00" dirty="0">
                <a:latin typeface="Arial" panose="020B0604020202020204" pitchFamily="34" charset="0"/>
                <a:cs typeface="Arial" panose="020B0604020202020204" pitchFamily="34" charset="0"/>
              </a:rPr>
              <a:t>IROS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965CE7-D153-4060-9B8B-EDFA6DE50682}"/>
              </a:ext>
            </a:extLst>
          </p:cNvPr>
          <p:cNvSpPr/>
          <p:nvPr/>
        </p:nvSpPr>
        <p:spPr>
          <a:xfrm>
            <a:off x="6190610" y="4680466"/>
            <a:ext cx="1331854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133AB5-B2C2-4F16-A42D-5B98499344D7}"/>
              </a:ext>
            </a:extLst>
          </p:cNvPr>
          <p:cNvSpPr/>
          <p:nvPr/>
        </p:nvSpPr>
        <p:spPr>
          <a:xfrm>
            <a:off x="6190610" y="5050036"/>
            <a:ext cx="2653504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26E218-078A-4D8B-A36A-017B27ABA6BE}"/>
              </a:ext>
            </a:extLst>
          </p:cNvPr>
          <p:cNvSpPr/>
          <p:nvPr/>
        </p:nvSpPr>
        <p:spPr>
          <a:xfrm>
            <a:off x="2403987" y="5616925"/>
            <a:ext cx="433602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● Positioning sensor: </a:t>
            </a:r>
            <a:r>
              <a:rPr lang="en-CA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Pozyx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Spatial / DJI-RTK 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● Imaging sensor: ZED stereo / FLIR Duo R / Sony A7III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● </a:t>
            </a:r>
            <a:r>
              <a:rPr lang="en-CA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Velodyne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LiDARs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Puck LITE / Puck Hi-Res / HDL-32E</a:t>
            </a:r>
          </a:p>
          <a:p>
            <a:endParaRPr lang="en-CA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411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Current Progress &amp; To do next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40770"/>
            <a:ext cx="6858000" cy="2450432"/>
          </a:xfrm>
        </p:spPr>
        <p:txBody>
          <a:bodyPr>
            <a:normAutofit/>
          </a:bodyPr>
          <a:lstStyle/>
          <a:p>
            <a:r>
              <a:rPr lang="en-CA" dirty="0"/>
              <a:t>Mar 10 2019</a:t>
            </a:r>
          </a:p>
          <a:p>
            <a:endParaRPr lang="en-CA" dirty="0"/>
          </a:p>
          <a:p>
            <a:r>
              <a:rPr lang="en-CA" sz="2000" dirty="0"/>
              <a:t>Jungwon Kang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16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6690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6292-B7D7-42AC-A3FA-E7BC240C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826"/>
            <a:ext cx="7886700" cy="496375"/>
          </a:xfrm>
        </p:spPr>
        <p:txBody>
          <a:bodyPr/>
          <a:lstStyle/>
          <a:p>
            <a:r>
              <a:rPr lang="en-CA" dirty="0"/>
              <a:t>Current Progress &amp; To Do Next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1A40F-A46D-4023-8CC2-7479FCDB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17</a:t>
            </a:fld>
            <a:endParaRPr lang="en-CA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9790E1-D48B-4F23-AC9F-1846561CC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784435"/>
              </p:ext>
            </p:extLst>
          </p:nvPr>
        </p:nvGraphicFramePr>
        <p:xfrm>
          <a:off x="342900" y="710666"/>
          <a:ext cx="8458200" cy="5171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646706258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915843438"/>
                    </a:ext>
                  </a:extLst>
                </a:gridCol>
                <a:gridCol w="2570988">
                  <a:extLst>
                    <a:ext uri="{9D8B030D-6E8A-4147-A177-3AD203B41FA5}">
                      <a16:colId xmlns:a16="http://schemas.microsoft.com/office/drawing/2014/main" val="3302925984"/>
                    </a:ext>
                  </a:extLst>
                </a:gridCol>
                <a:gridCol w="2907792">
                  <a:extLst>
                    <a:ext uri="{9D8B030D-6E8A-4147-A177-3AD203B41FA5}">
                      <a16:colId xmlns:a16="http://schemas.microsoft.com/office/drawing/2014/main" val="4062579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Detailed 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Do Next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78042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</a:t>
                      </a:r>
                    </a:p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 purchase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Received </a:t>
                      </a:r>
                      <a:r>
                        <a:rPr lang="en-CA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Velodyne</a:t>
                      </a: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Puck Lite &amp; Hi-Res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Receiving the rest of ordered items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(All items are listed at the bottom of page.)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buy a cabinet with lockers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Making a list of items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4683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M600 &amp; Ronin-MX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Tested Ronin-MX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Not tested M600 due to a broken battery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The broken battery (TB48S) was delivered 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to the </a:t>
                      </a:r>
                      <a:r>
                        <a:rPr lang="en-CA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OmniView</a:t>
                      </a: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tech.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order extra TB48S batteries.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(Need $2000 for six TB48S)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493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of each payload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4192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19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UWB-IMU dataset generation &amp; release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do experiments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release the dataset to the public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submit a paper about the dataset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7361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Localization</a:t>
                      </a:r>
                    </a:p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 </a:t>
                      </a:r>
                      <a:r>
                        <a:rPr lang="en-CA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multilateration</a:t>
                      </a: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-based localization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Implemented an initial version of 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CA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multilateration</a:t>
                      </a: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C++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implement LM non-linear optimization 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in C++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57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UWB-EKF-based</a:t>
                      </a:r>
                    </a:p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Implemented in MATLAB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(by </a:t>
                      </a:r>
                      <a:r>
                        <a:rPr lang="en-CA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Kunwoo</a:t>
                      </a: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implement in C++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write a thesis draft by </a:t>
                      </a:r>
                      <a:r>
                        <a:rPr lang="en-CA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Kunwoo</a:t>
                      </a:r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1315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UWB-Smoothing-based</a:t>
                      </a:r>
                    </a:p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Implemented in MATLAB (by Jungwon)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Submitted IROS paper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implement in C++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72347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Navigation</a:t>
                      </a:r>
                    </a:p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Coverage path planning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Implemented in MATLAB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(by Zahra)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0986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Implementing in real systems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implement in M100 &amp; M600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79130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6CACA8D-3750-4287-95E6-12ED118E8823}"/>
              </a:ext>
            </a:extLst>
          </p:cNvPr>
          <p:cNvSpPr/>
          <p:nvPr/>
        </p:nvSpPr>
        <p:spPr>
          <a:xfrm>
            <a:off x="2755491" y="6066000"/>
            <a:ext cx="3633019" cy="79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</a:p>
          <a:p>
            <a:r>
              <a:rPr lang="en-CA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● Positioning sensor: </a:t>
            </a:r>
            <a:r>
              <a:rPr lang="en-CA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Pozyx</a:t>
            </a:r>
            <a:r>
              <a:rPr lang="en-CA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Spatial / DJI-RTK </a:t>
            </a:r>
          </a:p>
          <a:p>
            <a:r>
              <a:rPr lang="en-CA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● Imaging sensor: ZED stereo / FLIR Duo R / Sony A7III</a:t>
            </a:r>
          </a:p>
          <a:p>
            <a:r>
              <a:rPr lang="en-CA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● </a:t>
            </a:r>
            <a:r>
              <a:rPr lang="en-CA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Velodyne</a:t>
            </a:r>
            <a:r>
              <a:rPr lang="en-CA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LiDARs</a:t>
            </a:r>
            <a:r>
              <a:rPr lang="en-CA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Puck LITE / Puck Hi-Res / HDL-32E</a:t>
            </a:r>
          </a:p>
        </p:txBody>
      </p:sp>
    </p:spTree>
    <p:extLst>
      <p:ext uri="{BB962C8B-B14F-4D97-AF65-F5344CB8AC3E}">
        <p14:creationId xmlns:p14="http://schemas.microsoft.com/office/powerpoint/2010/main" val="3508044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Current Tasks</a:t>
            </a:r>
            <a:br>
              <a:rPr lang="en-CA" sz="3200" b="1" dirty="0"/>
            </a:br>
            <a:br>
              <a:rPr lang="en-CA" sz="1600" dirty="0"/>
            </a:br>
            <a:r>
              <a:rPr lang="en-CA" sz="2400" dirty="0"/>
              <a:t>Task 1. Testing &amp; Labeling of Items</a:t>
            </a:r>
            <a:br>
              <a:rPr lang="en-CA" sz="2400" dirty="0"/>
            </a:br>
            <a:r>
              <a:rPr lang="en-CA" sz="2400" dirty="0"/>
              <a:t>Task 2. Implementation of Waypoint Following</a:t>
            </a:r>
            <a:endParaRPr lang="en-CA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40770"/>
            <a:ext cx="6858000" cy="2450432"/>
          </a:xfrm>
        </p:spPr>
        <p:txBody>
          <a:bodyPr anchor="ctr">
            <a:normAutofit/>
          </a:bodyPr>
          <a:lstStyle/>
          <a:p>
            <a:r>
              <a:rPr lang="en-CA" dirty="0"/>
              <a:t>April 11 2019</a:t>
            </a:r>
          </a:p>
          <a:p>
            <a:endParaRPr lang="en-CA" dirty="0"/>
          </a:p>
          <a:p>
            <a:r>
              <a:rPr lang="en-CA" sz="2000" dirty="0"/>
              <a:t>Jungwon Kang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18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4295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C9B06-1D83-4487-B492-0AF553EF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19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D9D94-E94C-466F-AF04-C8B2BC800561}"/>
              </a:ext>
            </a:extLst>
          </p:cNvPr>
          <p:cNvSpPr/>
          <p:nvPr/>
        </p:nvSpPr>
        <p:spPr>
          <a:xfrm>
            <a:off x="886327" y="3033000"/>
            <a:ext cx="7371347" cy="79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1. Testing &amp; Labeling of Items</a:t>
            </a:r>
            <a:endParaRPr lang="en-CA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0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Regular Internal Meeting for </a:t>
            </a:r>
            <a:br>
              <a:rPr lang="en-CA" sz="3200" b="1" dirty="0"/>
            </a:br>
            <a:r>
              <a:rPr lang="en-CA" sz="3200" b="1" dirty="0" err="1"/>
              <a:t>QDrone</a:t>
            </a:r>
            <a:r>
              <a:rPr lang="en-CA" sz="3200" b="1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40770"/>
            <a:ext cx="6858000" cy="2450432"/>
          </a:xfrm>
        </p:spPr>
        <p:txBody>
          <a:bodyPr>
            <a:normAutofit/>
          </a:bodyPr>
          <a:lstStyle/>
          <a:p>
            <a:r>
              <a:rPr lang="en-CA" dirty="0"/>
              <a:t>Jan 7 2019</a:t>
            </a:r>
          </a:p>
          <a:p>
            <a:r>
              <a:rPr lang="en-CA" dirty="0"/>
              <a:t>4PM at PSE 312</a:t>
            </a:r>
          </a:p>
          <a:p>
            <a:endParaRPr lang="en-CA" dirty="0"/>
          </a:p>
          <a:p>
            <a:r>
              <a:rPr lang="en-CA" sz="2000" dirty="0"/>
              <a:t>Participant: Jungwon Kang, Zahra </a:t>
            </a:r>
            <a:r>
              <a:rPr lang="en-CA" sz="2000" dirty="0" err="1"/>
              <a:t>Arjmandi</a:t>
            </a:r>
            <a:r>
              <a:rPr lang="en-CA" sz="2000" dirty="0"/>
              <a:t>, </a:t>
            </a:r>
            <a:r>
              <a:rPr lang="en-CA" sz="2000" dirty="0" err="1"/>
              <a:t>Kunwoo</a:t>
            </a:r>
            <a:r>
              <a:rPr lang="en-CA" sz="2000" dirty="0"/>
              <a:t> Park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198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5F9A-DBD3-4021-97C0-ABCF9F7F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Item List (Apr 11 2019)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7B9F8-20DB-41DE-A05A-62ED6245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20</a:t>
            </a:fld>
            <a:endParaRPr lang="en-CA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9600DC-3E5C-4F05-B01C-239A6CD99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25149"/>
              </p:ext>
            </p:extLst>
          </p:nvPr>
        </p:nvGraphicFramePr>
        <p:xfrm>
          <a:off x="628650" y="912564"/>
          <a:ext cx="7785100" cy="5573953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726908">
                  <a:extLst>
                    <a:ext uri="{9D8B030D-6E8A-4147-A177-3AD203B41FA5}">
                      <a16:colId xmlns:a16="http://schemas.microsoft.com/office/drawing/2014/main" val="3064136246"/>
                    </a:ext>
                  </a:extLst>
                </a:gridCol>
                <a:gridCol w="1275347">
                  <a:extLst>
                    <a:ext uri="{9D8B030D-6E8A-4147-A177-3AD203B41FA5}">
                      <a16:colId xmlns:a16="http://schemas.microsoft.com/office/drawing/2014/main" val="4003781869"/>
                    </a:ext>
                  </a:extLst>
                </a:gridCol>
                <a:gridCol w="3077745">
                  <a:extLst>
                    <a:ext uri="{9D8B030D-6E8A-4147-A177-3AD203B41FA5}">
                      <a16:colId xmlns:a16="http://schemas.microsoft.com/office/drawing/2014/main" val="594644727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4155002373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343756723"/>
                    </a:ext>
                  </a:extLst>
                </a:gridCol>
              </a:tblGrid>
              <a:tr h="216328">
                <a:tc>
                  <a:txBody>
                    <a:bodyPr/>
                    <a:lstStyle/>
                    <a:p>
                      <a:pPr algn="ctr"/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Delivery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094286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DJI M600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M600 body / Ronin-MX Gimbal / 2 RC  / Batteries / RTK-GPS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Partially 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57730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DJI M100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M100 body / RC / </a:t>
                      </a:r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Propellars</a:t>
                      </a: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Batteries / A3 FC / Lightbridge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Partially 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086235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DJI Mavic Air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610588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Spatial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delivered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92655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TimeDomain</a:t>
                      </a:r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UWB modules / 5 Batteries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75009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Pozyx</a:t>
                      </a:r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delivered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051439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GeoSLAM</a:t>
                      </a:r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Scanner / Data logger / Dongle USB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638290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Velodyne</a:t>
                      </a: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Puck LITE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223924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Velodyne</a:t>
                      </a: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Puck Hi-Res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46390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Velodyne</a:t>
                      </a: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HDL-32E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24857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Camera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Sony A7III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delivered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37824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Camera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FLIR Duo 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delivered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145234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Camera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ZED stereo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delivered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330262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Camera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RealSense Depth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49638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 NUC1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024528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 NUC2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03052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NVIDIA TX2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609555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Sub-device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Wifi</a:t>
                      </a: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router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1588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Sub-device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Laser 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918030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Battery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Large1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674000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Battery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Large2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212540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Battery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 silver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308366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Tripod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277992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Chair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701953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213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561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C9B06-1D83-4487-B492-0AF553EF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21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D9D94-E94C-466F-AF04-C8B2BC800561}"/>
              </a:ext>
            </a:extLst>
          </p:cNvPr>
          <p:cNvSpPr/>
          <p:nvPr/>
        </p:nvSpPr>
        <p:spPr>
          <a:xfrm>
            <a:off x="0" y="3033000"/>
            <a:ext cx="9143999" cy="79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2. Implementation of </a:t>
            </a:r>
          </a:p>
          <a:p>
            <a:pPr algn="ctr"/>
            <a:r>
              <a:rPr lang="en-CA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Waypoint Following</a:t>
            </a:r>
            <a:endParaRPr lang="en-CA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771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tall red brick building&#10;&#10;Description automatically generated">
            <a:extLst>
              <a:ext uri="{FF2B5EF4-FFF2-40B4-BE49-F238E27FC236}">
                <a16:creationId xmlns:a16="http://schemas.microsoft.com/office/drawing/2014/main" id="{917EC390-3206-4DB5-98DF-066965441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00" y="2542343"/>
            <a:ext cx="3600000" cy="36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DA61-C52E-4E7B-B203-92247211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of Waypoint Following </a:t>
            </a:r>
            <a:r>
              <a:rPr lang="en-CA" baseline="30000" dirty="0"/>
              <a:t>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34F7-6E04-426C-BB42-570ABBBE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00" y="1095769"/>
            <a:ext cx="8460000" cy="1080000"/>
          </a:xfrm>
        </p:spPr>
        <p:txBody>
          <a:bodyPr/>
          <a:lstStyle/>
          <a:p>
            <a:r>
              <a:rPr lang="en-CA" dirty="0"/>
              <a:t> Objectives</a:t>
            </a:r>
            <a:br>
              <a:rPr lang="en-CA" dirty="0"/>
            </a:br>
            <a:r>
              <a:rPr lang="en-CA" dirty="0"/>
              <a:t>Implementation of waypoint following, where the waypoints are given by users in advance.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BD0AE-44D4-4828-B717-5885AF0A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22</a:t>
            </a:fld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19B277-4FAA-4E4C-AB5E-176E3F635058}"/>
              </a:ext>
            </a:extLst>
          </p:cNvPr>
          <p:cNvCxnSpPr/>
          <p:nvPr/>
        </p:nvCxnSpPr>
        <p:spPr>
          <a:xfrm>
            <a:off x="2898000" y="5571094"/>
            <a:ext cx="3348000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430CF7-8173-41C3-B3EE-D21BEBD4FCA2}"/>
              </a:ext>
            </a:extLst>
          </p:cNvPr>
          <p:cNvCxnSpPr/>
          <p:nvPr/>
        </p:nvCxnSpPr>
        <p:spPr>
          <a:xfrm>
            <a:off x="2898000" y="4987160"/>
            <a:ext cx="3348000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A463AF-FE71-48B6-A8E0-3C960BBAEB62}"/>
              </a:ext>
            </a:extLst>
          </p:cNvPr>
          <p:cNvCxnSpPr/>
          <p:nvPr/>
        </p:nvCxnSpPr>
        <p:spPr>
          <a:xfrm>
            <a:off x="2898000" y="4403227"/>
            <a:ext cx="3348000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372D38-AA9C-4FCF-A3B2-744CEAD53009}"/>
              </a:ext>
            </a:extLst>
          </p:cNvPr>
          <p:cNvCxnSpPr/>
          <p:nvPr/>
        </p:nvCxnSpPr>
        <p:spPr>
          <a:xfrm>
            <a:off x="2898000" y="3819294"/>
            <a:ext cx="3348000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15E600-E064-4C2F-9601-AC7D05C3DD43}"/>
              </a:ext>
            </a:extLst>
          </p:cNvPr>
          <p:cNvCxnSpPr/>
          <p:nvPr/>
        </p:nvCxnSpPr>
        <p:spPr>
          <a:xfrm>
            <a:off x="2898000" y="3235361"/>
            <a:ext cx="3348000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766DA7-4CC0-4EA6-9CE2-484EBDF4291A}"/>
              </a:ext>
            </a:extLst>
          </p:cNvPr>
          <p:cNvCxnSpPr>
            <a:cxnSpLocks/>
          </p:cNvCxnSpPr>
          <p:nvPr/>
        </p:nvCxnSpPr>
        <p:spPr>
          <a:xfrm>
            <a:off x="2898000" y="5574613"/>
            <a:ext cx="0" cy="58393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C488A8-792C-4309-A92F-78158E219712}"/>
              </a:ext>
            </a:extLst>
          </p:cNvPr>
          <p:cNvCxnSpPr/>
          <p:nvPr/>
        </p:nvCxnSpPr>
        <p:spPr>
          <a:xfrm>
            <a:off x="2898000" y="2651428"/>
            <a:ext cx="3348000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B5D615-2DF5-4402-A8AE-149C6DF89278}"/>
              </a:ext>
            </a:extLst>
          </p:cNvPr>
          <p:cNvCxnSpPr>
            <a:cxnSpLocks/>
          </p:cNvCxnSpPr>
          <p:nvPr/>
        </p:nvCxnSpPr>
        <p:spPr>
          <a:xfrm>
            <a:off x="6244800" y="4987160"/>
            <a:ext cx="0" cy="58393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701855-ECC8-482E-ABD2-AEBAB9BAB9C6}"/>
              </a:ext>
            </a:extLst>
          </p:cNvPr>
          <p:cNvCxnSpPr>
            <a:cxnSpLocks/>
          </p:cNvCxnSpPr>
          <p:nvPr/>
        </p:nvCxnSpPr>
        <p:spPr>
          <a:xfrm>
            <a:off x="2898000" y="3235361"/>
            <a:ext cx="0" cy="58393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9081C8-08F4-4FD3-A1D5-BDC8ECD2BAD0}"/>
              </a:ext>
            </a:extLst>
          </p:cNvPr>
          <p:cNvCxnSpPr>
            <a:cxnSpLocks/>
          </p:cNvCxnSpPr>
          <p:nvPr/>
        </p:nvCxnSpPr>
        <p:spPr>
          <a:xfrm>
            <a:off x="2898000" y="4403226"/>
            <a:ext cx="0" cy="58393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A66E35-8499-4B73-A42F-D29ED3173C68}"/>
              </a:ext>
            </a:extLst>
          </p:cNvPr>
          <p:cNvCxnSpPr>
            <a:cxnSpLocks/>
          </p:cNvCxnSpPr>
          <p:nvPr/>
        </p:nvCxnSpPr>
        <p:spPr>
          <a:xfrm>
            <a:off x="6244800" y="2651428"/>
            <a:ext cx="0" cy="58393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FF9185-94C5-4C95-AC32-7529B2B1EF22}"/>
              </a:ext>
            </a:extLst>
          </p:cNvPr>
          <p:cNvCxnSpPr>
            <a:cxnSpLocks/>
          </p:cNvCxnSpPr>
          <p:nvPr/>
        </p:nvCxnSpPr>
        <p:spPr>
          <a:xfrm>
            <a:off x="6244800" y="3819294"/>
            <a:ext cx="0" cy="58393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8683079-1BAE-4938-A55C-D90DC6EB13B8}"/>
              </a:ext>
            </a:extLst>
          </p:cNvPr>
          <p:cNvSpPr/>
          <p:nvPr/>
        </p:nvSpPr>
        <p:spPr>
          <a:xfrm>
            <a:off x="2843999" y="2593909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EC25533-BEF8-4162-B598-10D597B0B5A3}"/>
              </a:ext>
            </a:extLst>
          </p:cNvPr>
          <p:cNvSpPr/>
          <p:nvPr/>
        </p:nvSpPr>
        <p:spPr>
          <a:xfrm>
            <a:off x="2843999" y="3177841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345F6C-3550-48D2-AD7C-1A65C4F64B47}"/>
              </a:ext>
            </a:extLst>
          </p:cNvPr>
          <p:cNvSpPr/>
          <p:nvPr/>
        </p:nvSpPr>
        <p:spPr>
          <a:xfrm>
            <a:off x="2843999" y="3768813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A47D824-C0DA-4954-999A-90D1E87F2396}"/>
              </a:ext>
            </a:extLst>
          </p:cNvPr>
          <p:cNvSpPr/>
          <p:nvPr/>
        </p:nvSpPr>
        <p:spPr>
          <a:xfrm>
            <a:off x="2843999" y="4345708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195D65-4E09-4AE0-B800-48ED79F6E9C9}"/>
              </a:ext>
            </a:extLst>
          </p:cNvPr>
          <p:cNvSpPr/>
          <p:nvPr/>
        </p:nvSpPr>
        <p:spPr>
          <a:xfrm>
            <a:off x="2843999" y="4936679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EC104E-6BFD-4455-8E6B-77AB3F78C543}"/>
              </a:ext>
            </a:extLst>
          </p:cNvPr>
          <p:cNvSpPr/>
          <p:nvPr/>
        </p:nvSpPr>
        <p:spPr>
          <a:xfrm>
            <a:off x="2843999" y="5513574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1F2A7A1-82C9-4FE7-B3A0-FA8A05D6B27D}"/>
              </a:ext>
            </a:extLst>
          </p:cNvPr>
          <p:cNvSpPr/>
          <p:nvPr/>
        </p:nvSpPr>
        <p:spPr>
          <a:xfrm>
            <a:off x="6190800" y="5513574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ECC130-828B-4479-BDA5-D5D4EA8A9185}"/>
              </a:ext>
            </a:extLst>
          </p:cNvPr>
          <p:cNvSpPr/>
          <p:nvPr/>
        </p:nvSpPr>
        <p:spPr>
          <a:xfrm>
            <a:off x="6190800" y="4926122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7BBF7C6-9834-41C7-8E10-1CDE5E7F7AAB}"/>
              </a:ext>
            </a:extLst>
          </p:cNvPr>
          <p:cNvSpPr/>
          <p:nvPr/>
        </p:nvSpPr>
        <p:spPr>
          <a:xfrm>
            <a:off x="6190800" y="4338670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FB81A7-622D-49DC-A203-E44BBBCE4D49}"/>
              </a:ext>
            </a:extLst>
          </p:cNvPr>
          <p:cNvSpPr/>
          <p:nvPr/>
        </p:nvSpPr>
        <p:spPr>
          <a:xfrm>
            <a:off x="6190800" y="3751218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3B08CBE-8E05-46C5-9CEC-A9A0C19732F6}"/>
              </a:ext>
            </a:extLst>
          </p:cNvPr>
          <p:cNvSpPr/>
          <p:nvPr/>
        </p:nvSpPr>
        <p:spPr>
          <a:xfrm>
            <a:off x="6190800" y="3174321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E8AEADC-5821-478E-9872-497D4EB78D72}"/>
              </a:ext>
            </a:extLst>
          </p:cNvPr>
          <p:cNvSpPr/>
          <p:nvPr/>
        </p:nvSpPr>
        <p:spPr>
          <a:xfrm>
            <a:off x="6190800" y="2593909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33A3A-06E4-4251-976C-92DD7DE85A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2" t="22869" r="18594" b="22131"/>
          <a:stretch/>
        </p:blipFill>
        <p:spPr>
          <a:xfrm>
            <a:off x="2501235" y="6216066"/>
            <a:ext cx="761727" cy="504000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E4C9EF45-5657-4DC1-8101-04D1BE567007}"/>
              </a:ext>
            </a:extLst>
          </p:cNvPr>
          <p:cNvSpPr/>
          <p:nvPr/>
        </p:nvSpPr>
        <p:spPr>
          <a:xfrm>
            <a:off x="6918300" y="2858054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0444BD-6C04-4D70-AD27-9EFE6B13F3FC}"/>
              </a:ext>
            </a:extLst>
          </p:cNvPr>
          <p:cNvSpPr/>
          <p:nvPr/>
        </p:nvSpPr>
        <p:spPr>
          <a:xfrm>
            <a:off x="7026300" y="2804054"/>
            <a:ext cx="920608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Waypoint</a:t>
            </a:r>
          </a:p>
        </p:txBody>
      </p:sp>
    </p:spTree>
    <p:extLst>
      <p:ext uri="{BB962C8B-B14F-4D97-AF65-F5344CB8AC3E}">
        <p14:creationId xmlns:p14="http://schemas.microsoft.com/office/powerpoint/2010/main" val="3418300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3539B00-12EC-49F5-AB81-F2033CC21DCB}"/>
              </a:ext>
            </a:extLst>
          </p:cNvPr>
          <p:cNvSpPr/>
          <p:nvPr/>
        </p:nvSpPr>
        <p:spPr>
          <a:xfrm>
            <a:off x="2765820" y="1568805"/>
            <a:ext cx="3780000" cy="50405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FDA61-C52E-4E7B-B203-92247211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of Waypoint Following </a:t>
            </a:r>
            <a:r>
              <a:rPr lang="en-CA" baseline="30000" dirty="0"/>
              <a:t>(2/4)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34F7-6E04-426C-BB42-570ABBBE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720000"/>
          </a:xfrm>
        </p:spPr>
        <p:txBody>
          <a:bodyPr/>
          <a:lstStyle/>
          <a:p>
            <a:r>
              <a:rPr lang="en-CA" dirty="0"/>
              <a:t> Procedure for Waypoint Following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BD0AE-44D4-4828-B717-5885AF0A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23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13F0D9-B6C1-4D3D-9308-09830187903C}"/>
              </a:ext>
            </a:extLst>
          </p:cNvPr>
          <p:cNvSpPr/>
          <p:nvPr/>
        </p:nvSpPr>
        <p:spPr>
          <a:xfrm>
            <a:off x="3905552" y="2705216"/>
            <a:ext cx="1332000" cy="216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Get UAV pose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7EC533-2F77-4BA9-9894-3404C6A14322}"/>
              </a:ext>
            </a:extLst>
          </p:cNvPr>
          <p:cNvSpPr/>
          <p:nvPr/>
        </p:nvSpPr>
        <p:spPr>
          <a:xfrm>
            <a:off x="4211552" y="1684847"/>
            <a:ext cx="720000" cy="252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D7D2FB-D99A-4BD8-8A3B-E83EBCAC8403}"/>
              </a:ext>
            </a:extLst>
          </p:cNvPr>
          <p:cNvSpPr/>
          <p:nvPr/>
        </p:nvSpPr>
        <p:spPr>
          <a:xfrm>
            <a:off x="4211552" y="6258929"/>
            <a:ext cx="720000" cy="252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8139E9-66C9-4811-998F-7617726B41D1}"/>
              </a:ext>
            </a:extLst>
          </p:cNvPr>
          <p:cNvSpPr/>
          <p:nvPr/>
        </p:nvSpPr>
        <p:spPr>
          <a:xfrm>
            <a:off x="3905552" y="3799393"/>
            <a:ext cx="1332000" cy="216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Send command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4C671E-0819-4ED1-BD4B-F38C19A97249}"/>
              </a:ext>
            </a:extLst>
          </p:cNvPr>
          <p:cNvSpPr/>
          <p:nvPr/>
        </p:nvSpPr>
        <p:spPr>
          <a:xfrm>
            <a:off x="3905552" y="2173810"/>
            <a:ext cx="1332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Set initial target WP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A7B2AE6D-57E8-479F-BBDE-164F70600BCF}"/>
              </a:ext>
            </a:extLst>
          </p:cNvPr>
          <p:cNvSpPr/>
          <p:nvPr/>
        </p:nvSpPr>
        <p:spPr>
          <a:xfrm>
            <a:off x="3908612" y="4328556"/>
            <a:ext cx="1325880" cy="520794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A7C311-B016-45A9-98BF-B05B37395DC4}"/>
              </a:ext>
            </a:extLst>
          </p:cNvPr>
          <p:cNvSpPr/>
          <p:nvPr/>
        </p:nvSpPr>
        <p:spPr>
          <a:xfrm>
            <a:off x="3905552" y="5073613"/>
            <a:ext cx="1332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Set next target WP</a:t>
            </a:r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4AD84435-5A93-4431-B7BD-04BE1A3ED5EC}"/>
              </a:ext>
            </a:extLst>
          </p:cNvPr>
          <p:cNvSpPr/>
          <p:nvPr/>
        </p:nvSpPr>
        <p:spPr>
          <a:xfrm>
            <a:off x="3908612" y="5501175"/>
            <a:ext cx="1325880" cy="520794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04E422-0D97-456C-9FF6-E251372D22A7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4571552" y="1936847"/>
            <a:ext cx="0" cy="2369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EE085D-9B27-4F6D-8E10-5BFECE307F97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>
            <a:off x="4571552" y="2389810"/>
            <a:ext cx="0" cy="31540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A8F6D3-6943-44B5-8516-E036A03333D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4571552" y="2921216"/>
            <a:ext cx="0" cy="1585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2FAEA4-94D9-4E5C-A836-E2D523CACC61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4571552" y="3600530"/>
            <a:ext cx="0" cy="1988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86B374-C316-462F-89FC-92FEC6C1421A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4571552" y="4015393"/>
            <a:ext cx="0" cy="3131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E63FBC-F438-4645-9EBC-68E8ED468D7C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4571552" y="4849350"/>
            <a:ext cx="0" cy="2242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EAADF94-21D4-4F47-BF00-7AC208276E88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4571552" y="5289613"/>
            <a:ext cx="0" cy="2115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E41C94-020E-4287-A8B2-2D458306AE9F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>
            <a:off x="4571552" y="6021969"/>
            <a:ext cx="0" cy="2369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873B0FE-C063-4EB8-879B-058AEED7557B}"/>
              </a:ext>
            </a:extLst>
          </p:cNvPr>
          <p:cNvCxnSpPr>
            <a:cxnSpLocks/>
          </p:cNvCxnSpPr>
          <p:nvPr/>
        </p:nvCxnSpPr>
        <p:spPr>
          <a:xfrm flipH="1">
            <a:off x="3005552" y="4588953"/>
            <a:ext cx="900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16205A1-405C-469C-AD49-BCECFDCB6B8E}"/>
              </a:ext>
            </a:extLst>
          </p:cNvPr>
          <p:cNvSpPr/>
          <p:nvPr/>
        </p:nvSpPr>
        <p:spPr>
          <a:xfrm>
            <a:off x="4571552" y="2473948"/>
            <a:ext cx="147016" cy="837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DA49FD8-BADD-4BA3-B881-9E8FB46D54A7}"/>
              </a:ext>
            </a:extLst>
          </p:cNvPr>
          <p:cNvCxnSpPr>
            <a:cxnSpLocks/>
            <a:endCxn id="49" idx="1"/>
          </p:cNvCxnSpPr>
          <p:nvPr/>
        </p:nvCxnSpPr>
        <p:spPr>
          <a:xfrm rot="5400000" flipH="1" flipV="1">
            <a:off x="2165671" y="3355691"/>
            <a:ext cx="3245762" cy="156600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433D1F6-214F-410A-ADAD-5E4752836F1A}"/>
              </a:ext>
            </a:extLst>
          </p:cNvPr>
          <p:cNvSpPr/>
          <p:nvPr/>
        </p:nvSpPr>
        <p:spPr>
          <a:xfrm>
            <a:off x="4571552" y="4109057"/>
            <a:ext cx="147016" cy="837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8244A3F-40C2-47F1-B31B-66198B704928}"/>
              </a:ext>
            </a:extLst>
          </p:cNvPr>
          <p:cNvCxnSpPr>
            <a:cxnSpLocks/>
            <a:stCxn id="9" idx="1"/>
            <a:endCxn id="52" idx="1"/>
          </p:cNvCxnSpPr>
          <p:nvPr/>
        </p:nvCxnSpPr>
        <p:spPr>
          <a:xfrm rot="10800000" flipH="1" flipV="1">
            <a:off x="3908612" y="3340133"/>
            <a:ext cx="662940" cy="810786"/>
          </a:xfrm>
          <a:prstGeom prst="bentConnector3">
            <a:avLst>
              <a:gd name="adj1" fmla="val -3448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2ABB5ADB-9AAC-4556-866E-3588BACB4D3E}"/>
              </a:ext>
            </a:extLst>
          </p:cNvPr>
          <p:cNvSpPr/>
          <p:nvPr/>
        </p:nvSpPr>
        <p:spPr>
          <a:xfrm>
            <a:off x="3908612" y="3079736"/>
            <a:ext cx="1325880" cy="520794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8A7C48-25E8-4A7D-B9C2-AA7EF65B4423}"/>
              </a:ext>
            </a:extLst>
          </p:cNvPr>
          <p:cNvSpPr/>
          <p:nvPr/>
        </p:nvSpPr>
        <p:spPr>
          <a:xfrm>
            <a:off x="4102442" y="3133077"/>
            <a:ext cx="938220" cy="41411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Need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command?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5D6A53-85B7-4F31-AE9A-40525701B49C}"/>
              </a:ext>
            </a:extLst>
          </p:cNvPr>
          <p:cNvSpPr/>
          <p:nvPr/>
        </p:nvSpPr>
        <p:spPr>
          <a:xfrm>
            <a:off x="4102442" y="4381897"/>
            <a:ext cx="938220" cy="41411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Reach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target WP?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E6CE40-780D-4D73-9EFD-684ED48A3558}"/>
              </a:ext>
            </a:extLst>
          </p:cNvPr>
          <p:cNvSpPr/>
          <p:nvPr/>
        </p:nvSpPr>
        <p:spPr>
          <a:xfrm>
            <a:off x="4102442" y="5554516"/>
            <a:ext cx="938220" cy="41411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No more target WP?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4A729F3-4D05-49C5-AF7E-9FDF3E83C05F}"/>
              </a:ext>
            </a:extLst>
          </p:cNvPr>
          <p:cNvCxnSpPr>
            <a:cxnSpLocks/>
          </p:cNvCxnSpPr>
          <p:nvPr/>
        </p:nvCxnSpPr>
        <p:spPr>
          <a:xfrm flipH="1">
            <a:off x="3005552" y="5761572"/>
            <a:ext cx="900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C5D0BBE-3EF7-498F-924F-B6662295B142}"/>
              </a:ext>
            </a:extLst>
          </p:cNvPr>
          <p:cNvSpPr/>
          <p:nvPr/>
        </p:nvSpPr>
        <p:spPr>
          <a:xfrm>
            <a:off x="4470024" y="3547190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EB21E13-F1D4-4FD1-A34E-0D991B2D9FA7}"/>
              </a:ext>
            </a:extLst>
          </p:cNvPr>
          <p:cNvSpPr/>
          <p:nvPr/>
        </p:nvSpPr>
        <p:spPr>
          <a:xfrm>
            <a:off x="3623557" y="3152902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2FC2FED-C8B1-4991-99D2-32B252906B91}"/>
              </a:ext>
            </a:extLst>
          </p:cNvPr>
          <p:cNvSpPr/>
          <p:nvPr/>
        </p:nvSpPr>
        <p:spPr>
          <a:xfrm>
            <a:off x="4470024" y="4805308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2A0BFD4-9280-4EAB-AD44-EFD649F65FD9}"/>
              </a:ext>
            </a:extLst>
          </p:cNvPr>
          <p:cNvSpPr/>
          <p:nvPr/>
        </p:nvSpPr>
        <p:spPr>
          <a:xfrm>
            <a:off x="3623557" y="4405473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D51CE39-11A8-4C1A-B2FF-9348FA5EC6BE}"/>
              </a:ext>
            </a:extLst>
          </p:cNvPr>
          <p:cNvSpPr/>
          <p:nvPr/>
        </p:nvSpPr>
        <p:spPr>
          <a:xfrm>
            <a:off x="7353754" y="7159133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8F13AF7-A2EC-4AD2-85BA-0CF821A6641F}"/>
              </a:ext>
            </a:extLst>
          </p:cNvPr>
          <p:cNvSpPr/>
          <p:nvPr/>
        </p:nvSpPr>
        <p:spPr>
          <a:xfrm>
            <a:off x="7136033" y="7520955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452EAC9-3C1D-4682-BEA7-C5478B33165F}"/>
              </a:ext>
            </a:extLst>
          </p:cNvPr>
          <p:cNvSpPr/>
          <p:nvPr/>
        </p:nvSpPr>
        <p:spPr>
          <a:xfrm>
            <a:off x="4470024" y="5976063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D4D64AC-ADFF-4B0A-8583-DF67B9DE68C5}"/>
              </a:ext>
            </a:extLst>
          </p:cNvPr>
          <p:cNvSpPr/>
          <p:nvPr/>
        </p:nvSpPr>
        <p:spPr>
          <a:xfrm>
            <a:off x="3623557" y="5555482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D129BF-B5FC-46BD-8D7A-1DBEB8F4F651}"/>
              </a:ext>
            </a:extLst>
          </p:cNvPr>
          <p:cNvSpPr/>
          <p:nvPr/>
        </p:nvSpPr>
        <p:spPr>
          <a:xfrm>
            <a:off x="5492045" y="7006733"/>
            <a:ext cx="1296000" cy="21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Get UAV pose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519660B-4C1D-4230-8915-724C96175410}"/>
              </a:ext>
            </a:extLst>
          </p:cNvPr>
          <p:cNvSpPr/>
          <p:nvPr/>
        </p:nvSpPr>
        <p:spPr>
          <a:xfrm>
            <a:off x="3788552" y="6616979"/>
            <a:ext cx="1592854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Mission Runner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532383-687F-4B93-A4BE-C38BB63F477A}"/>
              </a:ext>
            </a:extLst>
          </p:cNvPr>
          <p:cNvSpPr/>
          <p:nvPr/>
        </p:nvSpPr>
        <p:spPr>
          <a:xfrm>
            <a:off x="3552431" y="7021966"/>
            <a:ext cx="1526305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Flight Controller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F1A537D-013C-4A9F-8029-B57CA8DB4EBD}"/>
              </a:ext>
            </a:extLst>
          </p:cNvPr>
          <p:cNvSpPr/>
          <p:nvPr/>
        </p:nvSpPr>
        <p:spPr>
          <a:xfrm>
            <a:off x="5644445" y="7159133"/>
            <a:ext cx="1296000" cy="21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Get UAV pose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AB51DB1-0AB6-4E76-A425-03AA20D8DE0D}"/>
              </a:ext>
            </a:extLst>
          </p:cNvPr>
          <p:cNvSpPr/>
          <p:nvPr/>
        </p:nvSpPr>
        <p:spPr>
          <a:xfrm>
            <a:off x="1395803" y="2543216"/>
            <a:ext cx="1152000" cy="54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Localization</a:t>
            </a:r>
          </a:p>
          <a:p>
            <a:pPr algn="ctr"/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Module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1C9EE56-CF7E-4E0E-839D-9584EB3E936E}"/>
              </a:ext>
            </a:extLst>
          </p:cNvPr>
          <p:cNvSpPr/>
          <p:nvPr/>
        </p:nvSpPr>
        <p:spPr>
          <a:xfrm>
            <a:off x="6763837" y="3637393"/>
            <a:ext cx="1152000" cy="54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Flight Controller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1082083-3291-4463-9FFC-538BC97C1574}"/>
              </a:ext>
            </a:extLst>
          </p:cNvPr>
          <p:cNvCxnSpPr>
            <a:stCxn id="75" idx="3"/>
            <a:endCxn id="5" idx="1"/>
          </p:cNvCxnSpPr>
          <p:nvPr/>
        </p:nvCxnSpPr>
        <p:spPr>
          <a:xfrm>
            <a:off x="2547803" y="2813216"/>
            <a:ext cx="135774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3F0BD7-FE74-4874-BAD0-2352F441DA17}"/>
              </a:ext>
            </a:extLst>
          </p:cNvPr>
          <p:cNvCxnSpPr>
            <a:cxnSpLocks/>
            <a:stCxn id="11" idx="3"/>
            <a:endCxn id="76" idx="1"/>
          </p:cNvCxnSpPr>
          <p:nvPr/>
        </p:nvCxnSpPr>
        <p:spPr>
          <a:xfrm>
            <a:off x="5237552" y="3907393"/>
            <a:ext cx="152628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5B9CC86-31F3-4BCE-841C-2C5052B5B973}"/>
              </a:ext>
            </a:extLst>
          </p:cNvPr>
          <p:cNvSpPr/>
          <p:nvPr/>
        </p:nvSpPr>
        <p:spPr>
          <a:xfrm>
            <a:off x="6797196" y="1524456"/>
            <a:ext cx="1111515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*WP: Waypoint</a:t>
            </a:r>
          </a:p>
        </p:txBody>
      </p:sp>
    </p:spTree>
    <p:extLst>
      <p:ext uri="{BB962C8B-B14F-4D97-AF65-F5344CB8AC3E}">
        <p14:creationId xmlns:p14="http://schemas.microsoft.com/office/powerpoint/2010/main" val="3342321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DA61-C52E-4E7B-B203-92247211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of Waypoint Following </a:t>
            </a:r>
            <a:r>
              <a:rPr lang="en-CA" baseline="30000" dirty="0"/>
              <a:t>(3/4)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34F7-6E04-426C-BB42-570ABBBE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1080000"/>
          </a:xfrm>
        </p:spPr>
        <p:txBody>
          <a:bodyPr/>
          <a:lstStyle/>
          <a:p>
            <a:r>
              <a:rPr lang="en-CA" dirty="0"/>
              <a:t> 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BD0AE-44D4-4828-B717-5885AF0A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24</a:t>
            </a:fld>
            <a:endParaRPr lang="en-CA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76F72A-975B-4223-90FD-9290F5B6B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79843"/>
              </p:ext>
            </p:extLst>
          </p:nvPr>
        </p:nvGraphicFramePr>
        <p:xfrm>
          <a:off x="864870" y="1681489"/>
          <a:ext cx="7414260" cy="2966720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1079903">
                  <a:extLst>
                    <a:ext uri="{9D8B030D-6E8A-4147-A177-3AD203B41FA5}">
                      <a16:colId xmlns:a16="http://schemas.microsoft.com/office/drawing/2014/main" val="542467955"/>
                    </a:ext>
                  </a:extLst>
                </a:gridCol>
                <a:gridCol w="3065377">
                  <a:extLst>
                    <a:ext uri="{9D8B030D-6E8A-4147-A177-3AD203B41FA5}">
                      <a16:colId xmlns:a16="http://schemas.microsoft.com/office/drawing/2014/main" val="1612340330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3123619549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2040934454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3980985618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3487132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59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Implementing outlier removal in C++/ROS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8455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UWB-aided</a:t>
                      </a:r>
                    </a:p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Localization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Non-linear optimization in C++/ROS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55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using Oshawa dataset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6832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by real experiment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85160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Mission Runner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Implementing mission runner in C++/ROS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3159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by simulation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7777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by real experiment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62351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C91905-50C0-4A63-A147-19E6C022F8CE}"/>
              </a:ext>
            </a:extLst>
          </p:cNvPr>
          <p:cNvSpPr/>
          <p:nvPr/>
        </p:nvSpPr>
        <p:spPr>
          <a:xfrm>
            <a:off x="5026024" y="2127250"/>
            <a:ext cx="787401" cy="252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5082D6-156D-47D1-A5EE-4A87CA8B35E5}"/>
              </a:ext>
            </a:extLst>
          </p:cNvPr>
          <p:cNvSpPr/>
          <p:nvPr/>
        </p:nvSpPr>
        <p:spPr>
          <a:xfrm>
            <a:off x="5026024" y="2482850"/>
            <a:ext cx="787401" cy="25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53B8F5-9A95-4A61-AF53-028386EE90CC}"/>
              </a:ext>
            </a:extLst>
          </p:cNvPr>
          <p:cNvSpPr/>
          <p:nvPr/>
        </p:nvSpPr>
        <p:spPr>
          <a:xfrm>
            <a:off x="5838825" y="2857500"/>
            <a:ext cx="792955" cy="25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ED655B-B41B-40C7-9F7A-1007DB36B483}"/>
              </a:ext>
            </a:extLst>
          </p:cNvPr>
          <p:cNvSpPr/>
          <p:nvPr/>
        </p:nvSpPr>
        <p:spPr>
          <a:xfrm>
            <a:off x="5029200" y="3600450"/>
            <a:ext cx="1597025" cy="252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D3E38C-CF67-44CD-8076-1A5ACC9EFD45}"/>
              </a:ext>
            </a:extLst>
          </p:cNvPr>
          <p:cNvSpPr/>
          <p:nvPr/>
        </p:nvSpPr>
        <p:spPr>
          <a:xfrm>
            <a:off x="6656388" y="3968750"/>
            <a:ext cx="793749" cy="252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451D6F-4D55-447D-A9E6-F52162D24CB1}"/>
              </a:ext>
            </a:extLst>
          </p:cNvPr>
          <p:cNvSpPr/>
          <p:nvPr/>
        </p:nvSpPr>
        <p:spPr>
          <a:xfrm>
            <a:off x="7473950" y="4337050"/>
            <a:ext cx="793750" cy="252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8802204-470C-4DB9-826C-72EDAFA043AE}"/>
              </a:ext>
            </a:extLst>
          </p:cNvPr>
          <p:cNvSpPr/>
          <p:nvPr/>
        </p:nvSpPr>
        <p:spPr>
          <a:xfrm>
            <a:off x="6656388" y="3222625"/>
            <a:ext cx="793749" cy="25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167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DA61-C52E-4E7B-B203-92247211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of Waypoint Following </a:t>
            </a:r>
            <a:r>
              <a:rPr lang="en-CA" baseline="30000"/>
              <a:t>(4/4)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34F7-6E04-426C-BB42-570ABBBE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633971"/>
          </a:xfrm>
        </p:spPr>
        <p:txBody>
          <a:bodyPr/>
          <a:lstStyle/>
          <a:p>
            <a:r>
              <a:rPr lang="en-CA" dirty="0"/>
              <a:t> 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BD0AE-44D4-4828-B717-5885AF0A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25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91EF0A-5A58-48EF-8EDF-2EA8B8E3BA49}"/>
              </a:ext>
            </a:extLst>
          </p:cNvPr>
          <p:cNvSpPr/>
          <p:nvPr/>
        </p:nvSpPr>
        <p:spPr>
          <a:xfrm>
            <a:off x="751371" y="1673955"/>
            <a:ext cx="8127933" cy="399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■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DJI official1 - void Control::</a:t>
            </a:r>
            <a:r>
              <a:rPr lang="en-CA" sz="1100" dirty="0" err="1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positionAndYawCtrl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(float32_t x, float32_t y, float32_t z, float32_t yaw)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2"/>
              </a:rPr>
              <a:t>https://developer.dji.com/onboard-api-reference/index.html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3"/>
              </a:rPr>
              <a:t>https://developer.dji.com/onboard-api-reference/classDJI_1_1OSDK_1_1Control.html#a6ed4bc74691c3e4fb0d5b30bcb67d6f5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	</a:t>
            </a:r>
          </a:p>
          <a:p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■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DJI official2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4"/>
              </a:rPr>
              <a:t>https://developer.dji.com/onboard-sdk/documentation/guides/component-guide-missions.html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5"/>
              </a:rPr>
              <a:t>https://developer.dji.com/onboard-sdk/documentation/sample-doc/missions.html#output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■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DJI Matrice100 control and waypoints following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6"/>
              </a:rPr>
              <a:t>https://youtu.be/kBwdWXCKFFI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■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Stand-alone waypoint navigator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7"/>
              </a:rPr>
              <a:t>https://github.com/ethz-asl/waypoint_navigator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■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Interface of DJI autopilot based on its OSDK (3.2) 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8"/>
              </a:rPr>
              <a:t>https://github.com/ethz-asl/dji_onboard_sdk_ros/wiki/Waypoint-Following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■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Building your own DJI M100 drone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9"/>
              </a:rPr>
              <a:t>https://discourse.ros.org/t/building-your-own-dji-m100-drone/1272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885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Current Work Thread of </a:t>
            </a:r>
            <a:r>
              <a:rPr lang="en-CA" sz="3200" b="1" dirty="0" err="1"/>
              <a:t>QDrone</a:t>
            </a:r>
            <a:r>
              <a:rPr lang="en-CA" sz="3200" b="1" dirty="0"/>
              <a:t> Team</a:t>
            </a:r>
            <a:endParaRPr lang="en-CA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40770"/>
            <a:ext cx="6858000" cy="2450432"/>
          </a:xfrm>
        </p:spPr>
        <p:txBody>
          <a:bodyPr anchor="ctr">
            <a:normAutofit/>
          </a:bodyPr>
          <a:lstStyle/>
          <a:p>
            <a:r>
              <a:rPr lang="en-CA" dirty="0"/>
              <a:t>April 1 2019</a:t>
            </a:r>
          </a:p>
          <a:p>
            <a:endParaRPr lang="en-CA" dirty="0"/>
          </a:p>
          <a:p>
            <a:r>
              <a:rPr lang="en-CA" sz="2000" dirty="0"/>
              <a:t>Jungwon Kang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26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4971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482D-5B76-4558-9513-6409DF39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 of Work Thread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CF5BE-AE03-44DF-B337-620B1D4B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27</a:t>
            </a:fld>
            <a:endParaRPr lang="en-CA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8D06A9-DFF6-438F-A782-1B5D843C0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337874"/>
              </p:ext>
            </p:extLst>
          </p:nvPr>
        </p:nvGraphicFramePr>
        <p:xfrm>
          <a:off x="1524000" y="1655345"/>
          <a:ext cx="6096000" cy="259588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929332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Building a mapping system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76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Building UWB-IMU dataset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482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Multilateration</a:t>
                      </a:r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-based localization (by Zahra)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96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Graph-based UWB-IMU localization (by Jungwon)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914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EKF-based UWB-IMU localization (by </a:t>
                      </a:r>
                      <a:r>
                        <a:rPr lang="en-CA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Kunwoo</a:t>
                      </a:r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11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Predefined path following using UWB-based localization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692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MTO project?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387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04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0287-CACD-46A1-987C-A57E8C42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Prerequisites for Pursuing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B20B-D77A-4A80-ADDC-A31276EBE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8000"/>
            <a:ext cx="7886700" cy="5580000"/>
          </a:xfrm>
        </p:spPr>
        <p:txBody>
          <a:bodyPr>
            <a:normAutofit/>
          </a:bodyPr>
          <a:lstStyle/>
          <a:p>
            <a:r>
              <a:rPr lang="en-CA" dirty="0"/>
              <a:t> Software</a:t>
            </a:r>
          </a:p>
          <a:p>
            <a:pPr lvl="1"/>
            <a:r>
              <a:rPr lang="en-CA" sz="1800" dirty="0" err="1"/>
              <a:t>Matlab</a:t>
            </a:r>
            <a:endParaRPr lang="en-CA" sz="1800" dirty="0"/>
          </a:p>
          <a:p>
            <a:pPr lvl="1"/>
            <a:r>
              <a:rPr lang="en-CA" sz="1800" dirty="0"/>
              <a:t>C++</a:t>
            </a:r>
          </a:p>
          <a:p>
            <a:pPr lvl="1"/>
            <a:r>
              <a:rPr lang="en-CA" sz="1800" dirty="0"/>
              <a:t>Ubuntu</a:t>
            </a:r>
          </a:p>
          <a:p>
            <a:pPr lvl="1"/>
            <a:r>
              <a:rPr lang="en-CA" sz="1800" dirty="0"/>
              <a:t>ROS</a:t>
            </a:r>
          </a:p>
          <a:p>
            <a:pPr lvl="2"/>
            <a:endParaRPr lang="en-CA" dirty="0"/>
          </a:p>
          <a:p>
            <a:r>
              <a:rPr lang="en-CA" dirty="0"/>
              <a:t> Theory </a:t>
            </a:r>
            <a:r>
              <a:rPr lang="en-CA" sz="1800" dirty="0"/>
              <a:t>(for backend: state estimation from sensor measurement)</a:t>
            </a:r>
            <a:endParaRPr lang="en-CA" dirty="0"/>
          </a:p>
          <a:p>
            <a:pPr lvl="1"/>
            <a:r>
              <a:rPr lang="en-CA" sz="1800" dirty="0"/>
              <a:t>EKF</a:t>
            </a:r>
          </a:p>
          <a:p>
            <a:pPr lvl="1"/>
            <a:r>
              <a:rPr lang="en-CA" sz="1800" dirty="0"/>
              <a:t>MSCKF</a:t>
            </a:r>
          </a:p>
          <a:p>
            <a:pPr lvl="1"/>
            <a:r>
              <a:rPr lang="en-CA" sz="1800" dirty="0"/>
              <a:t>Smoothing</a:t>
            </a:r>
          </a:p>
          <a:p>
            <a:pPr lvl="2"/>
            <a:endParaRPr lang="en-CA" dirty="0"/>
          </a:p>
          <a:p>
            <a:r>
              <a:rPr lang="en-CA" dirty="0"/>
              <a:t> Sensor</a:t>
            </a:r>
          </a:p>
          <a:p>
            <a:pPr lvl="1"/>
            <a:r>
              <a:rPr lang="en-CA" sz="1800" dirty="0"/>
              <a:t>GPS</a:t>
            </a:r>
          </a:p>
          <a:p>
            <a:pPr lvl="1"/>
            <a:r>
              <a:rPr lang="en-CA" sz="1800" dirty="0"/>
              <a:t>IMU</a:t>
            </a:r>
          </a:p>
          <a:p>
            <a:pPr lvl="1"/>
            <a:r>
              <a:rPr lang="en-CA" sz="1800" dirty="0"/>
              <a:t>Camera</a:t>
            </a:r>
          </a:p>
          <a:p>
            <a:pPr lvl="1"/>
            <a:r>
              <a:rPr lang="en-CA" sz="1800" dirty="0"/>
              <a:t>LiDAR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BA758-A7DB-4800-8BAE-1E22F868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796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A853-120A-42F2-8830-0AD78CD9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904E4-B5C9-4548-9383-B1CEB185B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Task 0: Building Systems</a:t>
            </a:r>
          </a:p>
          <a:p>
            <a:r>
              <a:rPr lang="en-CA" dirty="0"/>
              <a:t> Task 1: Localization</a:t>
            </a:r>
          </a:p>
          <a:p>
            <a:r>
              <a:rPr lang="en-CA" dirty="0"/>
              <a:t> Task 2: SLAM</a:t>
            </a:r>
          </a:p>
          <a:p>
            <a:r>
              <a:rPr lang="en-CA" dirty="0"/>
              <a:t> Task 3: Navigation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EA3A1-6F40-4588-925F-5CE520C4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0: Building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5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0AC0C75-DD83-4598-BB21-F5B2DE35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Building Complete Systems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154774-20F2-4136-AF9C-6C32B94085EE}"/>
              </a:ext>
            </a:extLst>
          </p:cNvPr>
          <p:cNvSpPr/>
          <p:nvPr/>
        </p:nvSpPr>
        <p:spPr>
          <a:xfrm>
            <a:off x="217519" y="2386240"/>
            <a:ext cx="710942" cy="3551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rgbClr val="00B05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Done!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DD60F5-1017-417B-BA72-4ADA75102896}"/>
              </a:ext>
            </a:extLst>
          </p:cNvPr>
          <p:cNvSpPr/>
          <p:nvPr/>
        </p:nvSpPr>
        <p:spPr>
          <a:xfrm>
            <a:off x="217519" y="3004124"/>
            <a:ext cx="710942" cy="3551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rgbClr val="00B05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107934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1: Localization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6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31EA73C-F4E9-4731-B6BD-700E1D7AC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Following Predefined Via-Points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362DBD-38E5-45B3-9FD7-895742360189}"/>
              </a:ext>
            </a:extLst>
          </p:cNvPr>
          <p:cNvSpPr/>
          <p:nvPr/>
        </p:nvSpPr>
        <p:spPr>
          <a:xfrm>
            <a:off x="4042035" y="2817859"/>
            <a:ext cx="1130041" cy="3551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rgbClr val="00B05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In-progress</a:t>
            </a:r>
          </a:p>
        </p:txBody>
      </p:sp>
    </p:spTree>
    <p:extLst>
      <p:ext uri="{BB962C8B-B14F-4D97-AF65-F5344CB8AC3E}">
        <p14:creationId xmlns:p14="http://schemas.microsoft.com/office/powerpoint/2010/main" val="345945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2: SLAM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7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EE6C9B5-C974-4AF8-B129-DEEAA93AF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Building a Map</a:t>
            </a:r>
          </a:p>
        </p:txBody>
      </p:sp>
    </p:spTree>
    <p:extLst>
      <p:ext uri="{BB962C8B-B14F-4D97-AF65-F5344CB8AC3E}">
        <p14:creationId xmlns:p14="http://schemas.microsoft.com/office/powerpoint/2010/main" val="283241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3: Navigation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8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C6EADA5-F795-47C6-831E-26A200AD1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Building a Map by Next-Best-View Point Selection</a:t>
            </a:r>
          </a:p>
        </p:txBody>
      </p:sp>
    </p:spTree>
    <p:extLst>
      <p:ext uri="{BB962C8B-B14F-4D97-AF65-F5344CB8AC3E}">
        <p14:creationId xmlns:p14="http://schemas.microsoft.com/office/powerpoint/2010/main" val="207391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0308-94B7-4FBB-AA3A-62D78274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Meeting Results: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7207F-036D-40EA-A8DF-8577DF67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00" y="1095768"/>
            <a:ext cx="8028000" cy="5337115"/>
          </a:xfrm>
        </p:spPr>
        <p:txBody>
          <a:bodyPr>
            <a:normAutofit/>
          </a:bodyPr>
          <a:lstStyle/>
          <a:p>
            <a:r>
              <a:rPr lang="en-CA" sz="2000" dirty="0"/>
              <a:t> Common</a:t>
            </a:r>
          </a:p>
          <a:p>
            <a:pPr lvl="1"/>
            <a:r>
              <a:rPr lang="en-CA" sz="1800" dirty="0"/>
              <a:t>Basic setup for 'DJI M600 + Gimbal' (primarily by Zahra &amp; </a:t>
            </a:r>
            <a:r>
              <a:rPr lang="en-CA" sz="1800" dirty="0" err="1"/>
              <a:t>Kunwoo</a:t>
            </a:r>
            <a:r>
              <a:rPr lang="en-CA" sz="1800" dirty="0"/>
              <a:t>)</a:t>
            </a:r>
          </a:p>
          <a:p>
            <a:pPr lvl="1"/>
            <a:r>
              <a:rPr lang="en-CA" sz="1800" dirty="0"/>
              <a:t>Booking a PSE 4th floor room equipped with motion capture systems</a:t>
            </a:r>
          </a:p>
          <a:p>
            <a:pPr lvl="1"/>
            <a:endParaRPr lang="en-CA" sz="2000" dirty="0"/>
          </a:p>
          <a:p>
            <a:r>
              <a:rPr lang="en-CA" sz="2000" dirty="0"/>
              <a:t> Zahra</a:t>
            </a:r>
          </a:p>
          <a:p>
            <a:pPr lvl="1"/>
            <a:r>
              <a:rPr lang="en-CA" sz="1800" dirty="0"/>
              <a:t>Understanding </a:t>
            </a:r>
            <a:r>
              <a:rPr lang="en-CA" sz="1800" dirty="0" err="1"/>
              <a:t>Kunwoo's</a:t>
            </a:r>
            <a:r>
              <a:rPr lang="en-CA" sz="1800" dirty="0"/>
              <a:t> EKF-based UWB localization code</a:t>
            </a:r>
            <a:br>
              <a:rPr lang="en-CA" sz="1800" dirty="0"/>
            </a:br>
            <a:r>
              <a:rPr lang="en-CA" sz="1800" dirty="0"/>
              <a:t>(including EKF)</a:t>
            </a:r>
          </a:p>
          <a:p>
            <a:pPr lvl="1"/>
            <a:endParaRPr lang="en-CA" sz="1800" dirty="0"/>
          </a:p>
          <a:p>
            <a:r>
              <a:rPr lang="en-CA" sz="2000" dirty="0"/>
              <a:t> </a:t>
            </a:r>
            <a:r>
              <a:rPr lang="en-CA" sz="2000" dirty="0" err="1"/>
              <a:t>Kunwoo</a:t>
            </a:r>
            <a:endParaRPr lang="en-CA" sz="2000" dirty="0"/>
          </a:p>
          <a:p>
            <a:pPr lvl="1"/>
            <a:r>
              <a:rPr lang="en-CA" sz="1800" dirty="0"/>
              <a:t>Sending thesis and experiment plan to prof. Sohn</a:t>
            </a:r>
          </a:p>
          <a:p>
            <a:pPr lvl="1"/>
            <a:r>
              <a:rPr lang="en-CA" sz="1800" dirty="0"/>
              <a:t>Writing a paper for ISPRS Geospatial Week 2019</a:t>
            </a:r>
          </a:p>
          <a:p>
            <a:pPr lvl="1"/>
            <a:endParaRPr lang="en-CA" sz="1800" dirty="0"/>
          </a:p>
          <a:p>
            <a:r>
              <a:rPr lang="en-CA" sz="2000" dirty="0"/>
              <a:t> Jungwon</a:t>
            </a:r>
          </a:p>
          <a:p>
            <a:pPr lvl="1"/>
            <a:r>
              <a:rPr lang="en-CA" sz="1800" dirty="0"/>
              <a:t>Writing a paper for IROS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CBABE-33CE-4AD6-9096-488ADC54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0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</TotalTime>
  <Words>1327</Words>
  <Application>Microsoft Office PowerPoint</Application>
  <PresentationFormat>On-screen Show (4:3)</PresentationFormat>
  <Paragraphs>457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Adobe Fan Heiti Std B</vt:lpstr>
      <vt:lpstr>Arial</vt:lpstr>
      <vt:lpstr>Calibri</vt:lpstr>
      <vt:lpstr>Times New Roman</vt:lpstr>
      <vt:lpstr>Wingdings</vt:lpstr>
      <vt:lpstr>Office Theme</vt:lpstr>
      <vt:lpstr>Meeting Materials for QDrone Project Regular Internal Meeting</vt:lpstr>
      <vt:lpstr>Regular Internal Meeting for  QDrone Project</vt:lpstr>
      <vt:lpstr>Prerequisites for Pursuing Project</vt:lpstr>
      <vt:lpstr>Tasks</vt:lpstr>
      <vt:lpstr>Task 0: Building Systems</vt:lpstr>
      <vt:lpstr>Task 1: Localization</vt:lpstr>
      <vt:lpstr>Task 2: SLAM</vt:lpstr>
      <vt:lpstr>Task 3: Navigation</vt:lpstr>
      <vt:lpstr>Meeting Results: What to do</vt:lpstr>
      <vt:lpstr>Future Plan</vt:lpstr>
      <vt:lpstr>IMU Calibration Problem</vt:lpstr>
      <vt:lpstr>Problem 1</vt:lpstr>
      <vt:lpstr>Problem 2</vt:lpstr>
      <vt:lpstr>Plan for Year 2019</vt:lpstr>
      <vt:lpstr>Plan for Year 2019</vt:lpstr>
      <vt:lpstr>Current Progress &amp; To do next</vt:lpstr>
      <vt:lpstr>Current Progress &amp; To Do Next</vt:lpstr>
      <vt:lpstr>Current Tasks  Task 1. Testing &amp; Labeling of Items Task 2. Implementation of Waypoint Following</vt:lpstr>
      <vt:lpstr>PowerPoint Presentation</vt:lpstr>
      <vt:lpstr>Item List (Apr 11 2019)</vt:lpstr>
      <vt:lpstr>PowerPoint Presentation</vt:lpstr>
      <vt:lpstr>Implementation of Waypoint Following (1/4)</vt:lpstr>
      <vt:lpstr>Implementation of Waypoint Following (2/4)</vt:lpstr>
      <vt:lpstr>Implementation of Waypoint Following (3/4)</vt:lpstr>
      <vt:lpstr>Implementation of Waypoint Following (4/4)</vt:lpstr>
      <vt:lpstr>Current Work Thread of QDrone Team</vt:lpstr>
      <vt:lpstr>List of Work Thread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Jungwon Kang</dc:creator>
  <cp:lastModifiedBy>Jungwon Kang</cp:lastModifiedBy>
  <cp:revision>572</cp:revision>
  <dcterms:created xsi:type="dcterms:W3CDTF">2019-01-07T19:30:24Z</dcterms:created>
  <dcterms:modified xsi:type="dcterms:W3CDTF">2019-08-02T15:52:56Z</dcterms:modified>
</cp:coreProperties>
</file>