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5" r:id="rId3"/>
    <p:sldId id="357" r:id="rId4"/>
    <p:sldId id="358" r:id="rId5"/>
    <p:sldId id="359" r:id="rId6"/>
    <p:sldId id="351" r:id="rId7"/>
    <p:sldId id="352" r:id="rId8"/>
    <p:sldId id="353" r:id="rId9"/>
    <p:sldId id="354" r:id="rId10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 autoAdjust="0"/>
    <p:restoredTop sz="93348" autoAdjust="0"/>
  </p:normalViewPr>
  <p:slideViewPr>
    <p:cSldViewPr snapToGrid="0">
      <p:cViewPr varScale="1">
        <p:scale>
          <a:sx n="123" d="100"/>
          <a:sy n="123" d="100"/>
        </p:scale>
        <p:origin x="1502" y="91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10169-9691-4474-8A4B-19A90DE42561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4472B-7314-4ACF-9BD4-4DD0F5768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99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288F9-36DB-42F4-8D99-FC6C729829DC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5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A4B1-68A9-452A-993C-C88FF75B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8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285-97F1-4167-A1C0-877473EC5878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8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0789-6DE7-4DEF-8D10-9C417EA2254D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D02-23D4-400D-85E4-BA30CAD8977B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5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426"/>
            <a:ext cx="7886700" cy="610234"/>
          </a:xfrm>
        </p:spPr>
        <p:txBody>
          <a:bodyPr>
            <a:noAutofit/>
          </a:bodyPr>
          <a:lstStyle>
            <a:lvl1pPr algn="ctr">
              <a:defRPr sz="32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480971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1pPr>
            <a:lvl2pPr>
              <a:defRPr sz="18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2pPr>
            <a:lvl3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3pPr>
            <a:lvl4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4pPr>
            <a:lvl5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0C7E-E08F-4A60-8AC4-92BD9C8D7AB7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3059" y="87090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FE67DE-5BF6-49D0-BF7A-76F5E776BC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1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60F2-ABB1-4DFD-8496-BD501D720032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5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904F-5250-4828-AA9F-FD8D0F00958A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3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9DEB-A34C-4644-BCD4-DCC4FF195F5F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6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4EB7-E40E-402A-A75A-82B22610D114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6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69EC-6D12-4817-A0D1-B2EECA7FA19E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E470-6514-4E29-99B7-E66E85A47A30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8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5135-BA18-4F1C-92EA-97E459F62ACE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408C-7D7F-4A92-9491-E5C9D648456F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rku-ausml/vai_uav/wiki/Preparation-for-data-logging" TargetMode="External"/><Relationship Id="rId2" Type="http://schemas.openxmlformats.org/officeDocument/2006/relationships/hyperlink" Target="https://github.com/yorku-ausml/vai_uav/wiki/Item-Li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25602"/>
            <a:ext cx="9144000" cy="1598036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latin typeface="MS Reference Sans Serif" panose="020B060403050404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Plan for Experiment 20180309</a:t>
            </a:r>
            <a:endParaRPr lang="ko-KR" altLang="en-US" sz="3200" dirty="0">
              <a:latin typeface="MS Reference Sans Serif" panose="020B060403050404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3853"/>
            <a:ext cx="6858000" cy="1655762"/>
          </a:xfrm>
        </p:spPr>
        <p:txBody>
          <a:bodyPr/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Jungwon Kang, </a:t>
            </a:r>
            <a:r>
              <a:rPr lang="en-US" altLang="ko-KR" dirty="0" err="1">
                <a:latin typeface="MS Reference Sans Serif" panose="020B0604030504040204" pitchFamily="34" charset="0"/>
              </a:rPr>
              <a:t>Kunwoo</a:t>
            </a:r>
            <a:r>
              <a:rPr lang="en-US" altLang="ko-KR" dirty="0">
                <a:latin typeface="MS Reference Sans Serif" panose="020B0604030504040204" pitchFamily="34" charset="0"/>
              </a:rPr>
              <a:t> Park, </a:t>
            </a:r>
            <a:r>
              <a:rPr lang="en-US" altLang="ko-KR" dirty="0" err="1">
                <a:latin typeface="MS Reference Sans Serif" panose="020B0604030504040204" pitchFamily="34" charset="0"/>
              </a:rPr>
              <a:t>Gunho</a:t>
            </a:r>
            <a:r>
              <a:rPr lang="en-US" altLang="ko-KR" dirty="0">
                <a:latin typeface="MS Reference Sans Serif" panose="020B0604030504040204" pitchFamily="34" charset="0"/>
              </a:rPr>
              <a:t> Sohn</a:t>
            </a:r>
          </a:p>
          <a:p>
            <a:endParaRPr lang="en-US" altLang="ko-KR" dirty="0">
              <a:latin typeface="MS Reference Sans Serif" panose="020B0604030504040204" pitchFamily="34" charset="0"/>
            </a:endParaRPr>
          </a:p>
          <a:p>
            <a:r>
              <a:rPr lang="en-US" altLang="ko-KR" dirty="0">
                <a:latin typeface="MS Reference Sans Serif" panose="020B0604030504040204" pitchFamily="34" charset="0"/>
              </a:rPr>
              <a:t>Mar 7 2018</a:t>
            </a:r>
            <a:endParaRPr lang="ko-KR" altLang="en-US" dirty="0">
              <a:latin typeface="MS Reference Sans Serif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8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BBA8-35F2-4EA1-86E1-4E007298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C1B4-88ED-46A4-8BB8-10C0F7C57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4423954"/>
          </a:xfrm>
        </p:spPr>
        <p:txBody>
          <a:bodyPr/>
          <a:lstStyle/>
          <a:p>
            <a:r>
              <a:rPr lang="en-CA" dirty="0"/>
              <a:t>Overview</a:t>
            </a:r>
          </a:p>
          <a:p>
            <a:r>
              <a:rPr lang="en-CA" dirty="0"/>
              <a:t>Task 0: Installing UWB stations</a:t>
            </a:r>
          </a:p>
          <a:p>
            <a:r>
              <a:rPr lang="en-CA" dirty="0"/>
              <a:t>Task 1: Hovering</a:t>
            </a:r>
          </a:p>
          <a:p>
            <a:r>
              <a:rPr lang="en-CA" dirty="0"/>
              <a:t>Task 2: Simple path following</a:t>
            </a:r>
          </a:p>
          <a:p>
            <a:r>
              <a:rPr lang="en-CA" dirty="0"/>
              <a:t>Task 3: Square path following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A21DE-6BA5-47D9-ACC2-A0C2937B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17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307B-25F3-42F3-BB89-78B2E5F7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B2A6-20B8-47CE-8D6B-7EABF5D11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5"/>
            <a:ext cx="7886700" cy="4968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Place: Indoor Stadium</a:t>
            </a:r>
            <a:br>
              <a:rPr lang="en-CA" dirty="0"/>
            </a:br>
            <a:r>
              <a:rPr lang="en-CA" dirty="0"/>
              <a:t>         (Toronto Track and Field Centre)</a:t>
            </a:r>
          </a:p>
          <a:p>
            <a:pPr>
              <a:lnSpc>
                <a:spcPct val="150000"/>
              </a:lnSpc>
            </a:pPr>
            <a:r>
              <a:rPr lang="en-CA" dirty="0"/>
              <a:t>Date: Mar 9(Fri) 2018</a:t>
            </a:r>
          </a:p>
          <a:p>
            <a:pPr>
              <a:lnSpc>
                <a:spcPct val="150000"/>
              </a:lnSpc>
            </a:pPr>
            <a:r>
              <a:rPr lang="en-CA" dirty="0"/>
              <a:t>Schedule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* Items will be packed on Mar 8 (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</a:rPr>
              <a:t>Thr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).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7:00 ~ 7:20 : Moving items from the lab to a car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7:30 ~ 7:50 : Moving items from a car to the stadium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8:00 ~ 8:30 : Unpacking items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8:30 ~ 9:30 : </a:t>
            </a:r>
            <a:r>
              <a:rPr lang="en-CA" dirty="0">
                <a:solidFill>
                  <a:srgbClr val="0000FF"/>
                </a:solidFill>
              </a:rPr>
              <a:t>Experiment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9:30 ~ 10:00 : Packing items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10:20 ~ 10:40 : Moving items from a car to the lab</a:t>
            </a:r>
          </a:p>
          <a:p>
            <a:pPr lvl="1">
              <a:lnSpc>
                <a:spcPct val="100000"/>
              </a:lnSpc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FE0AA-DF03-4B77-BB15-8661D064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90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9A23-D102-4A71-9323-F368B208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272F-EC86-4F6A-B9AB-1F862369D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5"/>
            <a:ext cx="8515350" cy="5400000"/>
          </a:xfrm>
        </p:spPr>
        <p:txBody>
          <a:bodyPr/>
          <a:lstStyle/>
          <a:p>
            <a:r>
              <a:rPr lang="en-CA" dirty="0"/>
              <a:t>Participants</a:t>
            </a:r>
          </a:p>
          <a:p>
            <a:pPr lvl="1"/>
            <a:r>
              <a:rPr lang="en-CA" dirty="0"/>
              <a:t>Jungwon</a:t>
            </a:r>
          </a:p>
          <a:p>
            <a:pPr lvl="1"/>
            <a:r>
              <a:rPr lang="en-CA" dirty="0" err="1"/>
              <a:t>Kunwoo</a:t>
            </a:r>
            <a:endParaRPr lang="en-CA" dirty="0"/>
          </a:p>
          <a:p>
            <a:pPr lvl="1"/>
            <a:r>
              <a:rPr lang="en-CA" dirty="0"/>
              <a:t>Erin</a:t>
            </a:r>
          </a:p>
          <a:p>
            <a:pPr lvl="1"/>
            <a:r>
              <a:rPr lang="en-CA" dirty="0"/>
              <a:t>Undergraduate students (domchan@my.yorku.ca)</a:t>
            </a:r>
          </a:p>
          <a:p>
            <a:pPr lvl="1"/>
            <a:endParaRPr lang="en-CA" dirty="0"/>
          </a:p>
          <a:p>
            <a:r>
              <a:rPr lang="en-CA" dirty="0"/>
              <a:t>Objective</a:t>
            </a:r>
          </a:p>
          <a:p>
            <a:pPr lvl="1"/>
            <a:r>
              <a:rPr lang="en-CA" dirty="0"/>
              <a:t>Jungwon &amp; </a:t>
            </a:r>
            <a:r>
              <a:rPr lang="en-CA" dirty="0" err="1"/>
              <a:t>Kunwoo</a:t>
            </a:r>
            <a:br>
              <a:rPr lang="en-CA" dirty="0"/>
            </a:br>
            <a:r>
              <a:rPr lang="en-CA" dirty="0"/>
              <a:t>: data logging from UWB and DJI flight controller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Erin</a:t>
            </a:r>
            <a:br>
              <a:rPr lang="en-CA" dirty="0"/>
            </a:br>
            <a:r>
              <a:rPr lang="en-CA" dirty="0"/>
              <a:t>: data logging from an additional flight controller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Undergraduate students</a:t>
            </a:r>
            <a:br>
              <a:rPr lang="en-CA" dirty="0"/>
            </a:br>
            <a:r>
              <a:rPr lang="en-CA" dirty="0"/>
              <a:t>: Not determined yet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42FC8-BED4-40E7-B357-E5B18362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93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2BA3-6BCB-466C-9D11-5A8C539C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0924-E974-4216-A50D-0CDD3F149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5"/>
            <a:ext cx="7886700" cy="4100493"/>
          </a:xfrm>
        </p:spPr>
        <p:txBody>
          <a:bodyPr/>
          <a:lstStyle/>
          <a:p>
            <a:r>
              <a:rPr lang="en-CA" dirty="0"/>
              <a:t>Item List</a:t>
            </a:r>
          </a:p>
          <a:p>
            <a:pPr lvl="1"/>
            <a:r>
              <a:rPr lang="en-CA" dirty="0"/>
              <a:t>Drone (DJI M100) Set: Drone body, RC, batteries</a:t>
            </a:r>
          </a:p>
          <a:p>
            <a:pPr lvl="1"/>
            <a:r>
              <a:rPr lang="en-CA" dirty="0"/>
              <a:t>UWB Set: UWB modules, Tripods</a:t>
            </a:r>
          </a:p>
          <a:p>
            <a:pPr lvl="1"/>
            <a:r>
              <a:rPr lang="en-CA" dirty="0"/>
              <a:t>GCS Set : Laptops, Monitor, </a:t>
            </a:r>
            <a:r>
              <a:rPr lang="en-CA" dirty="0" err="1"/>
              <a:t>Wifi</a:t>
            </a:r>
            <a:r>
              <a:rPr lang="en-CA" dirty="0"/>
              <a:t> router, 110V battery</a:t>
            </a:r>
          </a:p>
          <a:p>
            <a:pPr lvl="1"/>
            <a:r>
              <a:rPr lang="en-CA" dirty="0"/>
              <a:t>Table &amp; Chair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Preparation for the experiment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21E80-9EB1-4E6A-97E4-FB12ABC7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43BDD9-38C4-400A-B8D3-8A302EE16C28}"/>
              </a:ext>
            </a:extLst>
          </p:cNvPr>
          <p:cNvSpPr/>
          <p:nvPr/>
        </p:nvSpPr>
        <p:spPr>
          <a:xfrm>
            <a:off x="1045223" y="3057491"/>
            <a:ext cx="705355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*Full list: </a:t>
            </a:r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https://github.com/yorku-ausml/vai_uav/wiki/Item-List</a:t>
            </a:r>
            <a:endParaRPr lang="en-CA" sz="1400" dirty="0">
              <a:solidFill>
                <a:schemeClr val="tx1"/>
              </a:solidFill>
              <a:latin typeface="MS Reference Sans Serif" panose="020B060403050404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AABFD-2861-4A51-98FF-3AF81ABEC99A}"/>
              </a:ext>
            </a:extLst>
          </p:cNvPr>
          <p:cNvSpPr/>
          <p:nvPr/>
        </p:nvSpPr>
        <p:spPr>
          <a:xfrm>
            <a:off x="1045223" y="4379325"/>
            <a:ext cx="705355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  <a:hlinkClick r:id="rId3"/>
              </a:rPr>
              <a:t>https://github.com/yorku-ausml/vai_uav/wiki/Preparation-for-data-logging</a:t>
            </a:r>
            <a:endParaRPr lang="en-CA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7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E888-0861-4536-B8B9-55CCC2C9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0: Installing UWB stations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086C-57EB-48F7-9BE7-8518A7C3D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1440000"/>
          </a:xfrm>
        </p:spPr>
        <p:txBody>
          <a:bodyPr/>
          <a:lstStyle/>
          <a:p>
            <a:r>
              <a:rPr lang="en-CA" dirty="0"/>
              <a:t>UWB stations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363FD-F8BB-4026-B5BC-F253BE72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97F30-20A6-404A-A540-4D0D61AA6EA9}"/>
              </a:ext>
            </a:extLst>
          </p:cNvPr>
          <p:cNvSpPr/>
          <p:nvPr/>
        </p:nvSpPr>
        <p:spPr>
          <a:xfrm>
            <a:off x="7958461" y="6410910"/>
            <a:ext cx="11137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Top view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80C8C1-5B76-44D6-8CDC-7E62DAF110DB}"/>
              </a:ext>
            </a:extLst>
          </p:cNvPr>
          <p:cNvSpPr/>
          <p:nvPr/>
        </p:nvSpPr>
        <p:spPr>
          <a:xfrm>
            <a:off x="3168000" y="2814067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FD93BC-D98A-4065-BE91-BCA86857412D}"/>
              </a:ext>
            </a:extLst>
          </p:cNvPr>
          <p:cNvSpPr/>
          <p:nvPr/>
        </p:nvSpPr>
        <p:spPr>
          <a:xfrm>
            <a:off x="5688000" y="2814067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FC0E91-D689-41CD-9DD6-9C9F2CA9F655}"/>
              </a:ext>
            </a:extLst>
          </p:cNvPr>
          <p:cNvSpPr/>
          <p:nvPr/>
        </p:nvSpPr>
        <p:spPr>
          <a:xfrm>
            <a:off x="3168000" y="5325594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3CD6AE-F536-4B64-B972-4B95DF0CB82E}"/>
              </a:ext>
            </a:extLst>
          </p:cNvPr>
          <p:cNvSpPr/>
          <p:nvPr/>
        </p:nvSpPr>
        <p:spPr>
          <a:xfrm>
            <a:off x="5688000" y="5303535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B5F838-4056-4629-BB8C-0ADDF39B7C39}"/>
              </a:ext>
            </a:extLst>
          </p:cNvPr>
          <p:cNvSpPr/>
          <p:nvPr/>
        </p:nvSpPr>
        <p:spPr>
          <a:xfrm>
            <a:off x="3312000" y="2942801"/>
            <a:ext cx="2520000" cy="252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95B275-42E8-427B-A7C0-E9D66F198DFD}"/>
              </a:ext>
            </a:extLst>
          </p:cNvPr>
          <p:cNvSpPr/>
          <p:nvPr/>
        </p:nvSpPr>
        <p:spPr>
          <a:xfrm>
            <a:off x="1966905" y="5198723"/>
            <a:ext cx="126951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Module 100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(0, 0)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495505-06C4-4776-A581-4B0164CC127C}"/>
              </a:ext>
            </a:extLst>
          </p:cNvPr>
          <p:cNvSpPr/>
          <p:nvPr/>
        </p:nvSpPr>
        <p:spPr>
          <a:xfrm>
            <a:off x="5904060" y="5198723"/>
            <a:ext cx="126951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Module 101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(10, 0)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2D5A8-13A4-4A5E-B40F-CE9AA79BED69}"/>
              </a:ext>
            </a:extLst>
          </p:cNvPr>
          <p:cNvSpPr/>
          <p:nvPr/>
        </p:nvSpPr>
        <p:spPr>
          <a:xfrm>
            <a:off x="1966905" y="2609614"/>
            <a:ext cx="126951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Module 102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(0, 10)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62E914-271F-4DB1-B36E-D257B36D6D9F}"/>
              </a:ext>
            </a:extLst>
          </p:cNvPr>
          <p:cNvSpPr/>
          <p:nvPr/>
        </p:nvSpPr>
        <p:spPr>
          <a:xfrm>
            <a:off x="5904060" y="2609614"/>
            <a:ext cx="126951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Module 103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(10, 10)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7D4687-0F80-4838-9875-797B823AC6A2}"/>
              </a:ext>
            </a:extLst>
          </p:cNvPr>
          <p:cNvSpPr/>
          <p:nvPr/>
        </p:nvSpPr>
        <p:spPr>
          <a:xfrm>
            <a:off x="5552608" y="4055857"/>
            <a:ext cx="11137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10m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3CAB08-21B1-4C6B-A7F8-ECF3E929EED8}"/>
              </a:ext>
            </a:extLst>
          </p:cNvPr>
          <p:cNvSpPr/>
          <p:nvPr/>
        </p:nvSpPr>
        <p:spPr>
          <a:xfrm>
            <a:off x="4013351" y="2609614"/>
            <a:ext cx="11137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10m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3D619A-DF33-4D92-8F61-72864C0DA3E6}"/>
              </a:ext>
            </a:extLst>
          </p:cNvPr>
          <p:cNvSpPr/>
          <p:nvPr/>
        </p:nvSpPr>
        <p:spPr>
          <a:xfrm>
            <a:off x="2470202" y="4038705"/>
            <a:ext cx="11137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10m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D3B060-334D-486F-97F0-AF5EC1E23F1B}"/>
              </a:ext>
            </a:extLst>
          </p:cNvPr>
          <p:cNvSpPr/>
          <p:nvPr/>
        </p:nvSpPr>
        <p:spPr>
          <a:xfrm>
            <a:off x="4013351" y="5448428"/>
            <a:ext cx="11137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10m</a:t>
            </a:r>
          </a:p>
        </p:txBody>
      </p:sp>
    </p:spTree>
    <p:extLst>
      <p:ext uri="{BB962C8B-B14F-4D97-AF65-F5344CB8AC3E}">
        <p14:creationId xmlns:p14="http://schemas.microsoft.com/office/powerpoint/2010/main" val="36881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E888-0861-4536-B8B9-55CCC2C9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1: Hovering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086C-57EB-48F7-9BE7-8518A7C3D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1080000"/>
          </a:xfrm>
        </p:spPr>
        <p:txBody>
          <a:bodyPr>
            <a:normAutofit/>
          </a:bodyPr>
          <a:lstStyle/>
          <a:p>
            <a:r>
              <a:rPr lang="en-CA" dirty="0"/>
              <a:t>Hovering at several points</a:t>
            </a:r>
          </a:p>
          <a:p>
            <a:pPr lvl="1"/>
            <a:r>
              <a:rPr lang="en-CA" dirty="0"/>
              <a:t>With/Without obstacles around UWB stations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363FD-F8BB-4026-B5BC-F253BE72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0C3377-BF74-48DA-8938-2D82DDD240C1}"/>
              </a:ext>
            </a:extLst>
          </p:cNvPr>
          <p:cNvSpPr/>
          <p:nvPr/>
        </p:nvSpPr>
        <p:spPr>
          <a:xfrm>
            <a:off x="3168000" y="2814067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B8340B-CD91-442D-9DCE-807279DF2FB3}"/>
              </a:ext>
            </a:extLst>
          </p:cNvPr>
          <p:cNvSpPr/>
          <p:nvPr/>
        </p:nvSpPr>
        <p:spPr>
          <a:xfrm>
            <a:off x="5688000" y="2814067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E98FE9-486D-4ED2-AB3D-A4AF7324809B}"/>
              </a:ext>
            </a:extLst>
          </p:cNvPr>
          <p:cNvSpPr/>
          <p:nvPr/>
        </p:nvSpPr>
        <p:spPr>
          <a:xfrm>
            <a:off x="3168000" y="5325594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0C8030-C7FD-42BC-9D25-1DC3A74C344B}"/>
              </a:ext>
            </a:extLst>
          </p:cNvPr>
          <p:cNvSpPr/>
          <p:nvPr/>
        </p:nvSpPr>
        <p:spPr>
          <a:xfrm>
            <a:off x="5688000" y="5303535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87A7FF-16DA-4B0F-9E24-D882C645988B}"/>
              </a:ext>
            </a:extLst>
          </p:cNvPr>
          <p:cNvSpPr/>
          <p:nvPr/>
        </p:nvSpPr>
        <p:spPr>
          <a:xfrm>
            <a:off x="3312000" y="2942801"/>
            <a:ext cx="2520000" cy="252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F19839-BDA0-41AA-8914-A458CF08699D}"/>
              </a:ext>
            </a:extLst>
          </p:cNvPr>
          <p:cNvSpPr/>
          <p:nvPr/>
        </p:nvSpPr>
        <p:spPr>
          <a:xfrm>
            <a:off x="1966905" y="5198723"/>
            <a:ext cx="126951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Module 100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(0, 0)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1D542E-45F7-420D-9483-090B81A8AAE6}"/>
              </a:ext>
            </a:extLst>
          </p:cNvPr>
          <p:cNvSpPr/>
          <p:nvPr/>
        </p:nvSpPr>
        <p:spPr>
          <a:xfrm>
            <a:off x="5904060" y="5198723"/>
            <a:ext cx="126951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Module 101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(10, 0)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BFCB1B-6E6D-4BE8-9E51-530E67B219FB}"/>
              </a:ext>
            </a:extLst>
          </p:cNvPr>
          <p:cNvSpPr/>
          <p:nvPr/>
        </p:nvSpPr>
        <p:spPr>
          <a:xfrm>
            <a:off x="1966905" y="2609614"/>
            <a:ext cx="126951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Module 102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(0, 10)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3B7C61-49D2-4B07-9F54-222F4C28AC0D}"/>
              </a:ext>
            </a:extLst>
          </p:cNvPr>
          <p:cNvSpPr/>
          <p:nvPr/>
        </p:nvSpPr>
        <p:spPr>
          <a:xfrm>
            <a:off x="5904060" y="2609614"/>
            <a:ext cx="126951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Module 103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(10, 10)</a:t>
            </a:r>
          </a:p>
        </p:txBody>
      </p:sp>
      <p:pic>
        <p:nvPicPr>
          <p:cNvPr id="19" name="Picture 18" descr="A picture containing bicycle&#10;&#10;Description generated with very high confidence">
            <a:extLst>
              <a:ext uri="{FF2B5EF4-FFF2-40B4-BE49-F238E27FC236}">
                <a16:creationId xmlns:a16="http://schemas.microsoft.com/office/drawing/2014/main" id="{81DF984A-DF99-495C-AC4E-EA09468F2A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0" y="3842801"/>
            <a:ext cx="720000" cy="720000"/>
          </a:xfrm>
          <a:prstGeom prst="rect">
            <a:avLst/>
          </a:prstGeom>
        </p:spPr>
      </p:pic>
      <p:pic>
        <p:nvPicPr>
          <p:cNvPr id="20" name="Picture 19" descr="A picture containing bicycle&#10;&#10;Description generated with very high confidence">
            <a:extLst>
              <a:ext uri="{FF2B5EF4-FFF2-40B4-BE49-F238E27FC236}">
                <a16:creationId xmlns:a16="http://schemas.microsoft.com/office/drawing/2014/main" id="{0BB6C150-E65E-4102-9BFE-291CD6D5A5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96" y="5087548"/>
            <a:ext cx="720000" cy="720000"/>
          </a:xfrm>
          <a:prstGeom prst="rect">
            <a:avLst/>
          </a:prstGeom>
        </p:spPr>
      </p:pic>
      <p:pic>
        <p:nvPicPr>
          <p:cNvPr id="23" name="Picture 22" descr="A picture containing bicycle&#10;&#10;Description generated with very high confidence">
            <a:extLst>
              <a:ext uri="{FF2B5EF4-FFF2-40B4-BE49-F238E27FC236}">
                <a16:creationId xmlns:a16="http://schemas.microsoft.com/office/drawing/2014/main" id="{1A2F0AE0-9B16-44B6-9B9C-EEE742847A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68" y="5087981"/>
            <a:ext cx="720000" cy="720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BBCDF66-5622-429E-98DF-6C8EF4E84DB6}"/>
              </a:ext>
            </a:extLst>
          </p:cNvPr>
          <p:cNvSpPr/>
          <p:nvPr/>
        </p:nvSpPr>
        <p:spPr>
          <a:xfrm>
            <a:off x="7723710" y="5796164"/>
            <a:ext cx="126951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(20, 0)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335BAF-99C8-4D5F-96BC-2C11ED21D70F}"/>
              </a:ext>
            </a:extLst>
          </p:cNvPr>
          <p:cNvSpPr/>
          <p:nvPr/>
        </p:nvSpPr>
        <p:spPr>
          <a:xfrm>
            <a:off x="7958461" y="6410910"/>
            <a:ext cx="11137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Top view</a:t>
            </a:r>
          </a:p>
        </p:txBody>
      </p:sp>
    </p:spTree>
    <p:extLst>
      <p:ext uri="{BB962C8B-B14F-4D97-AF65-F5344CB8AC3E}">
        <p14:creationId xmlns:p14="http://schemas.microsoft.com/office/powerpoint/2010/main" val="182203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E888-0861-4536-B8B9-55CCC2C9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5426"/>
            <a:ext cx="7886700" cy="610234"/>
          </a:xfrm>
        </p:spPr>
        <p:txBody>
          <a:bodyPr/>
          <a:lstStyle/>
          <a:p>
            <a:r>
              <a:rPr lang="en-CA" dirty="0"/>
              <a:t>Task 2: Simple Path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086C-57EB-48F7-9BE7-8518A7C3D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1440000"/>
          </a:xfrm>
        </p:spPr>
        <p:txBody>
          <a:bodyPr/>
          <a:lstStyle/>
          <a:p>
            <a:r>
              <a:rPr lang="en-CA" dirty="0"/>
              <a:t>Following simple path</a:t>
            </a:r>
          </a:p>
          <a:p>
            <a:pPr lvl="1"/>
            <a:r>
              <a:rPr lang="en-CA" dirty="0"/>
              <a:t>With/Without obstacles around UWB stations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363FD-F8BB-4026-B5BC-F253BE72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EBE2FE-645F-4F60-9721-C8C343F87585}"/>
              </a:ext>
            </a:extLst>
          </p:cNvPr>
          <p:cNvSpPr/>
          <p:nvPr/>
        </p:nvSpPr>
        <p:spPr>
          <a:xfrm>
            <a:off x="3168000" y="2814067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691C97-8A99-4B1B-9047-2723F1233DFB}"/>
              </a:ext>
            </a:extLst>
          </p:cNvPr>
          <p:cNvSpPr/>
          <p:nvPr/>
        </p:nvSpPr>
        <p:spPr>
          <a:xfrm>
            <a:off x="5688000" y="2814067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15B801-0DB8-461C-BE0A-35251E07BCC1}"/>
              </a:ext>
            </a:extLst>
          </p:cNvPr>
          <p:cNvSpPr/>
          <p:nvPr/>
        </p:nvSpPr>
        <p:spPr>
          <a:xfrm>
            <a:off x="3168000" y="5325594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A32CFC-DF02-4BCF-A5FD-B596C0AB3E07}"/>
              </a:ext>
            </a:extLst>
          </p:cNvPr>
          <p:cNvSpPr/>
          <p:nvPr/>
        </p:nvSpPr>
        <p:spPr>
          <a:xfrm>
            <a:off x="5688000" y="5303535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F1C5D-D9B9-4DAF-9A10-870948F27D8A}"/>
              </a:ext>
            </a:extLst>
          </p:cNvPr>
          <p:cNvSpPr/>
          <p:nvPr/>
        </p:nvSpPr>
        <p:spPr>
          <a:xfrm>
            <a:off x="3312000" y="2942801"/>
            <a:ext cx="2520000" cy="252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97A14A-B8DE-4269-B90B-E76C70ECABA6}"/>
              </a:ext>
            </a:extLst>
          </p:cNvPr>
          <p:cNvSpPr/>
          <p:nvPr/>
        </p:nvSpPr>
        <p:spPr>
          <a:xfrm>
            <a:off x="1966905" y="5198723"/>
            <a:ext cx="126951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Module 100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(0, 0)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9550CD-BD2A-41E1-B4B2-75ED21CD447A}"/>
              </a:ext>
            </a:extLst>
          </p:cNvPr>
          <p:cNvSpPr/>
          <p:nvPr/>
        </p:nvSpPr>
        <p:spPr>
          <a:xfrm>
            <a:off x="5904060" y="5198723"/>
            <a:ext cx="126951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Module 101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(10, 0)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4A4A35-F273-4D37-B465-0395C820E2FC}"/>
              </a:ext>
            </a:extLst>
          </p:cNvPr>
          <p:cNvSpPr/>
          <p:nvPr/>
        </p:nvSpPr>
        <p:spPr>
          <a:xfrm>
            <a:off x="1966905" y="2609614"/>
            <a:ext cx="126951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Module 102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(0, 10)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5B6275-C318-40A1-B5A6-FF89ABE1070C}"/>
              </a:ext>
            </a:extLst>
          </p:cNvPr>
          <p:cNvSpPr/>
          <p:nvPr/>
        </p:nvSpPr>
        <p:spPr>
          <a:xfrm>
            <a:off x="5904060" y="2609614"/>
            <a:ext cx="126951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Module 103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(10, 10)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234CCB-473F-4B90-BA00-5DC6256BC363}"/>
              </a:ext>
            </a:extLst>
          </p:cNvPr>
          <p:cNvSpPr/>
          <p:nvPr/>
        </p:nvSpPr>
        <p:spPr>
          <a:xfrm>
            <a:off x="5552608" y="4055857"/>
            <a:ext cx="11137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10m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B5F064-D9C7-4E2C-A760-442092CFA7DA}"/>
              </a:ext>
            </a:extLst>
          </p:cNvPr>
          <p:cNvSpPr/>
          <p:nvPr/>
        </p:nvSpPr>
        <p:spPr>
          <a:xfrm>
            <a:off x="4013351" y="2609614"/>
            <a:ext cx="11137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10m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F782CC-4749-4ECC-B302-39618F7CEC4F}"/>
              </a:ext>
            </a:extLst>
          </p:cNvPr>
          <p:cNvSpPr/>
          <p:nvPr/>
        </p:nvSpPr>
        <p:spPr>
          <a:xfrm>
            <a:off x="2470202" y="4038705"/>
            <a:ext cx="11137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10m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8F33FD-E352-41FB-AD0C-3920AAF6745F}"/>
              </a:ext>
            </a:extLst>
          </p:cNvPr>
          <p:cNvSpPr/>
          <p:nvPr/>
        </p:nvSpPr>
        <p:spPr>
          <a:xfrm>
            <a:off x="4013351" y="5448428"/>
            <a:ext cx="11137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10m</a:t>
            </a:r>
          </a:p>
        </p:txBody>
      </p:sp>
      <p:pic>
        <p:nvPicPr>
          <p:cNvPr id="18" name="Picture 17" descr="A picture containing bicycle&#10;&#10;Description generated with very high confidence">
            <a:extLst>
              <a:ext uri="{FF2B5EF4-FFF2-40B4-BE49-F238E27FC236}">
                <a16:creationId xmlns:a16="http://schemas.microsoft.com/office/drawing/2014/main" id="{3F3E0109-4224-4073-9B76-246568542D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420" y="5087981"/>
            <a:ext cx="720000" cy="720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A5C736-E6DC-4CD2-8B84-4D6CE24440A3}"/>
              </a:ext>
            </a:extLst>
          </p:cNvPr>
          <p:cNvCxnSpPr/>
          <p:nvPr/>
        </p:nvCxnSpPr>
        <p:spPr>
          <a:xfrm flipV="1">
            <a:off x="3308420" y="3008762"/>
            <a:ext cx="0" cy="2376000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picture containing bicycle&#10;&#10;Description generated with very high confidence">
            <a:extLst>
              <a:ext uri="{FF2B5EF4-FFF2-40B4-BE49-F238E27FC236}">
                <a16:creationId xmlns:a16="http://schemas.microsoft.com/office/drawing/2014/main" id="{6B9CA4B8-37A1-4131-ADC1-97FF7F8DA7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0" y="5087981"/>
            <a:ext cx="720000" cy="720000"/>
          </a:xfrm>
          <a:prstGeom prst="rect">
            <a:avLst/>
          </a:prstGeom>
        </p:spPr>
      </p:pic>
      <p:pic>
        <p:nvPicPr>
          <p:cNvPr id="24" name="Picture 23" descr="A picture containing bicycle&#10;&#10;Description generated with very high confidence">
            <a:extLst>
              <a:ext uri="{FF2B5EF4-FFF2-40B4-BE49-F238E27FC236}">
                <a16:creationId xmlns:a16="http://schemas.microsoft.com/office/drawing/2014/main" id="{CEB1E169-16D3-4D78-AEB1-434E6642E3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68" y="5087981"/>
            <a:ext cx="720000" cy="7200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1D1C21-3FEC-4DAF-82FE-3DDB3418C71D}"/>
              </a:ext>
            </a:extLst>
          </p:cNvPr>
          <p:cNvCxnSpPr/>
          <p:nvPr/>
        </p:nvCxnSpPr>
        <p:spPr>
          <a:xfrm flipV="1">
            <a:off x="8358468" y="3030705"/>
            <a:ext cx="0" cy="2376000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B9A37E-2519-429A-9F06-A131877CFA15}"/>
              </a:ext>
            </a:extLst>
          </p:cNvPr>
          <p:cNvCxnSpPr/>
          <p:nvPr/>
        </p:nvCxnSpPr>
        <p:spPr>
          <a:xfrm flipV="1">
            <a:off x="5832000" y="3008762"/>
            <a:ext cx="0" cy="2376000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97C03A3-F747-4907-91EC-D82B81CA4B59}"/>
              </a:ext>
            </a:extLst>
          </p:cNvPr>
          <p:cNvSpPr/>
          <p:nvPr/>
        </p:nvSpPr>
        <p:spPr>
          <a:xfrm>
            <a:off x="7723710" y="5796164"/>
            <a:ext cx="126951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(20, 0)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81BFC2-889F-4A86-BC0C-D6F6F844E8D3}"/>
              </a:ext>
            </a:extLst>
          </p:cNvPr>
          <p:cNvSpPr/>
          <p:nvPr/>
        </p:nvSpPr>
        <p:spPr>
          <a:xfrm>
            <a:off x="7958461" y="6410910"/>
            <a:ext cx="11137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Top view</a:t>
            </a:r>
          </a:p>
        </p:txBody>
      </p:sp>
    </p:spTree>
    <p:extLst>
      <p:ext uri="{BB962C8B-B14F-4D97-AF65-F5344CB8AC3E}">
        <p14:creationId xmlns:p14="http://schemas.microsoft.com/office/powerpoint/2010/main" val="31207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1D4C-66E2-449E-8F34-91578D96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3: Square Path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9CB0-D960-4679-A047-28048E0F2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1440000"/>
          </a:xfrm>
        </p:spPr>
        <p:txBody>
          <a:bodyPr/>
          <a:lstStyle/>
          <a:p>
            <a:r>
              <a:rPr lang="en-CA" dirty="0"/>
              <a:t>Following square path</a:t>
            </a:r>
          </a:p>
          <a:p>
            <a:pPr lvl="1"/>
            <a:r>
              <a:rPr lang="en-CA" dirty="0"/>
              <a:t>With/Without obstacles around UWB stations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0AC6F-55A2-4C39-B16F-4F60815E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A0BB31-5445-424A-8C2B-CAAB8239B78F}"/>
              </a:ext>
            </a:extLst>
          </p:cNvPr>
          <p:cNvSpPr/>
          <p:nvPr/>
        </p:nvSpPr>
        <p:spPr>
          <a:xfrm>
            <a:off x="3168000" y="2814067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782224-6E66-4D34-B4CC-A7240EF56329}"/>
              </a:ext>
            </a:extLst>
          </p:cNvPr>
          <p:cNvSpPr/>
          <p:nvPr/>
        </p:nvSpPr>
        <p:spPr>
          <a:xfrm>
            <a:off x="5688000" y="2814067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E96620-2FFE-4CAB-8112-AF38AEFFA9FB}"/>
              </a:ext>
            </a:extLst>
          </p:cNvPr>
          <p:cNvSpPr/>
          <p:nvPr/>
        </p:nvSpPr>
        <p:spPr>
          <a:xfrm>
            <a:off x="3168000" y="5325594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00D547-A719-43F4-94FD-7851BB4EE4B4}"/>
              </a:ext>
            </a:extLst>
          </p:cNvPr>
          <p:cNvSpPr/>
          <p:nvPr/>
        </p:nvSpPr>
        <p:spPr>
          <a:xfrm>
            <a:off x="5688000" y="5303535"/>
            <a:ext cx="288000" cy="288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D850CF-2824-4A4D-9938-DF5DFF7EEFD7}"/>
              </a:ext>
            </a:extLst>
          </p:cNvPr>
          <p:cNvSpPr/>
          <p:nvPr/>
        </p:nvSpPr>
        <p:spPr>
          <a:xfrm>
            <a:off x="3312000" y="2942801"/>
            <a:ext cx="2520000" cy="252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89A93-D36D-45C8-B1B7-CB128F559E65}"/>
              </a:ext>
            </a:extLst>
          </p:cNvPr>
          <p:cNvSpPr/>
          <p:nvPr/>
        </p:nvSpPr>
        <p:spPr>
          <a:xfrm>
            <a:off x="1966905" y="5198723"/>
            <a:ext cx="126951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Module 100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(0, 0)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668021-818F-4C67-BEE5-278B48249C54}"/>
              </a:ext>
            </a:extLst>
          </p:cNvPr>
          <p:cNvSpPr/>
          <p:nvPr/>
        </p:nvSpPr>
        <p:spPr>
          <a:xfrm>
            <a:off x="5904060" y="5198723"/>
            <a:ext cx="126951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Module 101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(10, 0)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712BF-0694-4532-83F6-D490AFEAF9F9}"/>
              </a:ext>
            </a:extLst>
          </p:cNvPr>
          <p:cNvSpPr/>
          <p:nvPr/>
        </p:nvSpPr>
        <p:spPr>
          <a:xfrm>
            <a:off x="1966905" y="2609614"/>
            <a:ext cx="126951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Module 102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(0, 10)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8A42CB-0EF4-4CE9-A721-181FFF148D69}"/>
              </a:ext>
            </a:extLst>
          </p:cNvPr>
          <p:cNvSpPr/>
          <p:nvPr/>
        </p:nvSpPr>
        <p:spPr>
          <a:xfrm>
            <a:off x="5904060" y="2609614"/>
            <a:ext cx="126951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Module 103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(10, 10)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B5342B-833D-4618-8E23-0B6A851FD586}"/>
              </a:ext>
            </a:extLst>
          </p:cNvPr>
          <p:cNvSpPr/>
          <p:nvPr/>
        </p:nvSpPr>
        <p:spPr>
          <a:xfrm>
            <a:off x="5552608" y="4055857"/>
            <a:ext cx="11137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10m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A8CF20-02B1-445B-BAD3-E1C7BA3615E5}"/>
              </a:ext>
            </a:extLst>
          </p:cNvPr>
          <p:cNvSpPr/>
          <p:nvPr/>
        </p:nvSpPr>
        <p:spPr>
          <a:xfrm>
            <a:off x="4013351" y="2609614"/>
            <a:ext cx="11137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10m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3EB1C9-543F-4750-B2E2-BF56AEB11738}"/>
              </a:ext>
            </a:extLst>
          </p:cNvPr>
          <p:cNvSpPr/>
          <p:nvPr/>
        </p:nvSpPr>
        <p:spPr>
          <a:xfrm>
            <a:off x="2470202" y="4038705"/>
            <a:ext cx="11137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10m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71D30D-8D86-498F-AF25-22C5302C063B}"/>
              </a:ext>
            </a:extLst>
          </p:cNvPr>
          <p:cNvSpPr/>
          <p:nvPr/>
        </p:nvSpPr>
        <p:spPr>
          <a:xfrm>
            <a:off x="4013351" y="5448428"/>
            <a:ext cx="11137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10m</a:t>
            </a:r>
          </a:p>
        </p:txBody>
      </p:sp>
      <p:pic>
        <p:nvPicPr>
          <p:cNvPr id="18" name="Picture 17" descr="A picture containing bicycle&#10;&#10;Description generated with very high confidence">
            <a:extLst>
              <a:ext uri="{FF2B5EF4-FFF2-40B4-BE49-F238E27FC236}">
                <a16:creationId xmlns:a16="http://schemas.microsoft.com/office/drawing/2014/main" id="{3C2556B7-C8AA-4DCE-BD36-37E30C8FA7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420" y="5087981"/>
            <a:ext cx="720000" cy="7200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B7AFC1-D355-4F27-BCF7-DAF8706CFCD3}"/>
              </a:ext>
            </a:extLst>
          </p:cNvPr>
          <p:cNvCxnSpPr/>
          <p:nvPr/>
        </p:nvCxnSpPr>
        <p:spPr>
          <a:xfrm flipV="1">
            <a:off x="3308420" y="3008762"/>
            <a:ext cx="0" cy="237600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AF5598-9E99-4FF5-B72E-0F9B8FD78FC5}"/>
              </a:ext>
            </a:extLst>
          </p:cNvPr>
          <p:cNvCxnSpPr>
            <a:cxnSpLocks/>
          </p:cNvCxnSpPr>
          <p:nvPr/>
        </p:nvCxnSpPr>
        <p:spPr>
          <a:xfrm>
            <a:off x="3359077" y="2955692"/>
            <a:ext cx="2412000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FBFAFD-C234-4379-8EE2-5FF62B25887B}"/>
              </a:ext>
            </a:extLst>
          </p:cNvPr>
          <p:cNvCxnSpPr>
            <a:cxnSpLocks/>
          </p:cNvCxnSpPr>
          <p:nvPr/>
        </p:nvCxnSpPr>
        <p:spPr>
          <a:xfrm flipH="1">
            <a:off x="5839001" y="3021202"/>
            <a:ext cx="0" cy="241200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5BA660-F7E4-41F4-B24D-9C0D36AD2B75}"/>
              </a:ext>
            </a:extLst>
          </p:cNvPr>
          <p:cNvCxnSpPr>
            <a:cxnSpLocks/>
          </p:cNvCxnSpPr>
          <p:nvPr/>
        </p:nvCxnSpPr>
        <p:spPr>
          <a:xfrm flipH="1">
            <a:off x="3353948" y="5452976"/>
            <a:ext cx="2412000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75C14B6-8211-4D15-92BF-3C9C9C4555AB}"/>
              </a:ext>
            </a:extLst>
          </p:cNvPr>
          <p:cNvSpPr/>
          <p:nvPr/>
        </p:nvSpPr>
        <p:spPr>
          <a:xfrm>
            <a:off x="7958461" y="6410910"/>
            <a:ext cx="11137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Top view</a:t>
            </a:r>
          </a:p>
        </p:txBody>
      </p:sp>
    </p:spTree>
    <p:extLst>
      <p:ext uri="{BB962C8B-B14F-4D97-AF65-F5344CB8AC3E}">
        <p14:creationId xmlns:p14="http://schemas.microsoft.com/office/powerpoint/2010/main" val="68855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2341</TotalTime>
  <Words>346</Words>
  <Application>Microsoft Office PowerPoint</Application>
  <PresentationFormat>On-screen Show (4:3)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Microsoft Sans Serif</vt:lpstr>
      <vt:lpstr>MS Reference Sans Serif</vt:lpstr>
      <vt:lpstr>Wingdings</vt:lpstr>
      <vt:lpstr>Office Theme</vt:lpstr>
      <vt:lpstr>Plan for Experiment 20180309</vt:lpstr>
      <vt:lpstr>Contents</vt:lpstr>
      <vt:lpstr>Overview</vt:lpstr>
      <vt:lpstr>Overview</vt:lpstr>
      <vt:lpstr>Overview</vt:lpstr>
      <vt:lpstr>Task 0: Installing UWB stations </vt:lpstr>
      <vt:lpstr>Task 1: Hovering</vt:lpstr>
      <vt:lpstr>Task 2: Simple Path Following</vt:lpstr>
      <vt:lpstr>Task 3: Square Path Following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JUNGWONKANG</dc:creator>
  <cp:lastModifiedBy>Jungwon Kang</cp:lastModifiedBy>
  <cp:revision>1632</cp:revision>
  <cp:lastPrinted>2018-01-23T19:38:28Z</cp:lastPrinted>
  <dcterms:created xsi:type="dcterms:W3CDTF">2017-07-29T13:05:08Z</dcterms:created>
  <dcterms:modified xsi:type="dcterms:W3CDTF">2018-03-07T19:57:29Z</dcterms:modified>
</cp:coreProperties>
</file>