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58" r:id="rId4"/>
    <p:sldId id="268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6" r:id="rId15"/>
    <p:sldId id="278" r:id="rId16"/>
    <p:sldId id="280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BDC8D-A983-40BD-BBBE-C3A65A0FB2BE}">
          <p14:sldIdLst>
            <p14:sldId id="256"/>
            <p14:sldId id="270"/>
            <p14:sldId id="258"/>
            <p14:sldId id="268"/>
            <p14:sldId id="264"/>
            <p14:sldId id="265"/>
            <p14:sldId id="266"/>
            <p14:sldId id="267"/>
            <p14:sldId id="269"/>
            <p14:sldId id="271"/>
            <p14:sldId id="272"/>
            <p14:sldId id="273"/>
            <p14:sldId id="274"/>
            <p14:sldId id="276"/>
            <p14:sldId id="278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8EE-370E-4FC1-B524-9937DF440C0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5625-E752-487B-BF7E-948F60235D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5DF7-99D1-462A-A115-401144846B1F}" type="datetime1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E51D-6BF2-4493-B121-1D1ABD088316}" type="datetime1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B16-5D72-4048-A56D-33CC63DE0251}" type="datetime1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74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00A3-F3C8-4F27-BF8F-9FC0CBEDF161}" type="datetime1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D785-506D-4BFB-8B72-738F2EF0EC91}" type="datetime1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F6BB-D6E0-4949-88B4-488974F24FCB}" type="datetime1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4944-EFDF-412C-8203-CB697F87ECFA}" type="datetime1">
              <a:rPr lang="en-CA" smtClean="0"/>
              <a:t>2019-03-11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958E-6112-44D5-ACCA-C80F09A59420}" type="datetime1">
              <a:rPr lang="en-CA" smtClean="0"/>
              <a:t>2019-03-11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4B9-14E9-4A8C-ABEC-4F8FB224ABF4}" type="datetime1">
              <a:rPr lang="en-CA" smtClean="0"/>
              <a:t>2019-03-11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E81C-8319-4C9D-BDC3-02CC03157F5C}" type="datetime1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844-11AF-499F-A507-21034F6ABE6A}" type="datetime1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1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95769"/>
            <a:ext cx="7886700" cy="508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CECE-CBF5-4CE3-A3DF-9CE71E8F99CE}" type="datetime1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9EC-D1EB-41F7-B0EC-7F1D430A9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4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CA" sz="4000" b="1" dirty="0"/>
              <a:t>Meeting Materials for</a:t>
            </a:r>
            <a:br>
              <a:rPr lang="en-CA" sz="4000" b="1" dirty="0"/>
            </a:br>
            <a:r>
              <a:rPr lang="en-CA" sz="4000" b="1" dirty="0" err="1"/>
              <a:t>QDrone</a:t>
            </a:r>
            <a:r>
              <a:rPr lang="en-CA" sz="4000" b="1" dirty="0"/>
              <a:t> Project</a:t>
            </a:r>
            <a:br>
              <a:rPr lang="en-CA" sz="4000" b="1" dirty="0"/>
            </a:br>
            <a:r>
              <a:rPr lang="en-CA" sz="4000" b="1" dirty="0"/>
              <a:t>Regular Internal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B858-BE84-4A32-B042-D69559E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2DEC-CCB3-4DE5-828D-6477D48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496375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CA" dirty="0" err="1"/>
              <a:t>Jungwon's</a:t>
            </a:r>
            <a:r>
              <a:rPr lang="en-CA" dirty="0"/>
              <a:t> Rough Suggestion for Future Plan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105F-0DF8-4E44-8C25-38CA60E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10</a:t>
            </a:fld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62A6-7720-4525-9AB2-677AE54B351B}"/>
              </a:ext>
            </a:extLst>
          </p:cNvPr>
          <p:cNvSpPr/>
          <p:nvPr/>
        </p:nvSpPr>
        <p:spPr>
          <a:xfrm>
            <a:off x="1897408" y="5587801"/>
            <a:ext cx="5349184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Jungwon: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supports </a:t>
            </a:r>
            <a:r>
              <a:rPr lang="en-CA" sz="14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&amp; Zahra mainly in technical issues.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32B8-A119-4305-8F17-53B1F246AF28}"/>
              </a:ext>
            </a:extLst>
          </p:cNvPr>
          <p:cNvSpPr/>
          <p:nvPr/>
        </p:nvSpPr>
        <p:spPr>
          <a:xfrm>
            <a:off x="1274690" y="3416864"/>
            <a:ext cx="3210403" cy="1224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UWB-Inertial Odometry (UIO)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EKF-based UIO and/or DOP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▪ MSCKF-based UIO and/or DOP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Localization with UIO + GPS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9344E-56B8-4E22-AD1F-29D1A838A6A4}"/>
              </a:ext>
            </a:extLst>
          </p:cNvPr>
          <p:cNvSpPr/>
          <p:nvPr/>
        </p:nvSpPr>
        <p:spPr>
          <a:xfrm>
            <a:off x="1274690" y="3078131"/>
            <a:ext cx="3289950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Kunwoo</a:t>
            </a:r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UAV localization)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92C5C-ECDE-4D7A-913B-CA76C9FF8EEE}"/>
              </a:ext>
            </a:extLst>
          </p:cNvPr>
          <p:cNvSpPr/>
          <p:nvPr/>
        </p:nvSpPr>
        <p:spPr>
          <a:xfrm>
            <a:off x="5114428" y="2161655"/>
            <a:ext cx="2891241" cy="3187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Zahra </a:t>
            </a:r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(primarily semantic SLAM)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8396-EFC8-41D0-BFFF-9BA7776C1B11}"/>
              </a:ext>
            </a:extLst>
          </p:cNvPr>
          <p:cNvSpPr/>
          <p:nvPr/>
        </p:nvSpPr>
        <p:spPr>
          <a:xfrm>
            <a:off x="5114428" y="2511491"/>
            <a:ext cx="2746865" cy="1442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Conventional SLAM 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Using vision and/or LiDAR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ORB2</a:t>
            </a:r>
          </a:p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Semantic SLAM</a:t>
            </a:r>
          </a:p>
          <a:p>
            <a:r>
              <a:rPr lang="en-CA" sz="1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▪ Fusion with deep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11F718-7774-4EBC-B949-456E485F4CE8}"/>
              </a:ext>
            </a:extLst>
          </p:cNvPr>
          <p:cNvSpPr/>
          <p:nvPr/>
        </p:nvSpPr>
        <p:spPr>
          <a:xfrm>
            <a:off x="1138332" y="2466131"/>
            <a:ext cx="6804000" cy="230456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400" dirty="0">
              <a:solidFill>
                <a:schemeClr val="tx1"/>
              </a:solidFill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IMU Calibration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770"/>
            <a:ext cx="9144000" cy="2450432"/>
          </a:xfrm>
        </p:spPr>
        <p:txBody>
          <a:bodyPr>
            <a:normAutofit/>
          </a:bodyPr>
          <a:lstStyle/>
          <a:p>
            <a:r>
              <a:rPr lang="en-CA" dirty="0"/>
              <a:t>Jan 24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Park, </a:t>
            </a:r>
            <a:r>
              <a:rPr lang="en-CA" sz="2000" dirty="0" err="1"/>
              <a:t>Yujia</a:t>
            </a:r>
            <a:r>
              <a:rPr lang="en-CA" sz="2000" dirty="0"/>
              <a:t>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11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2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E42-65C4-4FC3-86A5-7292FBEB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191B-838E-425A-A5B4-3B052A3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720000"/>
          </a:xfrm>
        </p:spPr>
        <p:txBody>
          <a:bodyPr/>
          <a:lstStyle/>
          <a:p>
            <a:r>
              <a:rPr lang="en-CA" dirty="0"/>
              <a:t> Where is the UWB receiver </a:t>
            </a:r>
            <a:r>
              <a:rPr lang="en-CA" dirty="0" err="1"/>
              <a:t>wrt</a:t>
            </a:r>
            <a:r>
              <a:rPr lang="en-CA" dirty="0"/>
              <a:t>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4BAE-DDE6-440B-AF00-9B539308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 descr="A picture containing indoor, floor, table, small&#10;&#10;Description automatically generated">
            <a:extLst>
              <a:ext uri="{FF2B5EF4-FFF2-40B4-BE49-F238E27FC236}">
                <a16:creationId xmlns:a16="http://schemas.microsoft.com/office/drawing/2014/main" id="{7BDBBF1B-EAC6-40DF-BE5B-D183DC86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6" y="2029672"/>
            <a:ext cx="5352288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4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FF7B-5897-456A-B1E6-670A5B3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825-4922-4066-A64E-61D4409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95769"/>
            <a:ext cx="8280000" cy="864000"/>
          </a:xfrm>
        </p:spPr>
        <p:txBody>
          <a:bodyPr/>
          <a:lstStyle/>
          <a:p>
            <a:r>
              <a:rPr lang="en-CA" dirty="0"/>
              <a:t> What is the initial R, T between UWB axis and IMU axis?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67AE-4642-47AF-B03E-619D80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A picture containing indoor, floor, building&#10;&#10;Description automatically generated">
            <a:extLst>
              <a:ext uri="{FF2B5EF4-FFF2-40B4-BE49-F238E27FC236}">
                <a16:creationId xmlns:a16="http://schemas.microsoft.com/office/drawing/2014/main" id="{9B88EF84-899E-4075-A887-54AE8AB6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1749748"/>
            <a:ext cx="5559552" cy="43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Plan for Year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Feb 5 2019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14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2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682-BBB0-4712-9986-16E7052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Year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3908-A6FB-415A-B86E-7ED56F7B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F3F34-25B0-4CB6-95F1-674D177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184504"/>
              </p:ext>
            </p:extLst>
          </p:nvPr>
        </p:nvGraphicFramePr>
        <p:xfrm>
          <a:off x="299886" y="1656080"/>
          <a:ext cx="8544229" cy="37084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108473">
                  <a:extLst>
                    <a:ext uri="{9D8B030D-6E8A-4147-A177-3AD203B41FA5}">
                      <a16:colId xmlns:a16="http://schemas.microsoft.com/office/drawing/2014/main" val="3993133728"/>
                    </a:ext>
                  </a:extLst>
                </a:gridCol>
                <a:gridCol w="2129200">
                  <a:extLst>
                    <a:ext uri="{9D8B030D-6E8A-4147-A177-3AD203B41FA5}">
                      <a16:colId xmlns:a16="http://schemas.microsoft.com/office/drawing/2014/main" val="25188128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19652734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75861076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551625931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831533619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13890740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63675163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51125855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2687847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523794022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433775678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2285603726"/>
                    </a:ext>
                  </a:extLst>
                </a:gridCol>
                <a:gridCol w="442213">
                  <a:extLst>
                    <a:ext uri="{9D8B030D-6E8A-4147-A177-3AD203B41FA5}">
                      <a16:colId xmlns:a16="http://schemas.microsoft.com/office/drawing/2014/main" val="3176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81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930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purchase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2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of M600 &amp; Ronin-MX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3302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test of payload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0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Payload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66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UWB-aided</a:t>
                      </a:r>
                    </a:p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Kunwoo's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Kalman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5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Jungwon's</a:t>
                      </a:r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SLAM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80562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2EA139-3D5B-4543-AAD6-3A1840117C62}"/>
              </a:ext>
            </a:extLst>
          </p:cNvPr>
          <p:cNvSpPr/>
          <p:nvPr/>
        </p:nvSpPr>
        <p:spPr>
          <a:xfrm>
            <a:off x="3539810" y="246304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EDAB3E-B5AB-4CBE-8D4D-FDD5446257C4}"/>
              </a:ext>
            </a:extLst>
          </p:cNvPr>
          <p:cNvSpPr/>
          <p:nvPr/>
        </p:nvSpPr>
        <p:spPr>
          <a:xfrm>
            <a:off x="3539810" y="283261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36B1C3-DC10-49CE-BF2D-B6F180C9CB88}"/>
              </a:ext>
            </a:extLst>
          </p:cNvPr>
          <p:cNvSpPr/>
          <p:nvPr/>
        </p:nvSpPr>
        <p:spPr>
          <a:xfrm>
            <a:off x="4423410" y="3202186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01DCA-9051-4F52-A26D-6D2CCFA4008E}"/>
              </a:ext>
            </a:extLst>
          </p:cNvPr>
          <p:cNvSpPr/>
          <p:nvPr/>
        </p:nvSpPr>
        <p:spPr>
          <a:xfrm>
            <a:off x="5307010" y="3566375"/>
            <a:ext cx="8836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1109E-6752-491E-BA12-E5A87B54D4E5}"/>
              </a:ext>
            </a:extLst>
          </p:cNvPr>
          <p:cNvSpPr/>
          <p:nvPr/>
        </p:nvSpPr>
        <p:spPr>
          <a:xfrm>
            <a:off x="3539810" y="3941326"/>
            <a:ext cx="53043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EKF / MSCKF / DOP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D6A84-EA5B-4B00-A7C6-B8B504C8BFD7}"/>
              </a:ext>
            </a:extLst>
          </p:cNvPr>
          <p:cNvSpPr/>
          <p:nvPr/>
        </p:nvSpPr>
        <p:spPr>
          <a:xfrm>
            <a:off x="3981610" y="4310896"/>
            <a:ext cx="441800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IROS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965CE7-D153-4060-9B8B-EDFA6DE50682}"/>
              </a:ext>
            </a:extLst>
          </p:cNvPr>
          <p:cNvSpPr/>
          <p:nvPr/>
        </p:nvSpPr>
        <p:spPr>
          <a:xfrm>
            <a:off x="6190610" y="4680466"/>
            <a:ext cx="133185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133AB5-B2C2-4F16-A42D-5B98499344D7}"/>
              </a:ext>
            </a:extLst>
          </p:cNvPr>
          <p:cNvSpPr/>
          <p:nvPr/>
        </p:nvSpPr>
        <p:spPr>
          <a:xfrm>
            <a:off x="6190610" y="5050036"/>
            <a:ext cx="2653504" cy="2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6E218-078A-4D8B-A36A-017B27ABA6BE}"/>
              </a:ext>
            </a:extLst>
          </p:cNvPr>
          <p:cNvSpPr/>
          <p:nvPr/>
        </p:nvSpPr>
        <p:spPr>
          <a:xfrm>
            <a:off x="2403987" y="5616925"/>
            <a:ext cx="433602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Puck LITE / Puck Hi-Res / HDL-32E</a:t>
            </a:r>
          </a:p>
          <a:p>
            <a:endParaRPr lang="en-CA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Current Progress &amp; To do next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Mar 10 2019</a:t>
            </a:r>
          </a:p>
          <a:p>
            <a:endParaRPr lang="en-CA" dirty="0"/>
          </a:p>
          <a:p>
            <a:r>
              <a:rPr lang="en-CA" sz="2000" dirty="0"/>
              <a:t>Jungwon Kang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16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69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6292-B7D7-42AC-A3FA-E7BC240C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496375"/>
          </a:xfrm>
        </p:spPr>
        <p:txBody>
          <a:bodyPr/>
          <a:lstStyle/>
          <a:p>
            <a:r>
              <a:rPr lang="en-CA" dirty="0"/>
              <a:t>Current Progress &amp; To Do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A40F-A46D-4023-8CC2-7479FCD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790E1-D48B-4F23-AC9F-1846561CC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1494"/>
              </p:ext>
            </p:extLst>
          </p:nvPr>
        </p:nvGraphicFramePr>
        <p:xfrm>
          <a:off x="342900" y="710666"/>
          <a:ext cx="8458200" cy="528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64670625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15843438"/>
                    </a:ext>
                  </a:extLst>
                </a:gridCol>
                <a:gridCol w="2570988">
                  <a:extLst>
                    <a:ext uri="{9D8B030D-6E8A-4147-A177-3AD203B41FA5}">
                      <a16:colId xmlns:a16="http://schemas.microsoft.com/office/drawing/2014/main" val="3302925984"/>
                    </a:ext>
                  </a:extLst>
                </a:gridCol>
                <a:gridCol w="2907792">
                  <a:extLst>
                    <a:ext uri="{9D8B030D-6E8A-4147-A177-3AD203B41FA5}">
                      <a16:colId xmlns:a16="http://schemas.microsoft.com/office/drawing/2014/main" val="406257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Subject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Detailed Task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Current Progress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To Do Next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78042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building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Payload purchase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dirty="0">
                          <a:latin typeface="Abadi" panose="020B0604020104020204" pitchFamily="34" charset="0"/>
                        </a:rPr>
                        <a:t>▪ Received </a:t>
                      </a:r>
                      <a:r>
                        <a:rPr lang="en-CA" sz="1000" dirty="0" err="1">
                          <a:latin typeface="Abadi" panose="020B0604020104020204" pitchFamily="34" charset="0"/>
                        </a:rPr>
                        <a:t>Velodyne</a:t>
                      </a:r>
                      <a:r>
                        <a:rPr lang="en-CA" sz="1000" dirty="0">
                          <a:latin typeface="Abadi" panose="020B0604020104020204" pitchFamily="34" charset="0"/>
                        </a:rPr>
                        <a:t> Puck Lite &amp; Hi-Res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Receiving the rest of ordered items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(All items are listed at the bottom of page.)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buy a cabinet with lockers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Making a list of items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68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Testing M600 &amp; Ronin-MX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Tested Ronin-MX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Not tested M600 due to a broken battery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▪ The broken battery (TB48S) was delivered 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to the </a:t>
                      </a:r>
                      <a:r>
                        <a:rPr lang="en-CA" sz="1000" dirty="0" err="1">
                          <a:latin typeface="Abadi" panose="020B0604020104020204" pitchFamily="34" charset="0"/>
                        </a:rPr>
                        <a:t>OmniView</a:t>
                      </a:r>
                      <a:r>
                        <a:rPr lang="en-CA" sz="1000" dirty="0">
                          <a:latin typeface="Abadi" panose="020B0604020104020204" pitchFamily="34" charset="0"/>
                        </a:rPr>
                        <a:t> tech.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order extra TB48S batteries.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(Need $2000 for six TB48S)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493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Test of each payload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None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192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Payload integration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None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1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Dataset</a:t>
                      </a:r>
                      <a:br>
                        <a:rPr lang="en-CA" sz="1200" dirty="0">
                          <a:latin typeface="Abadi" panose="020B0604020104020204" pitchFamily="34" charset="0"/>
                        </a:rPr>
                      </a:br>
                      <a:r>
                        <a:rPr lang="en-CA" sz="1200" dirty="0">
                          <a:latin typeface="Abadi" panose="020B0604020104020204" pitchFamily="34" charset="0"/>
                        </a:rPr>
                        <a:t>release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UWB-IMU dataset generation &amp; release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None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do experiments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release the dataset to the 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submit a paper about the dataset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361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Localization</a:t>
                      </a:r>
                    </a:p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solution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UWB </a:t>
                      </a:r>
                      <a:r>
                        <a:rPr lang="en-CA" sz="1200" dirty="0" err="1">
                          <a:latin typeface="Abadi" panose="020B0604020104020204" pitchFamily="34" charset="0"/>
                        </a:rPr>
                        <a:t>multilateration</a:t>
                      </a:r>
                      <a:r>
                        <a:rPr lang="en-CA" sz="1200" dirty="0">
                          <a:latin typeface="Abadi" panose="020B0604020104020204" pitchFamily="34" charset="0"/>
                        </a:rPr>
                        <a:t>-based localization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Implemented an initial version of 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</a:t>
                      </a:r>
                      <a:r>
                        <a:rPr lang="en-CA" sz="1000" dirty="0" err="1">
                          <a:latin typeface="Abadi" panose="020B0604020104020204" pitchFamily="34" charset="0"/>
                        </a:rPr>
                        <a:t>multilateration</a:t>
                      </a:r>
                      <a:r>
                        <a:rPr lang="en-CA" sz="1000" dirty="0">
                          <a:latin typeface="Abadi" panose="020B0604020104020204" pitchFamily="34" charset="0"/>
                        </a:rPr>
                        <a:t> in C++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implement LM non-linear optimization 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in C++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57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UWB-EKF-based</a:t>
                      </a:r>
                    </a:p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localization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(by </a:t>
                      </a:r>
                      <a:r>
                        <a:rPr lang="en-CA" sz="1000" dirty="0" err="1">
                          <a:latin typeface="Abadi" panose="020B0604020104020204" pitchFamily="34" charset="0"/>
                        </a:rPr>
                        <a:t>Kunwoo</a:t>
                      </a:r>
                      <a:r>
                        <a:rPr lang="en-CA" sz="1000" dirty="0">
                          <a:latin typeface="Abadi" panose="020B0604020104020204" pitchFamily="34" charset="0"/>
                        </a:rPr>
                        <a:t>)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implement in C++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write a thesis draft by </a:t>
                      </a:r>
                      <a:r>
                        <a:rPr lang="en-CA" sz="1000" dirty="0" err="1">
                          <a:latin typeface="Abadi" panose="020B0604020104020204" pitchFamily="34" charset="0"/>
                        </a:rPr>
                        <a:t>Kunwoo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15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UWB-Smoothing-based</a:t>
                      </a:r>
                    </a:p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localization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Implemented in MATLAB (by Jungwon)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Submitted IROS paper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implement in C++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2347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Navigation</a:t>
                      </a:r>
                    </a:p>
                    <a:p>
                      <a:pPr algn="ctr"/>
                      <a:r>
                        <a:rPr lang="en-CA" sz="1200" dirty="0">
                          <a:latin typeface="Abadi" panose="020B0604020104020204" pitchFamily="34" charset="0"/>
                        </a:rPr>
                        <a:t>solution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Coverage path planning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Implemented in MATLAB</a:t>
                      </a:r>
                      <a:br>
                        <a:rPr lang="en-CA" sz="1000" dirty="0">
                          <a:latin typeface="Abadi" panose="020B0604020104020204" pitchFamily="34" charset="0"/>
                        </a:rPr>
                      </a:br>
                      <a:r>
                        <a:rPr lang="en-CA" sz="1000" dirty="0">
                          <a:latin typeface="Abadi" panose="020B0604020104020204" pitchFamily="34" charset="0"/>
                        </a:rPr>
                        <a:t>  (by Zahra)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>
                        <a:latin typeface="Abadi" panose="020B0604020104020204" pitchFamily="34" charset="0"/>
                      </a:endParaRPr>
                    </a:p>
                    <a:p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8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Abadi" panose="020B0604020104020204" pitchFamily="34" charset="0"/>
                        </a:rPr>
                        <a:t>Implementing in real systems</a:t>
                      </a:r>
                      <a:endParaRPr lang="en-CA" sz="12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None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Abadi" panose="020B0604020104020204" pitchFamily="34" charset="0"/>
                        </a:rPr>
                        <a:t>▪ Need to implement in M100 &amp; M600</a:t>
                      </a:r>
                      <a:endParaRPr lang="en-CA" sz="1000" dirty="0">
                        <a:latin typeface="Abadi" panose="020B06040201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791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CACA8D-3750-4287-95E6-12ED118E8823}"/>
              </a:ext>
            </a:extLst>
          </p:cNvPr>
          <p:cNvSpPr/>
          <p:nvPr/>
        </p:nvSpPr>
        <p:spPr>
          <a:xfrm>
            <a:off x="2755491" y="6066000"/>
            <a:ext cx="3633019" cy="7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100" b="1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Payload</a:t>
            </a:r>
          </a:p>
          <a:p>
            <a:r>
              <a:rPr lang="en-CA" sz="11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 ● Positioning sensor: </a:t>
            </a:r>
            <a:r>
              <a:rPr lang="en-CA" sz="11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Pozyx</a:t>
            </a:r>
            <a:r>
              <a:rPr lang="en-CA" sz="11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/ Spatial / DJI-RTK </a:t>
            </a:r>
          </a:p>
          <a:p>
            <a:r>
              <a:rPr lang="en-CA" sz="11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 ● Imaging sensor: ZED stereo / FLIR Duo R / Sony A7III</a:t>
            </a:r>
          </a:p>
          <a:p>
            <a:r>
              <a:rPr lang="en-CA" sz="11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 ● </a:t>
            </a:r>
            <a:r>
              <a:rPr lang="en-CA" sz="11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Velodyne</a:t>
            </a:r>
            <a:r>
              <a:rPr lang="en-CA" sz="11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en-CA" sz="1100" dirty="0" err="1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LiDARs</a:t>
            </a:r>
            <a:r>
              <a:rPr lang="en-CA" sz="1100" dirty="0">
                <a:solidFill>
                  <a:schemeClr val="tx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: Puck LITE / Puck Hi-Res / HDL-32E</a:t>
            </a:r>
          </a:p>
        </p:txBody>
      </p:sp>
    </p:spTree>
    <p:extLst>
      <p:ext uri="{BB962C8B-B14F-4D97-AF65-F5344CB8AC3E}">
        <p14:creationId xmlns:p14="http://schemas.microsoft.com/office/powerpoint/2010/main" val="35080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63E1-424C-4D04-ABC8-EED9627EC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sz="3200" b="1" dirty="0"/>
              <a:t>Regular Internal Meeting for </a:t>
            </a:r>
            <a:br>
              <a:rPr lang="en-CA" sz="3200" b="1" dirty="0"/>
            </a:br>
            <a:r>
              <a:rPr lang="en-CA" sz="3200" b="1" dirty="0" err="1"/>
              <a:t>QDrone</a:t>
            </a:r>
            <a:r>
              <a:rPr lang="en-CA" sz="32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A97B9-1D2C-4D1C-AD83-61A7FB6C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40770"/>
            <a:ext cx="6858000" cy="2450432"/>
          </a:xfrm>
        </p:spPr>
        <p:txBody>
          <a:bodyPr>
            <a:normAutofit/>
          </a:bodyPr>
          <a:lstStyle/>
          <a:p>
            <a:r>
              <a:rPr lang="en-CA" dirty="0"/>
              <a:t>Jan 7 2019</a:t>
            </a:r>
          </a:p>
          <a:p>
            <a:r>
              <a:rPr lang="en-CA" dirty="0"/>
              <a:t>4PM at PSE 312</a:t>
            </a:r>
          </a:p>
          <a:p>
            <a:endParaRPr lang="en-CA" dirty="0"/>
          </a:p>
          <a:p>
            <a:r>
              <a:rPr lang="en-CA" sz="2000" dirty="0"/>
              <a:t>Participant: Jungwon Kang, Zahra </a:t>
            </a:r>
            <a:r>
              <a:rPr lang="en-CA" sz="2000" dirty="0" err="1"/>
              <a:t>Arjmandi</a:t>
            </a:r>
            <a:r>
              <a:rPr lang="en-CA" sz="2000" dirty="0"/>
              <a:t>, </a:t>
            </a:r>
            <a:r>
              <a:rPr lang="en-CA" sz="2000" dirty="0" err="1"/>
              <a:t>Kunwoo</a:t>
            </a:r>
            <a:r>
              <a:rPr lang="en-CA" sz="2000" dirty="0"/>
              <a:t> 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F18F0-8D89-4E9D-9980-8F88527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2</a:t>
            </a:fld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54F0C3-EFA3-496F-B42F-561CA404AB0D}"/>
              </a:ext>
            </a:extLst>
          </p:cNvPr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287-CACD-46A1-987C-A57E8C42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for Pursuing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20B-D77A-4A80-ADDC-A31276EB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000"/>
            <a:ext cx="7886700" cy="5580000"/>
          </a:xfrm>
        </p:spPr>
        <p:txBody>
          <a:bodyPr>
            <a:normAutofit/>
          </a:bodyPr>
          <a:lstStyle/>
          <a:p>
            <a:r>
              <a:rPr lang="en-CA" dirty="0"/>
              <a:t> Software</a:t>
            </a:r>
          </a:p>
          <a:p>
            <a:pPr lvl="1"/>
            <a:r>
              <a:rPr lang="en-CA" sz="1800" dirty="0" err="1"/>
              <a:t>Matlab</a:t>
            </a:r>
            <a:endParaRPr lang="en-CA" sz="1800" dirty="0"/>
          </a:p>
          <a:p>
            <a:pPr lvl="1"/>
            <a:r>
              <a:rPr lang="en-CA" sz="1800" dirty="0"/>
              <a:t>C++</a:t>
            </a:r>
          </a:p>
          <a:p>
            <a:pPr lvl="1"/>
            <a:r>
              <a:rPr lang="en-CA" sz="1800" dirty="0"/>
              <a:t>Ubuntu</a:t>
            </a:r>
          </a:p>
          <a:p>
            <a:pPr lvl="1"/>
            <a:r>
              <a:rPr lang="en-CA" sz="1800" dirty="0"/>
              <a:t>ROS</a:t>
            </a:r>
          </a:p>
          <a:p>
            <a:pPr lvl="2"/>
            <a:endParaRPr lang="en-CA" dirty="0"/>
          </a:p>
          <a:p>
            <a:r>
              <a:rPr lang="en-CA" dirty="0"/>
              <a:t> Theory </a:t>
            </a:r>
            <a:r>
              <a:rPr lang="en-CA" sz="1800" dirty="0"/>
              <a:t>(for backend: state estimation from sensor measurement)</a:t>
            </a:r>
            <a:endParaRPr lang="en-CA" dirty="0"/>
          </a:p>
          <a:p>
            <a:pPr lvl="1"/>
            <a:r>
              <a:rPr lang="en-CA" sz="1800" dirty="0"/>
              <a:t>EKF</a:t>
            </a:r>
          </a:p>
          <a:p>
            <a:pPr lvl="1"/>
            <a:r>
              <a:rPr lang="en-CA" sz="1800" dirty="0"/>
              <a:t>MSCKF</a:t>
            </a:r>
          </a:p>
          <a:p>
            <a:pPr lvl="1"/>
            <a:r>
              <a:rPr lang="en-CA" sz="1800" dirty="0"/>
              <a:t>Smoothing</a:t>
            </a:r>
          </a:p>
          <a:p>
            <a:pPr lvl="2"/>
            <a:endParaRPr lang="en-CA" dirty="0"/>
          </a:p>
          <a:p>
            <a:r>
              <a:rPr lang="en-CA" dirty="0"/>
              <a:t> Sensor</a:t>
            </a:r>
          </a:p>
          <a:p>
            <a:pPr lvl="1"/>
            <a:r>
              <a:rPr lang="en-CA" sz="1800" dirty="0"/>
              <a:t>GPS</a:t>
            </a:r>
          </a:p>
          <a:p>
            <a:pPr lvl="1"/>
            <a:r>
              <a:rPr lang="en-CA" sz="1800" dirty="0"/>
              <a:t>IMU</a:t>
            </a:r>
          </a:p>
          <a:p>
            <a:pPr lvl="1"/>
            <a:r>
              <a:rPr lang="en-CA" sz="1800" dirty="0"/>
              <a:t>Camera</a:t>
            </a:r>
          </a:p>
          <a:p>
            <a:pPr lvl="1"/>
            <a:r>
              <a:rPr lang="en-CA" sz="1800" dirty="0"/>
              <a:t>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A758-A7DB-4800-8BAE-1E22F86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A853-120A-42F2-8830-0AD78CD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4E4-B5C9-4548-9383-B1CEB185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Task 0: Building Systems</a:t>
            </a:r>
          </a:p>
          <a:p>
            <a:r>
              <a:rPr lang="en-CA" dirty="0"/>
              <a:t> Task 1: Localization</a:t>
            </a:r>
          </a:p>
          <a:p>
            <a:r>
              <a:rPr lang="en-CA" dirty="0"/>
              <a:t> Task 2: SLAM</a:t>
            </a:r>
          </a:p>
          <a:p>
            <a:r>
              <a:rPr lang="en-CA" dirty="0"/>
              <a:t> 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A3A1-6F40-4588-925F-5CE520C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Building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C0C75-DD83-4598-BB21-F5B2DE35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Complete Systems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54774-20F2-4136-AF9C-6C32B94085EE}"/>
              </a:ext>
            </a:extLst>
          </p:cNvPr>
          <p:cNvSpPr/>
          <p:nvPr/>
        </p:nvSpPr>
        <p:spPr>
          <a:xfrm>
            <a:off x="217519" y="2386240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DD60F5-1017-417B-BA72-4ADA75102896}"/>
              </a:ext>
            </a:extLst>
          </p:cNvPr>
          <p:cNvSpPr/>
          <p:nvPr/>
        </p:nvSpPr>
        <p:spPr>
          <a:xfrm>
            <a:off x="217519" y="3004124"/>
            <a:ext cx="710942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0793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EA73C-F4E9-4731-B6BD-700E1D7A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Following Predefined Via-Points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362DBD-38E5-45B3-9FD7-895742360189}"/>
              </a:ext>
            </a:extLst>
          </p:cNvPr>
          <p:cNvSpPr/>
          <p:nvPr/>
        </p:nvSpPr>
        <p:spPr>
          <a:xfrm>
            <a:off x="4042035" y="2817859"/>
            <a:ext cx="1130041" cy="3551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In-progress</a:t>
            </a:r>
          </a:p>
        </p:txBody>
      </p:sp>
    </p:spTree>
    <p:extLst>
      <p:ext uri="{BB962C8B-B14F-4D97-AF65-F5344CB8AC3E}">
        <p14:creationId xmlns:p14="http://schemas.microsoft.com/office/powerpoint/2010/main" val="345945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2: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E6C9B5-C974-4AF8-B129-DEEAA93A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</a:t>
            </a:r>
          </a:p>
        </p:txBody>
      </p:sp>
    </p:spTree>
    <p:extLst>
      <p:ext uri="{BB962C8B-B14F-4D97-AF65-F5344CB8AC3E}">
        <p14:creationId xmlns:p14="http://schemas.microsoft.com/office/powerpoint/2010/main" val="28324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722-62DF-4971-BCFF-4CF015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52829-1065-4576-9550-EB0B1703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78E90-45F7-494F-8320-74B21FBEDFF7}"/>
              </a:ext>
            </a:extLst>
          </p:cNvPr>
          <p:cNvSpPr/>
          <p:nvPr/>
        </p:nvSpPr>
        <p:spPr>
          <a:xfrm>
            <a:off x="928461" y="226090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4E88D-12C4-4DFB-A753-7A0FD55707CA}"/>
              </a:ext>
            </a:extLst>
          </p:cNvPr>
          <p:cNvSpPr/>
          <p:nvPr/>
        </p:nvSpPr>
        <p:spPr>
          <a:xfrm>
            <a:off x="928461" y="2908610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M100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  <a:endParaRPr lang="en-CA" sz="1400" dirty="0">
              <a:solidFill>
                <a:schemeClr val="bg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3A722-0888-47BA-BC5D-E4E67C08CB41}"/>
              </a:ext>
            </a:extLst>
          </p:cNvPr>
          <p:cNvSpPr/>
          <p:nvPr/>
        </p:nvSpPr>
        <p:spPr>
          <a:xfrm>
            <a:off x="928461" y="3971925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(basic setup)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93EC-75C8-42D6-AF36-345B44AC3492}"/>
              </a:ext>
            </a:extLst>
          </p:cNvPr>
          <p:cNvSpPr/>
          <p:nvPr/>
        </p:nvSpPr>
        <p:spPr>
          <a:xfrm>
            <a:off x="928461" y="4593164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DJI M600 + Gimbal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(payload integration)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B7DB-2EA3-4240-BF89-172151D0FC10}"/>
              </a:ext>
            </a:extLst>
          </p:cNvPr>
          <p:cNvSpPr/>
          <p:nvPr/>
        </p:nvSpPr>
        <p:spPr>
          <a:xfrm>
            <a:off x="928461" y="5734359"/>
            <a:ext cx="176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DB58-24A9-40C9-AB5C-00F720F03FFE}"/>
              </a:ext>
            </a:extLst>
          </p:cNvPr>
          <p:cNvSpPr/>
          <p:nvPr/>
        </p:nvSpPr>
        <p:spPr>
          <a:xfrm>
            <a:off x="3878943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(range-based)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95D8-D284-43B6-801C-36C294894257}"/>
              </a:ext>
            </a:extLst>
          </p:cNvPr>
          <p:cNvSpPr/>
          <p:nvPr/>
        </p:nvSpPr>
        <p:spPr>
          <a:xfrm>
            <a:off x="6726918" y="2260909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just predefined</a:t>
            </a:r>
            <a:b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0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via-point following)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E1266-98AD-4CEA-96D8-324E53884579}"/>
              </a:ext>
            </a:extLst>
          </p:cNvPr>
          <p:cNvSpPr/>
          <p:nvPr/>
        </p:nvSpPr>
        <p:spPr>
          <a:xfrm>
            <a:off x="3878943" y="3449227"/>
            <a:ext cx="1404000" cy="5760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SLAM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109E-2D12-4566-B1D0-B6960E1CEBA1}"/>
              </a:ext>
            </a:extLst>
          </p:cNvPr>
          <p:cNvSpPr/>
          <p:nvPr/>
        </p:nvSpPr>
        <p:spPr>
          <a:xfrm>
            <a:off x="6726918" y="3449227"/>
            <a:ext cx="1404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</a:p>
          <a:p>
            <a:pPr algn="ctr"/>
            <a:r>
              <a:rPr lang="en-CA" sz="1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(by next-best-view point selection)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EA0971-0FD5-4B9B-A58A-48C78CBF2EF2}"/>
              </a:ext>
            </a:extLst>
          </p:cNvPr>
          <p:cNvSpPr/>
          <p:nvPr/>
        </p:nvSpPr>
        <p:spPr>
          <a:xfrm>
            <a:off x="928461" y="1744473"/>
            <a:ext cx="1764000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Building Systems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04CDE-243F-4D76-928F-EB0F3B594714}"/>
              </a:ext>
            </a:extLst>
          </p:cNvPr>
          <p:cNvSpPr/>
          <p:nvPr/>
        </p:nvSpPr>
        <p:spPr>
          <a:xfrm>
            <a:off x="3878941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Localization </a:t>
            </a:r>
            <a:b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Mapping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80A54-2E8E-4303-BABE-914109FA0694}"/>
              </a:ext>
            </a:extLst>
          </p:cNvPr>
          <p:cNvSpPr/>
          <p:nvPr/>
        </p:nvSpPr>
        <p:spPr>
          <a:xfrm>
            <a:off x="6726916" y="1744473"/>
            <a:ext cx="1404001" cy="4060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rgbClr val="0000FF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Navigation</a:t>
            </a:r>
            <a:endParaRPr lang="en-CA" sz="1000" dirty="0">
              <a:solidFill>
                <a:srgbClr val="0000FF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E993A9-15E9-4C70-88E8-6D86C66502A3}"/>
              </a:ext>
            </a:extLst>
          </p:cNvPr>
          <p:cNvCxnSpPr/>
          <p:nvPr/>
        </p:nvCxnSpPr>
        <p:spPr>
          <a:xfrm>
            <a:off x="3295650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643F82-7E06-44FE-A7D2-8554D7173F70}"/>
              </a:ext>
            </a:extLst>
          </p:cNvPr>
          <p:cNvCxnSpPr/>
          <p:nvPr/>
        </p:nvCxnSpPr>
        <p:spPr>
          <a:xfrm>
            <a:off x="5972175" y="2041835"/>
            <a:ext cx="0" cy="432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6EADA5-F795-47C6-831E-26A200AD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769"/>
            <a:ext cx="7886700" cy="540000"/>
          </a:xfrm>
        </p:spPr>
        <p:txBody>
          <a:bodyPr/>
          <a:lstStyle/>
          <a:p>
            <a:r>
              <a:rPr lang="en-CA" dirty="0"/>
              <a:t> Building a Map by Next-Best-View Point Selection</a:t>
            </a:r>
          </a:p>
        </p:txBody>
      </p:sp>
    </p:spTree>
    <p:extLst>
      <p:ext uri="{BB962C8B-B14F-4D97-AF65-F5344CB8AC3E}">
        <p14:creationId xmlns:p14="http://schemas.microsoft.com/office/powerpoint/2010/main" val="20739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308-94B7-4FBB-AA3A-62D7827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Meeting Results: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207F-036D-40EA-A8DF-8577DF67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00" y="1095768"/>
            <a:ext cx="8028000" cy="5337115"/>
          </a:xfrm>
        </p:spPr>
        <p:txBody>
          <a:bodyPr>
            <a:normAutofit/>
          </a:bodyPr>
          <a:lstStyle/>
          <a:p>
            <a:r>
              <a:rPr lang="en-CA" sz="2000" dirty="0"/>
              <a:t> Common</a:t>
            </a:r>
          </a:p>
          <a:p>
            <a:pPr lvl="1"/>
            <a:r>
              <a:rPr lang="en-CA" sz="1800" dirty="0"/>
              <a:t>Basic setup for 'DJI M600 + Gimbal' (primarily by Zahra &amp; </a:t>
            </a:r>
            <a:r>
              <a:rPr lang="en-CA" sz="1800" dirty="0" err="1"/>
              <a:t>Kunwoo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Booking a PSE 4th floor room equipped with motion capture systems</a:t>
            </a:r>
          </a:p>
          <a:p>
            <a:pPr lvl="1"/>
            <a:endParaRPr lang="en-CA" sz="2000" dirty="0"/>
          </a:p>
          <a:p>
            <a:r>
              <a:rPr lang="en-CA" sz="2000" dirty="0"/>
              <a:t> Zahra</a:t>
            </a:r>
          </a:p>
          <a:p>
            <a:pPr lvl="1"/>
            <a:r>
              <a:rPr lang="en-CA" sz="1800" dirty="0"/>
              <a:t>Understanding </a:t>
            </a:r>
            <a:r>
              <a:rPr lang="en-CA" sz="1800" dirty="0" err="1"/>
              <a:t>Kunwoo's</a:t>
            </a:r>
            <a:r>
              <a:rPr lang="en-CA" sz="1800" dirty="0"/>
              <a:t> EKF-based UWB localization code</a:t>
            </a:r>
            <a:br>
              <a:rPr lang="en-CA" sz="1800" dirty="0"/>
            </a:br>
            <a:r>
              <a:rPr lang="en-CA" sz="1800" dirty="0"/>
              <a:t>(including EKF)</a:t>
            </a:r>
          </a:p>
          <a:p>
            <a:pPr lvl="1"/>
            <a:endParaRPr lang="en-CA" sz="1800" dirty="0"/>
          </a:p>
          <a:p>
            <a:r>
              <a:rPr lang="en-CA" sz="2000" dirty="0"/>
              <a:t> </a:t>
            </a:r>
            <a:r>
              <a:rPr lang="en-CA" sz="2000" dirty="0" err="1"/>
              <a:t>Kunwoo</a:t>
            </a:r>
            <a:endParaRPr lang="en-CA" sz="2000" dirty="0"/>
          </a:p>
          <a:p>
            <a:pPr lvl="1"/>
            <a:r>
              <a:rPr lang="en-CA" sz="1800" dirty="0"/>
              <a:t>Sending thesis and experiment plan to prof. Sohn</a:t>
            </a:r>
          </a:p>
          <a:p>
            <a:pPr lvl="1"/>
            <a:r>
              <a:rPr lang="en-CA" sz="1800" dirty="0"/>
              <a:t>Writing a paper for ISPRS Geospatial Week 2019</a:t>
            </a:r>
          </a:p>
          <a:p>
            <a:pPr lvl="1"/>
            <a:endParaRPr lang="en-CA" sz="1800" dirty="0"/>
          </a:p>
          <a:p>
            <a:r>
              <a:rPr lang="en-CA" sz="2000" dirty="0"/>
              <a:t> Jungwon</a:t>
            </a:r>
          </a:p>
          <a:p>
            <a:pPr lvl="1"/>
            <a:r>
              <a:rPr lang="en-CA" sz="1800" dirty="0"/>
              <a:t>Writing a paper for IROS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BABE-33CE-4AD6-9096-488ADC54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9EC-D1EB-41F7-B0EC-7F1D430A9A7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836</Words>
  <Application>Microsoft Office PowerPoint</Application>
  <PresentationFormat>On-screen Show (4:3)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Fan Heiti Std B</vt:lpstr>
      <vt:lpstr>Abadi</vt:lpstr>
      <vt:lpstr>Arial</vt:lpstr>
      <vt:lpstr>Calibri</vt:lpstr>
      <vt:lpstr>Wingdings</vt:lpstr>
      <vt:lpstr>Office Theme</vt:lpstr>
      <vt:lpstr>Meeting Materials for QDrone Project Regular Internal Meeting</vt:lpstr>
      <vt:lpstr>Regular Internal Meeting for  QDrone Project</vt:lpstr>
      <vt:lpstr>Prerequisites for Pursuing Project</vt:lpstr>
      <vt:lpstr>Tasks</vt:lpstr>
      <vt:lpstr>Task 0: Building Systems</vt:lpstr>
      <vt:lpstr>Task 1: Localization</vt:lpstr>
      <vt:lpstr>Task 2: SLAM</vt:lpstr>
      <vt:lpstr>Task 3: Navigation</vt:lpstr>
      <vt:lpstr>Meeting Results: What to do</vt:lpstr>
      <vt:lpstr>Future Plan</vt:lpstr>
      <vt:lpstr>IMU Calibration Problem</vt:lpstr>
      <vt:lpstr>Problem 1</vt:lpstr>
      <vt:lpstr>Problem 2</vt:lpstr>
      <vt:lpstr>Plan for Year 2019</vt:lpstr>
      <vt:lpstr>Plan for Year 2019</vt:lpstr>
      <vt:lpstr>Current Progress &amp; To do next</vt:lpstr>
      <vt:lpstr>Current Progress &amp; To Do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 Kang</dc:creator>
  <cp:lastModifiedBy>Jungwon Kang</cp:lastModifiedBy>
  <cp:revision>355</cp:revision>
  <dcterms:created xsi:type="dcterms:W3CDTF">2019-01-07T19:30:24Z</dcterms:created>
  <dcterms:modified xsi:type="dcterms:W3CDTF">2019-03-11T05:11:15Z</dcterms:modified>
</cp:coreProperties>
</file>