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89" r:id="rId6"/>
    <p:sldId id="263" r:id="rId7"/>
    <p:sldId id="287" r:id="rId8"/>
    <p:sldId id="288" r:id="rId9"/>
    <p:sldId id="279" r:id="rId10"/>
    <p:sldId id="281" r:id="rId11"/>
    <p:sldId id="282" r:id="rId12"/>
    <p:sldId id="280" r:id="rId13"/>
  </p:sldIdLst>
  <p:sldSz cx="9144000" cy="5143500" type="screen16x9"/>
  <p:notesSz cx="6858000" cy="9144000"/>
  <p:embeddedFontLst>
    <p:embeddedFont>
      <p:font typeface="Lora" panose="020B0604020202020204" charset="0"/>
      <p:regular r:id="rId15"/>
      <p:bold r:id="rId16"/>
      <p:italic r:id="rId17"/>
      <p:boldItalic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BA8AB-92B4-4C4F-94E9-FE31BA0DCB20}">
  <a:tblStyle styleId="{3E0BA8AB-92B4-4C4F-94E9-FE31BA0DCB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3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6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51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attacks/CORS_" TargetMode="External"/><Relationship Id="rId7" Type="http://schemas.openxmlformats.org/officeDocument/2006/relationships/hyperlink" Target="https://www.zaproxy.org/docs/alerts/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zaproxy.org/docs/alerts/10015/" TargetMode="External"/><Relationship Id="rId5" Type="http://schemas.openxmlformats.org/officeDocument/2006/relationships/hyperlink" Target="https://cheatsheetseries.owasp.org/cheatsheets/Session_Management_Cheat_Sheet.html#Web_Content_Caching" TargetMode="External"/><Relationship Id="rId4" Type="http://schemas.openxmlformats.org/officeDocument/2006/relationships/hyperlink" Target="https://www.sarangjaiswal.com/ajax-spider-with-authentication-using-owasp-zap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1439443"/>
            <a:ext cx="4523700" cy="1724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Vulnerability test</a:t>
            </a:r>
            <a:r>
              <a:rPr lang="el-GR" dirty="0"/>
              <a:t> Σε πειραματικό </a:t>
            </a:r>
            <a:r>
              <a:rPr lang="en-US" dirty="0"/>
              <a:t>server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5F3E2B-6955-460E-BAD8-DF29DF52E633}"/>
              </a:ext>
            </a:extLst>
          </p:cNvPr>
          <p:cNvSpPr txBox="1"/>
          <p:nvPr/>
        </p:nvSpPr>
        <p:spPr>
          <a:xfrm>
            <a:off x="7086335" y="4729646"/>
            <a:ext cx="20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Παντελής Παπαδόπουλος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Συμπεράσματα</a:t>
            </a:r>
            <a:endParaRPr dirty="0"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Google Shape;118;p16">
            <a:extLst>
              <a:ext uri="{FF2B5EF4-FFF2-40B4-BE49-F238E27FC236}">
                <a16:creationId xmlns:a16="http://schemas.microsoft.com/office/drawing/2014/main" id="{38D8D15B-991F-4DD0-A0EA-A07C9330C3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6812" y="1781605"/>
            <a:ext cx="6810375" cy="2581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l-GR" sz="1800" dirty="0"/>
              <a:t>Η έλλειψη γνώσης των ευπαθειών σε μια μεγάλη </a:t>
            </a:r>
            <a:r>
              <a:rPr lang="en-US" sz="1800" dirty="0"/>
              <a:t>web </a:t>
            </a:r>
            <a:r>
              <a:rPr lang="el-GR" sz="1800" dirty="0"/>
              <a:t>εφαρμογή</a:t>
            </a:r>
            <a:r>
              <a:rPr lang="en-US" sz="1800" dirty="0"/>
              <a:t> </a:t>
            </a:r>
            <a:r>
              <a:rPr lang="el-GR" sz="1800" dirty="0"/>
              <a:t>μπορεί να είναι μοιραία και να χρειαστεί πολύ λίγο χρονικό διάστημα ώστε ένας κακόβουλος να επιτεθεί στην εφαρμογή μας.</a:t>
            </a:r>
            <a:r>
              <a:rPr lang="en-US" sz="1800" dirty="0"/>
              <a:t> </a:t>
            </a:r>
            <a:r>
              <a:rPr lang="el-GR" sz="1800" dirty="0"/>
              <a:t>Καλό θα ήταν παράλληλα με το </a:t>
            </a:r>
            <a:r>
              <a:rPr lang="en-US" sz="1800" dirty="0"/>
              <a:t>scan </a:t>
            </a:r>
            <a:r>
              <a:rPr lang="el-GR" sz="1800" dirty="0"/>
              <a:t>για να βεβαιωθούμε για τα σίγουρα αποτελέσματα να αποκλείσουμε τα </a:t>
            </a:r>
            <a:r>
              <a:rPr lang="en-US" sz="1800" dirty="0"/>
              <a:t>false positives.</a:t>
            </a:r>
            <a:r>
              <a:rPr lang="el-GR" sz="1800" dirty="0"/>
              <a:t> Τέλος η χρήση του </a:t>
            </a:r>
            <a:r>
              <a:rPr lang="en-US" sz="1800" dirty="0"/>
              <a:t>zap </a:t>
            </a:r>
            <a:r>
              <a:rPr lang="el-GR" sz="1800" dirty="0"/>
              <a:t>συγκεκριμένα δεν είναι απαραίτητη υπάρχουν πολλά αλλά καλά λογισμικά για τέτοιου είδους διεργασίες που μπορούν να μας φανούν πολύ χρήσιμα έως απαραίτητα , αν θέλουμε να κάνουμε  την εφαρμογή μας διαθέσιμη στο ευρύ κοινό.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0" y="1667921"/>
            <a:ext cx="9144000" cy="2942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</a:t>
            </a:r>
            <a:r>
              <a:rPr lang="el-GR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</a:t>
            </a:r>
            <a:r>
              <a:rPr lang="el-GR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attacks</a:t>
            </a:r>
            <a:r>
              <a:rPr lang="el-GR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CORS</a:t>
            </a:r>
            <a:r>
              <a:rPr lang="el-GR" sz="900" b="1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900" b="1" i="1" u="sng" dirty="0"/>
              <a:t>OriginHeaderScrutiny</a:t>
            </a:r>
            <a:endParaRPr lang="el-GR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alerts</a:t>
            </a:r>
            <a:r>
              <a:rPr lang="el-GR" sz="900" b="1" i="1" u="sng" dirty="0">
                <a:solidFill>
                  <a:schemeClr val="tx1"/>
                </a:solidFill>
              </a:rPr>
              <a:t>/10021/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desktop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addons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websockets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pscanrules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alerts</a:t>
            </a:r>
            <a:r>
              <a:rPr lang="el-GR" sz="900" b="1" i="1" u="sng" dirty="0">
                <a:solidFill>
                  <a:schemeClr val="tx1"/>
                </a:solidFill>
              </a:rPr>
              <a:t>/90033/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groups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google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com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forum</a:t>
            </a:r>
            <a:r>
              <a:rPr lang="el-GR" sz="900" b="1" i="1" u="sng" dirty="0">
                <a:solidFill>
                  <a:schemeClr val="tx1"/>
                </a:solidFill>
              </a:rPr>
              <a:t>/#!</a:t>
            </a:r>
            <a:r>
              <a:rPr lang="en-US" sz="900" b="1" i="1" u="sng" dirty="0">
                <a:solidFill>
                  <a:schemeClr val="tx1"/>
                </a:solidFill>
              </a:rPr>
              <a:t>topic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</a:rPr>
              <a:t>develop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BAMfOXcu</a:t>
            </a:r>
            <a:r>
              <a:rPr lang="el-GR" sz="900" b="1" i="1" u="sng" dirty="0">
                <a:solidFill>
                  <a:schemeClr val="tx1"/>
                </a:solidFill>
              </a:rPr>
              <a:t>2</a:t>
            </a:r>
            <a:r>
              <a:rPr lang="en-US" sz="900" b="1" i="1" u="sng" dirty="0">
                <a:solidFill>
                  <a:schemeClr val="tx1"/>
                </a:solidFill>
              </a:rPr>
              <a:t>hE</a:t>
            </a: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en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wikipedia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wiki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Spider</a:t>
            </a: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sarangjaiswal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ajax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spider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900" b="1" i="1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authentication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zap</a:t>
            </a:r>
            <a:r>
              <a:rPr lang="el-GR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endParaRPr lang="el-GR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cheatsheetseries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owasp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Session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Management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Sheet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</a:t>
            </a:r>
            <a:r>
              <a:rPr lang="el-GR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sz="900" b="1" i="1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Caching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desktop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addons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ajax</a:t>
            </a:r>
            <a:r>
              <a:rPr lang="el-GR" sz="900" b="1" i="1" u="sng" dirty="0">
                <a:solidFill>
                  <a:schemeClr val="tx1"/>
                </a:solidFill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</a:rPr>
              <a:t>spider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options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desktop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start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features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modes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owasp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</a:rPr>
              <a:t>project</a:t>
            </a:r>
            <a:r>
              <a:rPr lang="el-GR" sz="900" b="1" i="1" u="sng" dirty="0">
                <a:solidFill>
                  <a:schemeClr val="tx1"/>
                </a:solidFill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</a:rPr>
              <a:t>zap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alerts</a:t>
            </a:r>
            <a:r>
              <a:rPr lang="el-GR" sz="900" b="1" i="1" u="sng" dirty="0">
                <a:solidFill>
                  <a:schemeClr val="tx1"/>
                </a:solidFill>
              </a:rPr>
              <a:t>/10098/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alerts</a:t>
            </a:r>
            <a:r>
              <a:rPr lang="el-GR" sz="900" b="1" i="1" u="sng" dirty="0">
                <a:solidFill>
                  <a:schemeClr val="tx1"/>
                </a:solidFill>
              </a:rPr>
              <a:t>/3/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seclists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webappsec</a:t>
            </a:r>
            <a:r>
              <a:rPr lang="el-GR" sz="900" b="1" i="1" u="sng" dirty="0">
                <a:solidFill>
                  <a:schemeClr val="tx1"/>
                </a:solidFill>
              </a:rPr>
              <a:t>/2002/</a:t>
            </a:r>
            <a:r>
              <a:rPr lang="en-US" sz="900" b="1" i="1" u="sng" dirty="0">
                <a:solidFill>
                  <a:schemeClr val="tx1"/>
                </a:solidFill>
              </a:rPr>
              <a:t>q</a:t>
            </a:r>
            <a:r>
              <a:rPr lang="el-GR" sz="900" b="1" i="1" u="sng" dirty="0">
                <a:solidFill>
                  <a:schemeClr val="tx1"/>
                </a:solidFill>
              </a:rPr>
              <a:t>4/111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owasp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-</a:t>
            </a:r>
            <a:r>
              <a:rPr lang="en-US" sz="900" b="1" i="1" u="sng" dirty="0">
                <a:solidFill>
                  <a:schemeClr val="tx1"/>
                </a:solidFill>
              </a:rPr>
              <a:t>community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attacks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Session</a:t>
            </a:r>
            <a:r>
              <a:rPr lang="el-GR" sz="900" b="1" i="1" u="sng" dirty="0">
                <a:solidFill>
                  <a:schemeClr val="tx1"/>
                </a:solidFill>
              </a:rPr>
              <a:t>_</a:t>
            </a:r>
            <a:r>
              <a:rPr lang="en-US" sz="900" b="1" i="1" u="sng" dirty="0">
                <a:solidFill>
                  <a:schemeClr val="tx1"/>
                </a:solidFill>
              </a:rPr>
              <a:t>fixation</a:t>
            </a: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alerts</a:t>
            </a:r>
            <a:r>
              <a:rPr lang="el-GR" sz="900" b="1" i="1" u="sng" dirty="0">
                <a:solidFill>
                  <a:schemeClr val="tx1"/>
                </a:solidFill>
              </a:rPr>
              <a:t>/10017/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alerts</a:t>
            </a:r>
            <a:r>
              <a:rPr lang="el-GR" sz="900" b="1" i="1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/10015/</a:t>
            </a:r>
            <a:endParaRPr lang="el-GR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</a:rPr>
              <a:t>tools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ietf</a:t>
            </a:r>
            <a:r>
              <a:rPr lang="el-GR" sz="900" b="1" i="1" u="sng" dirty="0">
                <a:solidFill>
                  <a:schemeClr val="tx1"/>
                </a:solidFill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html</a:t>
            </a:r>
            <a:r>
              <a:rPr lang="el-GR" sz="900" b="1" i="1" u="sng" dirty="0">
                <a:solidFill>
                  <a:schemeClr val="tx1"/>
                </a:solidFill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</a:rPr>
              <a:t>rfc</a:t>
            </a:r>
            <a:r>
              <a:rPr lang="el-GR" sz="900" b="1" i="1" u="sng" dirty="0">
                <a:solidFill>
                  <a:schemeClr val="tx1"/>
                </a:solidFill>
              </a:rPr>
              <a:t>1918</a:t>
            </a:r>
            <a:endParaRPr lang="en-US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>
                <a:solidFill>
                  <a:schemeClr val="tx1"/>
                </a:solidFill>
                <a:hlinkClick r:id="rId7"/>
              </a:rPr>
              <a:t>https</a:t>
            </a:r>
            <a:r>
              <a:rPr lang="el-GR" sz="900" b="1" i="1" u="sng" dirty="0">
                <a:solidFill>
                  <a:schemeClr val="tx1"/>
                </a:solidFill>
                <a:hlinkClick r:id="rId7"/>
              </a:rPr>
              <a:t>://</a:t>
            </a:r>
            <a:r>
              <a:rPr lang="en-US" sz="900" b="1" i="1" u="sng" dirty="0">
                <a:solidFill>
                  <a:schemeClr val="tx1"/>
                </a:solidFill>
                <a:hlinkClick r:id="rId7"/>
              </a:rPr>
              <a:t>www</a:t>
            </a:r>
            <a:r>
              <a:rPr lang="el-GR" sz="900" b="1" i="1" u="sng" dirty="0">
                <a:solidFill>
                  <a:schemeClr val="tx1"/>
                </a:solidFill>
                <a:hlinkClick r:id="rId7"/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7"/>
              </a:rPr>
              <a:t>zaproxy</a:t>
            </a:r>
            <a:r>
              <a:rPr lang="el-GR" sz="900" b="1" i="1" u="sng" dirty="0">
                <a:solidFill>
                  <a:schemeClr val="tx1"/>
                </a:solidFill>
                <a:hlinkClick r:id="rId7"/>
              </a:rPr>
              <a:t>.</a:t>
            </a:r>
            <a:r>
              <a:rPr lang="en-US" sz="900" b="1" i="1" u="sng" dirty="0">
                <a:solidFill>
                  <a:schemeClr val="tx1"/>
                </a:solidFill>
                <a:hlinkClick r:id="rId7"/>
              </a:rPr>
              <a:t>org</a:t>
            </a:r>
            <a:r>
              <a:rPr lang="el-GR" sz="900" b="1" i="1" u="sng" dirty="0">
                <a:solidFill>
                  <a:schemeClr val="tx1"/>
                </a:solidFill>
                <a:hlinkClick r:id="rId7"/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7"/>
              </a:rPr>
              <a:t>docs</a:t>
            </a:r>
            <a:r>
              <a:rPr lang="el-GR" sz="900" b="1" i="1" u="sng" dirty="0">
                <a:solidFill>
                  <a:schemeClr val="tx1"/>
                </a:solidFill>
                <a:hlinkClick r:id="rId7"/>
              </a:rPr>
              <a:t>/</a:t>
            </a:r>
            <a:r>
              <a:rPr lang="en-US" sz="900" b="1" i="1" u="sng" dirty="0">
                <a:solidFill>
                  <a:schemeClr val="tx1"/>
                </a:solidFill>
                <a:hlinkClick r:id="rId7"/>
              </a:rPr>
              <a:t>alerts</a:t>
            </a:r>
            <a:r>
              <a:rPr lang="el-GR" sz="900" b="1" i="1" u="sng" dirty="0">
                <a:solidFill>
                  <a:schemeClr val="tx1"/>
                </a:solidFill>
                <a:hlinkClick r:id="rId7"/>
              </a:rPr>
              <a:t>/2/</a:t>
            </a:r>
            <a:endParaRPr lang="el-GR" sz="900" b="1" i="1" u="sng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r>
              <a:rPr lang="en-US" sz="900" b="1" i="1" u="sng" dirty="0"/>
              <a:t>https</a:t>
            </a:r>
            <a:r>
              <a:rPr lang="el-GR" sz="900" b="1" i="1" u="sng" dirty="0"/>
              <a:t>://</a:t>
            </a:r>
            <a:r>
              <a:rPr lang="en-US" sz="900" b="1" i="1" u="sng" dirty="0"/>
              <a:t>owasp</a:t>
            </a:r>
            <a:r>
              <a:rPr lang="el-GR" sz="900" b="1" i="1" u="sng" dirty="0"/>
              <a:t>.</a:t>
            </a:r>
            <a:r>
              <a:rPr lang="en-US" sz="900" b="1" i="1" u="sng" dirty="0"/>
              <a:t>org</a:t>
            </a:r>
            <a:r>
              <a:rPr lang="el-GR" sz="900" b="1" i="1" u="sng" dirty="0"/>
              <a:t>/</a:t>
            </a:r>
            <a:r>
              <a:rPr lang="en-US" sz="900" b="1" i="1" u="sng" dirty="0"/>
              <a:t>www</a:t>
            </a:r>
            <a:r>
              <a:rPr lang="el-GR" sz="900" b="1" i="1" u="sng" dirty="0"/>
              <a:t>-</a:t>
            </a:r>
            <a:r>
              <a:rPr lang="en-US" sz="900" b="1" i="1" u="sng" dirty="0"/>
              <a:t>project</a:t>
            </a:r>
            <a:r>
              <a:rPr lang="el-GR" sz="900" b="1" i="1" u="sng" dirty="0"/>
              <a:t>-</a:t>
            </a:r>
            <a:r>
              <a:rPr lang="en-US" sz="900" b="1" i="1" u="sng" dirty="0"/>
              <a:t>juice</a:t>
            </a:r>
            <a:r>
              <a:rPr lang="el-GR" sz="900" b="1" i="1" u="sng" dirty="0"/>
              <a:t>-</a:t>
            </a:r>
            <a:r>
              <a:rPr lang="en-US" sz="900" b="1" i="1" u="sng" dirty="0"/>
              <a:t>shop</a:t>
            </a:r>
            <a:r>
              <a:rPr lang="el-GR" sz="900" b="1" i="1" u="sng" dirty="0"/>
              <a:t>/</a:t>
            </a:r>
            <a:endParaRPr lang="en-US" sz="900" b="1" i="1" u="sng" dirty="0"/>
          </a:p>
          <a:p>
            <a:pPr marL="533400" lvl="1" indent="0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endParaRPr lang="en-US" sz="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Βιβλιογραφία - πηγές</a:t>
            </a:r>
            <a:endParaRPr dirty="0"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813874"/>
            <a:ext cx="9138350" cy="329476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30793" y="4737422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sz="1000" b="1" i="1" dirty="0">
                <a:latin typeface="Lora"/>
                <a:ea typeface="Lora"/>
                <a:cs typeface="Lora"/>
                <a:sym typeface="Lora"/>
              </a:rPr>
              <a:t>Οι περισσότεροι σύνδεσμοι είναι από την επίσημη ιστοσελίδα του </a:t>
            </a:r>
            <a:r>
              <a:rPr lang="en-US" sz="1000" b="1" i="1" dirty="0">
                <a:latin typeface="Lora"/>
                <a:ea typeface="Lora"/>
                <a:cs typeface="Lora"/>
                <a:sym typeface="Lora"/>
              </a:rPr>
              <a:t>owasp </a:t>
            </a:r>
            <a:r>
              <a:rPr lang="el-GR" sz="1000" b="1" i="1" dirty="0">
                <a:latin typeface="Lora"/>
                <a:ea typeface="Lora"/>
                <a:cs typeface="Lora"/>
                <a:sym typeface="Lora"/>
              </a:rPr>
              <a:t>όπου από εκεί κυρίως άντλησα της πληροφορίες </a:t>
            </a:r>
            <a:endParaRPr sz="1000" b="1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3110316" y="3459734"/>
            <a:ext cx="292336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3600" b="1" i="1" dirty="0">
                <a:latin typeface="Lora"/>
                <a:ea typeface="Lora"/>
                <a:cs typeface="Lora"/>
                <a:sym typeface="Lora"/>
              </a:rPr>
              <a:t>ερωτήσεις 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6000" dirty="0"/>
              <a:t>Ευχαριστώ</a:t>
            </a:r>
            <a:r>
              <a:rPr lang="en" sz="6000" dirty="0"/>
              <a:t>!</a:t>
            </a:r>
            <a:endParaRPr sz="6000" dirty="0"/>
          </a:p>
        </p:txBody>
      </p:sp>
      <p:cxnSp>
        <p:nvCxnSpPr>
          <p:cNvPr id="397" name="Google Shape;397;p36"/>
          <p:cNvCxnSpPr>
            <a:cxnSpLocks/>
          </p:cNvCxnSpPr>
          <p:nvPr/>
        </p:nvCxnSpPr>
        <p:spPr>
          <a:xfrm>
            <a:off x="6689868" y="1428750"/>
            <a:ext cx="2454032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404046"/>
            <a:ext cx="3787800" cy="1449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Ορισμός - Επιλογές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3C7ED-D7B8-4CBA-8CDD-C436C0EE2978}"/>
              </a:ext>
            </a:extLst>
          </p:cNvPr>
          <p:cNvSpPr txBox="1"/>
          <p:nvPr/>
        </p:nvSpPr>
        <p:spPr>
          <a:xfrm>
            <a:off x="2069495" y="2909338"/>
            <a:ext cx="4324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Οι Vulnerability Scanner</a:t>
            </a:r>
            <a:r>
              <a:rPr lang="en-US" sz="1200" dirty="0"/>
              <a:t>s</a:t>
            </a:r>
            <a:r>
              <a:rPr lang="el-GR" sz="1200" dirty="0"/>
              <a:t> είναι αυτοματοποιημένα εργαλεία που σαρώνουν εφαρμογές ιστού, για να αναζητήσουν ευπάθειες ασφαλείας, όπως Cross-</a:t>
            </a:r>
            <a:r>
              <a:rPr lang="el-GR" sz="1200" dirty="0" err="1"/>
              <a:t>site</a:t>
            </a:r>
            <a:r>
              <a:rPr lang="el-GR" sz="1200" dirty="0"/>
              <a:t> scripting, SQL Injection, Command Injection, Path Traversal and insecure server configuration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3B46D-236C-4703-A55C-E677A2FBE5E7}"/>
              </a:ext>
            </a:extLst>
          </p:cNvPr>
          <p:cNvSpPr txBox="1"/>
          <p:nvPr/>
        </p:nvSpPr>
        <p:spPr>
          <a:xfrm>
            <a:off x="2069495" y="4094152"/>
            <a:ext cx="57583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chemeClr val="tx1"/>
                </a:solidFill>
              </a:rPr>
              <a:t>Στις προσωπικές μου επιλογές εντάσσετε το owasp zap σαν vulnerability scanner </a:t>
            </a:r>
          </a:p>
          <a:p>
            <a:r>
              <a:rPr lang="el-GR" sz="1200" dirty="0">
                <a:solidFill>
                  <a:schemeClr val="tx1"/>
                </a:solidFill>
              </a:rPr>
              <a:t>και το owasp juice shop σαν τον πειραματικό web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760779"/>
            <a:ext cx="9096805" cy="382721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45200" y="146820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Εγκατάσταση </a:t>
            </a:r>
            <a:r>
              <a:rPr lang="en-US" sz="16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zap</a:t>
            </a:r>
            <a:endParaRPr sz="16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>
                <a:latin typeface="Quattrocento Sans"/>
                <a:ea typeface="Quattrocento Sans"/>
                <a:cs typeface="Quattrocento Sans"/>
                <a:sym typeface="Quattrocento Sans"/>
              </a:rPr>
              <a:t>Η εγκατάσταση του </a:t>
            </a: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owasp zap </a:t>
            </a:r>
            <a:r>
              <a:rPr lang="el-GR" dirty="0">
                <a:latin typeface="Quattrocento Sans"/>
                <a:ea typeface="Quattrocento Sans"/>
                <a:cs typeface="Quattrocento Sans"/>
                <a:sym typeface="Quattrocento Sans"/>
              </a:rPr>
              <a:t>είναι αρκετά απλή , καθώς απλός τρέχουμε ένα έτοιμο </a:t>
            </a: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script </a:t>
            </a:r>
            <a:r>
              <a:rPr lang="el-GR" dirty="0">
                <a:latin typeface="Quattrocento Sans"/>
                <a:ea typeface="Quattrocento Sans"/>
                <a:cs typeface="Quattrocento Sans"/>
                <a:sym typeface="Quattrocento Sans"/>
              </a:rPr>
              <a:t>εγκατάστασης από την επίσημη ιστοσελίδα.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54028" y="146820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Εγκατάσταση </a:t>
            </a:r>
            <a:r>
              <a:rPr lang="en-US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Juice shop</a:t>
            </a:r>
            <a:endParaRPr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Για να μπορέσει να τρέξει το 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juice shop </a:t>
            </a:r>
            <a:r>
              <a:rPr lang="el-GR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θα πρέπει πρώτα να εγκαταστήσουμε τον 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nmp </a:t>
            </a:r>
            <a:r>
              <a:rPr lang="el-GR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που είναι ο 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packet manager </a:t>
            </a:r>
            <a:r>
              <a:rPr lang="el-GR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για 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node.js.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Έπειτα θα πρέπει να κατευνάσουμε το 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juice shop </a:t>
            </a:r>
            <a:r>
              <a:rPr lang="el-GR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από την επίσημη ιστοσελίδα του 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owasp </a:t>
            </a:r>
            <a:r>
              <a:rPr lang="el-GR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. Τέλος για να τρέξει απλά πηγαίνουμε στον φάκελο και με ένα τερματικό παράθυρο γράφουμε την εντολή 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npm start </a:t>
            </a:r>
            <a:r>
              <a:rPr lang="el-GR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ώστε να ξεκινήσει ο </a:t>
            </a:r>
            <a:r>
              <a:rPr lang="en-US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server.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6773" y="4572000"/>
            <a:ext cx="7330515" cy="71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l-GR" sz="1100" b="1" i="1" dirty="0">
                <a:latin typeface="Lora"/>
                <a:ea typeface="Lora"/>
                <a:cs typeface="Lora"/>
                <a:sym typeface="Lora"/>
              </a:rPr>
              <a:t>Όλα τα παραπάνω γίνονται προφανώς με την χρήση λειτουργικού συστήματος </a:t>
            </a:r>
            <a:r>
              <a:rPr lang="en-US" sz="1100" b="1" i="1" dirty="0">
                <a:latin typeface="Lora"/>
                <a:ea typeface="Lora"/>
                <a:cs typeface="Lora"/>
                <a:sym typeface="Lora"/>
              </a:rPr>
              <a:t>Linux </a:t>
            </a:r>
            <a:r>
              <a:rPr lang="el-GR" sz="1100" b="1" i="1" dirty="0">
                <a:latin typeface="Lora"/>
                <a:ea typeface="Lora"/>
                <a:cs typeface="Lora"/>
                <a:sym typeface="Lora"/>
              </a:rPr>
              <a:t>στη συγκεκριμένη περίπτωση χρησιμοποίησα </a:t>
            </a:r>
            <a:r>
              <a:rPr lang="en-US" sz="1100" b="1" i="1" dirty="0">
                <a:latin typeface="Lora"/>
                <a:ea typeface="Lora"/>
                <a:cs typeface="Lora"/>
                <a:sym typeface="Lora"/>
              </a:rPr>
              <a:t>mint.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226210" y="91159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Αποτελέσματα </a:t>
            </a:r>
            <a:r>
              <a:rPr lang="en-US" dirty="0"/>
              <a:t>Scan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-1" y="2010142"/>
            <a:ext cx="4502989" cy="781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-US" sz="1600" dirty="0">
                <a:solidFill>
                  <a:srgbClr val="FF0000"/>
                </a:solidFill>
              </a:rPr>
              <a:t>Cross-Domain Misconfiguration</a:t>
            </a:r>
            <a:endParaRPr sz="1600" dirty="0">
              <a:solidFill>
                <a:srgbClr val="FF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-US" sz="1600" dirty="0">
                <a:solidFill>
                  <a:srgbClr val="FF0000"/>
                </a:solidFill>
              </a:rPr>
              <a:t>Session ID in URL Rewrite</a:t>
            </a:r>
            <a:endParaRPr sz="16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33849" y="1022082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25;p17">
            <a:extLst>
              <a:ext uri="{FF2B5EF4-FFF2-40B4-BE49-F238E27FC236}">
                <a16:creationId xmlns:a16="http://schemas.microsoft.com/office/drawing/2014/main" id="{489853A8-B308-4E9B-A477-9BA525CB38E2}"/>
              </a:ext>
            </a:extLst>
          </p:cNvPr>
          <p:cNvSpPr txBox="1">
            <a:spLocks/>
          </p:cNvSpPr>
          <p:nvPr/>
        </p:nvSpPr>
        <p:spPr>
          <a:xfrm>
            <a:off x="4502989" y="2010911"/>
            <a:ext cx="4502989" cy="177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600" dirty="0">
                <a:solidFill>
                  <a:schemeClr val="accent2"/>
                </a:solidFill>
              </a:rPr>
              <a:t>X-Content-type-options header missing 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Private IP Disclosure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accent2"/>
                </a:solidFill>
              </a:rPr>
              <a:t>Incomplete or No Cache-control and Pragma HTTP Header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dirty="0">
                <a:solidFill>
                  <a:schemeClr val="accent2"/>
                </a:solidFill>
              </a:rPr>
              <a:t>Cross-Domain JavaScript Source File Inclusion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indent="0">
              <a:buFont typeface="Quattrocento Sans"/>
              <a:buNone/>
            </a:pPr>
            <a:endParaRPr lang="en-US" dirty="0"/>
          </a:p>
        </p:txBody>
      </p:sp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1F3ABA28-D9D2-4D68-A4AF-7C1308430ED3}"/>
              </a:ext>
            </a:extLst>
          </p:cNvPr>
          <p:cNvSpPr txBox="1">
            <a:spLocks/>
          </p:cNvSpPr>
          <p:nvPr/>
        </p:nvSpPr>
        <p:spPr>
          <a:xfrm>
            <a:off x="0" y="3132589"/>
            <a:ext cx="4502989" cy="13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Information Disclosure Suspicious Comments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B0F0"/>
                </a:solidFill>
              </a:rPr>
              <a:t>Loosely Scoped Cookie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B0F0"/>
                </a:solidFill>
              </a:rPr>
              <a:t>Timestamp Disclosure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indent="0">
              <a:buFont typeface="Quattrocento Sans"/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FBBAF-7306-4490-98C1-2489920EBF2A}"/>
              </a:ext>
            </a:extLst>
          </p:cNvPr>
          <p:cNvSpPr txBox="1"/>
          <p:nvPr/>
        </p:nvSpPr>
        <p:spPr>
          <a:xfrm>
            <a:off x="150445" y="1668752"/>
            <a:ext cx="290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Risk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9862C-94B4-4215-A61C-6C94FE85A611}"/>
              </a:ext>
            </a:extLst>
          </p:cNvPr>
          <p:cNvSpPr txBox="1"/>
          <p:nvPr/>
        </p:nvSpPr>
        <p:spPr>
          <a:xfrm>
            <a:off x="4653434" y="1668752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Medium Risk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89381-A445-40E4-ABCF-DA7C0E47A1E2}"/>
              </a:ext>
            </a:extLst>
          </p:cNvPr>
          <p:cNvSpPr txBox="1"/>
          <p:nvPr/>
        </p:nvSpPr>
        <p:spPr>
          <a:xfrm>
            <a:off x="150445" y="2879285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Informative – Low 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False Positive </a:t>
            </a:r>
            <a:r>
              <a:rPr lang="el-GR" dirty="0"/>
              <a:t>αποτελέσματα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806676" y="1655276"/>
            <a:ext cx="8117868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l-GR" dirty="0"/>
              <a:t>Οι </a:t>
            </a:r>
            <a:r>
              <a:rPr lang="en-US" dirty="0"/>
              <a:t>vulnerability scanners</a:t>
            </a:r>
            <a:r>
              <a:rPr lang="el-GR" dirty="0"/>
              <a:t> είναι γνωστό ότι αναφέρουν </a:t>
            </a:r>
            <a:r>
              <a:rPr lang="en-US" dirty="0"/>
              <a:t>false positive</a:t>
            </a:r>
            <a:r>
              <a:rPr lang="el-GR" dirty="0"/>
              <a:t> αποτελέσματα, επομένως ένα </a:t>
            </a:r>
            <a:r>
              <a:rPr lang="en-US" dirty="0"/>
              <a:t>penetration testing</a:t>
            </a:r>
            <a:r>
              <a:rPr lang="el-GR" dirty="0"/>
              <a:t> εφαρμογών ιστού καταναλώνει σημαντικό χρονικό διάστημα επειδή οι </a:t>
            </a:r>
            <a:r>
              <a:rPr lang="en-US" dirty="0"/>
              <a:t>penetration testers</a:t>
            </a:r>
            <a:r>
              <a:rPr lang="el-GR" dirty="0"/>
              <a:t> πρέπει να περάσουν από όλες τις αναφερόμενες ευπάθειες και να τις επαληθεύσουν χειροκίνητα. Το πιο πιθανό είναι ότι τα τελευταία τρία αποτελέσματα είναι </a:t>
            </a:r>
            <a:r>
              <a:rPr lang="en-US" dirty="0"/>
              <a:t>false positive </a:t>
            </a:r>
            <a:r>
              <a:rPr lang="el-GR" dirty="0"/>
              <a:t>καθώς δεν χρήζουν άμεσης ανάγκης και είναι πολύ απλά να ξεπεραστούν.</a:t>
            </a:r>
            <a:endParaRPr dirty="0"/>
          </a:p>
        </p:txBody>
      </p:sp>
      <p:grpSp>
        <p:nvGrpSpPr>
          <p:cNvPr id="11" name="Google Shape;72;p12">
            <a:extLst>
              <a:ext uri="{FF2B5EF4-FFF2-40B4-BE49-F238E27FC236}">
                <a16:creationId xmlns:a16="http://schemas.microsoft.com/office/drawing/2014/main" id="{486BC4B1-6174-488D-9520-F7B04EEA08C5}"/>
              </a:ext>
            </a:extLst>
          </p:cNvPr>
          <p:cNvGrpSpPr/>
          <p:nvPr/>
        </p:nvGrpSpPr>
        <p:grpSpPr>
          <a:xfrm>
            <a:off x="924118" y="992866"/>
            <a:ext cx="190860" cy="293194"/>
            <a:chOff x="6718575" y="2318625"/>
            <a:chExt cx="256950" cy="407375"/>
          </a:xfrm>
        </p:grpSpPr>
        <p:sp>
          <p:nvSpPr>
            <p:cNvPr id="12" name="Google Shape;73;p12">
              <a:extLst>
                <a:ext uri="{FF2B5EF4-FFF2-40B4-BE49-F238E27FC236}">
                  <a16:creationId xmlns:a16="http://schemas.microsoft.com/office/drawing/2014/main" id="{771AFBF8-191B-4B47-A8C3-0C386EFFCB3F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;p12">
              <a:extLst>
                <a:ext uri="{FF2B5EF4-FFF2-40B4-BE49-F238E27FC236}">
                  <a16:creationId xmlns:a16="http://schemas.microsoft.com/office/drawing/2014/main" id="{4E748C5A-C251-4754-A376-BDA31BD9102F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;p12">
              <a:extLst>
                <a:ext uri="{FF2B5EF4-FFF2-40B4-BE49-F238E27FC236}">
                  <a16:creationId xmlns:a16="http://schemas.microsoft.com/office/drawing/2014/main" id="{F8BB8F39-A424-4D4D-AE43-971E92BBBF6B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;p12">
              <a:extLst>
                <a:ext uri="{FF2B5EF4-FFF2-40B4-BE49-F238E27FC236}">
                  <a16:creationId xmlns:a16="http://schemas.microsoft.com/office/drawing/2014/main" id="{1E38A1D4-4ACD-4DF2-98A9-FD50748CDBD6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;p12">
              <a:extLst>
                <a:ext uri="{FF2B5EF4-FFF2-40B4-BE49-F238E27FC236}">
                  <a16:creationId xmlns:a16="http://schemas.microsoft.com/office/drawing/2014/main" id="{81EB828F-FB7F-47A2-98D3-3B9CCBE0E24D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;p12">
              <a:extLst>
                <a:ext uri="{FF2B5EF4-FFF2-40B4-BE49-F238E27FC236}">
                  <a16:creationId xmlns:a16="http://schemas.microsoft.com/office/drawing/2014/main" id="{A81F1F92-A330-48B9-BF35-E00700369D96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;p12">
              <a:extLst>
                <a:ext uri="{FF2B5EF4-FFF2-40B4-BE49-F238E27FC236}">
                  <a16:creationId xmlns:a16="http://schemas.microsoft.com/office/drawing/2014/main" id="{DDFFD26C-BB0C-40C2-9D2A-4AD25B0CB740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;p12">
              <a:extLst>
                <a:ext uri="{FF2B5EF4-FFF2-40B4-BE49-F238E27FC236}">
                  <a16:creationId xmlns:a16="http://schemas.microsoft.com/office/drawing/2014/main" id="{978161F3-A0B6-41C6-A1A6-58EC8C09E964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158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705684" y="1618700"/>
            <a:ext cx="3425400" cy="3442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CD00"/>
                </a:highlight>
              </a:rPr>
              <a:t>Spider</a:t>
            </a:r>
            <a:endParaRPr lang="el-GR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highlight>
                <a:srgbClr val="FFCD00"/>
              </a:highlight>
            </a:endParaRPr>
          </a:p>
          <a:p>
            <a:pPr marL="0" lvl="0" indent="0">
              <a:buNone/>
            </a:pPr>
            <a:r>
              <a:rPr lang="el-GR" dirty="0"/>
              <a:t>Ένα </a:t>
            </a:r>
            <a:r>
              <a:rPr lang="en-US" dirty="0"/>
              <a:t>spider </a:t>
            </a:r>
            <a:r>
              <a:rPr lang="el-GR" dirty="0"/>
              <a:t>είναι ένα εργαλείο ανίχνευσης που αυτόματα </a:t>
            </a:r>
            <a:r>
              <a:rPr lang="el-GR" i="1" dirty="0"/>
              <a:t>περνά</a:t>
            </a:r>
            <a:r>
              <a:rPr lang="el-GR" dirty="0"/>
              <a:t> μέσο ενός ισότοπου ακολουθώντας όλους τα </a:t>
            </a:r>
            <a:r>
              <a:rPr lang="en-US" dirty="0"/>
              <a:t>URL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αυτό μας επιτρέπει να πάρουμε έναν πλήρη χάρτη όλων των σελίδων που αναφέρονται στον ισότοπο.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 και λειτουργία </a:t>
            </a:r>
            <a:r>
              <a:rPr lang="en-US" dirty="0"/>
              <a:t>zap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CD00"/>
                </a:highlight>
              </a:rPr>
              <a:t>Ajax Spider</a:t>
            </a:r>
            <a:endParaRPr lang="el-GR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highlight>
                <a:srgbClr val="FFCD00"/>
              </a:highlight>
            </a:endParaRPr>
          </a:p>
          <a:p>
            <a:pPr marL="0" lvl="0" indent="0">
              <a:buNone/>
            </a:pPr>
            <a:r>
              <a:rPr lang="el-GR" dirty="0"/>
              <a:t>Το πρόσθετο </a:t>
            </a:r>
            <a:r>
              <a:rPr lang="en-US" dirty="0"/>
              <a:t>AJAX Spider </a:t>
            </a:r>
            <a:r>
              <a:rPr lang="el-GR" dirty="0"/>
              <a:t>ενσωματώνεται στο </a:t>
            </a:r>
            <a:r>
              <a:rPr lang="en-US" dirty="0"/>
              <a:t>zap</a:t>
            </a:r>
            <a:r>
              <a:rPr lang="el-GR" dirty="0"/>
              <a:t>. Αυτός ο </a:t>
            </a:r>
            <a:r>
              <a:rPr lang="en-US" dirty="0"/>
              <a:t>crawler </a:t>
            </a:r>
            <a:r>
              <a:rPr lang="el-GR" dirty="0"/>
              <a:t>εξειδικεύετε στο να βρίσκει ευπάθειες σε </a:t>
            </a:r>
            <a:r>
              <a:rPr lang="en-US" dirty="0"/>
              <a:t>web </a:t>
            </a:r>
            <a:r>
              <a:rPr lang="el-GR" dirty="0"/>
              <a:t>εφαρμογές που χρησιμοποιούν </a:t>
            </a:r>
            <a:r>
              <a:rPr lang="en-US" dirty="0"/>
              <a:t>AJAX</a:t>
            </a:r>
            <a:r>
              <a:rPr lang="el-GR" dirty="0"/>
              <a:t>. 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 και λειτουργία </a:t>
            </a:r>
            <a:r>
              <a:rPr lang="en-US" dirty="0"/>
              <a:t>zap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806676" y="1655276"/>
            <a:ext cx="8117868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highlight>
                  <a:srgbClr val="FFCD00"/>
                </a:highlight>
              </a:rPr>
              <a:t>Active Scan</a:t>
            </a:r>
            <a:endParaRPr lang="el-GR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highlight>
                <a:srgbClr val="FFCD00"/>
              </a:highlight>
            </a:endParaRPr>
          </a:p>
          <a:p>
            <a:pPr marL="0" lvl="0" indent="0">
              <a:buNone/>
            </a:pPr>
            <a:r>
              <a:rPr lang="el-GR" dirty="0"/>
              <a:t>Έπειτα μόλις ολοκληρωθεί η ανίχνευση του </a:t>
            </a:r>
            <a:r>
              <a:rPr lang="en-US" dirty="0"/>
              <a:t>Ajax spider </a:t>
            </a:r>
            <a:r>
              <a:rPr lang="el-GR" dirty="0"/>
              <a:t>ή του απλού </a:t>
            </a:r>
            <a:r>
              <a:rPr lang="en-US" dirty="0"/>
              <a:t>spider </a:t>
            </a:r>
            <a:r>
              <a:rPr lang="el-GR" dirty="0"/>
              <a:t>ξεκινάει το </a:t>
            </a:r>
            <a:r>
              <a:rPr lang="en-US" dirty="0"/>
              <a:t>active scan. To zap </a:t>
            </a:r>
            <a:r>
              <a:rPr lang="el-GR" dirty="0"/>
              <a:t>θα ξεκινήσει μια ποικιλία σεναρίων επίθεσης στις διευθύνσεις </a:t>
            </a:r>
            <a:r>
              <a:rPr lang="en-US" dirty="0"/>
              <a:t>URL </a:t>
            </a:r>
            <a:r>
              <a:rPr lang="el-GR" dirty="0"/>
              <a:t>που αναφέρονται στην καρτέλα του </a:t>
            </a:r>
            <a:r>
              <a:rPr lang="en-US" dirty="0"/>
              <a:t>spider</a:t>
            </a:r>
            <a:r>
              <a:rPr lang="el-GR" dirty="0"/>
              <a:t>.Η πρόοδος της επίθεσης θα εμφανιστεί στην καρτέλα </a:t>
            </a:r>
            <a:r>
              <a:rPr lang="en-US" dirty="0"/>
              <a:t>active scan</a:t>
            </a:r>
            <a:r>
              <a:rPr lang="el-GR" dirty="0"/>
              <a:t>.Μόλις ολοκληρωθεί η ενεργή σάρωση τα αποτελέσματα θα εμφανιστούν στην καρτέλα </a:t>
            </a:r>
            <a:r>
              <a:rPr lang="en-US" dirty="0"/>
              <a:t>Alerts</a:t>
            </a:r>
            <a:r>
              <a:rPr lang="el-GR" dirty="0"/>
              <a:t>.Αυτό θα περιέχει όλα τα ζητήματα ασφάλειας που θα έχει εντοπίσει το </a:t>
            </a:r>
            <a:r>
              <a:rPr lang="en-US" dirty="0"/>
              <a:t>zap.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86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050956" y="938706"/>
            <a:ext cx="4582217" cy="398502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473301" y="88098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Παράδειγμα</a:t>
            </a:r>
            <a:endParaRPr dirty="0"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337065" y="1811527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dirty="0"/>
              <a:t>Ένα </a:t>
            </a:r>
            <a:r>
              <a:rPr lang="en-US" dirty="0"/>
              <a:t>screenshot  </a:t>
            </a:r>
            <a:r>
              <a:rPr lang="el-GR" dirty="0"/>
              <a:t>μετά τα αποτελέσματα του </a:t>
            </a:r>
            <a:r>
              <a:rPr lang="en-US" dirty="0"/>
              <a:t>automated scan.</a:t>
            </a:r>
            <a:endParaRPr dirty="0"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742E859-8641-4DD5-BB6D-37191F4B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37" y="1142402"/>
            <a:ext cx="4219723" cy="29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050956" y="938707"/>
            <a:ext cx="4582217" cy="39850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473301" y="88098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Παράδειγμα</a:t>
            </a:r>
            <a:endParaRPr dirty="0"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337065" y="1811527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l-GR" dirty="0"/>
              <a:t>Ένα </a:t>
            </a:r>
            <a:r>
              <a:rPr lang="en-US" dirty="0"/>
              <a:t>screenshot  </a:t>
            </a:r>
            <a:r>
              <a:rPr lang="el-GR" dirty="0"/>
              <a:t>μετά τα αποτελέσματα του </a:t>
            </a:r>
            <a:r>
              <a:rPr lang="en-US" dirty="0"/>
              <a:t>manual </a:t>
            </a:r>
            <a:r>
              <a:rPr lang="el-GR" dirty="0"/>
              <a:t>και του </a:t>
            </a:r>
            <a:r>
              <a:rPr lang="en-US" dirty="0"/>
              <a:t>automated scan.</a:t>
            </a:r>
            <a:endParaRPr dirty="0"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91AC642-6FEC-4B89-B5C5-ED583AFF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37" y="1132676"/>
            <a:ext cx="4218038" cy="3010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882</Words>
  <Application>Microsoft Office PowerPoint</Application>
  <PresentationFormat>Προβολή στην οθόνη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6" baseType="lpstr">
      <vt:lpstr>Lora</vt:lpstr>
      <vt:lpstr>Quattrocento Sans</vt:lpstr>
      <vt:lpstr>Arial</vt:lpstr>
      <vt:lpstr>Viola template</vt:lpstr>
      <vt:lpstr>Vulnerability test Σε πειραματικό server</vt:lpstr>
      <vt:lpstr>Ορισμός - Επιλογές</vt:lpstr>
      <vt:lpstr>Instructions for use</vt:lpstr>
      <vt:lpstr>Αποτελέσματα Scan</vt:lpstr>
      <vt:lpstr>False Positive αποτελέσματα</vt:lpstr>
      <vt:lpstr>Εργαλεία και λειτουργία zap</vt:lpstr>
      <vt:lpstr>Εργαλεία και λειτουργία zap</vt:lpstr>
      <vt:lpstr>Παράδειγμα</vt:lpstr>
      <vt:lpstr>Παράδειγμα</vt:lpstr>
      <vt:lpstr>Συμπεράσματα</vt:lpstr>
      <vt:lpstr>Βιβλιογραφία - πηγές</vt:lpstr>
      <vt:lpstr>Ευχαριστώ!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test Σε πειραματικό server</dc:title>
  <cp:lastModifiedBy>pantelis</cp:lastModifiedBy>
  <cp:revision>35</cp:revision>
  <dcterms:modified xsi:type="dcterms:W3CDTF">2020-06-03T20:50:50Z</dcterms:modified>
</cp:coreProperties>
</file>