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3"/>
    <p:sldId id="310" r:id="rId4"/>
    <p:sldId id="311" r:id="rId5"/>
    <p:sldId id="264" r:id="rId6"/>
    <p:sldId id="265" r:id="rId7"/>
    <p:sldId id="296" r:id="rId8"/>
    <p:sldId id="267" r:id="rId9"/>
    <p:sldId id="268" r:id="rId10"/>
    <p:sldId id="269" r:id="rId11"/>
    <p:sldId id="270" r:id="rId12"/>
    <p:sldId id="313" r:id="rId13"/>
    <p:sldId id="273" r:id="rId14"/>
    <p:sldId id="275" r:id="rId15"/>
    <p:sldId id="314" r:id="rId16"/>
    <p:sldId id="315" r:id="rId17"/>
    <p:sldId id="316" r:id="rId18"/>
    <p:sldId id="323" r:id="rId19"/>
    <p:sldId id="321" r:id="rId20"/>
    <p:sldId id="318" r:id="rId21"/>
    <p:sldId id="319" r:id="rId22"/>
    <p:sldId id="320" r:id="rId23"/>
    <p:sldId id="284" r:id="rId24"/>
    <p:sldId id="288" r:id="rId25"/>
    <p:sldId id="322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00"/>
    <p:restoredTop sz="94660"/>
  </p:normalViewPr>
  <p:slideViewPr>
    <p:cSldViewPr showGuides="1">
      <p:cViewPr varScale="1">
        <p:scale>
          <a:sx n="72" d="100"/>
          <a:sy n="72" d="100"/>
        </p:scale>
        <p:origin x="-1188" y="-90"/>
      </p:cViewPr>
      <p:guideLst>
        <p:guide orient="horz" pos="2198"/>
        <p:guide pos="28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8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9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6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79388" y="260350"/>
            <a:ext cx="8229600" cy="93662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/>
              <a:t>            </a:t>
            </a:r>
            <a:r>
              <a:rPr lang="zh-CN" altLang="en-US" sz="3200" b="1" dirty="0">
                <a:solidFill>
                  <a:schemeClr val="tx1"/>
                </a:solidFill>
              </a:rPr>
              <a:t>实验一  简单</a:t>
            </a:r>
            <a:r>
              <a:rPr lang="en-US" altLang="zh-CN" sz="3200" b="1" dirty="0">
                <a:solidFill>
                  <a:schemeClr val="tx1"/>
                </a:solidFill>
              </a:rPr>
              <a:t>I/O</a:t>
            </a:r>
            <a:r>
              <a:rPr lang="zh-CN" altLang="en-US" sz="3200" b="1" dirty="0">
                <a:solidFill>
                  <a:schemeClr val="tx1"/>
                </a:solidFill>
              </a:rPr>
              <a:t>接口实验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/>
          <p:nvPr>
            <p:ph sz="half" idx="2"/>
          </p:nvPr>
        </p:nvSpPr>
        <p:spPr>
          <a:xfrm>
            <a:off x="1467485" y="1812290"/>
            <a:ext cx="5893435" cy="4114800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</a:rPr>
              <a:t>利用实验箱提供的</a:t>
            </a:r>
            <a:r>
              <a:rPr lang="en-US" altLang="zh-CN" sz="1800">
                <a:solidFill>
                  <a:schemeClr val="tx1"/>
                </a:solidFill>
                <a:uFillTx/>
              </a:rPr>
              <a:t>16*16</a:t>
            </a:r>
            <a:r>
              <a:rPr lang="zh-CN" altLang="en-US" sz="1800">
                <a:solidFill>
                  <a:schemeClr val="tx1"/>
                </a:solidFill>
                <a:uFillTx/>
              </a:rPr>
              <a:t>点阵，显示一些简单图形，如下所示，只要能点亮一个点，其余点一样点亮，用延时子程序控制循环点亮每个点的速度。</a:t>
            </a:r>
            <a:endParaRPr lang="zh-CN" altLang="en-US" sz="1800">
              <a:solidFill>
                <a:schemeClr val="tx1"/>
              </a:solidFill>
              <a:uFillTx/>
            </a:endParaRPr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2848610"/>
            <a:ext cx="3992880" cy="3957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45" y="2848610"/>
            <a:ext cx="3887470" cy="4005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1705293" y="388620"/>
            <a:ext cx="5378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实验三   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8254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定时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计数器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-2147482610"/>
          <p:cNvPicPr>
            <a:picLocks noChangeAspect="1"/>
          </p:cNvPicPr>
          <p:nvPr/>
        </p:nvPicPr>
        <p:blipFill>
          <a:blip r:embed="rId1">
            <a:grayscl/>
            <a:lum bright="-12000" contrast="24000"/>
          </a:blip>
          <a:stretch>
            <a:fillRect/>
          </a:stretch>
        </p:blipFill>
        <p:spPr>
          <a:xfrm>
            <a:off x="4234180" y="3161665"/>
            <a:ext cx="4480560" cy="3055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5"/>
          <p:cNvSpPr/>
          <p:nvPr/>
        </p:nvSpPr>
        <p:spPr>
          <a:xfrm>
            <a:off x="708025" y="1290955"/>
            <a:ext cx="3399155" cy="37490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实验箱上提供的一片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8254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如图所示，有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个通道计数器，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被占专用，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用户可使用，它们可以做定时器，也可以做计数器使用。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实验要求：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两个通道级联，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做一个可定时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的定时器（分频器），可自己连接线路。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系统提供的时钟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1MHz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4" name="Group 6"/>
          <p:cNvGraphicFramePr>
            <a:graphicFrameLocks noGrp="1"/>
          </p:cNvGraphicFramePr>
          <p:nvPr/>
        </p:nvGraphicFramePr>
        <p:xfrm>
          <a:off x="1187450" y="2205038"/>
          <a:ext cx="6769100" cy="2592388"/>
        </p:xfrm>
        <a:graphic>
          <a:graphicData uri="http://schemas.openxmlformats.org/drawingml/2006/table">
            <a:tbl>
              <a:tblPr/>
              <a:tblGrid>
                <a:gridCol w="784225"/>
                <a:gridCol w="782638"/>
                <a:gridCol w="973137"/>
                <a:gridCol w="969963"/>
                <a:gridCol w="565150"/>
                <a:gridCol w="561975"/>
                <a:gridCol w="565150"/>
                <a:gridCol w="1566862"/>
              </a:tblGrid>
              <a:tr h="4032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写格式选择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工作方式选择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计数码制选择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990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－计数器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－计数器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－计数器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－读出控制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字标志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－锁存计数值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写高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－先读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再读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写高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－二进制数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－十进制数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9" name="Rectangle 5"/>
          <p:cNvSpPr/>
          <p:nvPr/>
        </p:nvSpPr>
        <p:spPr>
          <a:xfrm>
            <a:off x="2770188" y="1050925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8254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的方式控制字格式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5"/>
          <p:cNvSpPr/>
          <p:nvPr/>
        </p:nvSpPr>
        <p:spPr>
          <a:xfrm>
            <a:off x="1723390" y="501968"/>
            <a:ext cx="27336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hangingPunct="1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编程提示：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527175" y="1170940"/>
            <a:ext cx="6724015" cy="55778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8254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的通道地址选择：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如它的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IOY1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0640H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XA1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（系统地址线），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XA2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（系统地址线），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则它的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个通道和方式字地址分别为 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T0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地址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0640H+0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sym typeface="+mn-ea"/>
              </a:rPr>
              <a:t>        T1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地址     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0640H+2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sym typeface="+mn-ea"/>
              </a:rPr>
              <a:t>        T2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地址     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0640H+4</a:t>
            </a:r>
            <a:endParaRPr lang="en-US" altLang="zh-CN" sz="2000" dirty="0">
              <a:latin typeface="Arial" panose="020B0604020202020204" pitchFamily="34" charset="0"/>
              <a:sym typeface="+mn-ea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sym typeface="+mn-ea"/>
              </a:rPr>
              <a:t>      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方式字地址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0640H+6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按实验要求对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8254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初始化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如对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初始化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MOV  DX, 0646H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MOV  AL , 16H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OUT  DX ,  AL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MOV  DX, 0640H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MOV  AL,  100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2" name="Picture 2"/>
          <p:cNvPicPr>
            <a:picLocks noChangeAspect="1"/>
          </p:cNvPicPr>
          <p:nvPr/>
        </p:nvPicPr>
        <p:blipFill>
          <a:blip r:embed="rId1">
            <a:grayscl/>
            <a:lum bright="-12000" contrast="24000"/>
          </a:blip>
          <a:stretch>
            <a:fillRect/>
          </a:stretch>
        </p:blipFill>
        <p:spPr>
          <a:xfrm>
            <a:off x="3989705" y="1862455"/>
            <a:ext cx="4754245" cy="4431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2"/>
          <p:cNvSpPr/>
          <p:nvPr/>
        </p:nvSpPr>
        <p:spPr>
          <a:xfrm>
            <a:off x="1578928" y="370523"/>
            <a:ext cx="61134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实验四    并行接口芯片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8255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应用实验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737235" y="2160905"/>
            <a:ext cx="2933700" cy="32613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hangingPunct="1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实验箱上提供的一片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8255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如图所示，有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并行口，可以对一些简单外设驱动。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实验要求：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用其中两个并行口来驱动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数码管显示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0~9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十个数字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160" y="742950"/>
            <a:ext cx="4231640" cy="650240"/>
          </a:xfrm>
        </p:spPr>
        <p:txBody>
          <a:bodyPr/>
          <a:p>
            <a:r>
              <a:rPr lang="en-US" altLang="zh-CN" sz="2400">
                <a:solidFill>
                  <a:schemeClr val="tx1"/>
                </a:solidFill>
              </a:rPr>
              <a:t>    8255</a:t>
            </a:r>
            <a:r>
              <a:rPr lang="zh-CN" altLang="en-US" sz="2400">
                <a:solidFill>
                  <a:schemeClr val="tx1"/>
                </a:solidFill>
              </a:rPr>
              <a:t>方式字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6387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1953260"/>
            <a:ext cx="5464810" cy="4469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3515" y="958215"/>
            <a:ext cx="5289550" cy="473710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</a:rPr>
              <a:t>连线和编程提示：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811020"/>
            <a:ext cx="7016750" cy="4027805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实验箱提供了</a:t>
            </a:r>
            <a:r>
              <a:rPr lang="en-US" altLang="zh-CN" sz="1800"/>
              <a:t>6</a:t>
            </a:r>
            <a:r>
              <a:rPr lang="zh-CN" altLang="en-US" sz="1800"/>
              <a:t>个共阴极数码管（编码如数码管图所示），按实验要求，用一个并行口作为</a:t>
            </a:r>
            <a:r>
              <a:rPr lang="en-US" altLang="zh-CN" sz="1800"/>
              <a:t>6</a:t>
            </a:r>
            <a:r>
              <a:rPr lang="zh-CN" altLang="en-US" sz="1800"/>
              <a:t>个数码管的位驱动，选择</a:t>
            </a:r>
            <a:r>
              <a:rPr lang="en-US" altLang="zh-CN" sz="1800"/>
              <a:t>1</a:t>
            </a:r>
            <a:r>
              <a:rPr lang="zh-CN" altLang="en-US" sz="1800"/>
              <a:t>个管；再用一个并行口作为数码管段驱动，显示数字。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根据连线，对</a:t>
            </a:r>
            <a:r>
              <a:rPr lang="en-US" altLang="zh-CN" sz="1800"/>
              <a:t>8255</a:t>
            </a:r>
            <a:r>
              <a:rPr lang="zh-CN" altLang="en-US" sz="1800"/>
              <a:t>初始化（选工作方式</a:t>
            </a:r>
            <a:r>
              <a:rPr lang="en-US" altLang="zh-CN" sz="1800"/>
              <a:t>0</a:t>
            </a:r>
            <a:r>
              <a:rPr lang="zh-CN" altLang="en-US" sz="1800"/>
              <a:t>）：</a:t>
            </a:r>
            <a:endParaRPr lang="zh-CN" altLang="en-US" sz="1800"/>
          </a:p>
          <a:p>
            <a:pPr lvl="0" eaLnBrk="1" hangingPunct="1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如它的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CS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接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IOY2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0680H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），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接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XA1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（系统地址线），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接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XA2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（系统地址线），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则它的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个并行口和方式字地址分别为 ：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 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0680H+0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800" dirty="0">
                <a:latin typeface="Arial" panose="020B0604020202020204" pitchFamily="34" charset="0"/>
                <a:sym typeface="+mn-ea"/>
              </a:rPr>
              <a:t>        PB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地址      </a:t>
            </a:r>
            <a:r>
              <a:rPr lang="en-US" altLang="zh-CN" sz="1800" dirty="0">
                <a:latin typeface="Arial" panose="020B0604020202020204" pitchFamily="34" charset="0"/>
                <a:sym typeface="+mn-ea"/>
              </a:rPr>
              <a:t>0680H+2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800" dirty="0">
                <a:latin typeface="Arial" panose="020B0604020202020204" pitchFamily="34" charset="0"/>
                <a:sym typeface="+mn-ea"/>
              </a:rPr>
              <a:t>        PC 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地址     </a:t>
            </a:r>
            <a:r>
              <a:rPr lang="en-US" altLang="zh-CN" sz="1800" dirty="0">
                <a:latin typeface="Arial" panose="020B0604020202020204" pitchFamily="34" charset="0"/>
                <a:sym typeface="+mn-ea"/>
              </a:rPr>
              <a:t>0680H+4</a:t>
            </a:r>
            <a:endParaRPr lang="en-US" altLang="zh-CN" sz="1800" dirty="0">
              <a:latin typeface="Arial" panose="020B0604020202020204" pitchFamily="34" charset="0"/>
              <a:sym typeface="+mn-ea"/>
            </a:endParaRPr>
          </a:p>
          <a:p>
            <a:pPr lvl="0" eaLnBrk="1" hangingPunct="1"/>
            <a:r>
              <a:rPr lang="en-US" altLang="zh-CN" sz="1800" dirty="0">
                <a:latin typeface="Arial" panose="020B0604020202020204" pitchFamily="34" charset="0"/>
                <a:sym typeface="+mn-ea"/>
              </a:rPr>
              <a:t>       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方式字地址 </a:t>
            </a:r>
            <a:r>
              <a:rPr lang="en-US" altLang="zh-CN" sz="1800" dirty="0">
                <a:latin typeface="Arial" panose="020B0604020202020204" pitchFamily="34" charset="0"/>
                <a:sym typeface="+mn-ea"/>
              </a:rPr>
              <a:t>0680H+6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323" y="2017713"/>
            <a:ext cx="7772400" cy="411480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写方式字：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MOV  DX ,  0686H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MOV  AL ,   80H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OUT  DX ,   AL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6"/>
          <p:cNvSpPr>
            <a:spLocks noGrp="1"/>
          </p:cNvSpPr>
          <p:nvPr/>
        </p:nvSpPr>
        <p:spPr>
          <a:xfrm>
            <a:off x="1061720" y="269240"/>
            <a:ext cx="7772400" cy="1377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+mj-lt"/>
                <a:ea typeface="+mj-ea"/>
                <a:cs typeface="+mj-cs"/>
              </a:rPr>
              <a:t>    </a:t>
            </a:r>
            <a:r>
              <a:rPr lang="en-US" altLang="zh-CN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dp   g   f   e   d   c   b   a</a:t>
            </a:r>
            <a:br>
              <a:rPr lang="en-US" altLang="zh-CN" sz="4000" dirty="0">
                <a:latin typeface="+mj-lt"/>
                <a:ea typeface="+mj-ea"/>
                <a:cs typeface="+mj-cs"/>
              </a:rPr>
            </a:br>
            <a:r>
              <a:rPr lang="en-US" altLang="zh-CN" sz="4000" dirty="0">
                <a:latin typeface="+mj-lt"/>
                <a:ea typeface="+mj-ea"/>
                <a:cs typeface="+mj-cs"/>
              </a:rPr>
              <a:t>    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0    0   1  1   1   1   1   1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   </a:t>
            </a:r>
            <a:r>
              <a:rPr lang="en-US" altLang="zh-CN" sz="4000" dirty="0">
                <a:latin typeface="Arial" panose="020B0604020202020204" pitchFamily="34" charset="0"/>
                <a:ea typeface="+mj-ea"/>
                <a:cs typeface="+mj-cs"/>
              </a:rPr>
              <a:t>‘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0</a:t>
            </a:r>
            <a:r>
              <a:rPr lang="en-US" altLang="zh-CN" sz="4000" dirty="0">
                <a:latin typeface="Arial" panose="020B0604020202020204" pitchFamily="34" charset="0"/>
                <a:ea typeface="+mj-ea"/>
                <a:cs typeface="+mj-cs"/>
              </a:rPr>
              <a:t>’</a:t>
            </a:r>
            <a:endParaRPr lang="en-US" altLang="zh-CN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5" descr="71a62ef33278645ab17ec5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3848" y="2005330"/>
            <a:ext cx="3189287" cy="381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1590" y="2073910"/>
            <a:ext cx="2000250" cy="181673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共阴极数码管编码：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置高电平亮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置低电平不亮</a:t>
            </a:r>
            <a:endParaRPr lang="zh-CN" altLang="en-US" sz="2000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604837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/>
              <a:t>  </a:t>
            </a:r>
            <a:r>
              <a:rPr lang="en-US" altLang="zh-CN" sz="3600" b="1" dirty="0"/>
              <a:t>INT 21H</a:t>
            </a:r>
            <a:r>
              <a:rPr lang="zh-CN" altLang="en-US" sz="3600" b="1" dirty="0"/>
              <a:t>使用说明：</a:t>
            </a:r>
            <a:endParaRPr lang="zh-CN" altLang="en-US" sz="3600" b="1" dirty="0"/>
          </a:p>
          <a:p>
            <a:pPr eaLnBrk="1" hangingPunct="1">
              <a:buNone/>
            </a:pPr>
            <a:endParaRPr lang="zh-CN" altLang="en-US" sz="3600" b="1" dirty="0"/>
          </a:p>
          <a:p>
            <a:pPr eaLnBrk="1" hangingPunct="1">
              <a:buNone/>
            </a:pPr>
            <a:r>
              <a:rPr lang="zh-CN" altLang="en-US" sz="2400" dirty="0"/>
              <a:t>入口：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01H </a:t>
            </a:r>
            <a:r>
              <a:rPr lang="zh-CN" altLang="en-US" sz="2400" dirty="0"/>
              <a:t>，功能：读键盘输入到</a:t>
            </a:r>
            <a:r>
              <a:rPr lang="en-US" altLang="zh-CN" sz="2400" dirty="0"/>
              <a:t>AL</a:t>
            </a:r>
            <a:r>
              <a:rPr lang="zh-CN" altLang="en-US" sz="2400" dirty="0"/>
              <a:t>中并回显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/>
              <a:t>入口：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02H</a:t>
            </a:r>
            <a:r>
              <a:rPr lang="zh-CN" altLang="en-US" sz="2400" dirty="0"/>
              <a:t>，</a:t>
            </a:r>
            <a:r>
              <a:rPr lang="en-US" altLang="zh-CN" sz="2400" dirty="0"/>
              <a:t>DL=</a:t>
            </a:r>
            <a:r>
              <a:rPr lang="zh-CN" altLang="en-US" sz="2400" dirty="0"/>
              <a:t>数据，功能：写</a:t>
            </a:r>
            <a:r>
              <a:rPr lang="en-US" altLang="zh-CN" sz="2400" dirty="0"/>
              <a:t>DL</a:t>
            </a:r>
            <a:r>
              <a:rPr lang="zh-CN" altLang="en-US" sz="2400" dirty="0"/>
              <a:t>中的数据到显示屏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/>
              <a:t>入口：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09H</a:t>
            </a:r>
            <a:r>
              <a:rPr lang="zh-CN" altLang="en-US" sz="2400" dirty="0"/>
              <a:t>，</a:t>
            </a:r>
            <a:r>
              <a:rPr lang="en-US" altLang="zh-CN" sz="2400" dirty="0"/>
              <a:t>DS:DX=</a:t>
            </a:r>
            <a:r>
              <a:rPr lang="zh-CN" altLang="en-US" sz="2400" dirty="0"/>
              <a:t>字符串首地址，字符串以 </a:t>
            </a:r>
            <a:r>
              <a:rPr lang="zh-CN" altLang="en-US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结束，功能：显示字符串，直到遇到 </a:t>
            </a:r>
            <a:r>
              <a:rPr lang="zh-CN" altLang="en-US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为止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/>
              <a:t>入口：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4CH</a:t>
            </a:r>
            <a:r>
              <a:rPr lang="zh-CN" altLang="en-US" sz="2400" dirty="0"/>
              <a:t>，功能：程序正常结束返回</a:t>
            </a:r>
            <a:endParaRPr lang="zh-CN" altLang="en-US" sz="2400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425575" y="431165"/>
            <a:ext cx="6609080" cy="1995170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  <a:uFillTx/>
              </a:rPr>
              <a:t>按实验箱上提供的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I/O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端口，可以如下连接：</a:t>
            </a:r>
            <a:br>
              <a:rPr lang="zh-CN" altLang="en-US" sz="2000">
                <a:solidFill>
                  <a:schemeClr val="tx1"/>
                </a:solidFill>
                <a:uFillTx/>
              </a:rPr>
            </a:br>
            <a:r>
              <a:rPr lang="zh-CN" altLang="en-US" sz="2000">
                <a:solidFill>
                  <a:schemeClr val="tx1"/>
                </a:solidFill>
                <a:uFillTx/>
              </a:rPr>
              <a:t>    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IOY0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0600H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）控制上面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8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行（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CS1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</a:t>
            </a:r>
            <a:br>
              <a:rPr lang="zh-CN" altLang="en-US" sz="2000">
                <a:solidFill>
                  <a:schemeClr val="tx1"/>
                </a:solidFill>
                <a:uFillTx/>
              </a:rPr>
            </a:br>
            <a:r>
              <a:rPr lang="zh-CN" altLang="en-US" sz="2000">
                <a:solidFill>
                  <a:schemeClr val="tx1"/>
                </a:solidFill>
                <a:uFillTx/>
              </a:rPr>
              <a:t>    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IOY1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0640H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）控制下面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8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行（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CS2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</a:t>
            </a:r>
            <a:br>
              <a:rPr lang="zh-CN" altLang="en-US" sz="2000">
                <a:solidFill>
                  <a:schemeClr val="tx1"/>
                </a:solidFill>
                <a:uFillTx/>
              </a:rPr>
            </a:br>
            <a:r>
              <a:rPr lang="zh-CN" altLang="en-US" sz="2000">
                <a:solidFill>
                  <a:schemeClr val="tx1"/>
                </a:solidFill>
                <a:uFillTx/>
              </a:rPr>
              <a:t>    I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OY2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0680H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）控制左边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8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列（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CS3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</a:t>
            </a:r>
            <a:br>
              <a:rPr lang="zh-CN" altLang="en-US" sz="2000">
                <a:solidFill>
                  <a:schemeClr val="tx1"/>
                </a:solidFill>
                <a:uFillTx/>
              </a:rPr>
            </a:br>
            <a:r>
              <a:rPr lang="zh-CN" altLang="en-US" sz="2000">
                <a:solidFill>
                  <a:schemeClr val="tx1"/>
                </a:solidFill>
                <a:uFillTx/>
              </a:rPr>
              <a:t>    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IOY3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06C0H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）控制右边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8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列（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CS4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）</a:t>
            </a:r>
            <a:br>
              <a:rPr lang="zh-CN" altLang="en-US" sz="2000">
                <a:solidFill>
                  <a:schemeClr val="tx1"/>
                </a:solidFill>
                <a:uFillTx/>
              </a:rPr>
            </a:br>
            <a:r>
              <a:rPr lang="zh-CN" altLang="en-US" sz="2000">
                <a:solidFill>
                  <a:schemeClr val="tx1"/>
                </a:solidFill>
                <a:uFillTx/>
              </a:rPr>
              <a:t>当然，行列控制也可以自己连接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10242" name="Picture 4"/>
          <p:cNvPicPr>
            <a:picLocks noChangeAspect="1"/>
          </p:cNvPicPr>
          <p:nvPr/>
        </p:nvPicPr>
        <p:blipFill>
          <a:blip r:embed="rId1">
            <a:grayscl/>
            <a:lum contrast="6000"/>
          </a:blip>
          <a:stretch>
            <a:fillRect/>
          </a:stretch>
        </p:blipFill>
        <p:spPr>
          <a:xfrm>
            <a:off x="1190625" y="2426335"/>
            <a:ext cx="5537200" cy="392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4"/>
          <p:cNvSpPr/>
          <p:nvPr/>
        </p:nvSpPr>
        <p:spPr>
          <a:xfrm>
            <a:off x="1139825" y="556260"/>
            <a:ext cx="6908165" cy="56083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实验程序格式：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DATA      SEGMENT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ARRY1     DB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。。。。。。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DATA      ENDS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CODE     SEGMENT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ASSUME CS:CODE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START:	MOV AX,DATA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MOV DS,AX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。。。。。。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MOV AX,4C00H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INT 21H		;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程序终止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CODE	ENDS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END START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1210945" y="587375"/>
            <a:ext cx="6439535" cy="5381625"/>
          </a:xfrm>
        </p:spPr>
        <p:txBody>
          <a:bodyPr vert="horz" wrap="square" lIns="91440" tIns="45720" rIns="91440" bIns="45720" anchor="t"/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延时子程序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DELAY   PROC   NEAR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PUSH   BX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MOV    BX，0FFFFH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D1：NOP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DEC    BX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JNZ    D1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POP   BX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     RET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DELAY   ENDP</a:t>
            </a:r>
            <a:endParaRPr lang="zh-CN" altLang="en-US" sz="2400" dirty="0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lang="zh-CN" altLang="zh-CN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1143000"/>
            <a:ext cx="4214813" cy="4252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813" y="1214438"/>
            <a:ext cx="4429125" cy="4364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627380"/>
            <a:ext cx="5973445" cy="737235"/>
          </a:xfrm>
        </p:spPr>
        <p:txBody>
          <a:bodyPr/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微机系统与接口提交实验报告注意事项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35" y="2007870"/>
            <a:ext cx="7772400" cy="4438650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1. 每人提交一份报告，里面包含四个实验内容；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2. 报告可以是word，或pdf形式，以</a:t>
            </a:r>
            <a:r>
              <a:rPr lang="en-US" altLang="zh-CN" sz="1800"/>
              <a:t>“</a:t>
            </a:r>
            <a:r>
              <a:rPr lang="zh-CN" altLang="en-US" sz="1800"/>
              <a:t>学号+姓名</a:t>
            </a:r>
            <a:r>
              <a:rPr lang="en-US" altLang="zh-CN" sz="1800"/>
              <a:t>+</a:t>
            </a:r>
            <a:r>
              <a:rPr lang="zh-CN" altLang="en-US" sz="1800"/>
              <a:t>上课老师姓</a:t>
            </a:r>
            <a:r>
              <a:rPr lang="en-US" altLang="zh-CN" sz="1800"/>
              <a:t>”</a:t>
            </a:r>
            <a:r>
              <a:rPr lang="zh-CN" altLang="en-US" sz="1800"/>
              <a:t>来命名；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3. 报告里每个实验内容应包括（参考提供的资料）: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一、实验目的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二、实验内容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三、实验连线图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四、实验程序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4.  </a:t>
            </a:r>
            <a:r>
              <a:rPr lang="zh-CN" altLang="en-US" sz="1800"/>
              <a:t>整个报告的结尾写一份简单小结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5.  </a:t>
            </a:r>
            <a:r>
              <a:rPr lang="zh-CN" altLang="en-US" sz="1800"/>
              <a:t>报告不一定要等到上实验室后提交（因为上实验室要看情况安排），接线图和程序弄好了，就可以提前提交到我的</a:t>
            </a:r>
            <a:r>
              <a:rPr lang="en-US" altLang="zh-CN" sz="1800"/>
              <a:t>QQ</a:t>
            </a:r>
            <a:r>
              <a:rPr lang="zh-CN" altLang="en-US" sz="1800"/>
              <a:t>邮箱（</a:t>
            </a:r>
            <a:r>
              <a:rPr lang="en-US" altLang="zh-CN" sz="1800"/>
              <a:t>1251953809@qq.com</a:t>
            </a:r>
            <a:r>
              <a:rPr lang="zh-CN" altLang="en-US" sz="1800"/>
              <a:t>）</a:t>
            </a:r>
            <a:endParaRPr lang="zh-CN" altLang="en-US" sz="180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315" y="243205"/>
            <a:ext cx="7626350" cy="1383030"/>
          </a:xfrm>
        </p:spPr>
        <p:txBody>
          <a:bodyPr/>
          <a:p>
            <a:r>
              <a:rPr lang="zh-CN" altLang="en-US" sz="2000" b="1">
                <a:solidFill>
                  <a:schemeClr val="tx1"/>
                </a:solidFill>
              </a:rPr>
              <a:t>编程提示：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要点亮最左上角的点，只要控制第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行（高电平有效），第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列（低电平有效），如下程序段就可实现，其余的点也用两样方法，完整程序，按图依次点对角线的点，用延时子程序控制速度。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219" name="Rectangle 8"/>
          <p:cNvSpPr>
            <a:spLocks noGrp="1"/>
          </p:cNvSpPr>
          <p:nvPr>
            <p:ph sz="half" idx="2"/>
          </p:nvPr>
        </p:nvSpPr>
        <p:spPr>
          <a:xfrm>
            <a:off x="5187633" y="2285683"/>
            <a:ext cx="3313112" cy="4103687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MOV  AL, 01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MOV  DX, 0600H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OUT  DX,  AL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MOV  AL, 0FEH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MOV  DX, 0680H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OUT  DX, AL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2212975"/>
            <a:ext cx="4464050" cy="4424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1946910" y="466725"/>
            <a:ext cx="6263640" cy="56007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实验二  中断控制器应用实验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4"/>
          <p:cNvSpPr/>
          <p:nvPr/>
        </p:nvSpPr>
        <p:spPr>
          <a:xfrm>
            <a:off x="1151255" y="1410018"/>
            <a:ext cx="3314065" cy="43294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eaLnBrk="1" hangingPunct="1"/>
            <a:r>
              <a:rPr lang="zh-CN" altLang="en-US" sz="2000">
                <a:sym typeface="+mn-ea"/>
              </a:rPr>
              <a:t>实验箱上提供的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片</a:t>
            </a:r>
            <a:r>
              <a:rPr lang="en-US" altLang="zh-CN" sz="2000">
                <a:sym typeface="+mn-ea"/>
              </a:rPr>
              <a:t>8259</a:t>
            </a:r>
            <a:r>
              <a:rPr lang="zh-CN" altLang="en-US" sz="2000">
                <a:sym typeface="+mn-ea"/>
              </a:rPr>
              <a:t>芯片，级联，给用户提供了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个中断请求输入线，主片</a:t>
            </a:r>
            <a:r>
              <a:rPr lang="en-US" altLang="zh-CN" sz="2000">
                <a:sym typeface="+mn-ea"/>
              </a:rPr>
              <a:t>MIR6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MIR7</a:t>
            </a:r>
            <a:r>
              <a:rPr lang="zh-CN" altLang="en-US" sz="2000">
                <a:sym typeface="+mn-ea"/>
              </a:rPr>
              <a:t>，从片</a:t>
            </a:r>
            <a:r>
              <a:rPr lang="en-US" altLang="zh-CN" sz="2000">
                <a:sym typeface="+mn-ea"/>
              </a:rPr>
              <a:t>SIR1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lvl="0" indent="266700" eaLnBrk="1" hangingPunct="1"/>
            <a:endParaRPr lang="zh-CN" altLang="en-US" sz="2000">
              <a:sym typeface="+mn-ea"/>
            </a:endParaRPr>
          </a:p>
          <a:p>
            <a:pPr lvl="0" indent="266700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实验要求：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利用主片的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MIR6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MIR7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发中断请求，可以用实验箱上提供的边沿触发开关来模拟发请求信号，进行单个中断请求、接收、处理，中断服务程序可以显示一个字符串等。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151255" y="3479959"/>
            <a:ext cx="62642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4"/>
          <p:cNvGraphicFramePr/>
          <p:nvPr>
            <p:custDataLst>
              <p:tags r:id="rId1"/>
            </p:custDataLst>
          </p:nvPr>
        </p:nvGraphicFramePr>
        <p:xfrm>
          <a:off x="5080000" y="1746885"/>
          <a:ext cx="3430905" cy="365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2547620" imgH="2368550" progId="Visio.Drawing.6">
                  <p:embed/>
                </p:oleObj>
              </mc:Choice>
              <mc:Fallback>
                <p:oleObj name="" r:id="rId2" imgW="2547620" imgH="236855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0" y="1746885"/>
                        <a:ext cx="3430905" cy="3656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2020" y="153670"/>
            <a:ext cx="4046855" cy="591185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整个程序流程如下：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266" name="Rectangle 5"/>
          <p:cNvSpPr/>
          <p:nvPr/>
        </p:nvSpPr>
        <p:spPr>
          <a:xfrm>
            <a:off x="266065" y="1226185"/>
            <a:ext cx="5359400" cy="47694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SSTACK	SEGMENT STACK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	DW 32 DUP(?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SSTACK	ENDS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CODE   	SEGMENT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   	ASSUME CS:CODE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START: 	PUSH DS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	MOV AX, 0000H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              MOV DS, AX	             	                                                                                			          ;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取中断入口地址</a:t>
            </a:r>
            <a:endParaRPr lang="zh-CN" altLang="en-US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		         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中断矢量地址</a:t>
            </a:r>
            <a:endParaRPr lang="zh-CN" altLang="en-US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	 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          ;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填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IRQ7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的偏移矢量</a:t>
            </a:r>
            <a:endParaRPr lang="zh-CN" altLang="en-US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填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IRQ7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的段地址矢量</a:t>
            </a:r>
            <a:endParaRPr lang="zh-CN" altLang="en-US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CLI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      POP DS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;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初始化主片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8259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	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               STI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AA1:            NOP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514350" eaLnBrk="1" hangingPunct="1"/>
            <a:r>
              <a:rPr lang="en-US" altLang="zh-CN" sz="1600" dirty="0">
                <a:solidFill>
                  <a:schemeClr val="tx1"/>
                </a:solidFill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	            JMP AA1		</a:t>
            </a:r>
            <a:endParaRPr lang="en-US" altLang="zh-CN" sz="1600" dirty="0">
              <a:solidFill>
                <a:schemeClr val="tx1"/>
              </a:solidFill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4"/>
          <p:cNvSpPr/>
          <p:nvPr/>
        </p:nvSpPr>
        <p:spPr>
          <a:xfrm>
            <a:off x="6003290" y="1452563"/>
            <a:ext cx="283972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MIR7:	     STI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	           		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&lt;OCW2&gt;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               IRET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 CODE     ENDS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	     END  START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51280" y="214630"/>
            <a:ext cx="4000500" cy="606425"/>
          </a:xfrm>
        </p:spPr>
        <p:txBody>
          <a:bodyPr/>
          <a:p>
            <a:r>
              <a:rPr lang="zh-CN" altLang="zh-CN" sz="2400">
                <a:solidFill>
                  <a:schemeClr val="tx1"/>
                </a:solidFill>
              </a:rPr>
              <a:t>编程提示：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351280" y="1947545"/>
            <a:ext cx="4000500" cy="16605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635" y="2170430"/>
            <a:ext cx="6554470" cy="393890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  <a:p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2290" name="Rectangle 4"/>
          <p:cNvSpPr/>
          <p:nvPr/>
        </p:nvSpPr>
        <p:spPr>
          <a:xfrm>
            <a:off x="972185" y="2065655"/>
            <a:ext cx="739584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972185" y="1259682"/>
            <a:ext cx="6264275" cy="53041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indent="266700" algn="l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填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号中断向量表：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AX, SEG MIR7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[003EH] , AX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AX, OFFSET MIR7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[003CH] , AX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主片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8259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初始化：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它的端口地址有：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0020H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0021H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按实验要求，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个初始化命令字为：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ICW1: 11H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ICW2:08H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ICW3:04H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ICW4:01H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个结束命令字：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OCW1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（屏蔽字）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7FH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		  OCW2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（结束命令字）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20H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如初始化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ICW1: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DX, 0020H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MOV  AL, 11H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l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OUT  DX, AL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266700" algn="ctr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4" name="Rectangle 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4"/>
          <p:cNvGraphicFramePr/>
          <p:nvPr/>
        </p:nvGraphicFramePr>
        <p:xfrm>
          <a:off x="2051050" y="476250"/>
          <a:ext cx="50419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36720" imgH="840740" progId="Visio.Drawing.6">
                  <p:embed/>
                </p:oleObj>
              </mc:Choice>
              <mc:Fallback>
                <p:oleObj name="" r:id="rId1" imgW="4236720" imgH="840740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476250"/>
                        <a:ext cx="5041900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1" name="Object 6"/>
          <p:cNvGraphicFramePr/>
          <p:nvPr/>
        </p:nvGraphicFramePr>
        <p:xfrm>
          <a:off x="1979613" y="1700213"/>
          <a:ext cx="51133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236720" imgH="939165" progId="Visio.Drawing.6">
                  <p:embed/>
                </p:oleObj>
              </mc:Choice>
              <mc:Fallback>
                <p:oleObj name="" r:id="rId3" imgW="4236720" imgH="939165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1700213"/>
                        <a:ext cx="5113337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9"/>
          <p:cNvSpPr/>
          <p:nvPr/>
        </p:nvSpPr>
        <p:spPr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2" name="Object 8"/>
          <p:cNvGraphicFramePr/>
          <p:nvPr/>
        </p:nvGraphicFramePr>
        <p:xfrm>
          <a:off x="1835150" y="2852738"/>
          <a:ext cx="532923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4577715" imgH="1453515" progId="Visio.Drawing.6">
                  <p:embed/>
                </p:oleObj>
              </mc:Choice>
              <mc:Fallback>
                <p:oleObj name="" r:id="rId5" imgW="4577715" imgH="1453515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2852738"/>
                        <a:ext cx="5329238" cy="165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1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3" name="Object 10"/>
          <p:cNvGraphicFramePr/>
          <p:nvPr/>
        </p:nvGraphicFramePr>
        <p:xfrm>
          <a:off x="2051050" y="4797425"/>
          <a:ext cx="52578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4236720" imgH="1282700" progId="Visio.Drawing.6">
                  <p:embed/>
                </p:oleObj>
              </mc:Choice>
              <mc:Fallback>
                <p:oleObj name="" r:id="rId7" imgW="4236720" imgH="1282700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4797425"/>
                        <a:ext cx="5257800" cy="1439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Rectangle 5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4"/>
          <p:cNvGraphicFramePr/>
          <p:nvPr/>
        </p:nvGraphicFramePr>
        <p:xfrm>
          <a:off x="1692275" y="549275"/>
          <a:ext cx="5543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236720" imgH="1081405" progId="Visio.Drawing.6">
                  <p:embed/>
                </p:oleObj>
              </mc:Choice>
              <mc:Fallback>
                <p:oleObj name="" r:id="rId1" imgW="4236720" imgH="1081405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54355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7"/>
          <p:cNvSpPr/>
          <p:nvPr/>
        </p:nvSpPr>
        <p:spPr>
          <a:xfrm>
            <a:off x="0" y="2128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5" name="Object 6"/>
          <p:cNvGraphicFramePr/>
          <p:nvPr/>
        </p:nvGraphicFramePr>
        <p:xfrm>
          <a:off x="1692275" y="2420938"/>
          <a:ext cx="554355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236720" imgH="2600325" progId="Visio.Drawing.6">
                  <p:embed/>
                </p:oleObj>
              </mc:Choice>
              <mc:Fallback>
                <p:oleObj name="" r:id="rId3" imgW="4236720" imgH="2600325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420938"/>
                        <a:ext cx="5543550" cy="303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63" name="Group 59"/>
          <p:cNvGraphicFramePr>
            <a:graphicFrameLocks noGrp="1"/>
          </p:cNvGraphicFramePr>
          <p:nvPr/>
        </p:nvGraphicFramePr>
        <p:xfrm>
          <a:off x="611188" y="2276475"/>
          <a:ext cx="7920038" cy="2803525"/>
        </p:xfrm>
        <a:graphic>
          <a:graphicData uri="http://schemas.openxmlformats.org/drawingml/2006/table">
            <a:tbl>
              <a:tblPr/>
              <a:tblGrid>
                <a:gridCol w="1246187"/>
                <a:gridCol w="833438"/>
                <a:gridCol w="835025"/>
                <a:gridCol w="835025"/>
                <a:gridCol w="833437"/>
                <a:gridCol w="835025"/>
                <a:gridCol w="833438"/>
                <a:gridCol w="833437"/>
                <a:gridCol w="835025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主片中断序号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功能调用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08H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09H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0AH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0CH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0DH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0FH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矢量地址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2BH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2CH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2FH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3BH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3CH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3FH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未开放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未开放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未开放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未开放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串口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未开放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6" name="Rectangle 54"/>
          <p:cNvSpPr/>
          <p:nvPr/>
        </p:nvSpPr>
        <p:spPr>
          <a:xfrm>
            <a:off x="-2138362" y="2697163"/>
            <a:ext cx="946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1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四、实验内容</a:t>
            </a:r>
            <a:endParaRPr lang="zh-CN" altLang="en-US" sz="1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5"/>
          <p:cNvSpPr/>
          <p:nvPr/>
        </p:nvSpPr>
        <p:spPr>
          <a:xfrm>
            <a:off x="2679065" y="980123"/>
            <a:ext cx="403796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主片的中断向量表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REFSHAPE" val="343234164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3755</Words>
  <Application>WPS 演示</Application>
  <PresentationFormat>全屏显示(4:3)</PresentationFormat>
  <Paragraphs>383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Tahoma</vt:lpstr>
      <vt:lpstr>微软雅黑</vt:lpstr>
      <vt:lpstr>Calibri</vt:lpstr>
      <vt:lpstr>Times New Roman</vt:lpstr>
      <vt:lpstr>Blends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            实验一  简单I/O接口实验</vt:lpstr>
      <vt:lpstr>按实验箱上提供的I/O端口，可以如下连接： IOY0（0600H）控制上面8行，IOY1（0640H）控制下面8行， IOY2（0680H）控制左边8列，IOY3（06C0H）控制右边8列。</vt:lpstr>
      <vt:lpstr>编程提示： 要点亮最左上角的点，只要控制第1行（高电平有效），第1列（低电平有效），如下程序段就可实现，其余的点也用两样方法，完整程序，按图依次点对角线的点，用延时子程序控制速度。</vt:lpstr>
      <vt:lpstr>实验二  中断控制器应用实验</vt:lpstr>
      <vt:lpstr>整个程序流程如下：</vt:lpstr>
      <vt:lpstr>编程提示：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dp   g   f   e   d   c   b   a      0    0   1  1   1   1   1   1   ‘0’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Alice</cp:lastModifiedBy>
  <cp:revision>73</cp:revision>
  <dcterms:created xsi:type="dcterms:W3CDTF">2013-04-21T05:53:00Z</dcterms:created>
  <dcterms:modified xsi:type="dcterms:W3CDTF">2020-06-29T08:53:32Z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