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269" r:id="rId4"/>
    <p:sldId id="281" r:id="rId5"/>
    <p:sldId id="267" r:id="rId6"/>
    <p:sldId id="268" r:id="rId7"/>
    <p:sldId id="275" r:id="rId8"/>
    <p:sldId id="270" r:id="rId9"/>
    <p:sldId id="272" r:id="rId10"/>
    <p:sldId id="285" r:id="rId11"/>
    <p:sldId id="276" r:id="rId12"/>
    <p:sldId id="278" r:id="rId13"/>
    <p:sldId id="284" r:id="rId14"/>
    <p:sldId id="279" r:id="rId15"/>
    <p:sldId id="274" r:id="rId16"/>
    <p:sldId id="271" r:id="rId17"/>
    <p:sldId id="283" r:id="rId18"/>
    <p:sldId id="280" r:id="rId19"/>
    <p:sldId id="282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B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8" autoAdjust="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4C023-F86E-42DB-95D0-F03E15B0802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66D2E-542C-423A-A98B-459D5606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Which Keycloak to send data? Which data to send?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6D2E-542C-423A-A98B-459D560652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Personal analytics? Metrics status billing … other metrics?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6D2E-542C-423A-A98B-459D560652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My requests or all requests? More attributes for category? </a:t>
            </a:r>
            <a:r>
              <a:rPr lang="en-US" sz="1200" dirty="0" err="1"/>
              <a:t>Organise</a:t>
            </a:r>
            <a:r>
              <a:rPr lang="en-US" sz="1200" dirty="0"/>
              <a:t> sub menu service-&gt;proposals-&gt;requests (my requests || all requests) Entity services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6D2E-542C-423A-A98B-459D560652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Revalidation clone services, Validated (</a:t>
            </a:r>
            <a:r>
              <a:rPr lang="en-US" dirty="0" err="1"/>
              <a:t>yes|no</a:t>
            </a:r>
            <a:r>
              <a:rPr lang="en-US" dirty="0"/>
              <a:t>) and status different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6D2E-542C-423A-A98B-459D560652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8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Communication between end-users and developers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6D2E-542C-423A-A98B-459D560652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39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01F5D-560A-D67B-7F49-EF9F4AF40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0BE94-A820-AB30-26AE-C14446068B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94FF1-E29E-4C17-A4AA-DF50A6C5D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Communication between end-users and developers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0A6C9-264C-96FD-43B7-FA5FCF99D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6D2E-542C-423A-A98B-459D560652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32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6D2E-542C-423A-A98B-459D560652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0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6D2E-542C-423A-A98B-459D560652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0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Platform admin exists?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6D2E-542C-423A-A98B-459D560652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EE60-8955-70A2-3DC6-61E350F77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18268-9F00-E250-8B69-5270452E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B808-82D3-1ECD-44F3-390C47A3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03D9-154F-BBFC-7FB7-B2AC2DC9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3D8A-87C3-5AB7-B615-08238B97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D2F0-47FD-6558-847F-C877AA1D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76795-366E-AC6E-5F44-6F90D95D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2BC3-6DDE-8D16-8A7E-9B3275DE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EF31-530A-AB95-23B8-376ABFD3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5CF3-4CB8-CEC6-9423-8C0936F0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738B9-4301-66F8-831F-A0EB7EAE2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ED0-7536-BE5B-CC90-F531AE51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0CA7-DF20-6559-FDB3-12EF068E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4EC8-CDBC-0E7F-14FB-8C13F035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97CA-C615-4596-76DC-6688F756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86DF-6A13-D088-947A-6C35BB73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868A-859E-2ED8-5089-2B0300974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2CE8-E41F-3ADE-F259-1AC776F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9037-5048-DB4B-5601-A3A43223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7447-59E7-7BAB-4DC7-8C00BD27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BAB2-F4AA-6119-1397-E69FB4CA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9281-39C3-AA59-3C07-77DEC237B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6EAC4-F35C-CB7C-43E7-C33C018C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C61EB-3962-DF72-EED1-4A85DD7C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2BE1-616B-D04E-F409-CC6F34B6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7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02CE-0A51-20E5-6000-5DA3EDB8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A140-1F9E-AC29-A270-BAF08C919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F299A-4AC2-B46F-A0FA-8FA0EA0B2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7313-29AD-49AA-C591-81A5BC3F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F6369-A064-1165-B8B4-471AA001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6E421-76B2-E451-190A-FD55663A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9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31AE-BADA-2C30-1BF3-72E23B01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41A1-69E8-E480-9EBF-07A727ED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B39E-F0A0-4868-C001-66449493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14663-B424-2E0F-076A-B342AE35C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B65BE-C9C6-E2ED-63B2-3785858FA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68F3B-C857-5194-D0E0-C841E17D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FFB50-72FC-59F8-CE5F-126A1C22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0573A-0749-2332-0DC5-76B6F4D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727C-DC76-8B2C-07B0-684817AB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6338B-83FC-7203-ED05-63BC105C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D58BC-3685-23C5-9DA1-46314B0B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6896F-33D0-91B6-5E3B-218119AE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9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CF4F8-331F-DD6A-7545-80B2EBF8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D38CB-FDAF-65C8-80DE-7D6DD4B7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5DDDC-BF8A-04AA-DFBC-E7D53D36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0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82F6-6928-0F9B-0B0C-DC9D415D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6D2C4-F44B-9EEF-2D6B-F008471A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BDAEF-7C68-DF4B-982B-2D5F9AE8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D833-0AB3-C8A0-EB0A-84D55CA1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CD34-920C-93B9-BBE6-EA5B9AD1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DFC6-15C0-9C5E-5D78-D34B1234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A3E-E1AB-BB6A-DF86-71F0F3CD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F8122-A0CE-A07A-75BC-A69022B88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82EC8-1CDD-0C22-C1A5-408BC49E9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D8B6A-5E8C-C719-66B9-D8FBA2C6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FBEE-6B99-9AE7-F6AE-281C7592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D094F-E80D-96A6-8E3F-9CE4034F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AC64C-A6A2-91E7-C15F-DD4B3114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4FCDD-B014-E9AE-9283-7BBE2072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4D9F2-56B0-AFC6-1229-9B67B8BC1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75E7E-4B7A-45D9-81B7-D646403AF69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6586-2051-E1BB-2DAA-B32AECA29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1D97-DDB0-2D67-9887-50100E65D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236A3-51C0-45F1-B8EA-16A5F639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337BE0-9B00-03F9-6A6C-6A71A21E6CB5}"/>
              </a:ext>
            </a:extLst>
          </p:cNvPr>
          <p:cNvSpPr/>
          <p:nvPr/>
        </p:nvSpPr>
        <p:spPr>
          <a:xfrm>
            <a:off x="2840490" y="825320"/>
            <a:ext cx="6137394" cy="3158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FA413-E898-14C8-D901-222422FA36EB}"/>
              </a:ext>
            </a:extLst>
          </p:cNvPr>
          <p:cNvSpPr txBox="1"/>
          <p:nvPr/>
        </p:nvSpPr>
        <p:spPr>
          <a:xfrm>
            <a:off x="4378993" y="1836820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98015D-9D89-E96E-FAE2-3CD53D864E58}"/>
              </a:ext>
            </a:extLst>
          </p:cNvPr>
          <p:cNvSpPr/>
          <p:nvPr/>
        </p:nvSpPr>
        <p:spPr>
          <a:xfrm>
            <a:off x="5337687" y="2848054"/>
            <a:ext cx="1143000" cy="230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BCD342-AA91-0256-C477-57DE61A98A69}"/>
              </a:ext>
            </a:extLst>
          </p:cNvPr>
          <p:cNvSpPr/>
          <p:nvPr/>
        </p:nvSpPr>
        <p:spPr>
          <a:xfrm>
            <a:off x="2840490" y="3983675"/>
            <a:ext cx="6137394" cy="910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F5F80D-500E-E15D-D717-4CFDEBA75298}"/>
              </a:ext>
            </a:extLst>
          </p:cNvPr>
          <p:cNvSpPr txBox="1"/>
          <p:nvPr/>
        </p:nvSpPr>
        <p:spPr>
          <a:xfrm>
            <a:off x="5107006" y="4134588"/>
            <a:ext cx="2060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New User: </a:t>
            </a:r>
            <a:r>
              <a:rPr lang="en-US" sz="1200" b="1" u="sng" dirty="0">
                <a:solidFill>
                  <a:schemeClr val="accent1"/>
                </a:solidFill>
              </a:rPr>
              <a:t>Register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2076D-46E0-4FDE-6D00-C8E840E745AA}"/>
              </a:ext>
            </a:extLst>
          </p:cNvPr>
          <p:cNvSpPr txBox="1"/>
          <p:nvPr/>
        </p:nvSpPr>
        <p:spPr>
          <a:xfrm>
            <a:off x="4931202" y="1243271"/>
            <a:ext cx="2412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err="1">
                <a:solidFill>
                  <a:schemeClr val="accent2"/>
                </a:solidFill>
              </a:rPr>
              <a:t>EnerTEF</a:t>
            </a:r>
            <a:r>
              <a:rPr lang="en-US" sz="2000" b="1" dirty="0">
                <a:solidFill>
                  <a:schemeClr val="accent2"/>
                </a:solidFill>
              </a:rPr>
              <a:t> Portal</a:t>
            </a:r>
            <a:endParaRPr lang="en-US" sz="2000" b="1" u="sng" dirty="0">
              <a:solidFill>
                <a:schemeClr val="accent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E14886-5E74-1D38-AD7A-F4473C051A29}"/>
              </a:ext>
            </a:extLst>
          </p:cNvPr>
          <p:cNvSpPr/>
          <p:nvPr/>
        </p:nvSpPr>
        <p:spPr>
          <a:xfrm>
            <a:off x="5710418" y="1894490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58800D-43EA-36BE-5605-93151C803AEF}"/>
              </a:ext>
            </a:extLst>
          </p:cNvPr>
          <p:cNvSpPr/>
          <p:nvPr/>
        </p:nvSpPr>
        <p:spPr>
          <a:xfrm>
            <a:off x="5710417" y="2243069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3EE52-59F9-9231-4A47-9921E199AD36}"/>
              </a:ext>
            </a:extLst>
          </p:cNvPr>
          <p:cNvSpPr txBox="1"/>
          <p:nvPr/>
        </p:nvSpPr>
        <p:spPr>
          <a:xfrm>
            <a:off x="4378993" y="2200147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</p:spTree>
    <p:extLst>
      <p:ext uri="{BB962C8B-B14F-4D97-AF65-F5344CB8AC3E}">
        <p14:creationId xmlns:p14="http://schemas.microsoft.com/office/powerpoint/2010/main" val="320993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CBFB2-702F-30E9-0482-901792EE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F5F015-8C0A-C7DA-0F91-9742F7EFA0C2}"/>
              </a:ext>
            </a:extLst>
          </p:cNvPr>
          <p:cNvSpPr/>
          <p:nvPr/>
        </p:nvSpPr>
        <p:spPr>
          <a:xfrm>
            <a:off x="341376" y="381787"/>
            <a:ext cx="2473206" cy="6275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B63A6-013C-379D-AF28-0B2D09571371}"/>
              </a:ext>
            </a:extLst>
          </p:cNvPr>
          <p:cNvSpPr/>
          <p:nvPr/>
        </p:nvSpPr>
        <p:spPr>
          <a:xfrm>
            <a:off x="2814582" y="381786"/>
            <a:ext cx="9036042" cy="6275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 descr="avatar Vector Icons free download in SVG, PNG Format">
            <a:extLst>
              <a:ext uri="{FF2B5EF4-FFF2-40B4-BE49-F238E27FC236}">
                <a16:creationId xmlns:a16="http://schemas.microsoft.com/office/drawing/2014/main" id="{3A38A8F2-4E84-1E7D-B8CF-7F46BF39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43" y="4465262"/>
            <a:ext cx="786694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3889A0-5A82-256D-F68B-6CCEA7EF64F4}"/>
              </a:ext>
            </a:extLst>
          </p:cNvPr>
          <p:cNvCxnSpPr>
            <a:cxnSpLocks/>
          </p:cNvCxnSpPr>
          <p:nvPr/>
        </p:nvCxnSpPr>
        <p:spPr>
          <a:xfrm>
            <a:off x="341376" y="4442509"/>
            <a:ext cx="2473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C4482F-B0B0-97C6-6DD2-87E8AFF2BFF3}"/>
              </a:ext>
            </a:extLst>
          </p:cNvPr>
          <p:cNvSpPr txBox="1"/>
          <p:nvPr/>
        </p:nvSpPr>
        <p:spPr>
          <a:xfrm>
            <a:off x="1095056" y="5189096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dev1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0B0DA4-E23F-0F0B-68E7-B144263ACDD5}"/>
              </a:ext>
            </a:extLst>
          </p:cNvPr>
          <p:cNvGraphicFramePr>
            <a:graphicFrameLocks noGrp="1"/>
          </p:cNvGraphicFramePr>
          <p:nvPr/>
        </p:nvGraphicFramePr>
        <p:xfrm>
          <a:off x="3097646" y="1346493"/>
          <a:ext cx="8396361" cy="1488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8428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821918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45308905"/>
                    </a:ext>
                  </a:extLst>
                </a:gridCol>
                <a:gridCol w="1454470">
                  <a:extLst>
                    <a:ext uri="{9D8B030D-6E8A-4147-A177-3AD203B41FA5}">
                      <a16:colId xmlns:a16="http://schemas.microsoft.com/office/drawing/2014/main" val="144215261"/>
                    </a:ext>
                  </a:extLst>
                </a:gridCol>
                <a:gridCol w="691063">
                  <a:extLst>
                    <a:ext uri="{9D8B030D-6E8A-4147-A177-3AD203B41FA5}">
                      <a16:colId xmlns:a16="http://schemas.microsoft.com/office/drawing/2014/main" val="3212461831"/>
                    </a:ext>
                  </a:extLst>
                </a:gridCol>
                <a:gridCol w="945138">
                  <a:extLst>
                    <a:ext uri="{9D8B030D-6E8A-4147-A177-3AD203B41FA5}">
                      <a16:colId xmlns:a16="http://schemas.microsoft.com/office/drawing/2014/main" val="3800992291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Challenge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Requester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Requested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Requested 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D5903B-E037-F513-0189-E280DD178981}"/>
              </a:ext>
            </a:extLst>
          </p:cNvPr>
          <p:cNvSpPr txBox="1"/>
          <p:nvPr/>
        </p:nvSpPr>
        <p:spPr>
          <a:xfrm>
            <a:off x="3091650" y="939987"/>
            <a:ext cx="22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service requests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5C70406-E893-F2D2-12DE-3C7117D3C97A}"/>
              </a:ext>
            </a:extLst>
          </p:cNvPr>
          <p:cNvSpPr/>
          <p:nvPr/>
        </p:nvSpPr>
        <p:spPr>
          <a:xfrm>
            <a:off x="10598116" y="303523"/>
            <a:ext cx="1429292" cy="93054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</a:t>
            </a:r>
          </a:p>
          <a:p>
            <a:pPr algn="ctr"/>
            <a:r>
              <a:rPr lang="en-US" sz="1200" dirty="0"/>
              <a:t>Assigned </a:t>
            </a:r>
          </a:p>
          <a:p>
            <a:pPr algn="ctr"/>
            <a:r>
              <a:rPr lang="en-US" sz="1200" dirty="0"/>
              <a:t>Closed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46F8AC-05C4-F9E7-25B8-8F23631806C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0257602" y="768795"/>
            <a:ext cx="340514" cy="57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616FF5-2E1F-4BB8-8D11-85EC8611E447}"/>
              </a:ext>
            </a:extLst>
          </p:cNvPr>
          <p:cNvSpPr/>
          <p:nvPr/>
        </p:nvSpPr>
        <p:spPr>
          <a:xfrm>
            <a:off x="10641059" y="1856966"/>
            <a:ext cx="766915" cy="38700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proposal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0C0924-F875-D5C3-0A3A-BA35F4B7E93B}"/>
              </a:ext>
            </a:extLst>
          </p:cNvPr>
          <p:cNvSpPr/>
          <p:nvPr/>
        </p:nvSpPr>
        <p:spPr>
          <a:xfrm>
            <a:off x="10641059" y="2370741"/>
            <a:ext cx="766915" cy="36560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proposal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54C265-57EE-3D29-0F37-A5083D1B1155}"/>
              </a:ext>
            </a:extLst>
          </p:cNvPr>
          <p:cNvSpPr/>
          <p:nvPr/>
        </p:nvSpPr>
        <p:spPr>
          <a:xfrm>
            <a:off x="7114044" y="2913502"/>
            <a:ext cx="2981896" cy="37005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ED672E-8EB1-2A72-FF4A-9EA6DEE53A8C}"/>
              </a:ext>
            </a:extLst>
          </p:cNvPr>
          <p:cNvSpPr txBox="1"/>
          <p:nvPr/>
        </p:nvSpPr>
        <p:spPr>
          <a:xfrm>
            <a:off x="7423614" y="3161131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2B9FE56-4F9D-DDE3-4148-44C34E9B444B}"/>
              </a:ext>
            </a:extLst>
          </p:cNvPr>
          <p:cNvSpPr/>
          <p:nvPr/>
        </p:nvSpPr>
        <p:spPr>
          <a:xfrm>
            <a:off x="8568190" y="3166013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C3EB4AB-3025-5E21-CB44-9AB85CD767D6}"/>
              </a:ext>
            </a:extLst>
          </p:cNvPr>
          <p:cNvSpPr/>
          <p:nvPr/>
        </p:nvSpPr>
        <p:spPr>
          <a:xfrm>
            <a:off x="8568190" y="3452311"/>
            <a:ext cx="1319646" cy="3004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635128-B826-93E2-A488-1C7B540D1C55}"/>
              </a:ext>
            </a:extLst>
          </p:cNvPr>
          <p:cNvSpPr txBox="1"/>
          <p:nvPr/>
        </p:nvSpPr>
        <p:spPr>
          <a:xfrm>
            <a:off x="7432881" y="3447275"/>
            <a:ext cx="1499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6E17CB-D510-F050-CEA2-84C99CFEEF50}"/>
              </a:ext>
            </a:extLst>
          </p:cNvPr>
          <p:cNvSpPr txBox="1"/>
          <p:nvPr/>
        </p:nvSpPr>
        <p:spPr>
          <a:xfrm>
            <a:off x="7423614" y="4116811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Capabilities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95BF71C-62DF-FED1-061C-A96750E45664}"/>
              </a:ext>
            </a:extLst>
          </p:cNvPr>
          <p:cNvSpPr/>
          <p:nvPr/>
        </p:nvSpPr>
        <p:spPr>
          <a:xfrm>
            <a:off x="8568190" y="4115439"/>
            <a:ext cx="1319646" cy="2987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8E7459-77E1-0C6A-EEE3-A1C9C39C67B9}"/>
              </a:ext>
            </a:extLst>
          </p:cNvPr>
          <p:cNvSpPr txBox="1"/>
          <p:nvPr/>
        </p:nvSpPr>
        <p:spPr>
          <a:xfrm>
            <a:off x="7432881" y="4445603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KPIs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7BEED39-3554-7903-213C-EF9F64BB4B90}"/>
              </a:ext>
            </a:extLst>
          </p:cNvPr>
          <p:cNvSpPr/>
          <p:nvPr/>
        </p:nvSpPr>
        <p:spPr>
          <a:xfrm>
            <a:off x="8568190" y="4467131"/>
            <a:ext cx="1319646" cy="2862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930C53-8FB1-E1DB-11A7-6665C320BBAA}"/>
              </a:ext>
            </a:extLst>
          </p:cNvPr>
          <p:cNvSpPr txBox="1"/>
          <p:nvPr/>
        </p:nvSpPr>
        <p:spPr>
          <a:xfrm>
            <a:off x="7412763" y="4696200"/>
            <a:ext cx="155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infrastructure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BF3DE42-11EF-4BFF-F944-1A66C335EF84}"/>
              </a:ext>
            </a:extLst>
          </p:cNvPr>
          <p:cNvSpPr/>
          <p:nvPr/>
        </p:nvSpPr>
        <p:spPr>
          <a:xfrm>
            <a:off x="8568190" y="4840566"/>
            <a:ext cx="1319646" cy="3077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5D2385D-1AA7-7C6D-13BC-463527F585B2}"/>
              </a:ext>
            </a:extLst>
          </p:cNvPr>
          <p:cNvSpPr/>
          <p:nvPr/>
        </p:nvSpPr>
        <p:spPr>
          <a:xfrm>
            <a:off x="8197536" y="6253813"/>
            <a:ext cx="1030477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86399E-5C05-02A4-9133-7F8E23339EFB}"/>
              </a:ext>
            </a:extLst>
          </p:cNvPr>
          <p:cNvSpPr txBox="1"/>
          <p:nvPr/>
        </p:nvSpPr>
        <p:spPr>
          <a:xfrm>
            <a:off x="7418914" y="5200009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Related TEF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E9524B5-351D-424C-D3A7-6578840662C4}"/>
              </a:ext>
            </a:extLst>
          </p:cNvPr>
          <p:cNvSpPr/>
          <p:nvPr/>
        </p:nvSpPr>
        <p:spPr>
          <a:xfrm>
            <a:off x="8563175" y="5235529"/>
            <a:ext cx="1319646" cy="271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65A35E-A95E-80B8-BC7D-0F36080BE492}"/>
              </a:ext>
            </a:extLst>
          </p:cNvPr>
          <p:cNvSpPr txBox="1"/>
          <p:nvPr/>
        </p:nvSpPr>
        <p:spPr>
          <a:xfrm>
            <a:off x="7423614" y="5512160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Targets users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72BA0F1-B1B4-3CC4-0C6D-5597FFC39C71}"/>
              </a:ext>
            </a:extLst>
          </p:cNvPr>
          <p:cNvSpPr/>
          <p:nvPr/>
        </p:nvSpPr>
        <p:spPr>
          <a:xfrm>
            <a:off x="8563175" y="5552459"/>
            <a:ext cx="1319646" cy="271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0B177C-EE3E-60E7-E384-528C9EF369BD}"/>
              </a:ext>
            </a:extLst>
          </p:cNvPr>
          <p:cNvSpPr txBox="1"/>
          <p:nvPr/>
        </p:nvSpPr>
        <p:spPr>
          <a:xfrm>
            <a:off x="7442630" y="3806982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Responds to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AD6D0C6-49E5-8208-ED21-D927495C0E5E}"/>
              </a:ext>
            </a:extLst>
          </p:cNvPr>
          <p:cNvSpPr/>
          <p:nvPr/>
        </p:nvSpPr>
        <p:spPr>
          <a:xfrm>
            <a:off x="8558535" y="3782129"/>
            <a:ext cx="1319646" cy="3004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59F5C95-9C5C-E430-9E52-7CA018A26536}"/>
              </a:ext>
            </a:extLst>
          </p:cNvPr>
          <p:cNvSpPr/>
          <p:nvPr/>
        </p:nvSpPr>
        <p:spPr>
          <a:xfrm rot="10800000">
            <a:off x="9637651" y="3888617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0A368E33-3626-DC0C-1CC5-867788827F39}"/>
              </a:ext>
            </a:extLst>
          </p:cNvPr>
          <p:cNvSpPr/>
          <p:nvPr/>
        </p:nvSpPr>
        <p:spPr>
          <a:xfrm rot="10800000">
            <a:off x="9637651" y="5338972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4C1799D9-701A-C907-28E2-3399445D3B44}"/>
              </a:ext>
            </a:extLst>
          </p:cNvPr>
          <p:cNvSpPr/>
          <p:nvPr/>
        </p:nvSpPr>
        <p:spPr>
          <a:xfrm rot="10800000">
            <a:off x="9637651" y="5648604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1E6E12F-0AA0-37CF-77D9-0D04FB8CFED4}"/>
              </a:ext>
            </a:extLst>
          </p:cNvPr>
          <p:cNvSpPr/>
          <p:nvPr/>
        </p:nvSpPr>
        <p:spPr>
          <a:xfrm rot="10800000">
            <a:off x="9637651" y="4234157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682AC65F-AE61-6A0C-840B-2390D2D3DFF9}"/>
              </a:ext>
            </a:extLst>
          </p:cNvPr>
          <p:cNvSpPr/>
          <p:nvPr/>
        </p:nvSpPr>
        <p:spPr>
          <a:xfrm rot="10800000">
            <a:off x="9640279" y="4570705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A5DD025B-A48D-23D9-E483-4CF91CD38F73}"/>
              </a:ext>
            </a:extLst>
          </p:cNvPr>
          <p:cNvSpPr/>
          <p:nvPr/>
        </p:nvSpPr>
        <p:spPr>
          <a:xfrm rot="10800000">
            <a:off x="9640404" y="4929408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AB247E9B-1E07-9B93-AAA3-437AFF499242}"/>
              </a:ext>
            </a:extLst>
          </p:cNvPr>
          <p:cNvCxnSpPr>
            <a:cxnSpLocks/>
            <a:stCxn id="14" idx="1"/>
            <a:endCxn id="38" idx="0"/>
          </p:cNvCxnSpPr>
          <p:nvPr/>
        </p:nvCxnSpPr>
        <p:spPr>
          <a:xfrm flipH="1">
            <a:off x="8604992" y="2050470"/>
            <a:ext cx="2036067" cy="863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491408-64D1-E76B-18B6-E167797AD531}"/>
              </a:ext>
            </a:extLst>
          </p:cNvPr>
          <p:cNvSpPr txBox="1"/>
          <p:nvPr/>
        </p:nvSpPr>
        <p:spPr>
          <a:xfrm>
            <a:off x="814812" y="1064441"/>
            <a:ext cx="19202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Services</a:t>
            </a:r>
          </a:p>
          <a:p>
            <a:pPr lvl="1">
              <a:spcAft>
                <a:spcPts val="600"/>
              </a:spcAft>
            </a:pPr>
            <a:r>
              <a:rPr lang="en-US" sz="1200" b="1" dirty="0"/>
              <a:t>Service Requests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Proposals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Experiments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Resource Monitoring</a:t>
            </a:r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20" name="Picture 12" descr="Dashboard Icon | Line Iconpack | IconsMind">
            <a:extLst>
              <a:ext uri="{FF2B5EF4-FFF2-40B4-BE49-F238E27FC236}">
                <a16:creationId xmlns:a16="http://schemas.microsoft.com/office/drawing/2014/main" id="{621DE9B9-C14B-D378-BF51-242BD020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09" y="1027113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My request Vector Icons free download in SVG, PNG Format">
            <a:extLst>
              <a:ext uri="{FF2B5EF4-FFF2-40B4-BE49-F238E27FC236}">
                <a16:creationId xmlns:a16="http://schemas.microsoft.com/office/drawing/2014/main" id="{2E8B1C5E-B1D5-131C-8614-AFA16F6A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38" y="1604544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Proposal Generic black outline icon | Freepik">
            <a:extLst>
              <a:ext uri="{FF2B5EF4-FFF2-40B4-BE49-F238E27FC236}">
                <a16:creationId xmlns:a16="http://schemas.microsoft.com/office/drawing/2014/main" id="{0C0FA06A-0041-A694-6F15-EED51925C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43" y="1887936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Artificial Intelligence Icon PNGs for Free Download">
            <a:extLst>
              <a:ext uri="{FF2B5EF4-FFF2-40B4-BE49-F238E27FC236}">
                <a16:creationId xmlns:a16="http://schemas.microsoft.com/office/drawing/2014/main" id="{D119AD34-01F9-BB45-17DA-677FE1B45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2" y="1235211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xperiments - Free education icons">
            <a:extLst>
              <a:ext uri="{FF2B5EF4-FFF2-40B4-BE49-F238E27FC236}">
                <a16:creationId xmlns:a16="http://schemas.microsoft.com/office/drawing/2014/main" id="{D5E315A2-4931-C452-7EAF-E3D6643F4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5" y="2090866"/>
            <a:ext cx="260964" cy="2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ource monitoring Vector Icons free download in SVG, PNG Format">
            <a:extLst>
              <a:ext uri="{FF2B5EF4-FFF2-40B4-BE49-F238E27FC236}">
                <a16:creationId xmlns:a16="http://schemas.microsoft.com/office/drawing/2014/main" id="{682EBCED-1A1C-ADD3-9C91-92A85BDD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91" y="2403023"/>
            <a:ext cx="205788" cy="2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0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205BA-A696-5141-3B02-53969C04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43EB3-C272-1294-009B-A03E329F2998}"/>
              </a:ext>
            </a:extLst>
          </p:cNvPr>
          <p:cNvSpPr/>
          <p:nvPr/>
        </p:nvSpPr>
        <p:spPr>
          <a:xfrm>
            <a:off x="274345" y="221225"/>
            <a:ext cx="2704829" cy="64942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87CA77-624C-BC81-E304-1F32A572A0B7}"/>
              </a:ext>
            </a:extLst>
          </p:cNvPr>
          <p:cNvSpPr/>
          <p:nvPr/>
        </p:nvSpPr>
        <p:spPr>
          <a:xfrm>
            <a:off x="2979174" y="221226"/>
            <a:ext cx="8308258" cy="6494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05859D-F037-908C-DD6F-98BF627573CF}"/>
              </a:ext>
            </a:extLst>
          </p:cNvPr>
          <p:cNvCxnSpPr>
            <a:cxnSpLocks/>
          </p:cNvCxnSpPr>
          <p:nvPr/>
        </p:nvCxnSpPr>
        <p:spPr>
          <a:xfrm flipV="1">
            <a:off x="274345" y="5226685"/>
            <a:ext cx="2724943" cy="18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B7F7EE-AEA4-CD4B-D06C-6E7A2360E7EB}"/>
              </a:ext>
            </a:extLst>
          </p:cNvPr>
          <p:cNvSpPr txBox="1"/>
          <p:nvPr/>
        </p:nvSpPr>
        <p:spPr>
          <a:xfrm>
            <a:off x="1574824" y="586620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dev1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137FA2-C9F3-5038-6258-953FDB659FE9}"/>
              </a:ext>
            </a:extLst>
          </p:cNvPr>
          <p:cNvGraphicFramePr>
            <a:graphicFrameLocks noGrp="1"/>
          </p:cNvGraphicFramePr>
          <p:nvPr/>
        </p:nvGraphicFramePr>
        <p:xfrm>
          <a:off x="3256241" y="1013508"/>
          <a:ext cx="7660012" cy="1496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376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875428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1093568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855149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1089896">
                  <a:extLst>
                    <a:ext uri="{9D8B030D-6E8A-4147-A177-3AD203B41FA5}">
                      <a16:colId xmlns:a16="http://schemas.microsoft.com/office/drawing/2014/main" val="510565081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  <a:gridCol w="530942">
                  <a:extLst>
                    <a:ext uri="{9D8B030D-6E8A-4147-A177-3AD203B41FA5}">
                      <a16:colId xmlns:a16="http://schemas.microsoft.com/office/drawing/2014/main" val="1345308905"/>
                    </a:ext>
                  </a:extLst>
                </a:gridCol>
                <a:gridCol w="870495">
                  <a:extLst>
                    <a:ext uri="{9D8B030D-6E8A-4147-A177-3AD203B41FA5}">
                      <a16:colId xmlns:a16="http://schemas.microsoft.com/office/drawing/2014/main" val="144215261"/>
                    </a:ext>
                  </a:extLst>
                </a:gridCol>
                <a:gridCol w="734610">
                  <a:extLst>
                    <a:ext uri="{9D8B030D-6E8A-4147-A177-3AD203B41FA5}">
                      <a16:colId xmlns:a16="http://schemas.microsoft.com/office/drawing/2014/main" val="3212461831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Proposed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Responds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Proposes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Related TEF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500CB9-BE6B-49FF-1CC1-171ECCCB3052}"/>
              </a:ext>
            </a:extLst>
          </p:cNvPr>
          <p:cNvSpPr/>
          <p:nvPr/>
        </p:nvSpPr>
        <p:spPr>
          <a:xfrm>
            <a:off x="5682367" y="3366177"/>
            <a:ext cx="1574390" cy="5087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service proposal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D5DED-4C2A-690A-8846-081417708827}"/>
              </a:ext>
            </a:extLst>
          </p:cNvPr>
          <p:cNvSpPr txBox="1"/>
          <p:nvPr/>
        </p:nvSpPr>
        <p:spPr>
          <a:xfrm>
            <a:off x="3256242" y="607001"/>
            <a:ext cx="22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Service proposals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1E57CC-F724-00B7-6CD9-21F7B36FEA39}"/>
              </a:ext>
            </a:extLst>
          </p:cNvPr>
          <p:cNvSpPr/>
          <p:nvPr/>
        </p:nvSpPr>
        <p:spPr>
          <a:xfrm>
            <a:off x="8046732" y="2922862"/>
            <a:ext cx="2981896" cy="37005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5F6B7-E240-5996-6AF9-A8211834CB0E}"/>
              </a:ext>
            </a:extLst>
          </p:cNvPr>
          <p:cNvSpPr txBox="1"/>
          <p:nvPr/>
        </p:nvSpPr>
        <p:spPr>
          <a:xfrm>
            <a:off x="8356302" y="3170491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1F0465-7475-BB2F-4B7F-5A27A4BDF35C}"/>
              </a:ext>
            </a:extLst>
          </p:cNvPr>
          <p:cNvSpPr/>
          <p:nvPr/>
        </p:nvSpPr>
        <p:spPr>
          <a:xfrm>
            <a:off x="9500878" y="3175373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6C712-2663-225A-9AA2-C9C29BB8DB48}"/>
              </a:ext>
            </a:extLst>
          </p:cNvPr>
          <p:cNvSpPr/>
          <p:nvPr/>
        </p:nvSpPr>
        <p:spPr>
          <a:xfrm>
            <a:off x="9500878" y="3461671"/>
            <a:ext cx="1319646" cy="3004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DCB40-65AA-4DC1-8857-1F04C3E108C2}"/>
              </a:ext>
            </a:extLst>
          </p:cNvPr>
          <p:cNvSpPr txBox="1"/>
          <p:nvPr/>
        </p:nvSpPr>
        <p:spPr>
          <a:xfrm>
            <a:off x="8365569" y="3456635"/>
            <a:ext cx="1499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9FA8F-EA64-44B1-1F84-FCE3B28D348C}"/>
              </a:ext>
            </a:extLst>
          </p:cNvPr>
          <p:cNvSpPr txBox="1"/>
          <p:nvPr/>
        </p:nvSpPr>
        <p:spPr>
          <a:xfrm>
            <a:off x="8356302" y="4126171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Capabilities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31E8B2-5592-8753-2F00-41D25A569CA3}"/>
              </a:ext>
            </a:extLst>
          </p:cNvPr>
          <p:cNvSpPr/>
          <p:nvPr/>
        </p:nvSpPr>
        <p:spPr>
          <a:xfrm>
            <a:off x="9500878" y="4124799"/>
            <a:ext cx="1319646" cy="2987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C7C20-D48E-CA88-1C76-2883CC932775}"/>
              </a:ext>
            </a:extLst>
          </p:cNvPr>
          <p:cNvSpPr txBox="1"/>
          <p:nvPr/>
        </p:nvSpPr>
        <p:spPr>
          <a:xfrm>
            <a:off x="8365569" y="4454963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KPIs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E72E8C-B195-2624-E19B-2A8F1D01ABBF}"/>
              </a:ext>
            </a:extLst>
          </p:cNvPr>
          <p:cNvSpPr/>
          <p:nvPr/>
        </p:nvSpPr>
        <p:spPr>
          <a:xfrm>
            <a:off x="9500878" y="4476491"/>
            <a:ext cx="1319646" cy="2862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B3D5B-D758-9E7F-97CB-74E22BB222D6}"/>
              </a:ext>
            </a:extLst>
          </p:cNvPr>
          <p:cNvSpPr txBox="1"/>
          <p:nvPr/>
        </p:nvSpPr>
        <p:spPr>
          <a:xfrm>
            <a:off x="8345451" y="4705560"/>
            <a:ext cx="155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Requires infrastructure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7C7FF28-15E6-F610-FDCA-C89F48B1A934}"/>
              </a:ext>
            </a:extLst>
          </p:cNvPr>
          <p:cNvSpPr/>
          <p:nvPr/>
        </p:nvSpPr>
        <p:spPr>
          <a:xfrm>
            <a:off x="9500878" y="4849926"/>
            <a:ext cx="1319646" cy="3077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B5D4C4C-57E8-77B2-71CC-B949273439CF}"/>
              </a:ext>
            </a:extLst>
          </p:cNvPr>
          <p:cNvSpPr/>
          <p:nvPr/>
        </p:nvSpPr>
        <p:spPr>
          <a:xfrm>
            <a:off x="9130224" y="6263173"/>
            <a:ext cx="1030477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529BC5-A11C-E5B0-95FE-65D5108E647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256757" y="3620537"/>
            <a:ext cx="789975" cy="1152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15F2E0-E203-E8AE-9F72-6F941FD578C5}"/>
              </a:ext>
            </a:extLst>
          </p:cNvPr>
          <p:cNvSpPr txBox="1"/>
          <p:nvPr/>
        </p:nvSpPr>
        <p:spPr>
          <a:xfrm>
            <a:off x="8351602" y="5209369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Related TEF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C68EEAC-320B-3E49-FB52-DF5707DA6863}"/>
              </a:ext>
            </a:extLst>
          </p:cNvPr>
          <p:cNvSpPr/>
          <p:nvPr/>
        </p:nvSpPr>
        <p:spPr>
          <a:xfrm>
            <a:off x="9495863" y="5244889"/>
            <a:ext cx="1319646" cy="271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EE62A7-AEA3-9176-0230-0EC4289104DF}"/>
              </a:ext>
            </a:extLst>
          </p:cNvPr>
          <p:cNvSpPr txBox="1"/>
          <p:nvPr/>
        </p:nvSpPr>
        <p:spPr>
          <a:xfrm>
            <a:off x="8356302" y="5521520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Targets users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7A9C674-724A-AAA7-B8FD-39E19FB7EA51}"/>
              </a:ext>
            </a:extLst>
          </p:cNvPr>
          <p:cNvSpPr/>
          <p:nvPr/>
        </p:nvSpPr>
        <p:spPr>
          <a:xfrm>
            <a:off x="9495863" y="5561819"/>
            <a:ext cx="1319646" cy="271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F228A-BB40-9297-156D-30C64D2A6D70}"/>
              </a:ext>
            </a:extLst>
          </p:cNvPr>
          <p:cNvSpPr txBox="1"/>
          <p:nvPr/>
        </p:nvSpPr>
        <p:spPr>
          <a:xfrm>
            <a:off x="8375318" y="3816342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Responds to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51F9ABA-1715-6B46-65D9-8AF566AF8A9E}"/>
              </a:ext>
            </a:extLst>
          </p:cNvPr>
          <p:cNvSpPr/>
          <p:nvPr/>
        </p:nvSpPr>
        <p:spPr>
          <a:xfrm>
            <a:off x="9491223" y="3791489"/>
            <a:ext cx="1319646" cy="3004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31B4682-E24A-8003-D227-11F9643FB58A}"/>
              </a:ext>
            </a:extLst>
          </p:cNvPr>
          <p:cNvSpPr/>
          <p:nvPr/>
        </p:nvSpPr>
        <p:spPr>
          <a:xfrm rot="10800000">
            <a:off x="10570339" y="3897977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A85B22A-3A71-4CC9-40AE-39F0DB14F1B7}"/>
              </a:ext>
            </a:extLst>
          </p:cNvPr>
          <p:cNvSpPr/>
          <p:nvPr/>
        </p:nvSpPr>
        <p:spPr>
          <a:xfrm rot="10800000">
            <a:off x="10570339" y="5348332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BEDC379C-1CA1-3839-A1EB-4995CCE76CA3}"/>
              </a:ext>
            </a:extLst>
          </p:cNvPr>
          <p:cNvSpPr/>
          <p:nvPr/>
        </p:nvSpPr>
        <p:spPr>
          <a:xfrm rot="10800000">
            <a:off x="10570339" y="5657964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6" descr="developer Icon - Free PNG &amp; SVG 962492 - Noun Project">
            <a:extLst>
              <a:ext uri="{FF2B5EF4-FFF2-40B4-BE49-F238E27FC236}">
                <a16:creationId xmlns:a16="http://schemas.microsoft.com/office/drawing/2014/main" id="{6437E7CA-E3D6-3B71-5566-1D8B15AB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78" y="5257489"/>
            <a:ext cx="650221" cy="6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BC28B37-24B2-C6A7-17C1-E6C8AD5DFDE4}"/>
              </a:ext>
            </a:extLst>
          </p:cNvPr>
          <p:cNvSpPr txBox="1"/>
          <p:nvPr/>
        </p:nvSpPr>
        <p:spPr>
          <a:xfrm>
            <a:off x="11028628" y="471117"/>
            <a:ext cx="1216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verifies (accepted or rejected)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362B81-8702-783A-66DB-4BC139E52CEB}"/>
              </a:ext>
            </a:extLst>
          </p:cNvPr>
          <p:cNvCxnSpPr>
            <a:endCxn id="45" idx="1"/>
          </p:cNvCxnSpPr>
          <p:nvPr/>
        </p:nvCxnSpPr>
        <p:spPr>
          <a:xfrm flipV="1">
            <a:off x="10735056" y="840449"/>
            <a:ext cx="293572" cy="17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3F1E68B-B360-BC4A-B657-5981ECC36495}"/>
              </a:ext>
            </a:extLst>
          </p:cNvPr>
          <p:cNvSpPr/>
          <p:nvPr/>
        </p:nvSpPr>
        <p:spPr>
          <a:xfrm rot="10800000">
            <a:off x="10570339" y="4243517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6B6E5F6-419D-E7D5-DDD1-2A5DE0EE204D}"/>
              </a:ext>
            </a:extLst>
          </p:cNvPr>
          <p:cNvSpPr/>
          <p:nvPr/>
        </p:nvSpPr>
        <p:spPr>
          <a:xfrm rot="10800000">
            <a:off x="10572967" y="4580065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B0E1408-1BBF-C7D0-165B-2BD6498D276E}"/>
              </a:ext>
            </a:extLst>
          </p:cNvPr>
          <p:cNvSpPr/>
          <p:nvPr/>
        </p:nvSpPr>
        <p:spPr>
          <a:xfrm rot="10800000">
            <a:off x="10573092" y="4938768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F3A96-0EB9-AE27-6AA3-3355915C1560}"/>
              </a:ext>
            </a:extLst>
          </p:cNvPr>
          <p:cNvSpPr txBox="1"/>
          <p:nvPr/>
        </p:nvSpPr>
        <p:spPr>
          <a:xfrm>
            <a:off x="5784305" y="273411"/>
            <a:ext cx="236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or my proposals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7DBDA2-118A-8B5C-5080-E84439005D6E}"/>
              </a:ext>
            </a:extLst>
          </p:cNvPr>
          <p:cNvSpPr txBox="1"/>
          <p:nvPr/>
        </p:nvSpPr>
        <p:spPr>
          <a:xfrm>
            <a:off x="801999" y="1120242"/>
            <a:ext cx="19202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Requests</a:t>
            </a:r>
          </a:p>
          <a:p>
            <a:pPr lvl="1">
              <a:spcAft>
                <a:spcPts val="600"/>
              </a:spcAft>
            </a:pPr>
            <a:r>
              <a:rPr lang="en-US" sz="1200" b="1" dirty="0"/>
              <a:t>Service Proposals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Experiments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Resource Monitoring</a:t>
            </a:r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44" name="Picture 12" descr="Dashboard Icon | Line Iconpack | IconsMind">
            <a:extLst>
              <a:ext uri="{FF2B5EF4-FFF2-40B4-BE49-F238E27FC236}">
                <a16:creationId xmlns:a16="http://schemas.microsoft.com/office/drawing/2014/main" id="{972AAB73-FEE4-2816-D91B-3703DCBE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6" y="1082914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My request Vector Icons free download in SVG, PNG Format">
            <a:extLst>
              <a:ext uri="{FF2B5EF4-FFF2-40B4-BE49-F238E27FC236}">
                <a16:creationId xmlns:a16="http://schemas.microsoft.com/office/drawing/2014/main" id="{5BE2352B-5C50-C28D-A4EB-2248684B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5" y="1660345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Proposal Generic black outline icon | Freepik">
            <a:extLst>
              <a:ext uri="{FF2B5EF4-FFF2-40B4-BE49-F238E27FC236}">
                <a16:creationId xmlns:a16="http://schemas.microsoft.com/office/drawing/2014/main" id="{3F51E300-6ABE-80A4-237D-FCE8922B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0" y="1943737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rtificial Intelligence Icon PNGs for Free Download">
            <a:extLst>
              <a:ext uri="{FF2B5EF4-FFF2-40B4-BE49-F238E27FC236}">
                <a16:creationId xmlns:a16="http://schemas.microsoft.com/office/drawing/2014/main" id="{141D2D5B-C53A-BEA0-F775-7567CEEB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9" y="1291012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periments - Free education icons">
            <a:extLst>
              <a:ext uri="{FF2B5EF4-FFF2-40B4-BE49-F238E27FC236}">
                <a16:creationId xmlns:a16="http://schemas.microsoft.com/office/drawing/2014/main" id="{B2EF20BA-4325-8260-C51B-379C3E556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1" y="2206665"/>
            <a:ext cx="188949" cy="1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ource monitoring Vector Icons free download in SVG, PNG Format">
            <a:extLst>
              <a:ext uri="{FF2B5EF4-FFF2-40B4-BE49-F238E27FC236}">
                <a16:creationId xmlns:a16="http://schemas.microsoft.com/office/drawing/2014/main" id="{A774F98E-B548-05C3-E0E2-8563491B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4" y="2467288"/>
            <a:ext cx="205788" cy="2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B6852-A69A-AF2C-C9F3-123D5FF2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ECF1C4-1C03-8B03-E948-EC4D9B99C831}"/>
              </a:ext>
            </a:extLst>
          </p:cNvPr>
          <p:cNvSpPr/>
          <p:nvPr/>
        </p:nvSpPr>
        <p:spPr>
          <a:xfrm>
            <a:off x="459029" y="128017"/>
            <a:ext cx="2520145" cy="6665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4C5E1-C2D1-47A0-1E9C-5541E57D0756}"/>
              </a:ext>
            </a:extLst>
          </p:cNvPr>
          <p:cNvSpPr/>
          <p:nvPr/>
        </p:nvSpPr>
        <p:spPr>
          <a:xfrm>
            <a:off x="2979174" y="128017"/>
            <a:ext cx="9036042" cy="6665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 descr="avatar Vector Icons free download in SVG, PNG Format">
            <a:extLst>
              <a:ext uri="{FF2B5EF4-FFF2-40B4-BE49-F238E27FC236}">
                <a16:creationId xmlns:a16="http://schemas.microsoft.com/office/drawing/2014/main" id="{CCB6499E-12F6-BE8A-FB54-9724E1C16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12" y="5184987"/>
            <a:ext cx="786694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55235-5CC3-A1E3-F965-5A57EBC3F457}"/>
              </a:ext>
            </a:extLst>
          </p:cNvPr>
          <p:cNvCxnSpPr>
            <a:cxnSpLocks/>
          </p:cNvCxnSpPr>
          <p:nvPr/>
        </p:nvCxnSpPr>
        <p:spPr>
          <a:xfrm>
            <a:off x="459029" y="5073445"/>
            <a:ext cx="25201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209865-11F4-8E08-FBE6-9E9622FCF80E}"/>
              </a:ext>
            </a:extLst>
          </p:cNvPr>
          <p:cNvSpPr txBox="1"/>
          <p:nvPr/>
        </p:nvSpPr>
        <p:spPr>
          <a:xfrm>
            <a:off x="1267637" y="5824510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end_user1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71C559-B622-CA49-6E5C-0ECC3731C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33796"/>
              </p:ext>
            </p:extLst>
          </p:nvPr>
        </p:nvGraphicFramePr>
        <p:xfrm>
          <a:off x="3299014" y="861636"/>
          <a:ext cx="8505889" cy="16790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099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789167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1071441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912807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  <a:gridCol w="826169">
                  <a:extLst>
                    <a:ext uri="{9D8B030D-6E8A-4147-A177-3AD203B41FA5}">
                      <a16:colId xmlns:a16="http://schemas.microsoft.com/office/drawing/2014/main" val="1345308905"/>
                    </a:ext>
                  </a:extLst>
                </a:gridCol>
                <a:gridCol w="1304747">
                  <a:extLst>
                    <a:ext uri="{9D8B030D-6E8A-4147-A177-3AD203B41FA5}">
                      <a16:colId xmlns:a16="http://schemas.microsoft.com/office/drawing/2014/main" val="144215261"/>
                    </a:ext>
                  </a:extLst>
                </a:gridCol>
                <a:gridCol w="619924">
                  <a:extLst>
                    <a:ext uri="{9D8B030D-6E8A-4147-A177-3AD203B41FA5}">
                      <a16:colId xmlns:a16="http://schemas.microsoft.com/office/drawing/2014/main" val="3212461831"/>
                    </a:ext>
                  </a:extLst>
                </a:gridCol>
                <a:gridCol w="847845">
                  <a:extLst>
                    <a:ext uri="{9D8B030D-6E8A-4147-A177-3AD203B41FA5}">
                      <a16:colId xmlns:a16="http://schemas.microsoft.com/office/drawing/2014/main" val="3800992291"/>
                    </a:ext>
                  </a:extLst>
                </a:gridCol>
                <a:gridCol w="847845">
                  <a:extLst>
                    <a:ext uri="{9D8B030D-6E8A-4147-A177-3AD203B41FA5}">
                      <a16:colId xmlns:a16="http://schemas.microsoft.com/office/drawing/2014/main" val="1714825353"/>
                    </a:ext>
                  </a:extLst>
                </a:gridCol>
                <a:gridCol w="847845">
                  <a:extLst>
                    <a:ext uri="{9D8B030D-6E8A-4147-A177-3AD203B41FA5}">
                      <a16:colId xmlns:a16="http://schemas.microsoft.com/office/drawing/2014/main" val="4283133443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Datasets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Assets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HPC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Relates to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Proposal_id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598FE3-5213-D92C-961D-093BEC7DAC7A}"/>
              </a:ext>
            </a:extLst>
          </p:cNvPr>
          <p:cNvSpPr txBox="1"/>
          <p:nvPr/>
        </p:nvSpPr>
        <p:spPr>
          <a:xfrm>
            <a:off x="3241161" y="434788"/>
            <a:ext cx="22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experiments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89571-F164-31BB-F27E-AD8B6B1BD015}"/>
              </a:ext>
            </a:extLst>
          </p:cNvPr>
          <p:cNvSpPr txBox="1"/>
          <p:nvPr/>
        </p:nvSpPr>
        <p:spPr>
          <a:xfrm>
            <a:off x="3279230" y="3029033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291E3A-BB9B-13CC-670B-0B91FD028283}"/>
              </a:ext>
            </a:extLst>
          </p:cNvPr>
          <p:cNvSpPr/>
          <p:nvPr/>
        </p:nvSpPr>
        <p:spPr>
          <a:xfrm>
            <a:off x="4366657" y="3061242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130403-FEAF-7EB6-EB29-0D4F02CB118A}"/>
              </a:ext>
            </a:extLst>
          </p:cNvPr>
          <p:cNvSpPr/>
          <p:nvPr/>
        </p:nvSpPr>
        <p:spPr>
          <a:xfrm>
            <a:off x="4373332" y="3369019"/>
            <a:ext cx="1319646" cy="3004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A426D-EDCC-4BA9-5367-E0B7A46D7CF5}"/>
              </a:ext>
            </a:extLst>
          </p:cNvPr>
          <p:cNvSpPr txBox="1"/>
          <p:nvPr/>
        </p:nvSpPr>
        <p:spPr>
          <a:xfrm>
            <a:off x="3279230" y="3346022"/>
            <a:ext cx="1499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D3DFEB-4575-EF54-839A-1CEBC8447053}"/>
              </a:ext>
            </a:extLst>
          </p:cNvPr>
          <p:cNvSpPr/>
          <p:nvPr/>
        </p:nvSpPr>
        <p:spPr>
          <a:xfrm>
            <a:off x="8247527" y="3916548"/>
            <a:ext cx="1462193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Experiment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746663-B147-4BCF-05FF-1F30AE9BC171}"/>
              </a:ext>
            </a:extLst>
          </p:cNvPr>
          <p:cNvSpPr txBox="1"/>
          <p:nvPr/>
        </p:nvSpPr>
        <p:spPr>
          <a:xfrm>
            <a:off x="3258572" y="3756457"/>
            <a:ext cx="94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Datasets required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6D3245-EE1A-6159-5AD2-7FCBD8A2F804}"/>
              </a:ext>
            </a:extLst>
          </p:cNvPr>
          <p:cNvSpPr txBox="1"/>
          <p:nvPr/>
        </p:nvSpPr>
        <p:spPr>
          <a:xfrm>
            <a:off x="3241160" y="2653602"/>
            <a:ext cx="22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experiment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C140BF3-7411-F28F-056E-43A8BC6AD7EC}"/>
              </a:ext>
            </a:extLst>
          </p:cNvPr>
          <p:cNvSpPr/>
          <p:nvPr/>
        </p:nvSpPr>
        <p:spPr>
          <a:xfrm>
            <a:off x="4352673" y="3770151"/>
            <a:ext cx="1722667" cy="7936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4000D4-A1C0-8CB9-5692-ECED236A2A4C}"/>
              </a:ext>
            </a:extLst>
          </p:cNvPr>
          <p:cNvSpPr txBox="1"/>
          <p:nvPr/>
        </p:nvSpPr>
        <p:spPr>
          <a:xfrm>
            <a:off x="4737777" y="3798224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 1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C7D7C1-4AC4-6E8A-F59F-F0F89107B6A1}"/>
              </a:ext>
            </a:extLst>
          </p:cNvPr>
          <p:cNvSpPr txBox="1"/>
          <p:nvPr/>
        </p:nvSpPr>
        <p:spPr>
          <a:xfrm>
            <a:off x="4737777" y="3985906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1203CF-61AC-1B65-BAFC-6495D470D844}"/>
              </a:ext>
            </a:extLst>
          </p:cNvPr>
          <p:cNvSpPr/>
          <p:nvPr/>
        </p:nvSpPr>
        <p:spPr>
          <a:xfrm>
            <a:off x="4541463" y="3881539"/>
            <a:ext cx="148125" cy="145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BA3D83-7FBB-66F3-4774-899ACC4BD758}"/>
              </a:ext>
            </a:extLst>
          </p:cNvPr>
          <p:cNvSpPr/>
          <p:nvPr/>
        </p:nvSpPr>
        <p:spPr>
          <a:xfrm>
            <a:off x="4539085" y="4078356"/>
            <a:ext cx="148125" cy="145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1342C7-D541-F64C-C12A-60C1BF5C5F10}"/>
              </a:ext>
            </a:extLst>
          </p:cNvPr>
          <p:cNvSpPr txBox="1"/>
          <p:nvPr/>
        </p:nvSpPr>
        <p:spPr>
          <a:xfrm>
            <a:off x="3251735" y="4678605"/>
            <a:ext cx="94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Assets required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DF66636-5BF3-CCE5-5CD6-F9F5963E1061}"/>
              </a:ext>
            </a:extLst>
          </p:cNvPr>
          <p:cNvSpPr/>
          <p:nvPr/>
        </p:nvSpPr>
        <p:spPr>
          <a:xfrm>
            <a:off x="4345836" y="4692299"/>
            <a:ext cx="1722667" cy="6250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9A7E10-193C-FA22-72A4-9AB562DFAE22}"/>
              </a:ext>
            </a:extLst>
          </p:cNvPr>
          <p:cNvSpPr txBox="1"/>
          <p:nvPr/>
        </p:nvSpPr>
        <p:spPr>
          <a:xfrm>
            <a:off x="4730940" y="4720372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Asset 1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4E57D-3C0C-3A31-9160-BB5D862C177C}"/>
              </a:ext>
            </a:extLst>
          </p:cNvPr>
          <p:cNvSpPr txBox="1"/>
          <p:nvPr/>
        </p:nvSpPr>
        <p:spPr>
          <a:xfrm>
            <a:off x="4730940" y="4909610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Asset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68BC10-7E3D-3159-8980-5F197BC08595}"/>
              </a:ext>
            </a:extLst>
          </p:cNvPr>
          <p:cNvSpPr/>
          <p:nvPr/>
        </p:nvSpPr>
        <p:spPr>
          <a:xfrm>
            <a:off x="4534626" y="4803687"/>
            <a:ext cx="148125" cy="145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594CD84-CB18-B82A-2EEF-30F22EAC168B}"/>
              </a:ext>
            </a:extLst>
          </p:cNvPr>
          <p:cNvSpPr/>
          <p:nvPr/>
        </p:nvSpPr>
        <p:spPr>
          <a:xfrm>
            <a:off x="4532248" y="5000504"/>
            <a:ext cx="148125" cy="145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3134B7-5FAE-4E9D-E5BA-9DA5A78AA2E3}"/>
              </a:ext>
            </a:extLst>
          </p:cNvPr>
          <p:cNvSpPr txBox="1"/>
          <p:nvPr/>
        </p:nvSpPr>
        <p:spPr>
          <a:xfrm>
            <a:off x="3241160" y="5532467"/>
            <a:ext cx="94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HPC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B9F63-5922-F353-C216-8F9C4A968D92}"/>
              </a:ext>
            </a:extLst>
          </p:cNvPr>
          <p:cNvSpPr txBox="1"/>
          <p:nvPr/>
        </p:nvSpPr>
        <p:spPr>
          <a:xfrm>
            <a:off x="7383947" y="2989377"/>
            <a:ext cx="947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KPIs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F0F2AD-FB11-7F2F-521E-150D1962D3C6}"/>
              </a:ext>
            </a:extLst>
          </p:cNvPr>
          <p:cNvSpPr/>
          <p:nvPr/>
        </p:nvSpPr>
        <p:spPr>
          <a:xfrm>
            <a:off x="8117291" y="3033169"/>
            <a:ext cx="1722667" cy="6250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9E9841-CE3B-8CE8-D7D8-B5E019D510AC}"/>
              </a:ext>
            </a:extLst>
          </p:cNvPr>
          <p:cNvSpPr txBox="1"/>
          <p:nvPr/>
        </p:nvSpPr>
        <p:spPr>
          <a:xfrm>
            <a:off x="8247524" y="3051171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KPI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9E04C-9F51-0FEE-63F6-81730A28516C}"/>
              </a:ext>
            </a:extLst>
          </p:cNvPr>
          <p:cNvSpPr txBox="1"/>
          <p:nvPr/>
        </p:nvSpPr>
        <p:spPr>
          <a:xfrm>
            <a:off x="8247524" y="3249891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KPI 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10F8608-8565-5025-965C-0CAD45DF4C14}"/>
              </a:ext>
            </a:extLst>
          </p:cNvPr>
          <p:cNvSpPr/>
          <p:nvPr/>
        </p:nvSpPr>
        <p:spPr>
          <a:xfrm>
            <a:off x="8247525" y="4305438"/>
            <a:ext cx="1462193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Go to workbench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116899-B899-9B6F-0B97-65AF1B5EECBE}"/>
              </a:ext>
            </a:extLst>
          </p:cNvPr>
          <p:cNvSpPr/>
          <p:nvPr/>
        </p:nvSpPr>
        <p:spPr>
          <a:xfrm>
            <a:off x="8247524" y="4694328"/>
            <a:ext cx="1462193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End Experiment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BC4C6B-B3AC-671D-C6AD-6466E7FE90D5}"/>
              </a:ext>
            </a:extLst>
          </p:cNvPr>
          <p:cNvSpPr/>
          <p:nvPr/>
        </p:nvSpPr>
        <p:spPr>
          <a:xfrm>
            <a:off x="4348027" y="5509282"/>
            <a:ext cx="1722667" cy="12288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8AE5B-1EB0-3B52-7CD0-3CA2EE50A23D}"/>
              </a:ext>
            </a:extLst>
          </p:cNvPr>
          <p:cNvSpPr txBox="1"/>
          <p:nvPr/>
        </p:nvSpPr>
        <p:spPr>
          <a:xfrm>
            <a:off x="4487654" y="5596992"/>
            <a:ext cx="641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CPUs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9D13E-4AE1-4DCF-64F6-235B08DD2166}"/>
              </a:ext>
            </a:extLst>
          </p:cNvPr>
          <p:cNvSpPr txBox="1"/>
          <p:nvPr/>
        </p:nvSpPr>
        <p:spPr>
          <a:xfrm>
            <a:off x="4508148" y="5860395"/>
            <a:ext cx="62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DE649C-B493-E2E1-E7DA-1AA3C4031F48}"/>
              </a:ext>
            </a:extLst>
          </p:cNvPr>
          <p:cNvSpPr txBox="1"/>
          <p:nvPr/>
        </p:nvSpPr>
        <p:spPr>
          <a:xfrm>
            <a:off x="4508148" y="6197146"/>
            <a:ext cx="66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GPUs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0EAE0D-0E4C-78C2-4ABF-15521EF63DA8}"/>
              </a:ext>
            </a:extLst>
          </p:cNvPr>
          <p:cNvSpPr txBox="1"/>
          <p:nvPr/>
        </p:nvSpPr>
        <p:spPr>
          <a:xfrm>
            <a:off x="4508148" y="6426094"/>
            <a:ext cx="1109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Disk Space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1072E6-6DA9-9A75-8B2E-18332ED16226}"/>
              </a:ext>
            </a:extLst>
          </p:cNvPr>
          <p:cNvSpPr/>
          <p:nvPr/>
        </p:nvSpPr>
        <p:spPr>
          <a:xfrm>
            <a:off x="5546163" y="6172435"/>
            <a:ext cx="355063" cy="22460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041137-09F0-4879-113B-DA72CFF6958D}"/>
              </a:ext>
            </a:extLst>
          </p:cNvPr>
          <p:cNvSpPr/>
          <p:nvPr/>
        </p:nvSpPr>
        <p:spPr>
          <a:xfrm>
            <a:off x="5540042" y="5867152"/>
            <a:ext cx="355063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4C4499-A455-FAFC-B411-33DD3BDD696F}"/>
              </a:ext>
            </a:extLst>
          </p:cNvPr>
          <p:cNvSpPr/>
          <p:nvPr/>
        </p:nvSpPr>
        <p:spPr>
          <a:xfrm>
            <a:off x="5544342" y="5578334"/>
            <a:ext cx="355063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A73A3A8-5909-1C95-8DCC-CD6404DB9074}"/>
              </a:ext>
            </a:extLst>
          </p:cNvPr>
          <p:cNvSpPr/>
          <p:nvPr/>
        </p:nvSpPr>
        <p:spPr>
          <a:xfrm>
            <a:off x="5540043" y="6444332"/>
            <a:ext cx="355063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577668-277D-01B9-FC9D-040A2A81BBC9}"/>
              </a:ext>
            </a:extLst>
          </p:cNvPr>
          <p:cNvSpPr/>
          <p:nvPr/>
        </p:nvSpPr>
        <p:spPr>
          <a:xfrm>
            <a:off x="10452615" y="2963728"/>
            <a:ext cx="1429292" cy="93054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Started</a:t>
            </a:r>
          </a:p>
          <a:p>
            <a:pPr algn="ctr"/>
            <a:r>
              <a:rPr lang="en-US" sz="1200" dirty="0"/>
              <a:t>In progress</a:t>
            </a:r>
          </a:p>
          <a:p>
            <a:pPr algn="ctr"/>
            <a:r>
              <a:rPr lang="en-US" sz="1200" dirty="0"/>
              <a:t>Completed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057A2D-0C19-C758-E6EA-3C6FF38C0167}"/>
              </a:ext>
            </a:extLst>
          </p:cNvPr>
          <p:cNvCxnSpPr>
            <a:cxnSpLocks/>
          </p:cNvCxnSpPr>
          <p:nvPr/>
        </p:nvCxnSpPr>
        <p:spPr>
          <a:xfrm>
            <a:off x="10452615" y="1130940"/>
            <a:ext cx="337305" cy="1795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A010661-A421-A0D9-E134-D827E220CFDF}"/>
              </a:ext>
            </a:extLst>
          </p:cNvPr>
          <p:cNvSpPr/>
          <p:nvPr/>
        </p:nvSpPr>
        <p:spPr>
          <a:xfrm>
            <a:off x="10303679" y="5266603"/>
            <a:ext cx="1429292" cy="93054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Goes to payment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092903-7B8D-AA61-4BD4-E47AA2602715}"/>
              </a:ext>
            </a:extLst>
          </p:cNvPr>
          <p:cNvCxnSpPr>
            <a:stCxn id="7" idx="3"/>
            <a:endCxn id="35" idx="1"/>
          </p:cNvCxnSpPr>
          <p:nvPr/>
        </p:nvCxnSpPr>
        <p:spPr>
          <a:xfrm>
            <a:off x="9709717" y="4835461"/>
            <a:ext cx="593962" cy="8964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DE975C1-976B-2636-E3F0-3696E071A8A1}"/>
              </a:ext>
            </a:extLst>
          </p:cNvPr>
          <p:cNvCxnSpPr>
            <a:stCxn id="25" idx="1"/>
            <a:endCxn id="58" idx="1"/>
          </p:cNvCxnSpPr>
          <p:nvPr/>
        </p:nvCxnSpPr>
        <p:spPr>
          <a:xfrm rot="10800000" flipV="1">
            <a:off x="8247525" y="4057681"/>
            <a:ext cx="2" cy="388890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0AB9905-B39A-4804-C5AF-B378026FF6D5}"/>
              </a:ext>
            </a:extLst>
          </p:cNvPr>
          <p:cNvSpPr/>
          <p:nvPr/>
        </p:nvSpPr>
        <p:spPr>
          <a:xfrm>
            <a:off x="6359185" y="2653602"/>
            <a:ext cx="1462193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50C46D-B06D-7E7C-F189-94E533E50B94}"/>
              </a:ext>
            </a:extLst>
          </p:cNvPr>
          <p:cNvSpPr txBox="1"/>
          <p:nvPr/>
        </p:nvSpPr>
        <p:spPr>
          <a:xfrm>
            <a:off x="6068503" y="3866872"/>
            <a:ext cx="10217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How to filter dataset? TEF node?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0956ED-4AF1-2C07-2832-CB955B5805F1}"/>
              </a:ext>
            </a:extLst>
          </p:cNvPr>
          <p:cNvSpPr txBox="1"/>
          <p:nvPr/>
        </p:nvSpPr>
        <p:spPr>
          <a:xfrm>
            <a:off x="973744" y="861636"/>
            <a:ext cx="192022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Requests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Proposals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Experiments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Resource Monitoring</a:t>
            </a:r>
          </a:p>
          <a:p>
            <a:pPr lvl="1"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36" name="Picture 12" descr="Dashboard Icon | Line Iconpack | IconsMind">
            <a:extLst>
              <a:ext uri="{FF2B5EF4-FFF2-40B4-BE49-F238E27FC236}">
                <a16:creationId xmlns:a16="http://schemas.microsoft.com/office/drawing/2014/main" id="{ADDB9739-1EE6-B065-7DE6-15FE08F1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1" y="824308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My request Vector Icons free download in SVG, PNG Format">
            <a:extLst>
              <a:ext uri="{FF2B5EF4-FFF2-40B4-BE49-F238E27FC236}">
                <a16:creationId xmlns:a16="http://schemas.microsoft.com/office/drawing/2014/main" id="{A1254637-72F6-BD96-8867-65022D99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70" y="1401739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Proposal Generic black outline icon | Freepik">
            <a:extLst>
              <a:ext uri="{FF2B5EF4-FFF2-40B4-BE49-F238E27FC236}">
                <a16:creationId xmlns:a16="http://schemas.microsoft.com/office/drawing/2014/main" id="{20F66AB5-F07F-8504-5C1E-FDC819E8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75" y="1685131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Artificial Intelligence Icon PNGs for Free Download">
            <a:extLst>
              <a:ext uri="{FF2B5EF4-FFF2-40B4-BE49-F238E27FC236}">
                <a16:creationId xmlns:a16="http://schemas.microsoft.com/office/drawing/2014/main" id="{E2DEC632-B66E-006E-D140-A450F76B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4" y="1032406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93856A9-2D04-1F80-226D-E0C2755F6015}"/>
              </a:ext>
            </a:extLst>
          </p:cNvPr>
          <p:cNvSpPr/>
          <p:nvPr/>
        </p:nvSpPr>
        <p:spPr>
          <a:xfrm>
            <a:off x="10303679" y="3976520"/>
            <a:ext cx="1429292" cy="53002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resources exist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FE35D5-8529-6281-DD4D-B443D3BBAADD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 flipV="1">
            <a:off x="9709718" y="4241532"/>
            <a:ext cx="593961" cy="205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75BB519-5256-8E96-A8D1-B2A7121272B9}"/>
              </a:ext>
            </a:extLst>
          </p:cNvPr>
          <p:cNvSpPr/>
          <p:nvPr/>
        </p:nvSpPr>
        <p:spPr>
          <a:xfrm>
            <a:off x="10316926" y="4616040"/>
            <a:ext cx="1429292" cy="53002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Else schedule access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A944284-7752-D8E5-7CCE-A2DCD47BB353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>
          <a:xfrm>
            <a:off x="9709718" y="4446571"/>
            <a:ext cx="607208" cy="434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4480F53-1B01-5DB2-B9A9-C0C0456DC10C}"/>
              </a:ext>
            </a:extLst>
          </p:cNvPr>
          <p:cNvSpPr txBox="1"/>
          <p:nvPr/>
        </p:nvSpPr>
        <p:spPr>
          <a:xfrm>
            <a:off x="7827719" y="5146063"/>
            <a:ext cx="226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can access workbench at  12:00 16/6/2025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91D2B5-E3A9-9D03-5489-0AEF50E8B340}"/>
              </a:ext>
            </a:extLst>
          </p:cNvPr>
          <p:cNvCxnSpPr>
            <a:cxnSpLocks/>
            <a:stCxn id="63" idx="1"/>
            <a:endCxn id="1034" idx="0"/>
          </p:cNvCxnSpPr>
          <p:nvPr/>
        </p:nvCxnSpPr>
        <p:spPr>
          <a:xfrm flipH="1">
            <a:off x="8961244" y="4881052"/>
            <a:ext cx="1355682" cy="265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Experiments - Free education icons">
            <a:extLst>
              <a:ext uri="{FF2B5EF4-FFF2-40B4-BE49-F238E27FC236}">
                <a16:creationId xmlns:a16="http://schemas.microsoft.com/office/drawing/2014/main" id="{7C69F181-CC19-92C2-34C3-AD1E6A4E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39" y="1934111"/>
            <a:ext cx="188949" cy="1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ource monitoring Vector Icons free download in SVG, PNG Format">
            <a:extLst>
              <a:ext uri="{FF2B5EF4-FFF2-40B4-BE49-F238E27FC236}">
                <a16:creationId xmlns:a16="http://schemas.microsoft.com/office/drawing/2014/main" id="{DE07C1BA-A4E8-F8C6-FE19-305EFECD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0" y="2203234"/>
            <a:ext cx="205788" cy="2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5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9FBE8-7837-581C-4C5E-BEC2851D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47E8CB-4F8D-32C9-5DEB-6278E4E50B8E}"/>
              </a:ext>
            </a:extLst>
          </p:cNvPr>
          <p:cNvSpPr/>
          <p:nvPr/>
        </p:nvSpPr>
        <p:spPr>
          <a:xfrm>
            <a:off x="635494" y="221225"/>
            <a:ext cx="2343680" cy="64942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24F9F6-E67B-ED96-BC8C-9A45712DF403}"/>
              </a:ext>
            </a:extLst>
          </p:cNvPr>
          <p:cNvSpPr/>
          <p:nvPr/>
        </p:nvSpPr>
        <p:spPr>
          <a:xfrm>
            <a:off x="2979174" y="221226"/>
            <a:ext cx="8308258" cy="6494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BD4D00-25C7-BC8C-335B-7F986F7563A2}"/>
              </a:ext>
            </a:extLst>
          </p:cNvPr>
          <p:cNvCxnSpPr>
            <a:cxnSpLocks/>
          </p:cNvCxnSpPr>
          <p:nvPr/>
        </p:nvCxnSpPr>
        <p:spPr>
          <a:xfrm>
            <a:off x="635494" y="5226685"/>
            <a:ext cx="23637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0E74CE-9AAD-5D7F-204C-355E624A6CDA}"/>
              </a:ext>
            </a:extLst>
          </p:cNvPr>
          <p:cNvSpPr txBox="1"/>
          <p:nvPr/>
        </p:nvSpPr>
        <p:spPr>
          <a:xfrm>
            <a:off x="1574824" y="586620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dev1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5500F9-5ECB-7FA1-E84D-A833CE7D0FEC}"/>
              </a:ext>
            </a:extLst>
          </p:cNvPr>
          <p:cNvGraphicFramePr>
            <a:graphicFrameLocks noGrp="1"/>
          </p:cNvGraphicFramePr>
          <p:nvPr/>
        </p:nvGraphicFramePr>
        <p:xfrm>
          <a:off x="3271544" y="1196388"/>
          <a:ext cx="6750280" cy="1488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8664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1174290457"/>
                    </a:ext>
                  </a:extLst>
                </a:gridCol>
                <a:gridCol w="1181918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926143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900315">
                  <a:extLst>
                    <a:ext uri="{9D8B030D-6E8A-4147-A177-3AD203B41FA5}">
                      <a16:colId xmlns:a16="http://schemas.microsoft.com/office/drawing/2014/main" val="510565081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Disk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2.18GH (38%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(2used)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16GB (8GB free)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200GB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(100GB free)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5C2F50-7D6B-2EBC-C5E4-8517970B1C97}"/>
              </a:ext>
            </a:extLst>
          </p:cNvPr>
          <p:cNvSpPr txBox="1"/>
          <p:nvPr/>
        </p:nvSpPr>
        <p:spPr>
          <a:xfrm>
            <a:off x="3205273" y="655458"/>
            <a:ext cx="289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Resource utilization</a:t>
            </a:r>
          </a:p>
        </p:txBody>
      </p:sp>
      <p:pic>
        <p:nvPicPr>
          <p:cNvPr id="41" name="Picture 6" descr="developer Icon - Free PNG &amp; SVG 962492 - Noun Project">
            <a:extLst>
              <a:ext uri="{FF2B5EF4-FFF2-40B4-BE49-F238E27FC236}">
                <a16:creationId xmlns:a16="http://schemas.microsoft.com/office/drawing/2014/main" id="{DDC8CD6F-B6C2-5676-D36F-BC0FE5E7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78" y="5257489"/>
            <a:ext cx="650221" cy="6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51248AE-9805-2595-F43D-C4A25C67C4E0}"/>
              </a:ext>
            </a:extLst>
          </p:cNvPr>
          <p:cNvSpPr/>
          <p:nvPr/>
        </p:nvSpPr>
        <p:spPr>
          <a:xfrm>
            <a:off x="4900813" y="1798784"/>
            <a:ext cx="710816" cy="2011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alive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4B38A7-B8B3-7AA9-8F34-6599E66D5ECB}"/>
              </a:ext>
            </a:extLst>
          </p:cNvPr>
          <p:cNvGraphicFramePr>
            <a:graphicFrameLocks noGrp="1"/>
          </p:cNvGraphicFramePr>
          <p:nvPr/>
        </p:nvGraphicFramePr>
        <p:xfrm>
          <a:off x="3386798" y="4418964"/>
          <a:ext cx="6635026" cy="1496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04711612"/>
                    </a:ext>
                  </a:extLst>
                </a:gridCol>
                <a:gridCol w="737630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1025195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887661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790978">
                  <a:extLst>
                    <a:ext uri="{9D8B030D-6E8A-4147-A177-3AD203B41FA5}">
                      <a16:colId xmlns:a16="http://schemas.microsoft.com/office/drawing/2014/main" val="510565081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902148721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Disk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queued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9D05B2E-22A6-8D83-067A-46E92D51774F}"/>
              </a:ext>
            </a:extLst>
          </p:cNvPr>
          <p:cNvSpPr txBox="1"/>
          <p:nvPr/>
        </p:nvSpPr>
        <p:spPr>
          <a:xfrm>
            <a:off x="3320527" y="4057205"/>
            <a:ext cx="289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Queued requests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F09A8-EE2C-3376-1AD0-ECE9C7CFAC3A}"/>
              </a:ext>
            </a:extLst>
          </p:cNvPr>
          <p:cNvSpPr txBox="1"/>
          <p:nvPr/>
        </p:nvSpPr>
        <p:spPr>
          <a:xfrm>
            <a:off x="1149657" y="1410247"/>
            <a:ext cx="192022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Requests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Proposals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Experiments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Resource Utilization</a:t>
            </a:r>
          </a:p>
          <a:p>
            <a:pPr lvl="1"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16" name="Picture 12" descr="Dashboard Icon | Line Iconpack | IconsMind">
            <a:extLst>
              <a:ext uri="{FF2B5EF4-FFF2-40B4-BE49-F238E27FC236}">
                <a16:creationId xmlns:a16="http://schemas.microsoft.com/office/drawing/2014/main" id="{FD724C0F-91D4-9FE1-BA13-97D73088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4" y="1372919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My request Vector Icons free download in SVG, PNG Format">
            <a:extLst>
              <a:ext uri="{FF2B5EF4-FFF2-40B4-BE49-F238E27FC236}">
                <a16:creationId xmlns:a16="http://schemas.microsoft.com/office/drawing/2014/main" id="{E018EBCA-D6E7-B20F-1455-1840BCAF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83" y="1950350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roposal Generic black outline icon | Freepik">
            <a:extLst>
              <a:ext uri="{FF2B5EF4-FFF2-40B4-BE49-F238E27FC236}">
                <a16:creationId xmlns:a16="http://schemas.microsoft.com/office/drawing/2014/main" id="{56C3EABF-4926-E14C-37BE-29BCDE93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88" y="2233742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Artificial Intelligence Icon PNGs for Free Download">
            <a:extLst>
              <a:ext uri="{FF2B5EF4-FFF2-40B4-BE49-F238E27FC236}">
                <a16:creationId xmlns:a16="http://schemas.microsoft.com/office/drawing/2014/main" id="{524CD7C7-A813-B45A-8BB5-6ED78842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7" y="1581017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xperiments - Free education icons">
            <a:extLst>
              <a:ext uri="{FF2B5EF4-FFF2-40B4-BE49-F238E27FC236}">
                <a16:creationId xmlns:a16="http://schemas.microsoft.com/office/drawing/2014/main" id="{86092317-B9EB-116C-767C-D3B20A65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68" y="2464381"/>
            <a:ext cx="188949" cy="1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ource monitoring Vector Icons free download in SVG, PNG Format">
            <a:extLst>
              <a:ext uri="{FF2B5EF4-FFF2-40B4-BE49-F238E27FC236}">
                <a16:creationId xmlns:a16="http://schemas.microsoft.com/office/drawing/2014/main" id="{E8F8B030-5AED-604C-BFDD-C229FDA7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68" y="2767303"/>
            <a:ext cx="205788" cy="2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22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865D6-DB7A-B6B2-615A-5211ACD7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F0F08F-8157-3E17-7839-9571E03896A4}"/>
              </a:ext>
            </a:extLst>
          </p:cNvPr>
          <p:cNvSpPr/>
          <p:nvPr/>
        </p:nvSpPr>
        <p:spPr>
          <a:xfrm>
            <a:off x="1002890" y="128017"/>
            <a:ext cx="1976284" cy="66659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2D39BC-6159-97EB-2E80-EF3FB657F38C}"/>
              </a:ext>
            </a:extLst>
          </p:cNvPr>
          <p:cNvSpPr/>
          <p:nvPr/>
        </p:nvSpPr>
        <p:spPr>
          <a:xfrm>
            <a:off x="2979174" y="128017"/>
            <a:ext cx="9036042" cy="6665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99C81-B19F-51D0-8408-07FD2AA91A2C}"/>
              </a:ext>
            </a:extLst>
          </p:cNvPr>
          <p:cNvSpPr txBox="1"/>
          <p:nvPr/>
        </p:nvSpPr>
        <p:spPr>
          <a:xfrm>
            <a:off x="1494038" y="621453"/>
            <a:ext cx="1399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 Requests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 Proposals</a:t>
            </a:r>
            <a:endParaRPr lang="el-GR" sz="1200" dirty="0"/>
          </a:p>
          <a:p>
            <a:pPr>
              <a:spcAft>
                <a:spcPts val="600"/>
              </a:spcAft>
            </a:pPr>
            <a:r>
              <a:rPr lang="en-US" sz="1200" b="1" dirty="0"/>
              <a:t>My experiments</a:t>
            </a:r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1036" name="Picture 12" descr="Dashboard Icon | Line Iconpack | IconsMind">
            <a:extLst>
              <a:ext uri="{FF2B5EF4-FFF2-40B4-BE49-F238E27FC236}">
                <a16:creationId xmlns:a16="http://schemas.microsoft.com/office/drawing/2014/main" id="{58CFDEC0-9C6F-B593-EFB6-3431AD40F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34" y="584125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vatar Vector Icons free download in SVG, PNG Format">
            <a:extLst>
              <a:ext uri="{FF2B5EF4-FFF2-40B4-BE49-F238E27FC236}">
                <a16:creationId xmlns:a16="http://schemas.microsoft.com/office/drawing/2014/main" id="{C0E2C25A-7CB1-110E-70DE-EEBB758D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85" y="5073445"/>
            <a:ext cx="786694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85D700-2C8F-AA92-7FBD-0CF29125BA00}"/>
              </a:ext>
            </a:extLst>
          </p:cNvPr>
          <p:cNvCxnSpPr/>
          <p:nvPr/>
        </p:nvCxnSpPr>
        <p:spPr>
          <a:xfrm>
            <a:off x="1002890" y="5073445"/>
            <a:ext cx="19762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7F6B38-E8BB-1A16-54FF-D7BF0587AD22}"/>
              </a:ext>
            </a:extLst>
          </p:cNvPr>
          <p:cNvSpPr txBox="1"/>
          <p:nvPr/>
        </p:nvSpPr>
        <p:spPr>
          <a:xfrm>
            <a:off x="1554710" y="571296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end_user1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C0457-08B2-0761-B0A6-7601D5DCA638}"/>
              </a:ext>
            </a:extLst>
          </p:cNvPr>
          <p:cNvSpPr txBox="1"/>
          <p:nvPr/>
        </p:nvSpPr>
        <p:spPr>
          <a:xfrm>
            <a:off x="3241161" y="434788"/>
            <a:ext cx="351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Payment for experiment “title”</a:t>
            </a:r>
          </a:p>
        </p:txBody>
      </p:sp>
      <p:pic>
        <p:nvPicPr>
          <p:cNvPr id="12" name="Picture 10" descr="My request Vector Icons free download in SVG, PNG Format">
            <a:extLst>
              <a:ext uri="{FF2B5EF4-FFF2-40B4-BE49-F238E27FC236}">
                <a16:creationId xmlns:a16="http://schemas.microsoft.com/office/drawing/2014/main" id="{27E55FC4-A1FC-CDDA-376E-5359118C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74" y="868975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roposal Generic black outline icon | Freepik">
            <a:extLst>
              <a:ext uri="{FF2B5EF4-FFF2-40B4-BE49-F238E27FC236}">
                <a16:creationId xmlns:a16="http://schemas.microsoft.com/office/drawing/2014/main" id="{A8245563-B7A9-B4EC-B6AA-787396D2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79" y="1161921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emistry science experiment icon | Freepik">
            <a:extLst>
              <a:ext uri="{FF2B5EF4-FFF2-40B4-BE49-F238E27FC236}">
                <a16:creationId xmlns:a16="http://schemas.microsoft.com/office/drawing/2014/main" id="{00EF959B-54CE-9116-8D02-1ED6AAED9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791" y="1444901"/>
            <a:ext cx="195072" cy="1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26D1254-91C1-9379-A579-CCCD644AE0B5}"/>
              </a:ext>
            </a:extLst>
          </p:cNvPr>
          <p:cNvSpPr txBox="1"/>
          <p:nvPr/>
        </p:nvSpPr>
        <p:spPr>
          <a:xfrm>
            <a:off x="6695971" y="4176229"/>
            <a:ext cx="22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450€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134876-6838-8C47-AD92-4C9AC45C2CD0}"/>
              </a:ext>
            </a:extLst>
          </p:cNvPr>
          <p:cNvSpPr txBox="1"/>
          <p:nvPr/>
        </p:nvSpPr>
        <p:spPr>
          <a:xfrm>
            <a:off x="3639629" y="1287818"/>
            <a:ext cx="250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Asset 1	1Month          30€</a:t>
            </a:r>
          </a:p>
          <a:p>
            <a:r>
              <a:rPr lang="en-US" sz="1400" dirty="0"/>
              <a:t>Asset 2 	1Month          50€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81AC76B-C71A-2EB6-BFDA-895315DE1727}"/>
              </a:ext>
            </a:extLst>
          </p:cNvPr>
          <p:cNvSpPr/>
          <p:nvPr/>
        </p:nvSpPr>
        <p:spPr>
          <a:xfrm>
            <a:off x="6210349" y="4917896"/>
            <a:ext cx="1462193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Proceed to payment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146E8-D1AF-5737-9B0A-14288618F5AC}"/>
              </a:ext>
            </a:extLst>
          </p:cNvPr>
          <p:cNvSpPr txBox="1"/>
          <p:nvPr/>
        </p:nvSpPr>
        <p:spPr>
          <a:xfrm>
            <a:off x="3253926" y="887579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Assets used: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31B88-7274-B1F3-AEB3-FFC4BE5F1755}"/>
              </a:ext>
            </a:extLst>
          </p:cNvPr>
          <p:cNvSpPr txBox="1"/>
          <p:nvPr/>
        </p:nvSpPr>
        <p:spPr>
          <a:xfrm>
            <a:off x="3253926" y="2036407"/>
            <a:ext cx="131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Datasets used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6A891-D638-13AE-729A-5D68FCBDD202}"/>
              </a:ext>
            </a:extLst>
          </p:cNvPr>
          <p:cNvSpPr txBox="1"/>
          <p:nvPr/>
        </p:nvSpPr>
        <p:spPr>
          <a:xfrm>
            <a:off x="7496958" y="887578"/>
            <a:ext cx="162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Resources Used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DF6278-87C4-914F-5D3E-69133A63AB43}"/>
              </a:ext>
            </a:extLst>
          </p:cNvPr>
          <p:cNvSpPr/>
          <p:nvPr/>
        </p:nvSpPr>
        <p:spPr>
          <a:xfrm>
            <a:off x="3613317" y="1298113"/>
            <a:ext cx="2458792" cy="5178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81682D-CFE2-FBB1-79A2-86060E52B73A}"/>
              </a:ext>
            </a:extLst>
          </p:cNvPr>
          <p:cNvSpPr txBox="1"/>
          <p:nvPr/>
        </p:nvSpPr>
        <p:spPr>
          <a:xfrm>
            <a:off x="3678761" y="2408903"/>
            <a:ext cx="2501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 1	1Month          20€</a:t>
            </a:r>
          </a:p>
          <a:p>
            <a:r>
              <a:rPr lang="en-US" sz="1400" dirty="0"/>
              <a:t>Dataset 2 	1Month          10€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E354FBD-2774-CC49-6E39-D2F6E58014E4}"/>
              </a:ext>
            </a:extLst>
          </p:cNvPr>
          <p:cNvSpPr/>
          <p:nvPr/>
        </p:nvSpPr>
        <p:spPr>
          <a:xfrm>
            <a:off x="3652229" y="2361866"/>
            <a:ext cx="2466751" cy="612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53972-4859-BC49-740C-3602829C3825}"/>
              </a:ext>
            </a:extLst>
          </p:cNvPr>
          <p:cNvSpPr txBox="1"/>
          <p:nvPr/>
        </p:nvSpPr>
        <p:spPr>
          <a:xfrm>
            <a:off x="7852071" y="1378363"/>
            <a:ext cx="3423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RAM 	8G	1Month          80€</a:t>
            </a:r>
          </a:p>
          <a:p>
            <a:r>
              <a:rPr lang="en-US" sz="1400" dirty="0"/>
              <a:t>CPUs	2	1Month          70€</a:t>
            </a:r>
          </a:p>
          <a:p>
            <a:r>
              <a:rPr lang="en-US" sz="1400" dirty="0"/>
              <a:t>GPUs	2	1Month	100€</a:t>
            </a:r>
          </a:p>
          <a:p>
            <a:r>
              <a:rPr lang="en-US" sz="1400" dirty="0"/>
              <a:t>Disk space	100G	1Month	90€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EC2896-904C-8D6B-5402-5C75DEE6FCDA}"/>
              </a:ext>
            </a:extLst>
          </p:cNvPr>
          <p:cNvSpPr/>
          <p:nvPr/>
        </p:nvSpPr>
        <p:spPr>
          <a:xfrm>
            <a:off x="7672542" y="1280500"/>
            <a:ext cx="3531547" cy="13254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D80196-2150-D71A-1BBA-059328193923}"/>
              </a:ext>
            </a:extLst>
          </p:cNvPr>
          <p:cNvSpPr txBox="1"/>
          <p:nvPr/>
        </p:nvSpPr>
        <p:spPr>
          <a:xfrm>
            <a:off x="6205007" y="3789564"/>
            <a:ext cx="22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Amount</a:t>
            </a:r>
          </a:p>
        </p:txBody>
      </p:sp>
    </p:spTree>
    <p:extLst>
      <p:ext uri="{BB962C8B-B14F-4D97-AF65-F5344CB8AC3E}">
        <p14:creationId xmlns:p14="http://schemas.microsoft.com/office/powerpoint/2010/main" val="233958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A363E-2ECA-4708-FFAB-4798AF5FF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4B79-4C30-653E-14D7-9B4DC7E3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TEF admins</a:t>
            </a:r>
          </a:p>
        </p:txBody>
      </p:sp>
    </p:spTree>
    <p:extLst>
      <p:ext uri="{BB962C8B-B14F-4D97-AF65-F5344CB8AC3E}">
        <p14:creationId xmlns:p14="http://schemas.microsoft.com/office/powerpoint/2010/main" val="10498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F7BCD-1835-2EE3-0D04-9B444DA75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F89EB0-71CB-DE30-FF41-AFDF6B4B26CA}"/>
              </a:ext>
            </a:extLst>
          </p:cNvPr>
          <p:cNvSpPr/>
          <p:nvPr/>
        </p:nvSpPr>
        <p:spPr>
          <a:xfrm>
            <a:off x="1002890" y="221225"/>
            <a:ext cx="1976284" cy="64942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71DCC-AFF7-3C6A-BB36-A9A0779DA980}"/>
              </a:ext>
            </a:extLst>
          </p:cNvPr>
          <p:cNvSpPr/>
          <p:nvPr/>
        </p:nvSpPr>
        <p:spPr>
          <a:xfrm>
            <a:off x="2979174" y="221226"/>
            <a:ext cx="8308258" cy="6494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871B6-1172-370B-E105-978D8E31918A}"/>
              </a:ext>
            </a:extLst>
          </p:cNvPr>
          <p:cNvSpPr txBox="1"/>
          <p:nvPr/>
        </p:nvSpPr>
        <p:spPr>
          <a:xfrm>
            <a:off x="1469459" y="1500814"/>
            <a:ext cx="14550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r>
              <a:rPr lang="en-US" sz="1200" b="1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My TEF assets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Resource monitoring </a:t>
            </a:r>
          </a:p>
        </p:txBody>
      </p:sp>
      <p:pic>
        <p:nvPicPr>
          <p:cNvPr id="1048" name="Picture 24" descr="Assess icon - Download on Iconfinder on Iconfinder">
            <a:extLst>
              <a:ext uri="{FF2B5EF4-FFF2-40B4-BE49-F238E27FC236}">
                <a16:creationId xmlns:a16="http://schemas.microsoft.com/office/drawing/2014/main" id="{D1EDC719-8075-0393-B683-CCE41AE0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21" y="2006222"/>
            <a:ext cx="235677" cy="23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2D25F7-B9F6-B054-C545-5ED7FCA6056C}"/>
              </a:ext>
            </a:extLst>
          </p:cNvPr>
          <p:cNvCxnSpPr/>
          <p:nvPr/>
        </p:nvCxnSpPr>
        <p:spPr>
          <a:xfrm>
            <a:off x="1023004" y="5226685"/>
            <a:ext cx="19762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79492D-C94F-D530-E841-FC6F35B97DFC}"/>
              </a:ext>
            </a:extLst>
          </p:cNvPr>
          <p:cNvSpPr txBox="1"/>
          <p:nvPr/>
        </p:nvSpPr>
        <p:spPr>
          <a:xfrm>
            <a:off x="1574824" y="586620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dev1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pic>
        <p:nvPicPr>
          <p:cNvPr id="41" name="Picture 6" descr="developer Icon - Free PNG &amp; SVG 962492 - Noun Project">
            <a:extLst>
              <a:ext uri="{FF2B5EF4-FFF2-40B4-BE49-F238E27FC236}">
                <a16:creationId xmlns:a16="http://schemas.microsoft.com/office/drawing/2014/main" id="{AD7AEA9E-B6C2-81CB-55E0-4E6FD4F5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78" y="5257489"/>
            <a:ext cx="650221" cy="6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ource monitoring Vector Icons free download in SVG, PNG Format">
            <a:extLst>
              <a:ext uri="{FF2B5EF4-FFF2-40B4-BE49-F238E27FC236}">
                <a16:creationId xmlns:a16="http://schemas.microsoft.com/office/drawing/2014/main" id="{9EBB584F-577A-BF7F-D5FA-D6452B156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21" y="2394782"/>
            <a:ext cx="219449" cy="21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Dashboard Icon | Line Iconpack | IconsMind">
            <a:extLst>
              <a:ext uri="{FF2B5EF4-FFF2-40B4-BE49-F238E27FC236}">
                <a16:creationId xmlns:a16="http://schemas.microsoft.com/office/drawing/2014/main" id="{426B3FDF-506F-4AB0-51E9-43214AE10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13" y="1700023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E7A1505-CABB-BDF8-06FF-CA0912006B06}"/>
              </a:ext>
            </a:extLst>
          </p:cNvPr>
          <p:cNvSpPr/>
          <p:nvPr/>
        </p:nvSpPr>
        <p:spPr>
          <a:xfrm>
            <a:off x="4050890" y="1421908"/>
            <a:ext cx="5713150" cy="26508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wnload Free data Icons - SVG and PNG formats">
            <a:extLst>
              <a:ext uri="{FF2B5EF4-FFF2-40B4-BE49-F238E27FC236}">
                <a16:creationId xmlns:a16="http://schemas.microsoft.com/office/drawing/2014/main" id="{57AA6BDF-AAF2-2C36-D013-BB1024C20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32" y="1906420"/>
            <a:ext cx="826768" cy="82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gital Platform Icon Style 21247000 Vector Art at Vecteezy">
            <a:extLst>
              <a:ext uri="{FF2B5EF4-FFF2-40B4-BE49-F238E27FC236}">
                <a16:creationId xmlns:a16="http://schemas.microsoft.com/office/drawing/2014/main" id="{BEE42FE8-D478-7370-C245-5014DDC9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66" y="1913437"/>
            <a:ext cx="826769" cy="82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F953B8B-3F2F-E443-8A31-5EE7EC412A71}"/>
              </a:ext>
            </a:extLst>
          </p:cNvPr>
          <p:cNvSpPr txBox="1"/>
          <p:nvPr/>
        </p:nvSpPr>
        <p:spPr>
          <a:xfrm>
            <a:off x="4518940" y="2909923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Datasets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74589E-BB5E-9C78-FCF2-17F9B2E5A228}"/>
              </a:ext>
            </a:extLst>
          </p:cNvPr>
          <p:cNvSpPr txBox="1"/>
          <p:nvPr/>
        </p:nvSpPr>
        <p:spPr>
          <a:xfrm>
            <a:off x="6317792" y="2941283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 Platforms </a:t>
            </a:r>
          </a:p>
        </p:txBody>
      </p:sp>
      <p:pic>
        <p:nvPicPr>
          <p:cNvPr id="3078" name="Picture 6" descr="About Nodes">
            <a:extLst>
              <a:ext uri="{FF2B5EF4-FFF2-40B4-BE49-F238E27FC236}">
                <a16:creationId xmlns:a16="http://schemas.microsoft.com/office/drawing/2014/main" id="{250A42A4-BCD8-5222-7FF3-33E652B1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95" y="1938072"/>
            <a:ext cx="826768" cy="82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F036DAB-B935-AD58-E034-E440C286957D}"/>
              </a:ext>
            </a:extLst>
          </p:cNvPr>
          <p:cNvSpPr txBox="1"/>
          <p:nvPr/>
        </p:nvSpPr>
        <p:spPr>
          <a:xfrm>
            <a:off x="8040916" y="2957109"/>
            <a:ext cx="1449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TEF resources</a:t>
            </a:r>
          </a:p>
        </p:txBody>
      </p:sp>
    </p:spTree>
    <p:extLst>
      <p:ext uri="{BB962C8B-B14F-4D97-AF65-F5344CB8AC3E}">
        <p14:creationId xmlns:p14="http://schemas.microsoft.com/office/powerpoint/2010/main" val="268527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52155-60E3-887C-799E-6ECEEBED4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48B18F-93A4-56F2-A77D-09059DF76E37}"/>
              </a:ext>
            </a:extLst>
          </p:cNvPr>
          <p:cNvSpPr/>
          <p:nvPr/>
        </p:nvSpPr>
        <p:spPr>
          <a:xfrm>
            <a:off x="1002890" y="221225"/>
            <a:ext cx="1976284" cy="64942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245584-208E-3789-3E0A-F0B505470AC0}"/>
              </a:ext>
            </a:extLst>
          </p:cNvPr>
          <p:cNvSpPr/>
          <p:nvPr/>
        </p:nvSpPr>
        <p:spPr>
          <a:xfrm>
            <a:off x="2979174" y="221226"/>
            <a:ext cx="8308258" cy="6494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76118-F18C-C4CE-35C2-FAC406E8796C}"/>
              </a:ext>
            </a:extLst>
          </p:cNvPr>
          <p:cNvSpPr txBox="1"/>
          <p:nvPr/>
        </p:nvSpPr>
        <p:spPr>
          <a:xfrm>
            <a:off x="1469459" y="1500814"/>
            <a:ext cx="14550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My TEF assets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Resource monitoring </a:t>
            </a:r>
          </a:p>
        </p:txBody>
      </p:sp>
      <p:pic>
        <p:nvPicPr>
          <p:cNvPr id="1048" name="Picture 24" descr="Assess icon - Download on Iconfinder on Iconfinder">
            <a:extLst>
              <a:ext uri="{FF2B5EF4-FFF2-40B4-BE49-F238E27FC236}">
                <a16:creationId xmlns:a16="http://schemas.microsoft.com/office/drawing/2014/main" id="{56AE8E6C-2F1E-D4FA-E2E2-8CA80EF9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21" y="2006222"/>
            <a:ext cx="235677" cy="23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846F0A-A5D1-6E4E-EBEA-00576D603064}"/>
              </a:ext>
            </a:extLst>
          </p:cNvPr>
          <p:cNvCxnSpPr/>
          <p:nvPr/>
        </p:nvCxnSpPr>
        <p:spPr>
          <a:xfrm>
            <a:off x="1023004" y="5226685"/>
            <a:ext cx="19762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489FEA-4C70-F7B6-9BC4-9E0A4A7181AE}"/>
              </a:ext>
            </a:extLst>
          </p:cNvPr>
          <p:cNvSpPr txBox="1"/>
          <p:nvPr/>
        </p:nvSpPr>
        <p:spPr>
          <a:xfrm>
            <a:off x="1574824" y="586620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dev1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767A2D-C3CE-8B25-B96F-B660A4EC3A45}"/>
              </a:ext>
            </a:extLst>
          </p:cNvPr>
          <p:cNvGraphicFramePr>
            <a:graphicFrameLocks noGrp="1"/>
          </p:cNvGraphicFramePr>
          <p:nvPr/>
        </p:nvGraphicFramePr>
        <p:xfrm>
          <a:off x="3256241" y="1013508"/>
          <a:ext cx="7802120" cy="1496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5641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986875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1232786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964015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1228646">
                  <a:extLst>
                    <a:ext uri="{9D8B030D-6E8A-4147-A177-3AD203B41FA5}">
                      <a16:colId xmlns:a16="http://schemas.microsoft.com/office/drawing/2014/main" val="510565081"/>
                    </a:ext>
                  </a:extLst>
                </a:gridCol>
                <a:gridCol w="1031474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  <a:gridCol w="948344">
                  <a:extLst>
                    <a:ext uri="{9D8B030D-6E8A-4147-A177-3AD203B41FA5}">
                      <a16:colId xmlns:a16="http://schemas.microsoft.com/office/drawing/2014/main" val="1345308905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144215261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TEF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Access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85E731-DABC-C3C4-5C87-82017D2CEE8B}"/>
              </a:ext>
            </a:extLst>
          </p:cNvPr>
          <p:cNvSpPr/>
          <p:nvPr/>
        </p:nvSpPr>
        <p:spPr>
          <a:xfrm>
            <a:off x="6017879" y="3501710"/>
            <a:ext cx="1574390" cy="5087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Asset (Platform, DT)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99695-FBFB-4497-BDBB-E3A8B9961605}"/>
              </a:ext>
            </a:extLst>
          </p:cNvPr>
          <p:cNvSpPr txBox="1"/>
          <p:nvPr/>
        </p:nvSpPr>
        <p:spPr>
          <a:xfrm>
            <a:off x="3205273" y="655458"/>
            <a:ext cx="22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Registered assets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C11CF0-2AD7-CAA4-E6FA-989615AD1D74}"/>
              </a:ext>
            </a:extLst>
          </p:cNvPr>
          <p:cNvSpPr/>
          <p:nvPr/>
        </p:nvSpPr>
        <p:spPr>
          <a:xfrm>
            <a:off x="8086320" y="2614699"/>
            <a:ext cx="2981896" cy="370050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56659-9D20-271A-43F9-8A8B285A5F7A}"/>
              </a:ext>
            </a:extLst>
          </p:cNvPr>
          <p:cNvSpPr txBox="1"/>
          <p:nvPr/>
        </p:nvSpPr>
        <p:spPr>
          <a:xfrm>
            <a:off x="8395890" y="2862328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335B2F-7CF9-2103-4BB6-FC26C8FF8DFF}"/>
              </a:ext>
            </a:extLst>
          </p:cNvPr>
          <p:cNvSpPr/>
          <p:nvPr/>
        </p:nvSpPr>
        <p:spPr>
          <a:xfrm>
            <a:off x="9540466" y="2867210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4FEB4-C246-4461-3FD4-047B446EC873}"/>
              </a:ext>
            </a:extLst>
          </p:cNvPr>
          <p:cNvSpPr/>
          <p:nvPr/>
        </p:nvSpPr>
        <p:spPr>
          <a:xfrm>
            <a:off x="9540466" y="3153508"/>
            <a:ext cx="1319646" cy="3004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0FCCE-0BE6-986C-2FB5-CB1B8D7126D7}"/>
              </a:ext>
            </a:extLst>
          </p:cNvPr>
          <p:cNvSpPr txBox="1"/>
          <p:nvPr/>
        </p:nvSpPr>
        <p:spPr>
          <a:xfrm>
            <a:off x="8405157" y="3148472"/>
            <a:ext cx="1499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2AE42-0F97-1630-915A-CE1D47FEDD73}"/>
              </a:ext>
            </a:extLst>
          </p:cNvPr>
          <p:cNvSpPr txBox="1"/>
          <p:nvPr/>
        </p:nvSpPr>
        <p:spPr>
          <a:xfrm>
            <a:off x="8395890" y="3818008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896B21-0E87-98CB-9ED2-9A29B075C877}"/>
              </a:ext>
            </a:extLst>
          </p:cNvPr>
          <p:cNvSpPr/>
          <p:nvPr/>
        </p:nvSpPr>
        <p:spPr>
          <a:xfrm>
            <a:off x="9540466" y="3816636"/>
            <a:ext cx="1319646" cy="2987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53FF3-F1E2-1D78-7DEA-8882E5B05B5D}"/>
              </a:ext>
            </a:extLst>
          </p:cNvPr>
          <p:cNvSpPr txBox="1"/>
          <p:nvPr/>
        </p:nvSpPr>
        <p:spPr>
          <a:xfrm>
            <a:off x="8419124" y="4408428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TEF node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906FE4-5FD8-197E-CAA0-A2512B8F4EE4}"/>
              </a:ext>
            </a:extLst>
          </p:cNvPr>
          <p:cNvSpPr/>
          <p:nvPr/>
        </p:nvSpPr>
        <p:spPr>
          <a:xfrm>
            <a:off x="9549418" y="4484724"/>
            <a:ext cx="1319646" cy="2862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D10CFF-D517-90A1-E824-8CEBD04F4ADB}"/>
              </a:ext>
            </a:extLst>
          </p:cNvPr>
          <p:cNvSpPr txBox="1"/>
          <p:nvPr/>
        </p:nvSpPr>
        <p:spPr>
          <a:xfrm>
            <a:off x="8428873" y="4785631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Owner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FE0592-3368-A427-1FC1-CDF82364AED9}"/>
              </a:ext>
            </a:extLst>
          </p:cNvPr>
          <p:cNvSpPr/>
          <p:nvPr/>
        </p:nvSpPr>
        <p:spPr>
          <a:xfrm>
            <a:off x="9554433" y="4803391"/>
            <a:ext cx="1319646" cy="3077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AD95D6-63AD-894B-277C-EBA0521A9FAB}"/>
              </a:ext>
            </a:extLst>
          </p:cNvPr>
          <p:cNvSpPr/>
          <p:nvPr/>
        </p:nvSpPr>
        <p:spPr>
          <a:xfrm>
            <a:off x="9169812" y="5955010"/>
            <a:ext cx="1030477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8BF4AB-165A-D720-7AE7-3C3B20005B5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36821" y="3753088"/>
            <a:ext cx="649499" cy="711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6AB7AD-6B3E-1C07-5CFB-14CE4267AAF8}"/>
              </a:ext>
            </a:extLst>
          </p:cNvPr>
          <p:cNvSpPr txBox="1"/>
          <p:nvPr/>
        </p:nvSpPr>
        <p:spPr>
          <a:xfrm>
            <a:off x="8405157" y="5162834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Visibility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1B54C8-A4A5-C1DC-9CE9-D759D8C1D812}"/>
              </a:ext>
            </a:extLst>
          </p:cNvPr>
          <p:cNvSpPr/>
          <p:nvPr/>
        </p:nvSpPr>
        <p:spPr>
          <a:xfrm>
            <a:off x="9549418" y="5198354"/>
            <a:ext cx="1319646" cy="271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AA47B5-0333-E917-2F79-EE16C03A6674}"/>
              </a:ext>
            </a:extLst>
          </p:cNvPr>
          <p:cNvSpPr txBox="1"/>
          <p:nvPr/>
        </p:nvSpPr>
        <p:spPr>
          <a:xfrm>
            <a:off x="8405157" y="5472193"/>
            <a:ext cx="103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 roles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B5C5AA-75FF-E6CF-8729-D30FCA3EC7F3}"/>
              </a:ext>
            </a:extLst>
          </p:cNvPr>
          <p:cNvSpPr/>
          <p:nvPr/>
        </p:nvSpPr>
        <p:spPr>
          <a:xfrm>
            <a:off x="9549418" y="5515284"/>
            <a:ext cx="1319646" cy="2713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541331-70A6-BD79-0C54-3BAA2B440822}"/>
              </a:ext>
            </a:extLst>
          </p:cNvPr>
          <p:cNvSpPr txBox="1"/>
          <p:nvPr/>
        </p:nvSpPr>
        <p:spPr>
          <a:xfrm>
            <a:off x="8414906" y="3508179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5C5B4A8-A4C5-D219-78E5-DD2C23BB4E89}"/>
              </a:ext>
            </a:extLst>
          </p:cNvPr>
          <p:cNvSpPr/>
          <p:nvPr/>
        </p:nvSpPr>
        <p:spPr>
          <a:xfrm>
            <a:off x="9530811" y="3483326"/>
            <a:ext cx="1319646" cy="3004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C284D1F-7DA4-75DD-545C-2986D4BFD858}"/>
              </a:ext>
            </a:extLst>
          </p:cNvPr>
          <p:cNvSpPr/>
          <p:nvPr/>
        </p:nvSpPr>
        <p:spPr>
          <a:xfrm rot="10800000">
            <a:off x="10623894" y="5301797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3F0B308-0701-ECA3-ADAE-E215F64603DB}"/>
              </a:ext>
            </a:extLst>
          </p:cNvPr>
          <p:cNvSpPr/>
          <p:nvPr/>
        </p:nvSpPr>
        <p:spPr>
          <a:xfrm rot="10800000">
            <a:off x="10623894" y="5611429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6" descr="developer Icon - Free PNG &amp; SVG 962492 - Noun Project">
            <a:extLst>
              <a:ext uri="{FF2B5EF4-FFF2-40B4-BE49-F238E27FC236}">
                <a16:creationId xmlns:a16="http://schemas.microsoft.com/office/drawing/2014/main" id="{C0F7934C-DCEC-92B6-8524-159C54A31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78" y="5257489"/>
            <a:ext cx="650221" cy="6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9D02521-1923-090F-486A-598FA9B825E0}"/>
              </a:ext>
            </a:extLst>
          </p:cNvPr>
          <p:cNvSpPr/>
          <p:nvPr/>
        </p:nvSpPr>
        <p:spPr>
          <a:xfrm rot="10800000">
            <a:off x="10609927" y="3935354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81DFAB5-8B09-135F-5403-F2D8D4CC14EF}"/>
              </a:ext>
            </a:extLst>
          </p:cNvPr>
          <p:cNvSpPr/>
          <p:nvPr/>
        </p:nvSpPr>
        <p:spPr>
          <a:xfrm rot="10800000">
            <a:off x="10621507" y="4588298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3A8AC20-2CAB-D86B-3903-8527A02241EB}"/>
              </a:ext>
            </a:extLst>
          </p:cNvPr>
          <p:cNvSpPr/>
          <p:nvPr/>
        </p:nvSpPr>
        <p:spPr>
          <a:xfrm rot="10800000">
            <a:off x="10626647" y="4892233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D5E73-E965-1649-216C-4412D7DB38B8}"/>
              </a:ext>
            </a:extLst>
          </p:cNvPr>
          <p:cNvSpPr txBox="1"/>
          <p:nvPr/>
        </p:nvSpPr>
        <p:spPr>
          <a:xfrm>
            <a:off x="8414906" y="4095915"/>
            <a:ext cx="155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URL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AB9553-BFC6-8946-98FB-F910BD92DC18}"/>
              </a:ext>
            </a:extLst>
          </p:cNvPr>
          <p:cNvSpPr/>
          <p:nvPr/>
        </p:nvSpPr>
        <p:spPr>
          <a:xfrm>
            <a:off x="9549418" y="4153041"/>
            <a:ext cx="1319646" cy="2862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7259AE-B7A2-4E39-3DE2-AC05F3BE97B4}"/>
              </a:ext>
            </a:extLst>
          </p:cNvPr>
          <p:cNvSpPr/>
          <p:nvPr/>
        </p:nvSpPr>
        <p:spPr>
          <a:xfrm>
            <a:off x="3643206" y="3501710"/>
            <a:ext cx="1574390" cy="5087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dataset</a:t>
            </a:r>
          </a:p>
        </p:txBody>
      </p:sp>
      <p:pic>
        <p:nvPicPr>
          <p:cNvPr id="2050" name="Picture 2" descr="Resource monitoring Vector Icons free download in SVG, PNG Format">
            <a:extLst>
              <a:ext uri="{FF2B5EF4-FFF2-40B4-BE49-F238E27FC236}">
                <a16:creationId xmlns:a16="http://schemas.microsoft.com/office/drawing/2014/main" id="{A022D237-01E0-4027-F1EC-76466A8A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21" y="2394782"/>
            <a:ext cx="219449" cy="21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F5E00E-C889-016D-E546-97E0B432B776}"/>
              </a:ext>
            </a:extLst>
          </p:cNvPr>
          <p:cNvSpPr txBox="1"/>
          <p:nvPr/>
        </p:nvSpPr>
        <p:spPr>
          <a:xfrm>
            <a:off x="3628673" y="4102550"/>
            <a:ext cx="1987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Dataspace logic</a:t>
            </a:r>
          </a:p>
        </p:txBody>
      </p:sp>
      <p:pic>
        <p:nvPicPr>
          <p:cNvPr id="33" name="Picture 12" descr="Dashboard Icon | Line Iconpack | IconsMind">
            <a:extLst>
              <a:ext uri="{FF2B5EF4-FFF2-40B4-BE49-F238E27FC236}">
                <a16:creationId xmlns:a16="http://schemas.microsoft.com/office/drawing/2014/main" id="{7EB04DF2-C388-49E7-6DD0-354AB45C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13" y="1700023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62511-3514-EA62-B381-B96DF4A5A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AC65A9-E8F4-0DE8-4839-0A8ECE080334}"/>
              </a:ext>
            </a:extLst>
          </p:cNvPr>
          <p:cNvSpPr/>
          <p:nvPr/>
        </p:nvSpPr>
        <p:spPr>
          <a:xfrm>
            <a:off x="1002890" y="221225"/>
            <a:ext cx="1976284" cy="64942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73BE3E-EFBF-7450-7471-9371D73410DC}"/>
              </a:ext>
            </a:extLst>
          </p:cNvPr>
          <p:cNvSpPr/>
          <p:nvPr/>
        </p:nvSpPr>
        <p:spPr>
          <a:xfrm>
            <a:off x="2979174" y="221226"/>
            <a:ext cx="8308258" cy="6494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7FB91-28FB-F285-3AD6-E48525D9E9F1}"/>
              </a:ext>
            </a:extLst>
          </p:cNvPr>
          <p:cNvSpPr txBox="1"/>
          <p:nvPr/>
        </p:nvSpPr>
        <p:spPr>
          <a:xfrm>
            <a:off x="1469459" y="1500814"/>
            <a:ext cx="14550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My TEF assets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Resource monitoring </a:t>
            </a:r>
          </a:p>
        </p:txBody>
      </p:sp>
      <p:pic>
        <p:nvPicPr>
          <p:cNvPr id="1048" name="Picture 24" descr="Assess icon - Download on Iconfinder on Iconfinder">
            <a:extLst>
              <a:ext uri="{FF2B5EF4-FFF2-40B4-BE49-F238E27FC236}">
                <a16:creationId xmlns:a16="http://schemas.microsoft.com/office/drawing/2014/main" id="{596B1BE9-0CC3-9A8E-46FD-3EE8B99CA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6" y="1781529"/>
            <a:ext cx="235677" cy="23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4C05B5-83F7-A2BA-CC5A-8C1F201DB14A}"/>
              </a:ext>
            </a:extLst>
          </p:cNvPr>
          <p:cNvCxnSpPr/>
          <p:nvPr/>
        </p:nvCxnSpPr>
        <p:spPr>
          <a:xfrm>
            <a:off x="1023004" y="5226685"/>
            <a:ext cx="19762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306496-D36C-24DE-B702-8678057822EF}"/>
              </a:ext>
            </a:extLst>
          </p:cNvPr>
          <p:cNvSpPr txBox="1"/>
          <p:nvPr/>
        </p:nvSpPr>
        <p:spPr>
          <a:xfrm>
            <a:off x="1574824" y="586620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dev1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BC10AC-4E8F-73C6-BBEA-49FC77E1C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51341"/>
              </p:ext>
            </p:extLst>
          </p:nvPr>
        </p:nvGraphicFramePr>
        <p:xfrm>
          <a:off x="3271544" y="1196388"/>
          <a:ext cx="6750280" cy="1488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8664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1174290457"/>
                    </a:ext>
                  </a:extLst>
                </a:gridCol>
                <a:gridCol w="1181918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926143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900315">
                  <a:extLst>
                    <a:ext uri="{9D8B030D-6E8A-4147-A177-3AD203B41FA5}">
                      <a16:colId xmlns:a16="http://schemas.microsoft.com/office/drawing/2014/main" val="510565081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Disk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2.18GH (38%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(2used)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16GB (8GB free)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200GB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(100GB free)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3DAE72-0B64-6E0F-F020-7CD55BFC6AF4}"/>
              </a:ext>
            </a:extLst>
          </p:cNvPr>
          <p:cNvSpPr txBox="1"/>
          <p:nvPr/>
        </p:nvSpPr>
        <p:spPr>
          <a:xfrm>
            <a:off x="3205273" y="655458"/>
            <a:ext cx="289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Resource utilization</a:t>
            </a:r>
          </a:p>
        </p:txBody>
      </p:sp>
      <p:pic>
        <p:nvPicPr>
          <p:cNvPr id="41" name="Picture 6" descr="developer Icon - Free PNG &amp; SVG 962492 - Noun Project">
            <a:extLst>
              <a:ext uri="{FF2B5EF4-FFF2-40B4-BE49-F238E27FC236}">
                <a16:creationId xmlns:a16="http://schemas.microsoft.com/office/drawing/2014/main" id="{73D9ADB3-9E84-7227-280F-EA3CD533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78" y="5257489"/>
            <a:ext cx="650221" cy="6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1087307-2738-180F-AF90-27D33795A92A}"/>
              </a:ext>
            </a:extLst>
          </p:cNvPr>
          <p:cNvSpPr/>
          <p:nvPr/>
        </p:nvSpPr>
        <p:spPr>
          <a:xfrm>
            <a:off x="4900813" y="1798784"/>
            <a:ext cx="710816" cy="2011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alive</a:t>
            </a:r>
          </a:p>
        </p:txBody>
      </p:sp>
      <p:pic>
        <p:nvPicPr>
          <p:cNvPr id="1026" name="Picture 2" descr="Resource monitoring Vector Icons free download in SVG, PNG Format">
            <a:extLst>
              <a:ext uri="{FF2B5EF4-FFF2-40B4-BE49-F238E27FC236}">
                <a16:creationId xmlns:a16="http://schemas.microsoft.com/office/drawing/2014/main" id="{C7DA1A75-3BC1-5F13-D826-8A720F533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1" y="2123687"/>
            <a:ext cx="205788" cy="2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A74258-3933-6F95-3DE0-702991DFFF77}"/>
              </a:ext>
            </a:extLst>
          </p:cNvPr>
          <p:cNvSpPr/>
          <p:nvPr/>
        </p:nvSpPr>
        <p:spPr>
          <a:xfrm>
            <a:off x="5671963" y="3002546"/>
            <a:ext cx="1574390" cy="5087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Register TEF node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20D5FC-19C6-7D00-B409-8B6AC99BA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1266"/>
              </p:ext>
            </p:extLst>
          </p:nvPr>
        </p:nvGraphicFramePr>
        <p:xfrm>
          <a:off x="3386798" y="4418964"/>
          <a:ext cx="6635026" cy="1496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8672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588672">
                  <a:extLst>
                    <a:ext uri="{9D8B030D-6E8A-4147-A177-3AD203B41FA5}">
                      <a16:colId xmlns:a16="http://schemas.microsoft.com/office/drawing/2014/main" val="104711612"/>
                    </a:ext>
                  </a:extLst>
                </a:gridCol>
                <a:gridCol w="737630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1025195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887661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790978">
                  <a:extLst>
                    <a:ext uri="{9D8B030D-6E8A-4147-A177-3AD203B41FA5}">
                      <a16:colId xmlns:a16="http://schemas.microsoft.com/office/drawing/2014/main" val="510565081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902148721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Disk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queued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EEE1A9-8948-4BEB-9C6F-F9C7AF356BF3}"/>
              </a:ext>
            </a:extLst>
          </p:cNvPr>
          <p:cNvSpPr txBox="1"/>
          <p:nvPr/>
        </p:nvSpPr>
        <p:spPr>
          <a:xfrm>
            <a:off x="3320527" y="4057205"/>
            <a:ext cx="289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Queued requests</a:t>
            </a:r>
          </a:p>
        </p:txBody>
      </p:sp>
      <p:pic>
        <p:nvPicPr>
          <p:cNvPr id="11" name="Picture 12" descr="Dashboard Icon | Line Iconpack | IconsMind">
            <a:extLst>
              <a:ext uri="{FF2B5EF4-FFF2-40B4-BE49-F238E27FC236}">
                <a16:creationId xmlns:a16="http://schemas.microsoft.com/office/drawing/2014/main" id="{F1ED04B7-EC3D-E0A7-8347-3037D3D2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05" y="1474896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DADE11-6842-8986-8853-C6F8D36906BE}"/>
              </a:ext>
            </a:extLst>
          </p:cNvPr>
          <p:cNvSpPr/>
          <p:nvPr/>
        </p:nvSpPr>
        <p:spPr>
          <a:xfrm>
            <a:off x="8938340" y="2439036"/>
            <a:ext cx="2981896" cy="18897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8A292-6123-AA78-7FD6-F6593CF9D6F7}"/>
              </a:ext>
            </a:extLst>
          </p:cNvPr>
          <p:cNvSpPr txBox="1"/>
          <p:nvPr/>
        </p:nvSpPr>
        <p:spPr>
          <a:xfrm>
            <a:off x="9137298" y="2741081"/>
            <a:ext cx="2094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TEF name</a:t>
            </a:r>
          </a:p>
          <a:p>
            <a:endParaRPr lang="en-US" sz="1400" dirty="0"/>
          </a:p>
          <a:p>
            <a:r>
              <a:rPr lang="en-US" sz="1400" u="sng" dirty="0">
                <a:solidFill>
                  <a:schemeClr val="accent1"/>
                </a:solidFill>
              </a:rPr>
              <a:t>Install HPC agent GUIDE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B2780C-C771-E8FA-FA7E-4683AB70B52A}"/>
              </a:ext>
            </a:extLst>
          </p:cNvPr>
          <p:cNvSpPr/>
          <p:nvPr/>
        </p:nvSpPr>
        <p:spPr>
          <a:xfrm>
            <a:off x="10392486" y="2691546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105DEA-1CF6-0D73-F07A-EE55C6E78EC6}"/>
              </a:ext>
            </a:extLst>
          </p:cNvPr>
          <p:cNvSpPr/>
          <p:nvPr/>
        </p:nvSpPr>
        <p:spPr>
          <a:xfrm>
            <a:off x="9949239" y="3849077"/>
            <a:ext cx="1030477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EC360A-06BC-FC9D-5D7F-D768CF8C4E65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246353" y="3256906"/>
            <a:ext cx="1691987" cy="127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29426-0D80-AA41-DDD6-D1792275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64DA-F127-BB91-5D92-F98BD116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Admin</a:t>
            </a:r>
          </a:p>
        </p:txBody>
      </p:sp>
    </p:spTree>
    <p:extLst>
      <p:ext uri="{BB962C8B-B14F-4D97-AF65-F5344CB8AC3E}">
        <p14:creationId xmlns:p14="http://schemas.microsoft.com/office/powerpoint/2010/main" val="114084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24012-BFF3-686D-C30C-811BEDB5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E97B0F-F77B-2B67-030A-A59CA9B70726}"/>
              </a:ext>
            </a:extLst>
          </p:cNvPr>
          <p:cNvSpPr/>
          <p:nvPr/>
        </p:nvSpPr>
        <p:spPr>
          <a:xfrm>
            <a:off x="3027303" y="628675"/>
            <a:ext cx="6137394" cy="4003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65AB1-9330-8DD6-637C-EF62C38157DB}"/>
              </a:ext>
            </a:extLst>
          </p:cNvPr>
          <p:cNvSpPr txBox="1"/>
          <p:nvPr/>
        </p:nvSpPr>
        <p:spPr>
          <a:xfrm>
            <a:off x="4747260" y="1286365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3E923F-C4CE-DCDA-7F1B-4C7021E13B81}"/>
              </a:ext>
            </a:extLst>
          </p:cNvPr>
          <p:cNvSpPr/>
          <p:nvPr/>
        </p:nvSpPr>
        <p:spPr>
          <a:xfrm>
            <a:off x="5524500" y="4281935"/>
            <a:ext cx="1143000" cy="230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DCC959-5E68-8441-2BB5-05AA56A2606D}"/>
              </a:ext>
            </a:extLst>
          </p:cNvPr>
          <p:cNvSpPr/>
          <p:nvPr/>
        </p:nvSpPr>
        <p:spPr>
          <a:xfrm>
            <a:off x="3027303" y="4632056"/>
            <a:ext cx="6137394" cy="7463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A3C6E3-8708-647E-DF33-92ABEF518AFF}"/>
              </a:ext>
            </a:extLst>
          </p:cNvPr>
          <p:cNvSpPr txBox="1"/>
          <p:nvPr/>
        </p:nvSpPr>
        <p:spPr>
          <a:xfrm>
            <a:off x="5608427" y="4866744"/>
            <a:ext cx="1147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9D9D91-22F5-CA74-D3CB-561EBFCC26DD}"/>
              </a:ext>
            </a:extLst>
          </p:cNvPr>
          <p:cNvSpPr txBox="1"/>
          <p:nvPr/>
        </p:nvSpPr>
        <p:spPr>
          <a:xfrm>
            <a:off x="5561076" y="806439"/>
            <a:ext cx="2412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Register</a:t>
            </a:r>
            <a:endParaRPr lang="en-US" sz="2000" b="1" u="sng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72AE2-9C12-9742-661A-679E3EB5EDC0}"/>
              </a:ext>
            </a:extLst>
          </p:cNvPr>
          <p:cNvSpPr txBox="1"/>
          <p:nvPr/>
        </p:nvSpPr>
        <p:spPr>
          <a:xfrm>
            <a:off x="4733452" y="3252002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C103D-D428-99A3-EEEE-067CF5DA7F8C}"/>
              </a:ext>
            </a:extLst>
          </p:cNvPr>
          <p:cNvSpPr txBox="1"/>
          <p:nvPr/>
        </p:nvSpPr>
        <p:spPr>
          <a:xfrm>
            <a:off x="4747260" y="3560005"/>
            <a:ext cx="12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B4A4D-FBA9-D506-45D1-E472E7068060}"/>
              </a:ext>
            </a:extLst>
          </p:cNvPr>
          <p:cNvSpPr txBox="1"/>
          <p:nvPr/>
        </p:nvSpPr>
        <p:spPr>
          <a:xfrm>
            <a:off x="4760551" y="1609098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321B8-3C32-7D7D-0D8E-54A34E39183E}"/>
              </a:ext>
            </a:extLst>
          </p:cNvPr>
          <p:cNvSpPr txBox="1"/>
          <p:nvPr/>
        </p:nvSpPr>
        <p:spPr>
          <a:xfrm>
            <a:off x="4760551" y="1932446"/>
            <a:ext cx="139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590D4-4BF6-BDAF-8E2D-4173D8200767}"/>
              </a:ext>
            </a:extLst>
          </p:cNvPr>
          <p:cNvSpPr txBox="1"/>
          <p:nvPr/>
        </p:nvSpPr>
        <p:spPr>
          <a:xfrm>
            <a:off x="4760551" y="2222678"/>
            <a:ext cx="139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name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5B35D8-9E02-EED2-9DCC-4887C0628809}"/>
              </a:ext>
            </a:extLst>
          </p:cNvPr>
          <p:cNvSpPr/>
          <p:nvPr/>
        </p:nvSpPr>
        <p:spPr>
          <a:xfrm>
            <a:off x="6154957" y="1966946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67BB28-D121-83ED-CBEC-B97887C672A0}"/>
              </a:ext>
            </a:extLst>
          </p:cNvPr>
          <p:cNvSpPr/>
          <p:nvPr/>
        </p:nvSpPr>
        <p:spPr>
          <a:xfrm>
            <a:off x="6154957" y="1672918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4C7E52-6A3E-5B1E-3B48-0090F30CFCD4}"/>
              </a:ext>
            </a:extLst>
          </p:cNvPr>
          <p:cNvSpPr/>
          <p:nvPr/>
        </p:nvSpPr>
        <p:spPr>
          <a:xfrm>
            <a:off x="6154957" y="1359656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6C9E6E-F32A-6F05-F8B1-1F994CCFE50B}"/>
              </a:ext>
            </a:extLst>
          </p:cNvPr>
          <p:cNvSpPr/>
          <p:nvPr/>
        </p:nvSpPr>
        <p:spPr>
          <a:xfrm>
            <a:off x="6154957" y="2270463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CFC042-B1DD-B5C5-83E5-E0FDCD980820}"/>
              </a:ext>
            </a:extLst>
          </p:cNvPr>
          <p:cNvSpPr/>
          <p:nvPr/>
        </p:nvSpPr>
        <p:spPr>
          <a:xfrm>
            <a:off x="6154957" y="2578527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7B76C2-58CE-2666-E322-B54AAAE2C276}"/>
              </a:ext>
            </a:extLst>
          </p:cNvPr>
          <p:cNvSpPr/>
          <p:nvPr/>
        </p:nvSpPr>
        <p:spPr>
          <a:xfrm>
            <a:off x="6154957" y="3305764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8101-EE96-16BE-A440-FDAA1DFC46E0}"/>
              </a:ext>
            </a:extLst>
          </p:cNvPr>
          <p:cNvSpPr/>
          <p:nvPr/>
        </p:nvSpPr>
        <p:spPr>
          <a:xfrm>
            <a:off x="6154957" y="3677370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7EDC30-52EB-451C-2C3E-751762F2001F}"/>
              </a:ext>
            </a:extLst>
          </p:cNvPr>
          <p:cNvSpPr txBox="1"/>
          <p:nvPr/>
        </p:nvSpPr>
        <p:spPr>
          <a:xfrm>
            <a:off x="4747260" y="2520860"/>
            <a:ext cx="139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4B26C278-BDE1-D863-EA03-7D41B84B1F0C}"/>
              </a:ext>
            </a:extLst>
          </p:cNvPr>
          <p:cNvSpPr/>
          <p:nvPr/>
        </p:nvSpPr>
        <p:spPr>
          <a:xfrm rot="10800000">
            <a:off x="7197176" y="2657376"/>
            <a:ext cx="78658" cy="791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73CC81-F007-1840-29F0-9D82A8F7077E}"/>
              </a:ext>
            </a:extLst>
          </p:cNvPr>
          <p:cNvSpPr txBox="1"/>
          <p:nvPr/>
        </p:nvSpPr>
        <p:spPr>
          <a:xfrm>
            <a:off x="7797797" y="1970622"/>
            <a:ext cx="139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34A884-97A9-1467-518D-0EBE32AF5EEC}"/>
              </a:ext>
            </a:extLst>
          </p:cNvPr>
          <p:cNvSpPr txBox="1"/>
          <p:nvPr/>
        </p:nvSpPr>
        <p:spPr>
          <a:xfrm>
            <a:off x="7738839" y="2247763"/>
            <a:ext cx="219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developer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99B751-F6C3-CF3C-ACED-B5A158C0542B}"/>
              </a:ext>
            </a:extLst>
          </p:cNvPr>
          <p:cNvSpPr txBox="1"/>
          <p:nvPr/>
        </p:nvSpPr>
        <p:spPr>
          <a:xfrm>
            <a:off x="7797797" y="2541551"/>
            <a:ext cx="139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TEF admin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946EF0-8A6E-5F96-6EE1-F6F7FF781C65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 flipV="1">
            <a:off x="7474603" y="2155288"/>
            <a:ext cx="323194" cy="546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6A8CF4-65FF-4984-9111-D2619E02B32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474603" y="2434519"/>
            <a:ext cx="323193" cy="26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9AD4E6-7B63-1BCC-678C-61FE5BB68B0C}"/>
              </a:ext>
            </a:extLst>
          </p:cNvPr>
          <p:cNvCxnSpPr>
            <a:stCxn id="21" idx="3"/>
            <a:endCxn id="31" idx="1"/>
          </p:cNvCxnSpPr>
          <p:nvPr/>
        </p:nvCxnSpPr>
        <p:spPr>
          <a:xfrm>
            <a:off x="7474603" y="2701763"/>
            <a:ext cx="323194" cy="24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EC6B65-F6A1-D274-DBA6-ED43D9C09B0A}"/>
              </a:ext>
            </a:extLst>
          </p:cNvPr>
          <p:cNvSpPr txBox="1"/>
          <p:nvPr/>
        </p:nvSpPr>
        <p:spPr>
          <a:xfrm>
            <a:off x="4733452" y="2860323"/>
            <a:ext cx="153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2F0D5FB-03FD-359A-A5C7-318A1E70CD59}"/>
              </a:ext>
            </a:extLst>
          </p:cNvPr>
          <p:cNvSpPr/>
          <p:nvPr/>
        </p:nvSpPr>
        <p:spPr>
          <a:xfrm>
            <a:off x="6154957" y="2936451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Dropdown ?</a:t>
            </a:r>
          </a:p>
        </p:txBody>
      </p:sp>
    </p:spTree>
    <p:extLst>
      <p:ext uri="{BB962C8B-B14F-4D97-AF65-F5344CB8AC3E}">
        <p14:creationId xmlns:p14="http://schemas.microsoft.com/office/powerpoint/2010/main" val="66591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95BE3-2C88-D8C0-DDD0-F09265D8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9A5BE8-8AD9-565D-12DD-D114737866FC}"/>
              </a:ext>
            </a:extLst>
          </p:cNvPr>
          <p:cNvSpPr/>
          <p:nvPr/>
        </p:nvSpPr>
        <p:spPr>
          <a:xfrm>
            <a:off x="1002890" y="1012724"/>
            <a:ext cx="1976284" cy="52799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E95DC-CD41-AA1E-1A41-D9F51753421D}"/>
              </a:ext>
            </a:extLst>
          </p:cNvPr>
          <p:cNvSpPr/>
          <p:nvPr/>
        </p:nvSpPr>
        <p:spPr>
          <a:xfrm>
            <a:off x="2979174" y="1012723"/>
            <a:ext cx="8308258" cy="52799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 descr="avatar Vector Icons free download in SVG, PNG Format">
            <a:extLst>
              <a:ext uri="{FF2B5EF4-FFF2-40B4-BE49-F238E27FC236}">
                <a16:creationId xmlns:a16="http://schemas.microsoft.com/office/drawing/2014/main" id="{3FAFFD6E-1194-A13A-042F-D92133FC0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85" y="5073445"/>
            <a:ext cx="786694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71BED2-9154-92A4-2626-D4D48A8EEA4A}"/>
              </a:ext>
            </a:extLst>
          </p:cNvPr>
          <p:cNvCxnSpPr/>
          <p:nvPr/>
        </p:nvCxnSpPr>
        <p:spPr>
          <a:xfrm>
            <a:off x="1002890" y="5073445"/>
            <a:ext cx="19762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6DBF8A-C66A-5AB6-ABA1-9A3255D48EA5}"/>
              </a:ext>
            </a:extLst>
          </p:cNvPr>
          <p:cNvSpPr txBox="1"/>
          <p:nvPr/>
        </p:nvSpPr>
        <p:spPr>
          <a:xfrm>
            <a:off x="1554710" y="571296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end_user1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F80B21-BAB1-558D-6376-39F3E2B5243D}"/>
              </a:ext>
            </a:extLst>
          </p:cNvPr>
          <p:cNvSpPr/>
          <p:nvPr/>
        </p:nvSpPr>
        <p:spPr>
          <a:xfrm>
            <a:off x="4031880" y="1446083"/>
            <a:ext cx="1718210" cy="336644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2CCA1-806F-8BBA-DA42-413C0F8758E5}"/>
              </a:ext>
            </a:extLst>
          </p:cNvPr>
          <p:cNvSpPr txBox="1"/>
          <p:nvPr/>
        </p:nvSpPr>
        <p:spPr>
          <a:xfrm>
            <a:off x="4333007" y="2482975"/>
            <a:ext cx="123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End-Users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pic>
        <p:nvPicPr>
          <p:cNvPr id="13" name="Picture 36" descr="avatar Vector Icons free download in SVG, PNG Format">
            <a:extLst>
              <a:ext uri="{FF2B5EF4-FFF2-40B4-BE49-F238E27FC236}">
                <a16:creationId xmlns:a16="http://schemas.microsoft.com/office/drawing/2014/main" id="{7277BB0D-7F4B-F395-5C7E-43BEDB92C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606" y="1663771"/>
            <a:ext cx="786694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 request Vector Icons free download in SVG, PNG Format">
            <a:extLst>
              <a:ext uri="{FF2B5EF4-FFF2-40B4-BE49-F238E27FC236}">
                <a16:creationId xmlns:a16="http://schemas.microsoft.com/office/drawing/2014/main" id="{11845579-6C46-AEB0-1957-6DDD1808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352" y="3176961"/>
            <a:ext cx="793955" cy="7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48308F6-3921-1958-C600-A13DFECB1482}"/>
              </a:ext>
            </a:extLst>
          </p:cNvPr>
          <p:cNvSpPr/>
          <p:nvPr/>
        </p:nvSpPr>
        <p:spPr>
          <a:xfrm>
            <a:off x="5906095" y="1446082"/>
            <a:ext cx="1718210" cy="336644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49444-927B-48D8-1C08-038CFA9DD408}"/>
              </a:ext>
            </a:extLst>
          </p:cNvPr>
          <p:cNvSpPr txBox="1"/>
          <p:nvPr/>
        </p:nvSpPr>
        <p:spPr>
          <a:xfrm>
            <a:off x="6091043" y="2482975"/>
            <a:ext cx="139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Developers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5</a:t>
            </a:r>
          </a:p>
        </p:txBody>
      </p:sp>
      <p:pic>
        <p:nvPicPr>
          <p:cNvPr id="17" name="Picture 6" descr="developer Icon - Free PNG &amp; SVG 962492 - Noun Project">
            <a:extLst>
              <a:ext uri="{FF2B5EF4-FFF2-40B4-BE49-F238E27FC236}">
                <a16:creationId xmlns:a16="http://schemas.microsoft.com/office/drawing/2014/main" id="{6BB0E697-6191-CBA6-3E8E-ED0284DB6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25" y="1770906"/>
            <a:ext cx="650221" cy="6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posal Generic black outline icon | Freepik">
            <a:extLst>
              <a:ext uri="{FF2B5EF4-FFF2-40B4-BE49-F238E27FC236}">
                <a16:creationId xmlns:a16="http://schemas.microsoft.com/office/drawing/2014/main" id="{489D7097-B8B9-D883-A751-DCB241F4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59" y="3221536"/>
            <a:ext cx="793955" cy="79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71FF7BF-F178-F9BF-0B42-43EA1A6FB268}"/>
              </a:ext>
            </a:extLst>
          </p:cNvPr>
          <p:cNvSpPr/>
          <p:nvPr/>
        </p:nvSpPr>
        <p:spPr>
          <a:xfrm>
            <a:off x="7831099" y="1438895"/>
            <a:ext cx="1718210" cy="336644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ack and white icon of a person with a gear&#10;&#10;AI-generated content may be incorrect.">
            <a:extLst>
              <a:ext uri="{FF2B5EF4-FFF2-40B4-BE49-F238E27FC236}">
                <a16:creationId xmlns:a16="http://schemas.microsoft.com/office/drawing/2014/main" id="{695F7267-7643-680C-E310-3CBA3CAFE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412" y="1429036"/>
            <a:ext cx="1239451" cy="12394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5A68B8-2569-1078-4B16-9DF0FF176616}"/>
              </a:ext>
            </a:extLst>
          </p:cNvPr>
          <p:cNvSpPr txBox="1"/>
          <p:nvPr/>
        </p:nvSpPr>
        <p:spPr>
          <a:xfrm>
            <a:off x="4339135" y="3970916"/>
            <a:ext cx="123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AF9E69-EFAC-8DC7-4EA7-0A0CC8BFB713}"/>
              </a:ext>
            </a:extLst>
          </p:cNvPr>
          <p:cNvSpPr txBox="1"/>
          <p:nvPr/>
        </p:nvSpPr>
        <p:spPr>
          <a:xfrm>
            <a:off x="6201046" y="3979429"/>
            <a:ext cx="123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Proposals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85248B-5EE0-5001-313E-24BB015C3AF4}"/>
              </a:ext>
            </a:extLst>
          </p:cNvPr>
          <p:cNvSpPr txBox="1"/>
          <p:nvPr/>
        </p:nvSpPr>
        <p:spPr>
          <a:xfrm>
            <a:off x="8022403" y="3970915"/>
            <a:ext cx="135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TEF assets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pic>
        <p:nvPicPr>
          <p:cNvPr id="34" name="Picture 14" descr="Vm Icons - Free SVG &amp; PNG Vm Images - Noun Project">
            <a:extLst>
              <a:ext uri="{FF2B5EF4-FFF2-40B4-BE49-F238E27FC236}">
                <a16:creationId xmlns:a16="http://schemas.microsoft.com/office/drawing/2014/main" id="{E65715A4-5B3F-D655-EA66-BB9134F48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228" y="3142094"/>
            <a:ext cx="828820" cy="82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AF44CE0-AFD6-8AC9-5EE0-50947CC3A0D5}"/>
              </a:ext>
            </a:extLst>
          </p:cNvPr>
          <p:cNvSpPr txBox="1"/>
          <p:nvPr/>
        </p:nvSpPr>
        <p:spPr>
          <a:xfrm>
            <a:off x="7999374" y="2495762"/>
            <a:ext cx="139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TEF admins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434A2-E58E-07CD-FDC9-06CD4AD4F384}"/>
              </a:ext>
            </a:extLst>
          </p:cNvPr>
          <p:cNvSpPr txBox="1"/>
          <p:nvPr/>
        </p:nvSpPr>
        <p:spPr>
          <a:xfrm>
            <a:off x="1519807" y="1701099"/>
            <a:ext cx="1493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 Requests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 Proposals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Validate Services</a:t>
            </a:r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7" name="Picture 12" descr="Dashboard Icon | Line Iconpack | IconsMind">
            <a:extLst>
              <a:ext uri="{FF2B5EF4-FFF2-40B4-BE49-F238E27FC236}">
                <a16:creationId xmlns:a16="http://schemas.microsoft.com/office/drawing/2014/main" id="{A34833FA-B1A6-6469-C138-5A28F69B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103" y="1663771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y request Vector Icons free download in SVG, PNG Format">
            <a:extLst>
              <a:ext uri="{FF2B5EF4-FFF2-40B4-BE49-F238E27FC236}">
                <a16:creationId xmlns:a16="http://schemas.microsoft.com/office/drawing/2014/main" id="{8EC6E7CE-6080-5238-F6FF-64C92D07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3" y="1948621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roposal Generic black outline icon | Freepik">
            <a:extLst>
              <a:ext uri="{FF2B5EF4-FFF2-40B4-BE49-F238E27FC236}">
                <a16:creationId xmlns:a16="http://schemas.microsoft.com/office/drawing/2014/main" id="{AC817F09-B374-F2DB-0E49-06997177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48" y="2241567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alidation - Free files and folders icons">
            <a:extLst>
              <a:ext uri="{FF2B5EF4-FFF2-40B4-BE49-F238E27FC236}">
                <a16:creationId xmlns:a16="http://schemas.microsoft.com/office/drawing/2014/main" id="{BD7463BB-4F03-F294-10FD-2F49DE501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05" y="2524594"/>
            <a:ext cx="193712" cy="1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5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34CC-CA2B-E127-6FB8-4640BCCE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11525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AEE1A-4924-A757-E18D-A812337B7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32F93F-924E-A521-FB7B-ED5C939B5039}"/>
              </a:ext>
            </a:extLst>
          </p:cNvPr>
          <p:cNvSpPr/>
          <p:nvPr/>
        </p:nvSpPr>
        <p:spPr>
          <a:xfrm>
            <a:off x="798562" y="1012724"/>
            <a:ext cx="2180612" cy="527992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64844-7CC6-21B6-3A72-4B6DEC6C9F81}"/>
              </a:ext>
            </a:extLst>
          </p:cNvPr>
          <p:cNvSpPr/>
          <p:nvPr/>
        </p:nvSpPr>
        <p:spPr>
          <a:xfrm>
            <a:off x="2979174" y="1012723"/>
            <a:ext cx="8308258" cy="52799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 descr="avatar Vector Icons free download in SVG, PNG Format">
            <a:extLst>
              <a:ext uri="{FF2B5EF4-FFF2-40B4-BE49-F238E27FC236}">
                <a16:creationId xmlns:a16="http://schemas.microsoft.com/office/drawing/2014/main" id="{0D5C6287-4D40-48D8-5E00-4DA350FEA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56" y="5073445"/>
            <a:ext cx="786694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9D0C66-AE48-7C84-1F6E-CBF93D6C2BF7}"/>
              </a:ext>
            </a:extLst>
          </p:cNvPr>
          <p:cNvCxnSpPr>
            <a:cxnSpLocks/>
          </p:cNvCxnSpPr>
          <p:nvPr/>
        </p:nvCxnSpPr>
        <p:spPr>
          <a:xfrm>
            <a:off x="852986" y="5073445"/>
            <a:ext cx="21261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55885F-8D67-9C72-0749-36210E39D41F}"/>
              </a:ext>
            </a:extLst>
          </p:cNvPr>
          <p:cNvSpPr txBox="1"/>
          <p:nvPr/>
        </p:nvSpPr>
        <p:spPr>
          <a:xfrm>
            <a:off x="1397181" y="571296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end_user1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7E040-FF65-9541-EE13-26364567C135}"/>
              </a:ext>
            </a:extLst>
          </p:cNvPr>
          <p:cNvSpPr txBox="1"/>
          <p:nvPr/>
        </p:nvSpPr>
        <p:spPr>
          <a:xfrm>
            <a:off x="1190689" y="1864156"/>
            <a:ext cx="192022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Requests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Proposals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Validate Services</a:t>
            </a:r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7" name="Picture 12" descr="Dashboard Icon | Line Iconpack | IconsMind">
            <a:extLst>
              <a:ext uri="{FF2B5EF4-FFF2-40B4-BE49-F238E27FC236}">
                <a16:creationId xmlns:a16="http://schemas.microsoft.com/office/drawing/2014/main" id="{6438F49C-F033-7390-D082-1AE48E130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6" y="1826828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y request Vector Icons free download in SVG, PNG Format">
            <a:extLst>
              <a:ext uri="{FF2B5EF4-FFF2-40B4-BE49-F238E27FC236}">
                <a16:creationId xmlns:a16="http://schemas.microsoft.com/office/drawing/2014/main" id="{1DDC7A4C-91C8-5976-6F03-9A5DF35FA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15" y="2404259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roposal Generic black outline icon | Freepik">
            <a:extLst>
              <a:ext uri="{FF2B5EF4-FFF2-40B4-BE49-F238E27FC236}">
                <a16:creationId xmlns:a16="http://schemas.microsoft.com/office/drawing/2014/main" id="{54FF73C9-C5D0-9E81-6085-BA15FC73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20" y="2687651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Validation - Free files and folders icons">
            <a:extLst>
              <a:ext uri="{FF2B5EF4-FFF2-40B4-BE49-F238E27FC236}">
                <a16:creationId xmlns:a16="http://schemas.microsoft.com/office/drawing/2014/main" id="{FAF0E34F-A1ED-25BD-2480-ADABBD2D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56" y="3000118"/>
            <a:ext cx="193712" cy="1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tificial Intelligence Icon PNGs for Free Download">
            <a:extLst>
              <a:ext uri="{FF2B5EF4-FFF2-40B4-BE49-F238E27FC236}">
                <a16:creationId xmlns:a16="http://schemas.microsoft.com/office/drawing/2014/main" id="{4AD03116-EBBC-CA30-2CD7-B87AAEF10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59" y="2034926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A95126B-C72B-A692-ACBE-27D6246FB288}"/>
              </a:ext>
            </a:extLst>
          </p:cNvPr>
          <p:cNvSpPr/>
          <p:nvPr/>
        </p:nvSpPr>
        <p:spPr>
          <a:xfrm>
            <a:off x="4342596" y="1427423"/>
            <a:ext cx="5713150" cy="26508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4EEDE-85C1-F16B-1C92-878285D4D73C}"/>
              </a:ext>
            </a:extLst>
          </p:cNvPr>
          <p:cNvSpPr txBox="1"/>
          <p:nvPr/>
        </p:nvSpPr>
        <p:spPr>
          <a:xfrm>
            <a:off x="6859002" y="1959893"/>
            <a:ext cx="156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82C7D-860E-7C98-F16D-E0F4354F2A55}"/>
              </a:ext>
            </a:extLst>
          </p:cNvPr>
          <p:cNvSpPr txBox="1"/>
          <p:nvPr/>
        </p:nvSpPr>
        <p:spPr>
          <a:xfrm>
            <a:off x="6173359" y="2260547"/>
            <a:ext cx="213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requests</a:t>
            </a:r>
          </a:p>
        </p:txBody>
      </p:sp>
      <p:pic>
        <p:nvPicPr>
          <p:cNvPr id="20" name="Picture 10" descr="My request Vector Icons free download in SVG, PNG Format">
            <a:extLst>
              <a:ext uri="{FF2B5EF4-FFF2-40B4-BE49-F238E27FC236}">
                <a16:creationId xmlns:a16="http://schemas.microsoft.com/office/drawing/2014/main" id="{73146047-2B8F-1282-8A76-B6297878E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02" y="1685132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4A4ACC-24CC-9AC7-212E-115BAE3993E4}"/>
              </a:ext>
            </a:extLst>
          </p:cNvPr>
          <p:cNvSpPr txBox="1"/>
          <p:nvPr/>
        </p:nvSpPr>
        <p:spPr>
          <a:xfrm>
            <a:off x="5706325" y="3230378"/>
            <a:ext cx="42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02EE8-3772-9271-5FFF-EE355B7766CD}"/>
              </a:ext>
            </a:extLst>
          </p:cNvPr>
          <p:cNvSpPr txBox="1"/>
          <p:nvPr/>
        </p:nvSpPr>
        <p:spPr>
          <a:xfrm>
            <a:off x="5557921" y="3523074"/>
            <a:ext cx="82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</a:t>
            </a:r>
          </a:p>
        </p:txBody>
      </p:sp>
      <p:pic>
        <p:nvPicPr>
          <p:cNvPr id="1042" name="Picture 18" descr="open sign icon 13281358 PNG">
            <a:extLst>
              <a:ext uri="{FF2B5EF4-FFF2-40B4-BE49-F238E27FC236}">
                <a16:creationId xmlns:a16="http://schemas.microsoft.com/office/drawing/2014/main" id="{A31B6B77-B892-F374-38AA-81CA6C07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29" y="2738919"/>
            <a:ext cx="423371" cy="4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3F47C8-111B-C7EA-666E-D2BB3A9A84C1}"/>
              </a:ext>
            </a:extLst>
          </p:cNvPr>
          <p:cNvSpPr txBox="1"/>
          <p:nvPr/>
        </p:nvSpPr>
        <p:spPr>
          <a:xfrm>
            <a:off x="7977163" y="3217841"/>
            <a:ext cx="44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4BCCB-9A92-0205-BD3B-CE3E6FDAC840}"/>
              </a:ext>
            </a:extLst>
          </p:cNvPr>
          <p:cNvSpPr txBox="1"/>
          <p:nvPr/>
        </p:nvSpPr>
        <p:spPr>
          <a:xfrm>
            <a:off x="7559749" y="3518495"/>
            <a:ext cx="134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Assigned</a:t>
            </a:r>
          </a:p>
        </p:txBody>
      </p:sp>
      <p:pic>
        <p:nvPicPr>
          <p:cNvPr id="1044" name="Picture 20" descr="Assignment - Free icons">
            <a:extLst>
              <a:ext uri="{FF2B5EF4-FFF2-40B4-BE49-F238E27FC236}">
                <a16:creationId xmlns:a16="http://schemas.microsoft.com/office/drawing/2014/main" id="{35C4EF16-FA1D-D978-16D5-04CEBE271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67" y="2837019"/>
            <a:ext cx="365887" cy="36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9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E7BD-8AC2-7A5D-D0AC-66C284610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0D607A-FFAA-D495-CC3D-A9CF03B51B1B}"/>
              </a:ext>
            </a:extLst>
          </p:cNvPr>
          <p:cNvSpPr/>
          <p:nvPr/>
        </p:nvSpPr>
        <p:spPr>
          <a:xfrm>
            <a:off x="566928" y="1012723"/>
            <a:ext cx="2412246" cy="5525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3C81F-C8A8-2ECA-EE26-24591129501F}"/>
              </a:ext>
            </a:extLst>
          </p:cNvPr>
          <p:cNvSpPr/>
          <p:nvPr/>
        </p:nvSpPr>
        <p:spPr>
          <a:xfrm>
            <a:off x="2979174" y="1012722"/>
            <a:ext cx="8308258" cy="55257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 descr="avatar Vector Icons free download in SVG, PNG Format">
            <a:extLst>
              <a:ext uri="{FF2B5EF4-FFF2-40B4-BE49-F238E27FC236}">
                <a16:creationId xmlns:a16="http://schemas.microsoft.com/office/drawing/2014/main" id="{85F34E80-CEAE-39DA-C586-52D6C060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85" y="5073445"/>
            <a:ext cx="786694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D74EA8-D336-403E-F5DC-FB1430BABE09}"/>
              </a:ext>
            </a:extLst>
          </p:cNvPr>
          <p:cNvCxnSpPr>
            <a:cxnSpLocks/>
          </p:cNvCxnSpPr>
          <p:nvPr/>
        </p:nvCxnSpPr>
        <p:spPr>
          <a:xfrm>
            <a:off x="566928" y="5065242"/>
            <a:ext cx="2412246" cy="82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86BB4F-E628-E834-183E-B4B1F73FBB8C}"/>
              </a:ext>
            </a:extLst>
          </p:cNvPr>
          <p:cNvSpPr txBox="1"/>
          <p:nvPr/>
        </p:nvSpPr>
        <p:spPr>
          <a:xfrm>
            <a:off x="1554710" y="571296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end_user1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7383F6-F886-8BD5-26EB-1F31F6E5D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65031"/>
              </p:ext>
            </p:extLst>
          </p:nvPr>
        </p:nvGraphicFramePr>
        <p:xfrm>
          <a:off x="3256240" y="1977430"/>
          <a:ext cx="7932868" cy="1496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5962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1020543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1274843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915441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1069163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  <a:gridCol w="875694">
                  <a:extLst>
                    <a:ext uri="{9D8B030D-6E8A-4147-A177-3AD203B41FA5}">
                      <a16:colId xmlns:a16="http://schemas.microsoft.com/office/drawing/2014/main" val="1345308905"/>
                    </a:ext>
                  </a:extLst>
                </a:gridCol>
                <a:gridCol w="1057946">
                  <a:extLst>
                    <a:ext uri="{9D8B030D-6E8A-4147-A177-3AD203B41FA5}">
                      <a16:colId xmlns:a16="http://schemas.microsoft.com/office/drawing/2014/main" val="144215261"/>
                    </a:ext>
                  </a:extLst>
                </a:gridCol>
                <a:gridCol w="1103276">
                  <a:extLst>
                    <a:ext uri="{9D8B030D-6E8A-4147-A177-3AD203B41FA5}">
                      <a16:colId xmlns:a16="http://schemas.microsoft.com/office/drawing/2014/main" val="3212461831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My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Requested 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Requested 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842D16-52E7-7464-26F1-9BE389D4281A}"/>
              </a:ext>
            </a:extLst>
          </p:cNvPr>
          <p:cNvSpPr/>
          <p:nvPr/>
        </p:nvSpPr>
        <p:spPr>
          <a:xfrm>
            <a:off x="5655607" y="3997580"/>
            <a:ext cx="1574390" cy="5087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service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59D56-FFA3-A556-865A-4674FED9BBF1}"/>
              </a:ext>
            </a:extLst>
          </p:cNvPr>
          <p:cNvSpPr txBox="1"/>
          <p:nvPr/>
        </p:nvSpPr>
        <p:spPr>
          <a:xfrm>
            <a:off x="3256242" y="1570923"/>
            <a:ext cx="305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service requests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4F27CA-96AA-2FA4-6DEA-5DD72DA1C745}"/>
              </a:ext>
            </a:extLst>
          </p:cNvPr>
          <p:cNvSpPr/>
          <p:nvPr/>
        </p:nvSpPr>
        <p:spPr>
          <a:xfrm>
            <a:off x="8155726" y="3647824"/>
            <a:ext cx="2981896" cy="2802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0A562-D3FA-575A-F589-80F5BCAD6579}"/>
              </a:ext>
            </a:extLst>
          </p:cNvPr>
          <p:cNvSpPr txBox="1"/>
          <p:nvPr/>
        </p:nvSpPr>
        <p:spPr>
          <a:xfrm>
            <a:off x="8230647" y="3845691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AD7806-C3AA-DC86-E912-4FE551C1BA83}"/>
              </a:ext>
            </a:extLst>
          </p:cNvPr>
          <p:cNvSpPr/>
          <p:nvPr/>
        </p:nvSpPr>
        <p:spPr>
          <a:xfrm>
            <a:off x="9521720" y="3907121"/>
            <a:ext cx="1319646" cy="2464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5234A6-325B-56F6-C61C-2D6EC25DF699}"/>
              </a:ext>
            </a:extLst>
          </p:cNvPr>
          <p:cNvSpPr/>
          <p:nvPr/>
        </p:nvSpPr>
        <p:spPr>
          <a:xfrm>
            <a:off x="9521720" y="4251940"/>
            <a:ext cx="1319646" cy="3772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08CB2-D642-21C7-3B6F-5E3007AC2E5C}"/>
              </a:ext>
            </a:extLst>
          </p:cNvPr>
          <p:cNvSpPr txBox="1"/>
          <p:nvPr/>
        </p:nvSpPr>
        <p:spPr>
          <a:xfrm>
            <a:off x="8230647" y="4259824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27707-FA03-8496-D677-677C801698DE}"/>
              </a:ext>
            </a:extLst>
          </p:cNvPr>
          <p:cNvSpPr txBox="1"/>
          <p:nvPr/>
        </p:nvSpPr>
        <p:spPr>
          <a:xfrm>
            <a:off x="8209232" y="4680388"/>
            <a:ext cx="155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9F26DF-DC6A-A401-73DE-E79E5DC6BC2F}"/>
              </a:ext>
            </a:extLst>
          </p:cNvPr>
          <p:cNvSpPr/>
          <p:nvPr/>
        </p:nvSpPr>
        <p:spPr>
          <a:xfrm>
            <a:off x="9521720" y="4688026"/>
            <a:ext cx="1319646" cy="3772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218301-9989-8676-02AD-4B8D02375BED}"/>
              </a:ext>
            </a:extLst>
          </p:cNvPr>
          <p:cNvSpPr txBox="1"/>
          <p:nvPr/>
        </p:nvSpPr>
        <p:spPr>
          <a:xfrm>
            <a:off x="8230647" y="5124112"/>
            <a:ext cx="155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KPIs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70F1DC-0133-86A4-5B51-81572667BB12}"/>
              </a:ext>
            </a:extLst>
          </p:cNvPr>
          <p:cNvSpPr/>
          <p:nvPr/>
        </p:nvSpPr>
        <p:spPr>
          <a:xfrm>
            <a:off x="9521720" y="5140792"/>
            <a:ext cx="1319646" cy="3772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330A3-6719-53DE-9820-BAA3F47F8B45}"/>
              </a:ext>
            </a:extLst>
          </p:cNvPr>
          <p:cNvSpPr txBox="1"/>
          <p:nvPr/>
        </p:nvSpPr>
        <p:spPr>
          <a:xfrm>
            <a:off x="8209232" y="5608833"/>
            <a:ext cx="155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0CB77CE-34C8-9619-F0A2-B0F865EB410C}"/>
              </a:ext>
            </a:extLst>
          </p:cNvPr>
          <p:cNvSpPr/>
          <p:nvPr/>
        </p:nvSpPr>
        <p:spPr>
          <a:xfrm>
            <a:off x="9521720" y="5608832"/>
            <a:ext cx="1319646" cy="3772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B23CA5-3B2D-BA32-E87B-580306059C0B}"/>
              </a:ext>
            </a:extLst>
          </p:cNvPr>
          <p:cNvSpPr/>
          <p:nvPr/>
        </p:nvSpPr>
        <p:spPr>
          <a:xfrm>
            <a:off x="9154107" y="6080813"/>
            <a:ext cx="1030477" cy="28226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BADBD2-AB38-C767-DD02-9B8A6B4BD75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229997" y="4251940"/>
            <a:ext cx="925729" cy="796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311782D-5EEB-CF1C-8BBE-563B90C0DFB2}"/>
              </a:ext>
            </a:extLst>
          </p:cNvPr>
          <p:cNvSpPr/>
          <p:nvPr/>
        </p:nvSpPr>
        <p:spPr>
          <a:xfrm>
            <a:off x="10762708" y="934459"/>
            <a:ext cx="1429292" cy="93054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</a:t>
            </a:r>
          </a:p>
          <a:p>
            <a:pPr algn="ctr"/>
            <a:r>
              <a:rPr lang="en-US" sz="1200" dirty="0"/>
              <a:t>Assigned </a:t>
            </a:r>
          </a:p>
          <a:p>
            <a:pPr algn="ctr"/>
            <a:r>
              <a:rPr lang="en-US" sz="1200" dirty="0"/>
              <a:t>Closed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71245D-76B6-37E9-7C8B-90889213DE9F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10422194" y="1399731"/>
            <a:ext cx="340514" cy="57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FC5FD-4170-582A-5969-FA433C62E9FD}"/>
              </a:ext>
            </a:extLst>
          </p:cNvPr>
          <p:cNvSpPr/>
          <p:nvPr/>
        </p:nvSpPr>
        <p:spPr>
          <a:xfrm>
            <a:off x="10228948" y="2584572"/>
            <a:ext cx="886968" cy="1763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Assigned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B58D21-870E-7F6E-377F-25E0B98DE9FD}"/>
              </a:ext>
            </a:extLst>
          </p:cNvPr>
          <p:cNvSpPr/>
          <p:nvPr/>
        </p:nvSpPr>
        <p:spPr>
          <a:xfrm>
            <a:off x="10244048" y="3061928"/>
            <a:ext cx="886968" cy="17636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B711E1-6901-A0B6-116D-8D77577FEF46}"/>
              </a:ext>
            </a:extLst>
          </p:cNvPr>
          <p:cNvSpPr txBox="1"/>
          <p:nvPr/>
        </p:nvSpPr>
        <p:spPr>
          <a:xfrm>
            <a:off x="1054378" y="2026061"/>
            <a:ext cx="192022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Services</a:t>
            </a:r>
          </a:p>
          <a:p>
            <a:pPr lvl="1">
              <a:spcAft>
                <a:spcPts val="600"/>
              </a:spcAft>
            </a:pPr>
            <a:r>
              <a:rPr lang="en-US" sz="1200" b="1" dirty="0"/>
              <a:t>Service Requests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Proposals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Validate Services</a:t>
            </a:r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31" name="Picture 12" descr="Dashboard Icon | Line Iconpack | IconsMind">
            <a:extLst>
              <a:ext uri="{FF2B5EF4-FFF2-40B4-BE49-F238E27FC236}">
                <a16:creationId xmlns:a16="http://schemas.microsoft.com/office/drawing/2014/main" id="{BBF56463-FA38-1116-5D1F-99587570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75" y="1988733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My request Vector Icons free download in SVG, PNG Format">
            <a:extLst>
              <a:ext uri="{FF2B5EF4-FFF2-40B4-BE49-F238E27FC236}">
                <a16:creationId xmlns:a16="http://schemas.microsoft.com/office/drawing/2014/main" id="{B241A780-7A5A-E08C-7719-136D7D9F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04" y="2566164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Proposal Generic black outline icon | Freepik">
            <a:extLst>
              <a:ext uri="{FF2B5EF4-FFF2-40B4-BE49-F238E27FC236}">
                <a16:creationId xmlns:a16="http://schemas.microsoft.com/office/drawing/2014/main" id="{DCDC9EF9-27F6-B4FC-613B-A83B05A93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09" y="2849556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Validation - Free files and folders icons">
            <a:extLst>
              <a:ext uri="{FF2B5EF4-FFF2-40B4-BE49-F238E27FC236}">
                <a16:creationId xmlns:a16="http://schemas.microsoft.com/office/drawing/2014/main" id="{38E66BFB-B9F8-9513-888A-2E1010FB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45" y="3162023"/>
            <a:ext cx="193712" cy="1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Artificial Intelligence Icon PNGs for Free Download">
            <a:extLst>
              <a:ext uri="{FF2B5EF4-FFF2-40B4-BE49-F238E27FC236}">
                <a16:creationId xmlns:a16="http://schemas.microsoft.com/office/drawing/2014/main" id="{B15D86D3-375D-C365-E9F0-65D2D645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8" y="2196831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5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F6112-A24F-9070-B1E4-321EE6907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62E095-AA17-DBA4-B047-0B1D7B5AD65E}"/>
              </a:ext>
            </a:extLst>
          </p:cNvPr>
          <p:cNvSpPr/>
          <p:nvPr/>
        </p:nvSpPr>
        <p:spPr>
          <a:xfrm>
            <a:off x="466344" y="221225"/>
            <a:ext cx="2512830" cy="64942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9149B-8FBC-AF5F-C04D-98AD0F842C72}"/>
              </a:ext>
            </a:extLst>
          </p:cNvPr>
          <p:cNvSpPr/>
          <p:nvPr/>
        </p:nvSpPr>
        <p:spPr>
          <a:xfrm>
            <a:off x="2979174" y="221226"/>
            <a:ext cx="8308258" cy="64942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16EE0E-4BB5-FE11-EB21-E5C0C94D1F0F}"/>
              </a:ext>
            </a:extLst>
          </p:cNvPr>
          <p:cNvCxnSpPr>
            <a:cxnSpLocks/>
          </p:cNvCxnSpPr>
          <p:nvPr/>
        </p:nvCxnSpPr>
        <p:spPr>
          <a:xfrm>
            <a:off x="466344" y="5226685"/>
            <a:ext cx="2532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AA757E-1F11-C7E0-9841-0EA25E75906C}"/>
              </a:ext>
            </a:extLst>
          </p:cNvPr>
          <p:cNvSpPr txBox="1"/>
          <p:nvPr/>
        </p:nvSpPr>
        <p:spPr>
          <a:xfrm>
            <a:off x="1574824" y="5866208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dev1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E362A4-97D8-3B5F-62C5-9DBF3CAA8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28568"/>
              </p:ext>
            </p:extLst>
          </p:nvPr>
        </p:nvGraphicFramePr>
        <p:xfrm>
          <a:off x="3256241" y="1013508"/>
          <a:ext cx="7660011" cy="15253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376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875428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917795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val="510565081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345308905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44215261"/>
                    </a:ext>
                  </a:extLst>
                </a:gridCol>
                <a:gridCol w="1059020">
                  <a:extLst>
                    <a:ext uri="{9D8B030D-6E8A-4147-A177-3AD203B41FA5}">
                      <a16:colId xmlns:a16="http://schemas.microsoft.com/office/drawing/2014/main" val="3212461831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Proposed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Responds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Proposes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Related TEF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1645C1-CBD2-5C27-4F96-45D09DF675D2}"/>
              </a:ext>
            </a:extLst>
          </p:cNvPr>
          <p:cNvSpPr txBox="1"/>
          <p:nvPr/>
        </p:nvSpPr>
        <p:spPr>
          <a:xfrm>
            <a:off x="3256242" y="607001"/>
            <a:ext cx="293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Services proposals</a:t>
            </a:r>
          </a:p>
        </p:txBody>
      </p:sp>
      <p:pic>
        <p:nvPicPr>
          <p:cNvPr id="41" name="Picture 6" descr="developer Icon - Free PNG &amp; SVG 962492 - Noun Project">
            <a:extLst>
              <a:ext uri="{FF2B5EF4-FFF2-40B4-BE49-F238E27FC236}">
                <a16:creationId xmlns:a16="http://schemas.microsoft.com/office/drawing/2014/main" id="{5D9884A1-ACCD-E6E5-084D-8B8E51245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78" y="5257489"/>
            <a:ext cx="650221" cy="65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9A7F33D6-298F-7888-70ED-47CBA930FC10}"/>
              </a:ext>
            </a:extLst>
          </p:cNvPr>
          <p:cNvSpPr/>
          <p:nvPr/>
        </p:nvSpPr>
        <p:spPr>
          <a:xfrm rot="10800000">
            <a:off x="5492004" y="3175972"/>
            <a:ext cx="3311326" cy="2668520"/>
          </a:xfrm>
          <a:prstGeom prst="wedgeRoundRectCallout">
            <a:avLst>
              <a:gd name="adj1" fmla="val 111238"/>
              <a:gd name="adj2" fmla="val 10515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22" descr="Download Checkmarkand Cross Yes No Buttons | Wallpapers.com">
            <a:extLst>
              <a:ext uri="{FF2B5EF4-FFF2-40B4-BE49-F238E27FC236}">
                <a16:creationId xmlns:a16="http://schemas.microsoft.com/office/drawing/2014/main" id="{2478944E-2588-4573-D380-E409B176B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21" y="3543153"/>
            <a:ext cx="1459774" cy="9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A50089C-66DB-4C5A-C796-5CC631CBAE24}"/>
              </a:ext>
            </a:extLst>
          </p:cNvPr>
          <p:cNvSpPr txBox="1"/>
          <p:nvPr/>
        </p:nvSpPr>
        <p:spPr>
          <a:xfrm>
            <a:off x="6496041" y="3175972"/>
            <a:ext cx="2064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Accept proposal?</a:t>
            </a:r>
            <a:endParaRPr lang="en-US" sz="120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2BCA59F-3346-E0EE-B6CD-EDE0CC027208}"/>
              </a:ext>
            </a:extLst>
          </p:cNvPr>
          <p:cNvSpPr/>
          <p:nvPr/>
        </p:nvSpPr>
        <p:spPr>
          <a:xfrm>
            <a:off x="9976104" y="1619644"/>
            <a:ext cx="822960" cy="2194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Accepted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DE30D68-062D-A792-B9C4-8A4880ADCE0E}"/>
              </a:ext>
            </a:extLst>
          </p:cNvPr>
          <p:cNvSpPr/>
          <p:nvPr/>
        </p:nvSpPr>
        <p:spPr>
          <a:xfrm>
            <a:off x="9976104" y="2153280"/>
            <a:ext cx="822960" cy="2194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Rejected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DC97B-A633-1B8A-7F50-758D8AA58E2F}"/>
              </a:ext>
            </a:extLst>
          </p:cNvPr>
          <p:cNvSpPr txBox="1"/>
          <p:nvPr/>
        </p:nvSpPr>
        <p:spPr>
          <a:xfrm>
            <a:off x="964840" y="1331791"/>
            <a:ext cx="192022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Requests</a:t>
            </a:r>
          </a:p>
          <a:p>
            <a:pPr lvl="1">
              <a:spcAft>
                <a:spcPts val="600"/>
              </a:spcAft>
            </a:pPr>
            <a:r>
              <a:rPr lang="en-US" sz="1200" b="1" dirty="0"/>
              <a:t>Service Proposals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Validate Services</a:t>
            </a:r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8" name="Picture 12" descr="Dashboard Icon | Line Iconpack | IconsMind">
            <a:extLst>
              <a:ext uri="{FF2B5EF4-FFF2-40B4-BE49-F238E27FC236}">
                <a16:creationId xmlns:a16="http://schemas.microsoft.com/office/drawing/2014/main" id="{A8F2A177-F1F3-5185-7E10-BBDD9673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7" y="1294463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y request Vector Icons free download in SVG, PNG Format">
            <a:extLst>
              <a:ext uri="{FF2B5EF4-FFF2-40B4-BE49-F238E27FC236}">
                <a16:creationId xmlns:a16="http://schemas.microsoft.com/office/drawing/2014/main" id="{D4B7F4F0-9297-3792-5F5B-D25B5A04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66" y="1871894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roposal Generic black outline icon | Freepik">
            <a:extLst>
              <a:ext uri="{FF2B5EF4-FFF2-40B4-BE49-F238E27FC236}">
                <a16:creationId xmlns:a16="http://schemas.microsoft.com/office/drawing/2014/main" id="{B9EC9D3B-C9AD-32F4-7B69-560A13D7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71" y="2155286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Validation - Free files and folders icons">
            <a:extLst>
              <a:ext uri="{FF2B5EF4-FFF2-40B4-BE49-F238E27FC236}">
                <a16:creationId xmlns:a16="http://schemas.microsoft.com/office/drawing/2014/main" id="{D288EEF2-769C-D215-88F5-7C786C5F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07" y="2467753"/>
            <a:ext cx="193712" cy="1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rtificial Intelligence Icon PNGs for Free Download">
            <a:extLst>
              <a:ext uri="{FF2B5EF4-FFF2-40B4-BE49-F238E27FC236}">
                <a16:creationId xmlns:a16="http://schemas.microsoft.com/office/drawing/2014/main" id="{8AAD1B4A-4D2E-201A-4A92-64067A55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0" y="1502561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223109-84E1-FE7E-9035-F5C5CE974A1A}"/>
              </a:ext>
            </a:extLst>
          </p:cNvPr>
          <p:cNvSpPr/>
          <p:nvPr/>
        </p:nvSpPr>
        <p:spPr>
          <a:xfrm>
            <a:off x="6143057" y="4918225"/>
            <a:ext cx="2064567" cy="8606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346A1-4575-52C8-496C-C33025047BAA}"/>
              </a:ext>
            </a:extLst>
          </p:cNvPr>
          <p:cNvSpPr txBox="1"/>
          <p:nvPr/>
        </p:nvSpPr>
        <p:spPr>
          <a:xfrm>
            <a:off x="6096000" y="4639086"/>
            <a:ext cx="2064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Justification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6052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BFEA0-BA93-7F2B-82EC-570275703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EE1AAE-0EA9-9158-AEB9-E6F55D36794F}"/>
              </a:ext>
            </a:extLst>
          </p:cNvPr>
          <p:cNvSpPr/>
          <p:nvPr/>
        </p:nvSpPr>
        <p:spPr>
          <a:xfrm>
            <a:off x="118872" y="1012723"/>
            <a:ext cx="2201934" cy="5525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A59E0-6D5D-8DDF-8405-9D967B2FF113}"/>
              </a:ext>
            </a:extLst>
          </p:cNvPr>
          <p:cNvSpPr/>
          <p:nvPr/>
        </p:nvSpPr>
        <p:spPr>
          <a:xfrm>
            <a:off x="2320805" y="1012722"/>
            <a:ext cx="9635117" cy="55257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 descr="avatar Vector Icons free download in SVG, PNG Format">
            <a:extLst>
              <a:ext uri="{FF2B5EF4-FFF2-40B4-BE49-F238E27FC236}">
                <a16:creationId xmlns:a16="http://schemas.microsoft.com/office/drawing/2014/main" id="{E4C3CD93-9B57-261F-41CF-032B141A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55" y="5152027"/>
            <a:ext cx="786694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806FD2-2B49-5F90-877F-0620A2475837}"/>
              </a:ext>
            </a:extLst>
          </p:cNvPr>
          <p:cNvCxnSpPr>
            <a:cxnSpLocks/>
          </p:cNvCxnSpPr>
          <p:nvPr/>
        </p:nvCxnSpPr>
        <p:spPr>
          <a:xfrm>
            <a:off x="130466" y="5073445"/>
            <a:ext cx="21903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510E0C-6960-2C4B-5E9B-D369FD6FEB79}"/>
              </a:ext>
            </a:extLst>
          </p:cNvPr>
          <p:cNvSpPr txBox="1"/>
          <p:nvPr/>
        </p:nvSpPr>
        <p:spPr>
          <a:xfrm>
            <a:off x="692980" y="5791550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end_user1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506FFA-6982-DEB9-8E00-316E0C6F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43227"/>
              </p:ext>
            </p:extLst>
          </p:nvPr>
        </p:nvGraphicFramePr>
        <p:xfrm>
          <a:off x="2431418" y="1872140"/>
          <a:ext cx="9406620" cy="14961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3758">
                  <a:extLst>
                    <a:ext uri="{9D8B030D-6E8A-4147-A177-3AD203B41FA5}">
                      <a16:colId xmlns:a16="http://schemas.microsoft.com/office/drawing/2014/main" val="2984756373"/>
                    </a:ext>
                  </a:extLst>
                </a:gridCol>
                <a:gridCol w="970243">
                  <a:extLst>
                    <a:ext uri="{9D8B030D-6E8A-4147-A177-3AD203B41FA5}">
                      <a16:colId xmlns:a16="http://schemas.microsoft.com/office/drawing/2014/main" val="1937077336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1456731910"/>
                    </a:ext>
                  </a:extLst>
                </a:gridCol>
                <a:gridCol w="717755">
                  <a:extLst>
                    <a:ext uri="{9D8B030D-6E8A-4147-A177-3AD203B41FA5}">
                      <a16:colId xmlns:a16="http://schemas.microsoft.com/office/drawing/2014/main" val="3158537515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510565081"/>
                    </a:ext>
                  </a:extLst>
                </a:gridCol>
                <a:gridCol w="1042219">
                  <a:extLst>
                    <a:ext uri="{9D8B030D-6E8A-4147-A177-3AD203B41FA5}">
                      <a16:colId xmlns:a16="http://schemas.microsoft.com/office/drawing/2014/main" val="3140144138"/>
                    </a:ext>
                  </a:extLst>
                </a:gridCol>
                <a:gridCol w="845575">
                  <a:extLst>
                    <a:ext uri="{9D8B030D-6E8A-4147-A177-3AD203B41FA5}">
                      <a16:colId xmlns:a16="http://schemas.microsoft.com/office/drawing/2014/main" val="1345308905"/>
                    </a:ext>
                  </a:extLst>
                </a:gridCol>
                <a:gridCol w="796413">
                  <a:extLst>
                    <a:ext uri="{9D8B030D-6E8A-4147-A177-3AD203B41FA5}">
                      <a16:colId xmlns:a16="http://schemas.microsoft.com/office/drawing/2014/main" val="144215261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3212461831"/>
                    </a:ext>
                  </a:extLst>
                </a:gridCol>
                <a:gridCol w="924232">
                  <a:extLst>
                    <a:ext uri="{9D8B030D-6E8A-4147-A177-3AD203B41FA5}">
                      <a16:colId xmlns:a16="http://schemas.microsoft.com/office/drawing/2014/main" val="3526372773"/>
                    </a:ext>
                  </a:extLst>
                </a:gridCol>
                <a:gridCol w="835741">
                  <a:extLst>
                    <a:ext uri="{9D8B030D-6E8A-4147-A177-3AD203B41FA5}">
                      <a16:colId xmlns:a16="http://schemas.microsoft.com/office/drawing/2014/main" val="2174776567"/>
                    </a:ext>
                  </a:extLst>
                </a:gridCol>
              </a:tblGrid>
              <a:tr h="449780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Responds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Achieved 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Related TEF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Feedback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33884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9122"/>
                  </a:ext>
                </a:extLst>
              </a:tr>
              <a:tr h="51948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1883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3574E4B-4AE8-1539-8A94-BF76EA93BF08}"/>
              </a:ext>
            </a:extLst>
          </p:cNvPr>
          <p:cNvSpPr txBox="1"/>
          <p:nvPr/>
        </p:nvSpPr>
        <p:spPr>
          <a:xfrm>
            <a:off x="2396718" y="1465633"/>
            <a:ext cx="28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Services</a:t>
            </a:r>
          </a:p>
        </p:txBody>
      </p:sp>
      <p:sp>
        <p:nvSpPr>
          <p:cNvPr id="1025" name="Speech Bubble: Rectangle with Corners Rounded 1024">
            <a:extLst>
              <a:ext uri="{FF2B5EF4-FFF2-40B4-BE49-F238E27FC236}">
                <a16:creationId xmlns:a16="http://schemas.microsoft.com/office/drawing/2014/main" id="{F3652854-FB12-7D3E-03E1-37FB4E5C99B2}"/>
              </a:ext>
            </a:extLst>
          </p:cNvPr>
          <p:cNvSpPr/>
          <p:nvPr/>
        </p:nvSpPr>
        <p:spPr>
          <a:xfrm rot="10800000">
            <a:off x="3556417" y="3838184"/>
            <a:ext cx="3311326" cy="1875820"/>
          </a:xfrm>
          <a:prstGeom prst="wedgeRoundRectCallout">
            <a:avLst>
              <a:gd name="adj1" fmla="val 79206"/>
              <a:gd name="adj2" fmla="val 117824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2" name="Picture 22" descr="Download Checkmarkand Cross Yes No Buttons | Wallpapers.com">
            <a:extLst>
              <a:ext uri="{FF2B5EF4-FFF2-40B4-BE49-F238E27FC236}">
                <a16:creationId xmlns:a16="http://schemas.microsoft.com/office/drawing/2014/main" id="{5ECB2E30-89C8-D0E0-AF72-62CD0F63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92" y="4433753"/>
            <a:ext cx="1459774" cy="9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D79839B7-996C-F9AA-031F-613C17AE00E5}"/>
              </a:ext>
            </a:extLst>
          </p:cNvPr>
          <p:cNvSpPr txBox="1"/>
          <p:nvPr/>
        </p:nvSpPr>
        <p:spPr>
          <a:xfrm>
            <a:off x="4656273" y="3997469"/>
            <a:ext cx="2064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Accept service?</a:t>
            </a:r>
            <a:endParaRPr lang="en-US" sz="1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C18C2A-A802-4B91-AE6B-F2AD3B87E1E4}"/>
              </a:ext>
            </a:extLst>
          </p:cNvPr>
          <p:cNvSpPr/>
          <p:nvPr/>
        </p:nvSpPr>
        <p:spPr>
          <a:xfrm>
            <a:off x="10145939" y="2459088"/>
            <a:ext cx="822960" cy="2194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Accepted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C9C8A4-6A9F-85CD-0A6C-FC5D5C76E3BF}"/>
              </a:ext>
            </a:extLst>
          </p:cNvPr>
          <p:cNvSpPr/>
          <p:nvPr/>
        </p:nvSpPr>
        <p:spPr>
          <a:xfrm>
            <a:off x="10145939" y="2981145"/>
            <a:ext cx="822960" cy="2194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Rejected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B6C573F-7020-9933-9F8C-0F14CCB0FD00}"/>
              </a:ext>
            </a:extLst>
          </p:cNvPr>
          <p:cNvSpPr/>
          <p:nvPr/>
        </p:nvSpPr>
        <p:spPr>
          <a:xfrm rot="10800000">
            <a:off x="7657573" y="3852578"/>
            <a:ext cx="3311326" cy="1875820"/>
          </a:xfrm>
          <a:prstGeom prst="wedgeRoundRectCallout">
            <a:avLst>
              <a:gd name="adj1" fmla="val -1980"/>
              <a:gd name="adj2" fmla="val 11441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CA058-410B-DB21-FF3D-9C92CB6F985C}"/>
              </a:ext>
            </a:extLst>
          </p:cNvPr>
          <p:cNvSpPr txBox="1"/>
          <p:nvPr/>
        </p:nvSpPr>
        <p:spPr>
          <a:xfrm>
            <a:off x="7820697" y="3918081"/>
            <a:ext cx="304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End user</a:t>
            </a:r>
            <a:r>
              <a:rPr lang="en-US" sz="1200" dirty="0"/>
              <a:t>		          </a:t>
            </a:r>
            <a:r>
              <a:rPr lang="en-US" sz="1200" b="1" dirty="0"/>
              <a:t>Developer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1/7/2025</a:t>
            </a:r>
          </a:p>
          <a:p>
            <a:r>
              <a:rPr lang="en-US" sz="1200" dirty="0"/>
              <a:t>Comment 1</a:t>
            </a:r>
          </a:p>
          <a:p>
            <a:pPr algn="r"/>
            <a:r>
              <a:rPr lang="en-US" sz="1200" dirty="0">
                <a:solidFill>
                  <a:schemeClr val="accent4"/>
                </a:solidFill>
              </a:rPr>
              <a:t>2/7/2025</a:t>
            </a:r>
          </a:p>
          <a:p>
            <a:pPr algn="r"/>
            <a:r>
              <a:rPr lang="en-US" sz="1200" dirty="0"/>
              <a:t>Answer 1</a:t>
            </a:r>
          </a:p>
          <a:p>
            <a:r>
              <a:rPr lang="en-US" sz="1200" dirty="0">
                <a:solidFill>
                  <a:schemeClr val="accent4"/>
                </a:solidFill>
              </a:rPr>
              <a:t>10/7/2025</a:t>
            </a:r>
          </a:p>
          <a:p>
            <a:r>
              <a:rPr lang="en-US" sz="1200" dirty="0"/>
              <a:t>Comment 2</a:t>
            </a:r>
          </a:p>
          <a:p>
            <a:pPr algn="r"/>
            <a:r>
              <a:rPr lang="en-US" sz="1200" dirty="0">
                <a:solidFill>
                  <a:schemeClr val="accent4"/>
                </a:solidFill>
              </a:rPr>
              <a:t>11/7/2025</a:t>
            </a:r>
          </a:p>
          <a:p>
            <a:pPr algn="r"/>
            <a:r>
              <a:rPr lang="en-US" sz="1200" dirty="0"/>
              <a:t>Answer 2</a:t>
            </a:r>
          </a:p>
          <a:p>
            <a:pPr algn="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6FB42F-2D67-E932-181C-70C650DDEEF6}"/>
              </a:ext>
            </a:extLst>
          </p:cNvPr>
          <p:cNvSpPr/>
          <p:nvPr/>
        </p:nvSpPr>
        <p:spPr>
          <a:xfrm>
            <a:off x="9212367" y="2451955"/>
            <a:ext cx="822960" cy="2194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5FCF2-426C-C374-AA6F-5A6BDC13A52C}"/>
              </a:ext>
            </a:extLst>
          </p:cNvPr>
          <p:cNvSpPr txBox="1"/>
          <p:nvPr/>
        </p:nvSpPr>
        <p:spPr>
          <a:xfrm>
            <a:off x="511196" y="2182651"/>
            <a:ext cx="192022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Requests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Proposals</a:t>
            </a:r>
          </a:p>
          <a:p>
            <a:pPr lvl="1">
              <a:spcAft>
                <a:spcPts val="600"/>
              </a:spcAft>
            </a:pPr>
            <a:r>
              <a:rPr lang="en-US" sz="1200" b="1" dirty="0"/>
              <a:t>Validate Services</a:t>
            </a:r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12" name="Picture 12" descr="Dashboard Icon | Line Iconpack | IconsMind">
            <a:extLst>
              <a:ext uri="{FF2B5EF4-FFF2-40B4-BE49-F238E27FC236}">
                <a16:creationId xmlns:a16="http://schemas.microsoft.com/office/drawing/2014/main" id="{5DF63F50-C206-48B5-AF02-E977749A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9" y="2145323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My request Vector Icons free download in SVG, PNG Format">
            <a:extLst>
              <a:ext uri="{FF2B5EF4-FFF2-40B4-BE49-F238E27FC236}">
                <a16:creationId xmlns:a16="http://schemas.microsoft.com/office/drawing/2014/main" id="{C0C49EBB-0664-6BFA-3C3D-6CC02733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22" y="2722754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roposal Generic black outline icon | Freepik">
            <a:extLst>
              <a:ext uri="{FF2B5EF4-FFF2-40B4-BE49-F238E27FC236}">
                <a16:creationId xmlns:a16="http://schemas.microsoft.com/office/drawing/2014/main" id="{3DD94DD1-38F7-831E-BEE4-23F53ABB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7" y="3006146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Validation - Free files and folders icons">
            <a:extLst>
              <a:ext uri="{FF2B5EF4-FFF2-40B4-BE49-F238E27FC236}">
                <a16:creationId xmlns:a16="http://schemas.microsoft.com/office/drawing/2014/main" id="{C588E582-7692-9FE9-E809-C0A315BA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63" y="3318613"/>
            <a:ext cx="193712" cy="19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Artificial Intelligence Icon PNGs for Free Download">
            <a:extLst>
              <a:ext uri="{FF2B5EF4-FFF2-40B4-BE49-F238E27FC236}">
                <a16:creationId xmlns:a16="http://schemas.microsoft.com/office/drawing/2014/main" id="{8EDF063D-AF63-F5EC-5202-3886624E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6" y="2353421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98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CF92-5390-B102-A6BE-7F4BD2D3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CEDA-E5F3-9CFF-66CC-BD70EABD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developers</a:t>
            </a:r>
          </a:p>
        </p:txBody>
      </p:sp>
    </p:spTree>
    <p:extLst>
      <p:ext uri="{BB962C8B-B14F-4D97-AF65-F5344CB8AC3E}">
        <p14:creationId xmlns:p14="http://schemas.microsoft.com/office/powerpoint/2010/main" val="335584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0263-3613-1D61-9AEC-C9EF5A68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5F4805-9460-70C2-34E8-2ED634539949}"/>
              </a:ext>
            </a:extLst>
          </p:cNvPr>
          <p:cNvSpPr/>
          <p:nvPr/>
        </p:nvSpPr>
        <p:spPr>
          <a:xfrm>
            <a:off x="341376" y="381787"/>
            <a:ext cx="2473206" cy="6275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3EC22-EDF4-A274-A7F0-1CE726DEAE35}"/>
              </a:ext>
            </a:extLst>
          </p:cNvPr>
          <p:cNvSpPr/>
          <p:nvPr/>
        </p:nvSpPr>
        <p:spPr>
          <a:xfrm>
            <a:off x="2814582" y="381786"/>
            <a:ext cx="9036042" cy="6275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 descr="avatar Vector Icons free download in SVG, PNG Format">
            <a:extLst>
              <a:ext uri="{FF2B5EF4-FFF2-40B4-BE49-F238E27FC236}">
                <a16:creationId xmlns:a16="http://schemas.microsoft.com/office/drawing/2014/main" id="{8488E9D2-DA93-1073-5185-77D02EB9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43" y="4465262"/>
            <a:ext cx="786694" cy="78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20CA74-9128-B4B0-5809-5D985E02AB9B}"/>
              </a:ext>
            </a:extLst>
          </p:cNvPr>
          <p:cNvCxnSpPr>
            <a:cxnSpLocks/>
          </p:cNvCxnSpPr>
          <p:nvPr/>
        </p:nvCxnSpPr>
        <p:spPr>
          <a:xfrm>
            <a:off x="341376" y="4442509"/>
            <a:ext cx="2473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2109C3-6B21-F22C-8671-2A8918673EA5}"/>
              </a:ext>
            </a:extLst>
          </p:cNvPr>
          <p:cNvSpPr txBox="1"/>
          <p:nvPr/>
        </p:nvSpPr>
        <p:spPr>
          <a:xfrm>
            <a:off x="1095056" y="5189096"/>
            <a:ext cx="114739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dev1</a:t>
            </a:r>
          </a:p>
          <a:p>
            <a:pPr>
              <a:spcAft>
                <a:spcPts val="600"/>
              </a:spcAft>
            </a:pPr>
            <a:r>
              <a:rPr lang="en-US" sz="1200" b="1" u="sng" dirty="0">
                <a:solidFill>
                  <a:schemeClr val="accent1"/>
                </a:solidFill>
              </a:rPr>
              <a:t>Log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EB8EF-E3D5-4129-1DFD-AD4A80A20F72}"/>
              </a:ext>
            </a:extLst>
          </p:cNvPr>
          <p:cNvSpPr txBox="1"/>
          <p:nvPr/>
        </p:nvSpPr>
        <p:spPr>
          <a:xfrm>
            <a:off x="5943005" y="1027113"/>
            <a:ext cx="225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E36BB-CE75-A98F-7D21-883806A53D09}"/>
              </a:ext>
            </a:extLst>
          </p:cNvPr>
          <p:cNvSpPr txBox="1"/>
          <p:nvPr/>
        </p:nvSpPr>
        <p:spPr>
          <a:xfrm>
            <a:off x="814812" y="1064441"/>
            <a:ext cx="19202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Dashboard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Services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Requests</a:t>
            </a:r>
          </a:p>
          <a:p>
            <a:pPr lvl="1">
              <a:spcAft>
                <a:spcPts val="600"/>
              </a:spcAft>
            </a:pPr>
            <a:r>
              <a:rPr lang="en-US" sz="1200" dirty="0"/>
              <a:t>Service Proposals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Experiments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Resource Monitoring</a:t>
            </a:r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pic>
        <p:nvPicPr>
          <p:cNvPr id="20" name="Picture 12" descr="Dashboard Icon | Line Iconpack | IconsMind">
            <a:extLst>
              <a:ext uri="{FF2B5EF4-FFF2-40B4-BE49-F238E27FC236}">
                <a16:creationId xmlns:a16="http://schemas.microsoft.com/office/drawing/2014/main" id="{039DC99E-4D7C-A3F4-F9C3-294E5B3B8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09" y="1027113"/>
            <a:ext cx="306632" cy="3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My request Vector Icons free download in SVG, PNG Format">
            <a:extLst>
              <a:ext uri="{FF2B5EF4-FFF2-40B4-BE49-F238E27FC236}">
                <a16:creationId xmlns:a16="http://schemas.microsoft.com/office/drawing/2014/main" id="{78913895-A275-907F-FD52-8C078746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38" y="1604544"/>
            <a:ext cx="283392" cy="28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Proposal Generic black outline icon | Freepik">
            <a:extLst>
              <a:ext uri="{FF2B5EF4-FFF2-40B4-BE49-F238E27FC236}">
                <a16:creationId xmlns:a16="http://schemas.microsoft.com/office/drawing/2014/main" id="{CE932FB6-22E0-CB83-63B1-7C79C9C42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43" y="1887936"/>
            <a:ext cx="275296" cy="2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Artificial Intelligence Icon PNGs for Free Download">
            <a:extLst>
              <a:ext uri="{FF2B5EF4-FFF2-40B4-BE49-F238E27FC236}">
                <a16:creationId xmlns:a16="http://schemas.microsoft.com/office/drawing/2014/main" id="{5DDD8D3B-2903-205B-BCFD-EC4F8378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2" y="1235211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xperiments - Free education icons">
            <a:extLst>
              <a:ext uri="{FF2B5EF4-FFF2-40B4-BE49-F238E27FC236}">
                <a16:creationId xmlns:a16="http://schemas.microsoft.com/office/drawing/2014/main" id="{9F51A589-7FEC-3EE9-6887-B8A882EB3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5" y="2090866"/>
            <a:ext cx="260964" cy="2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ource monitoring Vector Icons free download in SVG, PNG Format">
            <a:extLst>
              <a:ext uri="{FF2B5EF4-FFF2-40B4-BE49-F238E27FC236}">
                <a16:creationId xmlns:a16="http://schemas.microsoft.com/office/drawing/2014/main" id="{3CEEFD27-84E5-BB6F-6AD7-D0DD1AF50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91" y="2403023"/>
            <a:ext cx="205788" cy="20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A25040-4B57-CA16-1E66-4BCAA1811BE0}"/>
              </a:ext>
            </a:extLst>
          </p:cNvPr>
          <p:cNvSpPr/>
          <p:nvPr/>
        </p:nvSpPr>
        <p:spPr>
          <a:xfrm>
            <a:off x="4372093" y="1791708"/>
            <a:ext cx="5713150" cy="26508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62D83-B952-D529-A4FB-4F15A756417F}"/>
              </a:ext>
            </a:extLst>
          </p:cNvPr>
          <p:cNvSpPr txBox="1"/>
          <p:nvPr/>
        </p:nvSpPr>
        <p:spPr>
          <a:xfrm>
            <a:off x="5208239" y="2883572"/>
            <a:ext cx="156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9015A-0EAF-588A-435F-050E248F84EF}"/>
              </a:ext>
            </a:extLst>
          </p:cNvPr>
          <p:cNvSpPr txBox="1"/>
          <p:nvPr/>
        </p:nvSpPr>
        <p:spPr>
          <a:xfrm>
            <a:off x="4610762" y="3187600"/>
            <a:ext cx="153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requests</a:t>
            </a:r>
          </a:p>
        </p:txBody>
      </p:sp>
      <p:pic>
        <p:nvPicPr>
          <p:cNvPr id="10" name="Picture 10" descr="My request Vector Icons free download in SVG, PNG Format">
            <a:extLst>
              <a:ext uri="{FF2B5EF4-FFF2-40B4-BE49-F238E27FC236}">
                <a16:creationId xmlns:a16="http://schemas.microsoft.com/office/drawing/2014/main" id="{21948628-6AF4-2E8B-95E6-F0EA13AB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90" y="2136804"/>
            <a:ext cx="801337" cy="8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84B7D-78C9-8F0A-A2F4-05AB28DD43FD}"/>
              </a:ext>
            </a:extLst>
          </p:cNvPr>
          <p:cNvSpPr txBox="1"/>
          <p:nvPr/>
        </p:nvSpPr>
        <p:spPr>
          <a:xfrm>
            <a:off x="8999787" y="2900838"/>
            <a:ext cx="44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82FD56-9EC1-ED7C-EE18-71FE91C425DE}"/>
              </a:ext>
            </a:extLst>
          </p:cNvPr>
          <p:cNvSpPr txBox="1"/>
          <p:nvPr/>
        </p:nvSpPr>
        <p:spPr>
          <a:xfrm>
            <a:off x="8477752" y="3193533"/>
            <a:ext cx="149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Running Experiments</a:t>
            </a:r>
          </a:p>
        </p:txBody>
      </p:sp>
      <p:pic>
        <p:nvPicPr>
          <p:cNvPr id="25" name="Picture 24" descr="Proposal Generic black outline icon | Freepik">
            <a:extLst>
              <a:ext uri="{FF2B5EF4-FFF2-40B4-BE49-F238E27FC236}">
                <a16:creationId xmlns:a16="http://schemas.microsoft.com/office/drawing/2014/main" id="{D66931A0-B777-1EB7-E75D-E447ACD8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38" y="2139357"/>
            <a:ext cx="743742" cy="74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47355ED-B206-7FF4-467B-12410D067810}"/>
              </a:ext>
            </a:extLst>
          </p:cNvPr>
          <p:cNvSpPr txBox="1"/>
          <p:nvPr/>
        </p:nvSpPr>
        <p:spPr>
          <a:xfrm>
            <a:off x="6229400" y="3202803"/>
            <a:ext cx="182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proposals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4B874-72AA-AB74-32DD-C2553AE2CC74}"/>
              </a:ext>
            </a:extLst>
          </p:cNvPr>
          <p:cNvSpPr txBox="1"/>
          <p:nvPr/>
        </p:nvSpPr>
        <p:spPr>
          <a:xfrm>
            <a:off x="6950770" y="2900838"/>
            <a:ext cx="156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9" name="Picture 2" descr="Experiments - Free education icons">
            <a:extLst>
              <a:ext uri="{FF2B5EF4-FFF2-40B4-BE49-F238E27FC236}">
                <a16:creationId xmlns:a16="http://schemas.microsoft.com/office/drawing/2014/main" id="{BFC48D6E-9C67-7DBB-1D30-11AD5D8E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865" y="2167358"/>
            <a:ext cx="612553" cy="6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5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835</Words>
  <Application>Microsoft Office PowerPoint</Application>
  <PresentationFormat>Widescreen</PresentationFormat>
  <Paragraphs>433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End users</vt:lpstr>
      <vt:lpstr>PowerPoint Presentation</vt:lpstr>
      <vt:lpstr>PowerPoint Presentation</vt:lpstr>
      <vt:lpstr>PowerPoint Presentation</vt:lpstr>
      <vt:lpstr>PowerPoint Presentation</vt:lpstr>
      <vt:lpstr>Service developers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TEF admins</vt:lpstr>
      <vt:lpstr>PowerPoint Presentation</vt:lpstr>
      <vt:lpstr>PowerPoint Presentation</vt:lpstr>
      <vt:lpstr>PowerPoint Presentation</vt:lpstr>
      <vt:lpstr>Platform Admin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Touloumis</dc:creator>
  <cp:lastModifiedBy>Konstantinos Touloumis</cp:lastModifiedBy>
  <cp:revision>61</cp:revision>
  <dcterms:created xsi:type="dcterms:W3CDTF">2025-06-30T07:15:42Z</dcterms:created>
  <dcterms:modified xsi:type="dcterms:W3CDTF">2025-07-22T12:20:56Z</dcterms:modified>
</cp:coreProperties>
</file>