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7" r:id="rId6"/>
    <p:sldId id="263" r:id="rId7"/>
    <p:sldId id="265" r:id="rId8"/>
    <p:sldId id="268" r:id="rId9"/>
    <p:sldId id="260" r:id="rId10"/>
    <p:sldId id="266" r:id="rId11"/>
    <p:sldId id="264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368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73E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38" y="432"/>
      </p:cViewPr>
      <p:guideLst>
        <p:guide orient="horz" pos="2137"/>
        <p:guide pos="3840"/>
        <p:guide pos="7355"/>
        <p:guide pos="325"/>
        <p:guide orient="horz" pos="368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положительных и отрицательных точек в Екатеринбурге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Учебных заведений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Верх-Исетский район</c:v>
                </c:pt>
                <c:pt idx="1">
                  <c:v>Кировский район</c:v>
                </c:pt>
                <c:pt idx="2">
                  <c:v>Ленинский район</c:v>
                </c:pt>
                <c:pt idx="3">
                  <c:v>Октябрьский район</c:v>
                </c:pt>
                <c:pt idx="4">
                  <c:v>Чкаловский район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68</c:v>
                </c:pt>
                <c:pt idx="1">
                  <c:v>83</c:v>
                </c:pt>
                <c:pt idx="2">
                  <c:v>57</c:v>
                </c:pt>
                <c:pt idx="3">
                  <c:v>37</c:v>
                </c:pt>
                <c:pt idx="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D-4E1B-9179-2FA324EC2D4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Отрицательных точек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Верх-Исетский район</c:v>
                </c:pt>
                <c:pt idx="1">
                  <c:v>Кировский район</c:v>
                </c:pt>
                <c:pt idx="2">
                  <c:v>Ленинский район</c:v>
                </c:pt>
                <c:pt idx="3">
                  <c:v>Октябрьский район</c:v>
                </c:pt>
                <c:pt idx="4">
                  <c:v>Чкаловский район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116</c:v>
                </c:pt>
                <c:pt idx="1">
                  <c:v>140</c:v>
                </c:pt>
                <c:pt idx="2">
                  <c:v>101</c:v>
                </c:pt>
                <c:pt idx="3">
                  <c:v>86</c:v>
                </c:pt>
                <c:pt idx="4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D-4E1B-9179-2FA324EC2D4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Положительных точек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Верх-Исетский район</c:v>
                </c:pt>
                <c:pt idx="1">
                  <c:v>Кировский район</c:v>
                </c:pt>
                <c:pt idx="2">
                  <c:v>Ленинский район</c:v>
                </c:pt>
                <c:pt idx="3">
                  <c:v>Октябрьский район</c:v>
                </c:pt>
                <c:pt idx="4">
                  <c:v>Чкаловский район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209</c:v>
                </c:pt>
                <c:pt idx="1">
                  <c:v>300</c:v>
                </c:pt>
                <c:pt idx="2">
                  <c:v>264</c:v>
                </c:pt>
                <c:pt idx="3">
                  <c:v>165</c:v>
                </c:pt>
                <c:pt idx="4">
                  <c:v>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4D-4E1B-9179-2FA324EC2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6608575"/>
        <c:axId val="1716613151"/>
      </c:barChart>
      <c:catAx>
        <c:axId val="171660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6613151"/>
        <c:crosses val="autoZero"/>
        <c:auto val="1"/>
        <c:lblAlgn val="ctr"/>
        <c:lblOffset val="100"/>
        <c:noMultiLvlLbl val="0"/>
      </c:catAx>
      <c:valAx>
        <c:axId val="17166131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660857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Рейтинг районов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Рейтинг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Верх-Исетский район</c:v>
                </c:pt>
                <c:pt idx="1">
                  <c:v>Кировский район</c:v>
                </c:pt>
                <c:pt idx="2">
                  <c:v>Ленинский район</c:v>
                </c:pt>
                <c:pt idx="3">
                  <c:v>Октябрьский район</c:v>
                </c:pt>
                <c:pt idx="4">
                  <c:v>Чкаловский район</c:v>
                </c:pt>
              </c:strCache>
            </c:strRef>
          </c:cat>
          <c:val>
            <c:numRef>
              <c:f>Лист1!$B$2:$B$6</c:f>
              <c:numCache>
                <c:formatCode>0.00</c:formatCode>
                <c:ptCount val="5"/>
                <c:pt idx="0">
                  <c:v>1.4870689655172413</c:v>
                </c:pt>
                <c:pt idx="1">
                  <c:v>1.6642857142857144</c:v>
                </c:pt>
                <c:pt idx="2">
                  <c:v>1.8712871287128714</c:v>
                </c:pt>
                <c:pt idx="3">
                  <c:v>1.3895348837209303</c:v>
                </c:pt>
                <c:pt idx="4">
                  <c:v>2.8048780487804876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C-41DA-B7BA-F72BAF481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1325871"/>
        <c:axId val="1571324207"/>
      </c:barChart>
      <c:catAx>
        <c:axId val="157132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324207"/>
        <c:crosses val="autoZero"/>
        <c:auto val="1"/>
        <c:lblAlgn val="ctr"/>
        <c:lblOffset val="100"/>
        <c:noMultiLvlLbl val="0"/>
      </c:catAx>
      <c:valAx>
        <c:axId val="157132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32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732414080809144E-2"/>
          <c:y val="0.10814967734404149"/>
          <c:w val="0.42085857631836376"/>
          <c:h val="0.6757576873555135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Нарушений закона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68-424D-B65C-F7386AF4BB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3B-4207-912C-0D391335DA9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Детские сады</c:v>
                </c:pt>
                <c:pt idx="1">
                  <c:v>Языковые школы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2"/>
                <c:pt idx="0">
                  <c:v>43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68-424D-B65C-F7386AF4BBB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положительных и отрицательных точек в Туле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Учебных заведений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Белоусовский парк</c:v>
                </c:pt>
                <c:pt idx="1">
                  <c:v>Зареченский территориальный округ</c:v>
                </c:pt>
                <c:pt idx="2">
                  <c:v>Привокзальный территориальный округ</c:v>
                </c:pt>
                <c:pt idx="3">
                  <c:v>Пролетарский территориальный округ</c:v>
                </c:pt>
                <c:pt idx="4">
                  <c:v>Центральный территориальный округ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27</c:v>
                </c:pt>
                <c:pt idx="1">
                  <c:v>26</c:v>
                </c:pt>
                <c:pt idx="2">
                  <c:v>26</c:v>
                </c:pt>
                <c:pt idx="3">
                  <c:v>34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D-4E1B-9179-2FA324EC2D4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Отрицательных точек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Белоусовский парк</c:v>
                </c:pt>
                <c:pt idx="1">
                  <c:v>Зареченский территориальный округ</c:v>
                </c:pt>
                <c:pt idx="2">
                  <c:v>Привокзальный территориальный округ</c:v>
                </c:pt>
                <c:pt idx="3">
                  <c:v>Пролетарский территориальный округ</c:v>
                </c:pt>
                <c:pt idx="4">
                  <c:v>Центральный территориальный округ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29</c:v>
                </c:pt>
                <c:pt idx="1">
                  <c:v>13</c:v>
                </c:pt>
                <c:pt idx="2">
                  <c:v>25</c:v>
                </c:pt>
                <c:pt idx="3">
                  <c:v>40</c:v>
                </c:pt>
                <c:pt idx="4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D-4E1B-9179-2FA324EC2D4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Положительных точек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Белоусовский парк</c:v>
                </c:pt>
                <c:pt idx="1">
                  <c:v>Зареченский территориальный округ</c:v>
                </c:pt>
                <c:pt idx="2">
                  <c:v>Привокзальный территориальный округ</c:v>
                </c:pt>
                <c:pt idx="3">
                  <c:v>Пролетарский территориальный округ</c:v>
                </c:pt>
                <c:pt idx="4">
                  <c:v>Центральный территориальный округ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4D-4E1B-9179-2FA324EC2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6608575"/>
        <c:axId val="1716613151"/>
      </c:barChart>
      <c:catAx>
        <c:axId val="171660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6613151"/>
        <c:crosses val="autoZero"/>
        <c:auto val="1"/>
        <c:lblAlgn val="ctr"/>
        <c:lblOffset val="100"/>
        <c:noMultiLvlLbl val="0"/>
      </c:catAx>
      <c:valAx>
        <c:axId val="17166131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660857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Рейтинг районов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Рейтинг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5F-4804-BD86-5F21B9CDCF5A}"/>
              </c:ext>
            </c:extLst>
          </c:dPt>
          <c:dPt>
            <c:idx val="2"/>
            <c:invertIfNegative val="0"/>
            <c:bubble3D val="0"/>
            <c:spPr>
              <a:solidFill>
                <a:srgbClr val="7AA7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7CC-4C32-8FC6-AA326B7F77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Белоусовский парк</c:v>
                </c:pt>
                <c:pt idx="1">
                  <c:v>Зареченский территориальный округ</c:v>
                </c:pt>
                <c:pt idx="2">
                  <c:v>Привокзальный территориальный округ</c:v>
                </c:pt>
                <c:pt idx="3">
                  <c:v>Пролетарский территориальный округ</c:v>
                </c:pt>
                <c:pt idx="4">
                  <c:v>Центральный территориальный округ</c:v>
                </c:pt>
              </c:strCache>
            </c:strRef>
          </c:cat>
          <c:val>
            <c:numRef>
              <c:f>Лист1!$B$2:$B$6</c:f>
              <c:numCache>
                <c:formatCode>0.00</c:formatCode>
                <c:ptCount val="5"/>
                <c:pt idx="0">
                  <c:v>1</c:v>
                </c:pt>
                <c:pt idx="1">
                  <c:v>2.3461538461538463</c:v>
                </c:pt>
                <c:pt idx="2">
                  <c:v>1.1200000000000001</c:v>
                </c:pt>
                <c:pt idx="3">
                  <c:v>0.9375</c:v>
                </c:pt>
                <c:pt idx="4">
                  <c:v>0.46478873239436619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C-41DA-B7BA-F72BAF481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1325871"/>
        <c:axId val="1571324207"/>
      </c:barChart>
      <c:catAx>
        <c:axId val="157132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324207"/>
        <c:crosses val="autoZero"/>
        <c:auto val="1"/>
        <c:lblAlgn val="ctr"/>
        <c:lblOffset val="100"/>
        <c:noMultiLvlLbl val="0"/>
      </c:catAx>
      <c:valAx>
        <c:axId val="157132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32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732414080809144E-2"/>
          <c:y val="0.10814967734404149"/>
          <c:w val="0.42085857631836376"/>
          <c:h val="0.6757576873555135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Нарушений закона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295-48DE-85C6-C068BB2AD5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295-48DE-85C6-C068BB2AD5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A1F-447A-9DE9-C8AA2841E4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A1F-447A-9DE9-C8AA2841E4E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Детские сады</c:v>
                </c:pt>
                <c:pt idx="1">
                  <c:v>Языковые школы</c:v>
                </c:pt>
                <c:pt idx="2">
                  <c:v>Школа</c:v>
                </c:pt>
                <c:pt idx="3">
                  <c:v>Колледж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95-48DE-85C6-C068BB2AD5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D6ADE-01A6-4D91-AA8B-3C740651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E7823-3BB4-49EE-8380-D1D7999B0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90D7E-8462-4B09-897A-4CF66299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D0BCC-85E7-473D-A582-10DF6926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D0B6B6-2733-4FB3-82B3-FE3F1F09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CA4C7-B35A-4D9C-8C58-CF0EF934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53D0C4-2444-4C82-AF96-CE2A76D3C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1F680-D9F9-4992-8214-07DFB26C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7DEA04-223D-44DB-B5A5-89C16012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95179-49BC-4207-8A5F-B011405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1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51ACF5-D957-47BE-B511-5E472BAB4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1B7E2-0894-4FCF-94ED-F6B3CEC3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93D62-45FF-4DB7-BFDA-B9D5CD20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78F838-0CA6-4DB5-94DC-F8EB8DE8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A16F3-6BA5-4C48-A089-C959E75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64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C2537-60B4-47D1-A564-9613234D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36F68-1F30-4F48-A5D1-74824F5A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9757F-E799-4CAD-A5A3-B56058F1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203EE2-C82E-4240-B630-4D127DA6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E92A5-1679-429D-87A6-C17170AE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56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0BDD0-3D3C-4CFF-BEDA-3FCC1471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3E6F47-9DDE-4434-AD96-97FBAA4C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FB45B-D859-40AD-BAE2-671CE286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25DAA-D513-4B93-8FA3-237A40E7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9D576D-F425-46DB-92CA-0A7920FC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0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FD4E4-F537-4B4E-B7CE-D357FD5B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3A708F-0A8D-4F9D-9E85-4E177F61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87538F-7722-4C3A-A658-12163554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8BC3C5-10EB-4128-A234-1CC52BF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60A926-BBB4-432A-B34B-0EF8FC16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BF9C81-A71B-43AD-8D5E-33475B78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15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B432A-E4A3-4B4F-AFD7-85A99EB7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1B6CC-B95C-4E73-81D4-1A31747E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B69DD4-0F1B-468C-873D-B3077D537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0AF747-8942-42E1-A70A-ECBEB303B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1BBB47-B7B5-43CC-8274-53CC7B39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B20F33-1B7E-438C-86E2-761AD267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169FEF-9281-4BE5-8989-9FE13991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B46976-D8A6-416B-9738-D200F7DB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3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6EA71-EE70-4A55-89C7-C61DB036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69121D-AC85-4F6D-87C9-6D364D37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030C62-195A-4DE6-9C64-DECEDF11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F74A5D-9B9E-4A72-B198-F308C114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6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EB4C24-0DF9-445B-9AF7-AD24A735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2A319B-6B98-440C-B418-4D60DDF8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AD629-00E7-4183-A833-E95C703D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1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9CC5D-B95D-4C40-BFA2-9E59B518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2BA124-D637-4D3B-88AD-F8BB09CF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FB26A6-EB18-4DAE-9A82-F565A6A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D60447-65D9-4516-ADE1-18CEFDE2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EB8B56-3F02-495B-B3A5-0542DCE2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133BF-BBD6-4A9F-A351-FABAFB80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6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98AE3-D9D7-49F6-97E3-714A60D7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3D8CB5-CEEE-46AB-8874-20E7CAE92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F38199-E50A-483A-A739-065E8113F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35A3ED-8387-426B-833B-646E1E46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B6C50-21A3-482B-91A7-ACB1F6F9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09B2C7-C1B4-461D-B808-B76F471F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B7469-A64B-40B9-8614-DED6C3C4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0650B-54DD-433C-89F5-0C358E2B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2E23C-21CA-4EFC-8EDB-8A6350A5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413A-0E2D-46BE-9FA7-16644DD6EAF0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34B9FB-0BF5-4C3D-AF42-F153F6883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818AE-CC33-4BC0-914E-2859F53D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05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408B0C5-0666-4E25-AE10-4E70BAB8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3899" y="0"/>
            <a:ext cx="6841573" cy="6857999"/>
          </a:xfrm>
          <a:custGeom>
            <a:avLst/>
            <a:gdLst>
              <a:gd name="connsiteX0" fmla="*/ 1521183 w 6746326"/>
              <a:gd name="connsiteY0" fmla="*/ 0 h 6858000"/>
              <a:gd name="connsiteX1" fmla="*/ 6746326 w 6746326"/>
              <a:gd name="connsiteY1" fmla="*/ 0 h 6858000"/>
              <a:gd name="connsiteX2" fmla="*/ 5225143 w 6746326"/>
              <a:gd name="connsiteY2" fmla="*/ 6858000 h 6858000"/>
              <a:gd name="connsiteX3" fmla="*/ 0 w 674632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6326" h="6858000">
                <a:moveTo>
                  <a:pt x="1521183" y="0"/>
                </a:moveTo>
                <a:lnTo>
                  <a:pt x="6746326" y="0"/>
                </a:lnTo>
                <a:lnTo>
                  <a:pt x="5225143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AD6E86-EAED-49E6-92F1-780019EA7A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4865" y="5807775"/>
            <a:ext cx="791709" cy="8065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E1E3D5-BFFB-4D17-9FED-D210EC301AC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943734"/>
            <a:ext cx="1816765" cy="670618"/>
          </a:xfrm>
          <a:prstGeom prst="rect">
            <a:avLst/>
          </a:prstGeom>
        </p:spPr>
      </p:pic>
      <p:pic>
        <p:nvPicPr>
          <p:cNvPr id="1028" name="Picture 4" descr="partner">
            <a:extLst>
              <a:ext uri="{FF2B5EF4-FFF2-40B4-BE49-F238E27FC236}">
                <a16:creationId xmlns:a16="http://schemas.microsoft.com/office/drawing/2014/main" id="{4212CBFA-ED12-4CD9-9597-B3054706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93912" y="0"/>
            <a:ext cx="280670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04F69F-3209-4E47-A752-C0CA8E47D058}"/>
              </a:ext>
            </a:extLst>
          </p:cNvPr>
          <p:cNvSpPr txBox="1"/>
          <p:nvPr/>
        </p:nvSpPr>
        <p:spPr>
          <a:xfrm>
            <a:off x="215900" y="2765601"/>
            <a:ext cx="4193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-52"/>
                <a:ea typeface="Roboto" panose="02000000000000000000" pitchFamily="2" charset="0"/>
              </a:rPr>
              <a:t>Влияние городской </a:t>
            </a:r>
            <a:endParaRPr lang="en-US" sz="2800" b="1" i="0" dirty="0">
              <a:solidFill>
                <a:schemeClr val="bg2">
                  <a:lumMod val="25000"/>
                </a:schemeClr>
              </a:solidFill>
              <a:effectLst/>
              <a:latin typeface="Montserrat" panose="00000500000000000000" pitchFamily="2" charset="-52"/>
              <a:ea typeface="Roboto" panose="02000000000000000000" pitchFamily="2" charset="0"/>
            </a:endParaRPr>
          </a:p>
          <a:p>
            <a:r>
              <a:rPr lang="ru-RU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-52"/>
                <a:ea typeface="Roboto" panose="02000000000000000000" pitchFamily="2" charset="0"/>
              </a:rPr>
              <a:t>ин</a:t>
            </a:r>
            <a:r>
              <a:rPr lang="ru-RU" sz="2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-52"/>
                <a:ea typeface="Roboto" panose="02000000000000000000" pitchFamily="2" charset="0"/>
              </a:rPr>
              <a:t>ф</a:t>
            </a:r>
            <a:r>
              <a:rPr lang="ru-RU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-52"/>
                <a:ea typeface="Roboto" panose="02000000000000000000" pitchFamily="2" charset="0"/>
              </a:rPr>
              <a:t>раструктуры </a:t>
            </a:r>
            <a:endParaRPr lang="en-US" sz="2800" b="1" i="0" dirty="0">
              <a:solidFill>
                <a:schemeClr val="bg2">
                  <a:lumMod val="25000"/>
                </a:schemeClr>
              </a:solidFill>
              <a:effectLst/>
              <a:latin typeface="Montserrat" panose="00000500000000000000" pitchFamily="2" charset="-52"/>
              <a:ea typeface="Roboto" panose="02000000000000000000" pitchFamily="2" charset="0"/>
            </a:endParaRPr>
          </a:p>
          <a:p>
            <a:r>
              <a:rPr lang="ru-RU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-52"/>
                <a:ea typeface="Roboto" panose="02000000000000000000" pitchFamily="2" charset="0"/>
              </a:rPr>
              <a:t>на здоровье</a:t>
            </a:r>
          </a:p>
          <a:p>
            <a:endParaRPr lang="ru-RU" sz="2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-52"/>
              <a:ea typeface="Roboto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4290AB-D6D4-402F-97AF-2FF9370DA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90" y="5593115"/>
            <a:ext cx="1307518" cy="12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7891D0-7C28-42D6-89A6-57D592979E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951947"/>
            <a:ext cx="5580063" cy="4544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5F88D-C978-40F0-B756-7F3013962509}"/>
              </a:ext>
            </a:extLst>
          </p:cNvPr>
          <p:cNvSpPr txBox="1"/>
          <p:nvPr/>
        </p:nvSpPr>
        <p:spPr>
          <a:xfrm>
            <a:off x="563474" y="549275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Рекомендации: Тула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05DB2-C1A9-49DB-BF33-14009BB46937}"/>
              </a:ext>
            </a:extLst>
          </p:cNvPr>
          <p:cNvSpPr txBox="1"/>
          <p:nvPr/>
        </p:nvSpPr>
        <p:spPr>
          <a:xfrm>
            <a:off x="563474" y="1443841"/>
            <a:ext cx="4665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bg2">
                    <a:lumMod val="25000"/>
                  </a:schemeClr>
                </a:solidFill>
                <a:effectLst/>
                <a:latin typeface="system-ui"/>
              </a:rPr>
              <a:t>На территории Центрального территориального округа, </a:t>
            </a:r>
            <a:r>
              <a:rPr lang="ru-RU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ystem-ui"/>
              </a:rPr>
              <a:t>Белоусовского</a:t>
            </a:r>
            <a:r>
              <a:rPr lang="ru-RU" b="0" i="0" dirty="0">
                <a:solidFill>
                  <a:schemeClr val="bg2">
                    <a:lumMod val="25000"/>
                  </a:schemeClr>
                </a:solidFill>
                <a:effectLst/>
                <a:latin typeface="system-ui"/>
              </a:rPr>
              <a:t> парка, Пролетарского территориального округа рядом с 8 учебными заведениями расположены отрицательные точки. Следует обратить на это внимание администрации районов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ystem-ui"/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ystem-ui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ystem-ui"/>
              </a:rPr>
              <a:t>В городе мало площадок для занятий спортом. Возможно, недостаточно информации.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system-ui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ystem-ui"/>
              </a:rPr>
              <a:t>В городе много питейный заведений с продажей алкоголя. 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6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04D5217-EA6B-43F7-A7D2-8902B4E9ECB1}"/>
              </a:ext>
            </a:extLst>
          </p:cNvPr>
          <p:cNvSpPr/>
          <p:nvPr/>
        </p:nvSpPr>
        <p:spPr>
          <a:xfrm>
            <a:off x="358980" y="2586909"/>
            <a:ext cx="1746220" cy="3070376"/>
          </a:xfrm>
          <a:prstGeom prst="rect">
            <a:avLst/>
          </a:prstGeom>
          <a:solidFill>
            <a:srgbClr val="73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F766272-5CE1-4617-A391-B636D52EE7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724" y="2498873"/>
            <a:ext cx="1207244" cy="3160066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A3E4D32-4FC0-49DC-8A86-425071CE996B}"/>
              </a:ext>
            </a:extLst>
          </p:cNvPr>
          <p:cNvSpPr/>
          <p:nvPr/>
        </p:nvSpPr>
        <p:spPr>
          <a:xfrm>
            <a:off x="358980" y="5655516"/>
            <a:ext cx="1746222" cy="606087"/>
          </a:xfrm>
          <a:prstGeom prst="rect">
            <a:avLst/>
          </a:prstGeom>
          <a:gradFill>
            <a:gsLst>
              <a:gs pos="2000">
                <a:srgbClr val="FC6A01"/>
              </a:gs>
              <a:gs pos="100000">
                <a:srgbClr val="FE99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Евгений </a:t>
            </a:r>
            <a:r>
              <a:rPr lang="ru-RU" sz="1400" dirty="0" err="1"/>
              <a:t>Намсараев</a:t>
            </a:r>
            <a:endParaRPr lang="ru-RU" sz="1400" dirty="0"/>
          </a:p>
          <a:p>
            <a:pPr algn="ctr"/>
            <a:r>
              <a:rPr lang="en-US" sz="1400" dirty="0"/>
              <a:t>Backend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B4471F7-2488-45F9-B412-026137F19A62}"/>
              </a:ext>
            </a:extLst>
          </p:cNvPr>
          <p:cNvSpPr/>
          <p:nvPr/>
        </p:nvSpPr>
        <p:spPr>
          <a:xfrm>
            <a:off x="9954119" y="2574999"/>
            <a:ext cx="1746222" cy="3075443"/>
          </a:xfrm>
          <a:prstGeom prst="rect">
            <a:avLst/>
          </a:prstGeom>
          <a:solidFill>
            <a:srgbClr val="73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4F95C03-6815-4573-8865-608218E823E7}"/>
              </a:ext>
            </a:extLst>
          </p:cNvPr>
          <p:cNvSpPr/>
          <p:nvPr/>
        </p:nvSpPr>
        <p:spPr>
          <a:xfrm>
            <a:off x="2693245" y="2586909"/>
            <a:ext cx="1745500" cy="3108252"/>
          </a:xfrm>
          <a:prstGeom prst="rect">
            <a:avLst/>
          </a:prstGeom>
          <a:solidFill>
            <a:srgbClr val="73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840F746-1BC2-45AC-86B4-35D9543621EA}"/>
              </a:ext>
            </a:extLst>
          </p:cNvPr>
          <p:cNvSpPr/>
          <p:nvPr/>
        </p:nvSpPr>
        <p:spPr>
          <a:xfrm>
            <a:off x="7554993" y="2574070"/>
            <a:ext cx="1746222" cy="3068656"/>
          </a:xfrm>
          <a:prstGeom prst="rect">
            <a:avLst/>
          </a:prstGeom>
          <a:solidFill>
            <a:srgbClr val="73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B9D1137-4147-425C-90C0-45A796A83BDC}"/>
              </a:ext>
            </a:extLst>
          </p:cNvPr>
          <p:cNvSpPr/>
          <p:nvPr/>
        </p:nvSpPr>
        <p:spPr>
          <a:xfrm>
            <a:off x="5255224" y="2586909"/>
            <a:ext cx="1746222" cy="3078356"/>
          </a:xfrm>
          <a:prstGeom prst="rect">
            <a:avLst/>
          </a:prstGeom>
          <a:solidFill>
            <a:srgbClr val="73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3B4D57-54AB-4B57-A637-56D1CE5593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57094" y="2280623"/>
            <a:ext cx="2921356" cy="4378614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41F21B1-7271-4E68-9C85-E9D80719F734}"/>
              </a:ext>
            </a:extLst>
          </p:cNvPr>
          <p:cNvSpPr/>
          <p:nvPr/>
        </p:nvSpPr>
        <p:spPr>
          <a:xfrm>
            <a:off x="2692523" y="5695161"/>
            <a:ext cx="1746222" cy="613564"/>
          </a:xfrm>
          <a:prstGeom prst="rect">
            <a:avLst/>
          </a:prstGeom>
          <a:gradFill>
            <a:gsLst>
              <a:gs pos="2000">
                <a:srgbClr val="FC6A01"/>
              </a:gs>
              <a:gs pos="100000">
                <a:srgbClr val="FE99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Святослав</a:t>
            </a:r>
          </a:p>
          <a:p>
            <a:pPr algn="ctr"/>
            <a:r>
              <a:rPr lang="ru-RU" sz="1400" dirty="0"/>
              <a:t>Ланских</a:t>
            </a:r>
          </a:p>
          <a:p>
            <a:pPr algn="ctr"/>
            <a:r>
              <a:rPr lang="en-US" sz="1400" dirty="0"/>
              <a:t>ML</a:t>
            </a:r>
            <a:endParaRPr lang="ru-RU" sz="1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D68308C-CFA3-44C8-BE19-0074E06F7A0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63544" y="2790013"/>
            <a:ext cx="1124152" cy="286727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B469767-84D6-43A8-BB6E-2A087F230DB8}"/>
              </a:ext>
            </a:extLst>
          </p:cNvPr>
          <p:cNvSpPr/>
          <p:nvPr/>
        </p:nvSpPr>
        <p:spPr>
          <a:xfrm>
            <a:off x="9954118" y="5650442"/>
            <a:ext cx="1746223" cy="616237"/>
          </a:xfrm>
          <a:prstGeom prst="rect">
            <a:avLst/>
          </a:prstGeom>
          <a:gradFill>
            <a:gsLst>
              <a:gs pos="2000">
                <a:srgbClr val="FC6A01"/>
              </a:gs>
              <a:gs pos="100000">
                <a:srgbClr val="FE99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Егор </a:t>
            </a:r>
          </a:p>
          <a:p>
            <a:pPr algn="ctr"/>
            <a:r>
              <a:rPr lang="ru-RU" sz="1400" dirty="0" err="1"/>
              <a:t>Мусалимов</a:t>
            </a:r>
            <a:endParaRPr lang="ru-RU" sz="1400" dirty="0"/>
          </a:p>
          <a:p>
            <a:pPr algn="ctr"/>
            <a:r>
              <a:rPr lang="ru-RU" sz="1400" dirty="0"/>
              <a:t>Аналитик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33550A8-A907-46C1-9F77-FC58188A70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4782" y="2586909"/>
            <a:ext cx="2642435" cy="3303043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8A7C682-F69B-4033-B545-3B9C353F8624}"/>
              </a:ext>
            </a:extLst>
          </p:cNvPr>
          <p:cNvSpPr/>
          <p:nvPr/>
        </p:nvSpPr>
        <p:spPr>
          <a:xfrm>
            <a:off x="5255223" y="5665265"/>
            <a:ext cx="1746223" cy="616820"/>
          </a:xfrm>
          <a:prstGeom prst="rect">
            <a:avLst/>
          </a:prstGeom>
          <a:gradFill>
            <a:gsLst>
              <a:gs pos="2000">
                <a:srgbClr val="FC6A01"/>
              </a:gs>
              <a:gs pos="100000">
                <a:srgbClr val="FE99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Игорь</a:t>
            </a:r>
          </a:p>
          <a:p>
            <a:pPr algn="ctr"/>
            <a:r>
              <a:rPr lang="ru-RU" sz="1400" dirty="0"/>
              <a:t>Пантелеев</a:t>
            </a:r>
          </a:p>
          <a:p>
            <a:pPr algn="ctr"/>
            <a:r>
              <a:rPr lang="ru-RU" sz="1400" dirty="0"/>
              <a:t>Капитан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F8FAC752-F5BD-4C7D-95E4-38351D05EB37}"/>
              </a:ext>
            </a:extLst>
          </p:cNvPr>
          <p:cNvSpPr/>
          <p:nvPr/>
        </p:nvSpPr>
        <p:spPr>
          <a:xfrm>
            <a:off x="7554992" y="5642726"/>
            <a:ext cx="1746223" cy="614876"/>
          </a:xfrm>
          <a:prstGeom prst="rect">
            <a:avLst/>
          </a:prstGeom>
          <a:gradFill>
            <a:gsLst>
              <a:gs pos="2000">
                <a:srgbClr val="FC6A01"/>
              </a:gs>
              <a:gs pos="100000">
                <a:srgbClr val="FE99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Владимир</a:t>
            </a:r>
          </a:p>
          <a:p>
            <a:pPr algn="ctr"/>
            <a:r>
              <a:rPr lang="ru-RU" sz="1400" dirty="0"/>
              <a:t>Кирпичёв</a:t>
            </a:r>
          </a:p>
          <a:p>
            <a:pPr algn="ctr"/>
            <a:r>
              <a:rPr lang="en-US" sz="1400" dirty="0"/>
              <a:t>ML</a:t>
            </a:r>
            <a:endParaRPr lang="ru-RU" sz="14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35B96AF-66E9-458E-8456-C9546C0F1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9743" y="1002718"/>
            <a:ext cx="3237181" cy="119493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C025DB-08AC-4B94-B5B3-8643A5B5456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23" y="2813981"/>
            <a:ext cx="2121559" cy="28287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80D1CE-F5FC-42C1-8FD1-492F8B8F9784}"/>
              </a:ext>
            </a:extLst>
          </p:cNvPr>
          <p:cNvSpPr txBox="1"/>
          <p:nvPr/>
        </p:nvSpPr>
        <p:spPr>
          <a:xfrm>
            <a:off x="439724" y="600075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Команда</a:t>
            </a:r>
          </a:p>
        </p:txBody>
      </p:sp>
    </p:spTree>
    <p:extLst>
      <p:ext uri="{BB962C8B-B14F-4D97-AF65-F5344CB8AC3E}">
        <p14:creationId xmlns:p14="http://schemas.microsoft.com/office/powerpoint/2010/main" val="22368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Лучшие парки Москвы для пеших прогулок и отдыха: — Новости из мира высоких  технологий и IT-индустрии">
            <a:extLst>
              <a:ext uri="{FF2B5EF4-FFF2-40B4-BE49-F238E27FC236}">
                <a16:creationId xmlns:a16="http://schemas.microsoft.com/office/drawing/2014/main" id="{49F0976F-4361-474B-BE26-169F86C0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9563" y="0"/>
            <a:ext cx="10215563" cy="6858000"/>
          </a:xfrm>
          <a:prstGeom prst="rect">
            <a:avLst/>
          </a:prstGeom>
          <a:noFill/>
          <a:effectLst>
            <a:softEdge rad="571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FAD686-41A9-42B9-AC51-A5FF09D5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553" y="395287"/>
            <a:ext cx="2208212" cy="22082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B378EA-FE19-4A20-94FD-9CDFFE2E8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027" y="389493"/>
            <a:ext cx="2208213" cy="2208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FDBE6-8753-4236-A4EC-6FB16543EF44}"/>
              </a:ext>
            </a:extLst>
          </p:cNvPr>
          <p:cNvSpPr txBox="1"/>
          <p:nvPr/>
        </p:nvSpPr>
        <p:spPr>
          <a:xfrm>
            <a:off x="10063159" y="283424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github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C44CA-660C-4FA1-AC33-035F6A7F8E70}"/>
              </a:ext>
            </a:extLst>
          </p:cNvPr>
          <p:cNvSpPr txBox="1"/>
          <p:nvPr/>
        </p:nvSpPr>
        <p:spPr>
          <a:xfrm>
            <a:off x="6868609" y="2834243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Решение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87680-D348-4C5C-9CF7-54AE16C35ECD}"/>
              </a:ext>
            </a:extLst>
          </p:cNvPr>
          <p:cNvSpPr txBox="1"/>
          <p:nvPr/>
        </p:nvSpPr>
        <p:spPr>
          <a:xfrm>
            <a:off x="5981701" y="6139547"/>
            <a:ext cx="588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Медицинская наука добавляет годы жизни, но не добавляет жизни годам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2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AA73E"/>
            </a:gs>
            <a:gs pos="80000">
              <a:srgbClr val="F9F9F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5E58F-CF10-40A2-9F4C-156E37D8BB16}"/>
              </a:ext>
            </a:extLst>
          </p:cNvPr>
          <p:cNvSpPr txBox="1"/>
          <p:nvPr/>
        </p:nvSpPr>
        <p:spPr>
          <a:xfrm>
            <a:off x="515938" y="549275"/>
            <a:ext cx="338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Проблематика</a:t>
            </a:r>
          </a:p>
        </p:txBody>
      </p:sp>
      <p:sp>
        <p:nvSpPr>
          <p:cNvPr id="7" name="Прямоугольник: загнутый угол 6">
            <a:extLst>
              <a:ext uri="{FF2B5EF4-FFF2-40B4-BE49-F238E27FC236}">
                <a16:creationId xmlns:a16="http://schemas.microsoft.com/office/drawing/2014/main" id="{0DB1675C-B55A-4759-BA9D-571F62D30B70}"/>
              </a:ext>
            </a:extLst>
          </p:cNvPr>
          <p:cNvSpPr/>
          <p:nvPr/>
        </p:nvSpPr>
        <p:spPr>
          <a:xfrm>
            <a:off x="515938" y="1473200"/>
            <a:ext cx="3281362" cy="4835525"/>
          </a:xfrm>
          <a:prstGeom prst="foldedCorner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загнутый угол 9">
            <a:extLst>
              <a:ext uri="{FF2B5EF4-FFF2-40B4-BE49-F238E27FC236}">
                <a16:creationId xmlns:a16="http://schemas.microsoft.com/office/drawing/2014/main" id="{54AF508D-A8BA-46F8-A465-A5DC1473909D}"/>
              </a:ext>
            </a:extLst>
          </p:cNvPr>
          <p:cNvSpPr/>
          <p:nvPr/>
        </p:nvSpPr>
        <p:spPr>
          <a:xfrm>
            <a:off x="4455319" y="1473200"/>
            <a:ext cx="3281362" cy="4835525"/>
          </a:xfrm>
          <a:prstGeom prst="foldedCorner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загнутый угол 10">
            <a:extLst>
              <a:ext uri="{FF2B5EF4-FFF2-40B4-BE49-F238E27FC236}">
                <a16:creationId xmlns:a16="http://schemas.microsoft.com/office/drawing/2014/main" id="{74FFD897-506F-4528-A75B-287CA62D5975}"/>
              </a:ext>
            </a:extLst>
          </p:cNvPr>
          <p:cNvSpPr/>
          <p:nvPr/>
        </p:nvSpPr>
        <p:spPr>
          <a:xfrm>
            <a:off x="8394700" y="1473200"/>
            <a:ext cx="3281362" cy="4835525"/>
          </a:xfrm>
          <a:prstGeom prst="foldedCorner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B1440-8AEF-4DB6-A7B0-D52FED94A62D}"/>
              </a:ext>
            </a:extLst>
          </p:cNvPr>
          <p:cNvSpPr txBox="1"/>
          <p:nvPr/>
        </p:nvSpPr>
        <p:spPr>
          <a:xfrm>
            <a:off x="629598" y="2324100"/>
            <a:ext cx="30540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  Формирование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 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среды является </a:t>
            </a: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сложным процессом, </a:t>
            </a: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требующим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межсекторального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взаимодействия и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широкого круга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компетенций, не только в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вопросах здоровья, но и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градостроительства,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коммуникаций и др.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D9FFC-4122-4237-8ECE-E2334EDB945D}"/>
              </a:ext>
            </a:extLst>
          </p:cNvPr>
          <p:cNvSpPr txBox="1"/>
          <p:nvPr/>
        </p:nvSpPr>
        <p:spPr>
          <a:xfrm>
            <a:off x="4565774" y="2360741"/>
            <a:ext cx="3114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Для сбора данных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приходится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привлекать много людей.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Данные обрабатываются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вручную.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3D65B-765A-495A-83B9-69D6938E3B4F}"/>
              </a:ext>
            </a:extLst>
          </p:cNvPr>
          <p:cNvSpPr txBox="1"/>
          <p:nvPr/>
        </p:nvSpPr>
        <p:spPr>
          <a:xfrm>
            <a:off x="8477903" y="2324100"/>
            <a:ext cx="30492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Финансовые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расходы на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зарплаты людей,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занимающихся сбором и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обработкой данных, а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также скорость сбора,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позволяют развернуть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проект на всю страну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быстрые сроки</a:t>
            </a:r>
          </a:p>
        </p:txBody>
      </p:sp>
      <p:pic>
        <p:nvPicPr>
          <p:cNvPr id="16" name="Рисунок 15" descr="Пейзаж леса со сплошной заливкой">
            <a:extLst>
              <a:ext uri="{FF2B5EF4-FFF2-40B4-BE49-F238E27FC236}">
                <a16:creationId xmlns:a16="http://schemas.microsoft.com/office/drawing/2014/main" id="{95B27FF4-8B7E-4DD2-9031-7DAA88559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554" y="2046506"/>
            <a:ext cx="914400" cy="914400"/>
          </a:xfrm>
          <a:prstGeom prst="rect">
            <a:avLst/>
          </a:prstGeom>
        </p:spPr>
      </p:pic>
      <p:pic>
        <p:nvPicPr>
          <p:cNvPr id="18" name="Рисунок 17" descr="Пользователи со сплошной заливкой">
            <a:extLst>
              <a:ext uri="{FF2B5EF4-FFF2-40B4-BE49-F238E27FC236}">
                <a16:creationId xmlns:a16="http://schemas.microsoft.com/office/drawing/2014/main" id="{C630752D-17F3-4D8A-AE86-29B5AEB51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5774" y="2132746"/>
            <a:ext cx="914400" cy="914400"/>
          </a:xfrm>
          <a:prstGeom prst="rect">
            <a:avLst/>
          </a:prstGeom>
        </p:spPr>
      </p:pic>
      <p:pic>
        <p:nvPicPr>
          <p:cNvPr id="20" name="Рисунок 19" descr="Монеты со сплошной заливкой">
            <a:extLst>
              <a:ext uri="{FF2B5EF4-FFF2-40B4-BE49-F238E27FC236}">
                <a16:creationId xmlns:a16="http://schemas.microsoft.com/office/drawing/2014/main" id="{4904CF90-AC7A-42BA-A795-55512E10C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0306" y="21850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5E58F-CF10-40A2-9F4C-156E37D8BB16}"/>
              </a:ext>
            </a:extLst>
          </p:cNvPr>
          <p:cNvSpPr txBox="1"/>
          <p:nvPr/>
        </p:nvSpPr>
        <p:spPr>
          <a:xfrm>
            <a:off x="515938" y="549275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Решение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E82290-D5FC-4F9A-9689-E93B31DC5F8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OpenStreetMap — Википедия">
            <a:extLst>
              <a:ext uri="{FF2B5EF4-FFF2-40B4-BE49-F238E27FC236}">
                <a16:creationId xmlns:a16="http://schemas.microsoft.com/office/drawing/2014/main" id="{2C598CED-2FA4-4B18-A3AE-2CF5DAF46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0525" y="872440"/>
            <a:ext cx="5032375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3477CB-3488-45FF-82A4-EA21F82D9B97}"/>
              </a:ext>
            </a:extLst>
          </p:cNvPr>
          <p:cNvSpPr txBox="1"/>
          <p:nvPr/>
        </p:nvSpPr>
        <p:spPr>
          <a:xfrm>
            <a:off x="515938" y="2967335"/>
            <a:ext cx="5233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Наше решение базируется на открытых источниках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данных –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openstreetmap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высокоуровневом 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интерфейсе к нему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overpass-turbo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Рисунок 8" descr="Чоканье со сплошной заливкой">
            <a:extLst>
              <a:ext uri="{FF2B5EF4-FFF2-40B4-BE49-F238E27FC236}">
                <a16:creationId xmlns:a16="http://schemas.microsoft.com/office/drawing/2014/main" id="{58CB1C65-FB06-40EC-9DC9-A119020AC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0103" y="5310809"/>
            <a:ext cx="1547191" cy="1547191"/>
          </a:xfrm>
          <a:prstGeom prst="rect">
            <a:avLst/>
          </a:prstGeom>
          <a:effectLst>
            <a:glow rad="25400">
              <a:schemeClr val="accent1"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441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5E58F-CF10-40A2-9F4C-156E37D8BB16}"/>
              </a:ext>
            </a:extLst>
          </p:cNvPr>
          <p:cNvSpPr txBox="1"/>
          <p:nvPr/>
        </p:nvSpPr>
        <p:spPr>
          <a:xfrm>
            <a:off x="515938" y="61595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Алгоритм</a:t>
            </a:r>
          </a:p>
        </p:txBody>
      </p:sp>
      <p:pic>
        <p:nvPicPr>
          <p:cNvPr id="6" name="Picture 2" descr="OpenStreetMap — Википедия">
            <a:extLst>
              <a:ext uri="{FF2B5EF4-FFF2-40B4-BE49-F238E27FC236}">
                <a16:creationId xmlns:a16="http://schemas.microsoft.com/office/drawing/2014/main" id="{F7E5414C-E050-46E0-8E3F-3EA0D2D0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938" y="1663014"/>
            <a:ext cx="765175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11F6FE-841B-43C3-8FCA-621C1B9E0FDA}"/>
              </a:ext>
            </a:extLst>
          </p:cNvPr>
          <p:cNvSpPr txBox="1"/>
          <p:nvPr/>
        </p:nvSpPr>
        <p:spPr>
          <a:xfrm>
            <a:off x="1459754" y="1783992"/>
            <a:ext cx="481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 помощью </a:t>
            </a:r>
            <a:r>
              <a:rPr lang="en-US" sz="1400" dirty="0"/>
              <a:t>OpenStreetMap </a:t>
            </a:r>
            <a:r>
              <a:rPr lang="ru-RU" sz="1400" dirty="0"/>
              <a:t>и </a:t>
            </a:r>
            <a:r>
              <a:rPr lang="en-US" sz="1400" dirty="0"/>
              <a:t>Overpass Turbo </a:t>
            </a:r>
            <a:r>
              <a:rPr lang="ru-RU" sz="1400" dirty="0"/>
              <a:t>получаем полигоны районов города и интересующие точки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052B7A-59EB-48AD-B8B4-C179F21699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960" y="3461347"/>
            <a:ext cx="1779587" cy="5276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3994F-8E73-43F9-8FC4-FFBD707E18B4}"/>
              </a:ext>
            </a:extLst>
          </p:cNvPr>
          <p:cNvSpPr txBox="1"/>
          <p:nvPr/>
        </p:nvSpPr>
        <p:spPr>
          <a:xfrm>
            <a:off x="2533650" y="2911019"/>
            <a:ext cx="35623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 помощью </a:t>
            </a:r>
            <a:r>
              <a:rPr lang="en-US" sz="1400" dirty="0"/>
              <a:t>pandas </a:t>
            </a:r>
            <a:r>
              <a:rPr lang="ru-RU" sz="1400" dirty="0"/>
              <a:t>очищаем данные, присваиваем точкам</a:t>
            </a:r>
          </a:p>
          <a:p>
            <a:r>
              <a:rPr lang="ru-RU" sz="1400" dirty="0"/>
              <a:t>районы (для подсчёта метрик), добавляем</a:t>
            </a:r>
          </a:p>
          <a:p>
            <a:r>
              <a:rPr lang="ru-RU" sz="1400" dirty="0"/>
              <a:t>типы точек.</a:t>
            </a:r>
            <a:r>
              <a:rPr lang="en-US" sz="1400" dirty="0"/>
              <a:t> </a:t>
            </a:r>
            <a:r>
              <a:rPr lang="ru-RU" sz="1400" dirty="0"/>
              <a:t>С помощью функций рассчитываем расстояние от учебных заведений до ближайшей отрицательной точки.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895210-11E1-4A54-ADF3-FD6FB991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938" y="4944149"/>
            <a:ext cx="553990" cy="9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A16046-5465-45B4-9A0C-9B579787A252}"/>
              </a:ext>
            </a:extLst>
          </p:cNvPr>
          <p:cNvSpPr txBox="1"/>
          <p:nvPr/>
        </p:nvSpPr>
        <p:spPr>
          <a:xfrm>
            <a:off x="1069928" y="5119985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Folium</a:t>
            </a:r>
            <a:endParaRPr lang="ru-R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16A6F-CCA5-445F-AD80-4B4A056277C8}"/>
              </a:ext>
            </a:extLst>
          </p:cNvPr>
          <p:cNvSpPr txBox="1"/>
          <p:nvPr/>
        </p:nvSpPr>
        <p:spPr>
          <a:xfrm>
            <a:off x="2533650" y="5115264"/>
            <a:ext cx="3712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 помощью бесплатной библиотеки </a:t>
            </a:r>
            <a:r>
              <a:rPr lang="en-US" sz="1400" dirty="0"/>
              <a:t>Folium </a:t>
            </a:r>
            <a:r>
              <a:rPr lang="ru-RU" sz="1400" dirty="0"/>
              <a:t>создаём динамическую карту города с отображением точек и районов.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416F1-B540-458E-963F-6C1515F5C958}"/>
              </a:ext>
            </a:extLst>
          </p:cNvPr>
          <p:cNvSpPr txBox="1"/>
          <p:nvPr/>
        </p:nvSpPr>
        <p:spPr>
          <a:xfrm>
            <a:off x="9907588" y="615950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Планы</a:t>
            </a:r>
          </a:p>
        </p:txBody>
      </p:sp>
      <p:pic>
        <p:nvPicPr>
          <p:cNvPr id="5124" name="Picture 4" descr="Api – Бесплатные иконки: компьютер">
            <a:extLst>
              <a:ext uri="{FF2B5EF4-FFF2-40B4-BE49-F238E27FC236}">
                <a16:creationId xmlns:a16="http://schemas.microsoft.com/office/drawing/2014/main" id="{D7E84A4B-0283-4047-BFD4-89C568E5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4641" y="1622173"/>
            <a:ext cx="850059" cy="85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D7C055-0D14-4179-8EFB-DB5292B8D7D6}"/>
              </a:ext>
            </a:extLst>
          </p:cNvPr>
          <p:cNvSpPr txBox="1"/>
          <p:nvPr/>
        </p:nvSpPr>
        <p:spPr>
          <a:xfrm>
            <a:off x="7377112" y="1783992"/>
            <a:ext cx="481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Использовать платные </a:t>
            </a:r>
            <a:r>
              <a:rPr lang="en-US" sz="1400" dirty="0"/>
              <a:t>API </a:t>
            </a:r>
            <a:r>
              <a:rPr lang="ru-RU" sz="1400" dirty="0"/>
              <a:t>для лучшего сбора данных.</a:t>
            </a:r>
          </a:p>
          <a:p>
            <a:r>
              <a:rPr lang="ru-RU" sz="1400" dirty="0"/>
              <a:t>На примере Тулы видно, что данных не хватает.</a:t>
            </a:r>
          </a:p>
        </p:txBody>
      </p:sp>
      <p:pic>
        <p:nvPicPr>
          <p:cNvPr id="5126" name="Picture 6" descr="местоположение маршрут карта человек - Флаги и карты Иконки">
            <a:extLst>
              <a:ext uri="{FF2B5EF4-FFF2-40B4-BE49-F238E27FC236}">
                <a16:creationId xmlns:a16="http://schemas.microsoft.com/office/drawing/2014/main" id="{866D9EBC-6758-429E-86E6-D10766743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5971" y="2812062"/>
            <a:ext cx="878729" cy="87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115A87-3A91-4537-A591-7F4628588926}"/>
              </a:ext>
            </a:extLst>
          </p:cNvPr>
          <p:cNvSpPr txBox="1"/>
          <p:nvPr/>
        </p:nvSpPr>
        <p:spPr>
          <a:xfrm>
            <a:off x="7362779" y="3032589"/>
            <a:ext cx="481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Добавить возможность расчёта благополучности </a:t>
            </a:r>
          </a:p>
          <a:p>
            <a:r>
              <a:rPr lang="ru-RU" sz="1400" dirty="0"/>
              <a:t>района по динамической точке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E1D88C3-7A14-4F60-8E44-45683D507F62}"/>
              </a:ext>
            </a:extLst>
          </p:cNvPr>
          <p:cNvCxnSpPr/>
          <p:nvPr/>
        </p:nvCxnSpPr>
        <p:spPr>
          <a:xfrm>
            <a:off x="6096000" y="962025"/>
            <a:ext cx="0" cy="4619625"/>
          </a:xfrm>
          <a:prstGeom prst="straightConnector1">
            <a:avLst/>
          </a:prstGeom>
          <a:ln w="41275">
            <a:solidFill>
              <a:srgbClr val="7AA7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 descr="Автоматизация – Бесплатные иконки: бизнес">
            <a:extLst>
              <a:ext uri="{FF2B5EF4-FFF2-40B4-BE49-F238E27FC236}">
                <a16:creationId xmlns:a16="http://schemas.microsoft.com/office/drawing/2014/main" id="{68887416-B5E1-4C06-B63E-1ED5201A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4641" y="4030621"/>
            <a:ext cx="915289" cy="9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A6A82B-1A33-45FD-8879-43A0D76574E9}"/>
              </a:ext>
            </a:extLst>
          </p:cNvPr>
          <p:cNvSpPr txBox="1"/>
          <p:nvPr/>
        </p:nvSpPr>
        <p:spPr>
          <a:xfrm>
            <a:off x="7400876" y="4281186"/>
            <a:ext cx="4814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Автоматизация выгрузки данных</a:t>
            </a:r>
          </a:p>
        </p:txBody>
      </p:sp>
      <p:pic>
        <p:nvPicPr>
          <p:cNvPr id="1026" name="Picture 2" descr="Сравнение – Бесплатные иконки: поисковая оптимизация и Интернет">
            <a:extLst>
              <a:ext uri="{FF2B5EF4-FFF2-40B4-BE49-F238E27FC236}">
                <a16:creationId xmlns:a16="http://schemas.microsoft.com/office/drawing/2014/main" id="{4B2BFDBC-4CD4-4A04-AD9D-BB0005E44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641" y="5285740"/>
            <a:ext cx="853029" cy="8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DC1527-6550-4B1B-B728-B287C2679EB2}"/>
              </a:ext>
            </a:extLst>
          </p:cNvPr>
          <p:cNvSpPr txBox="1"/>
          <p:nvPr/>
        </p:nvSpPr>
        <p:spPr>
          <a:xfrm>
            <a:off x="7400875" y="5558365"/>
            <a:ext cx="4814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Сравнение выбранных районов</a:t>
            </a:r>
          </a:p>
        </p:txBody>
      </p:sp>
    </p:spTree>
    <p:extLst>
      <p:ext uri="{BB962C8B-B14F-4D97-AF65-F5344CB8AC3E}">
        <p14:creationId xmlns:p14="http://schemas.microsoft.com/office/powerpoint/2010/main" val="37040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2E05D-4599-4AB6-A186-487A273A2300}"/>
              </a:ext>
            </a:extLst>
          </p:cNvPr>
          <p:cNvSpPr txBox="1"/>
          <p:nvPr/>
        </p:nvSpPr>
        <p:spPr>
          <a:xfrm>
            <a:off x="2526699" y="643431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Екатеринбург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1D69E82-7639-40AB-8933-09FC6E6E1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36570"/>
              </p:ext>
            </p:extLst>
          </p:nvPr>
        </p:nvGraphicFramePr>
        <p:xfrm>
          <a:off x="6144385" y="3775467"/>
          <a:ext cx="5531678" cy="299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610FAB15-1E82-406E-B413-43D71C4DE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718971"/>
              </p:ext>
            </p:extLst>
          </p:nvPr>
        </p:nvGraphicFramePr>
        <p:xfrm>
          <a:off x="564321" y="3813567"/>
          <a:ext cx="5531679" cy="299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A3D8366-38CD-4A59-A062-B1961CD7E532}"/>
              </a:ext>
            </a:extLst>
          </p:cNvPr>
          <p:cNvGrpSpPr/>
          <p:nvPr/>
        </p:nvGrpSpPr>
        <p:grpSpPr>
          <a:xfrm>
            <a:off x="515938" y="584200"/>
            <a:ext cx="2010761" cy="822037"/>
            <a:chOff x="761127" y="1244380"/>
            <a:chExt cx="2010761" cy="822037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5AE89E1A-C65A-4CD8-A15E-E7D5D1CCF7B9}"/>
                </a:ext>
              </a:extLst>
            </p:cNvPr>
            <p:cNvSpPr/>
            <p:nvPr/>
          </p:nvSpPr>
          <p:spPr>
            <a:xfrm>
              <a:off x="761127" y="1244380"/>
              <a:ext cx="2010761" cy="822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C7A5B8-F069-4C2F-A138-1F17C2189DC4}"/>
                </a:ext>
              </a:extLst>
            </p:cNvPr>
            <p:cNvSpPr txBox="1"/>
            <p:nvPr/>
          </p:nvSpPr>
          <p:spPr>
            <a:xfrm>
              <a:off x="787574" y="1363010"/>
              <a:ext cx="914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2">
                      <a:lumMod val="25000"/>
                    </a:schemeClr>
                  </a:solidFill>
                </a:rPr>
                <a:t>2.03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D24020-9D49-4C6A-B0BD-88E6E232AC11}"/>
                </a:ext>
              </a:extLst>
            </p:cNvPr>
            <p:cNvSpPr txBox="1"/>
            <p:nvPr/>
          </p:nvSpPr>
          <p:spPr>
            <a:xfrm>
              <a:off x="1701607" y="1389309"/>
              <a:ext cx="10182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рейтинг </a:t>
              </a:r>
            </a:p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города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0A9F4-2B0D-4FCB-93CF-B786C9E3B4DA}"/>
                  </a:ext>
                </a:extLst>
              </p:cNvPr>
              <p:cNvSpPr txBox="1"/>
              <p:nvPr/>
            </p:nvSpPr>
            <p:spPr>
              <a:xfrm>
                <a:off x="515938" y="2380444"/>
                <a:ext cx="6705362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(Образовательные учреждения+Положительные точки ∗0.5)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Отрицательные точки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0A9F4-2B0D-4FCB-93CF-B786C9E3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2380444"/>
                <a:ext cx="6705362" cy="574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E5655FA-90F6-4F21-925E-A136517185BC}"/>
              </a:ext>
            </a:extLst>
          </p:cNvPr>
          <p:cNvSpPr txBox="1"/>
          <p:nvPr/>
        </p:nvSpPr>
        <p:spPr>
          <a:xfrm>
            <a:off x="2052555" y="2148689"/>
            <a:ext cx="3535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2">
                    <a:lumMod val="25000"/>
                  </a:schemeClr>
                </a:solidFill>
              </a:rPr>
              <a:t>Расчёт рейтинга города и районов производился по формуле</a:t>
            </a:r>
          </a:p>
        </p:txBody>
      </p:sp>
      <p:pic>
        <p:nvPicPr>
          <p:cNvPr id="30" name="Рисунок 29" descr="Проспект Ленина (Екатеринбург) — Википедия">
            <a:extLst>
              <a:ext uri="{FF2B5EF4-FFF2-40B4-BE49-F238E27FC236}">
                <a16:creationId xmlns:a16="http://schemas.microsoft.com/office/drawing/2014/main" id="{41D02E71-595F-493F-ACBF-89C63C7E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7617" y="1"/>
            <a:ext cx="6144382" cy="5000231"/>
          </a:xfrm>
          <a:custGeom>
            <a:avLst/>
            <a:gdLst>
              <a:gd name="connsiteX0" fmla="*/ 0 w 6144382"/>
              <a:gd name="connsiteY0" fmla="*/ 0 h 5000231"/>
              <a:gd name="connsiteX1" fmla="*/ 6144382 w 6144382"/>
              <a:gd name="connsiteY1" fmla="*/ 0 h 5000231"/>
              <a:gd name="connsiteX2" fmla="*/ 6144382 w 6144382"/>
              <a:gd name="connsiteY2" fmla="*/ 5000231 h 5000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4382" h="5000231">
                <a:moveTo>
                  <a:pt x="0" y="0"/>
                </a:moveTo>
                <a:lnTo>
                  <a:pt x="6144382" y="0"/>
                </a:lnTo>
                <a:lnTo>
                  <a:pt x="6144382" y="500023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3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Октябрьская площадь (Екатеринбург) — Википедия">
            <a:extLst>
              <a:ext uri="{FF2B5EF4-FFF2-40B4-BE49-F238E27FC236}">
                <a16:creationId xmlns:a16="http://schemas.microsoft.com/office/drawing/2014/main" id="{3A35A63B-14E5-4A75-9303-66C805C8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7825" y="0"/>
            <a:ext cx="8882547" cy="6858000"/>
          </a:xfrm>
          <a:custGeom>
            <a:avLst/>
            <a:gdLst>
              <a:gd name="connsiteX0" fmla="*/ 1714500 w 8882547"/>
              <a:gd name="connsiteY0" fmla="*/ 0 h 6858000"/>
              <a:gd name="connsiteX1" fmla="*/ 8882547 w 8882547"/>
              <a:gd name="connsiteY1" fmla="*/ 0 h 6858000"/>
              <a:gd name="connsiteX2" fmla="*/ 7168047 w 8882547"/>
              <a:gd name="connsiteY2" fmla="*/ 6858000 h 6858000"/>
              <a:gd name="connsiteX3" fmla="*/ 0 w 888254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2547" h="6858000">
                <a:moveTo>
                  <a:pt x="1714500" y="0"/>
                </a:moveTo>
                <a:lnTo>
                  <a:pt x="8882547" y="0"/>
                </a:lnTo>
                <a:lnTo>
                  <a:pt x="716804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7B2FA7D-4B73-4B47-97D5-73DFAC99B647}"/>
              </a:ext>
            </a:extLst>
          </p:cNvPr>
          <p:cNvSpPr/>
          <p:nvPr/>
        </p:nvSpPr>
        <p:spPr>
          <a:xfrm>
            <a:off x="611010" y="1371948"/>
            <a:ext cx="3226047" cy="1070802"/>
          </a:xfrm>
          <a:prstGeom prst="rect">
            <a:avLst/>
          </a:prstGeom>
          <a:solidFill>
            <a:srgbClr val="7AA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FE561-2389-4DF1-BDB7-21A1B93D2481}"/>
              </a:ext>
            </a:extLst>
          </p:cNvPr>
          <p:cNvSpPr txBox="1"/>
          <p:nvPr/>
        </p:nvSpPr>
        <p:spPr>
          <a:xfrm>
            <a:off x="563474" y="1334754"/>
            <a:ext cx="1464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2">
                    <a:lumMod val="25000"/>
                  </a:schemeClr>
                </a:solidFill>
              </a:rPr>
              <a:t>277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9055237-9749-496A-8FB5-E60DE947B3EF}"/>
              </a:ext>
            </a:extLst>
          </p:cNvPr>
          <p:cNvSpPr/>
          <p:nvPr/>
        </p:nvSpPr>
        <p:spPr>
          <a:xfrm>
            <a:off x="3986087" y="1371948"/>
            <a:ext cx="2792399" cy="10708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EA886D-945C-488F-B17B-927CAF16FF11}"/>
              </a:ext>
            </a:extLst>
          </p:cNvPr>
          <p:cNvSpPr txBox="1"/>
          <p:nvPr/>
        </p:nvSpPr>
        <p:spPr>
          <a:xfrm>
            <a:off x="4023686" y="1334754"/>
            <a:ext cx="1123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ru-RU" sz="6600" dirty="0">
                <a:solidFill>
                  <a:schemeClr val="bg2">
                    <a:lumMod val="25000"/>
                  </a:schemeClr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330C9-0FBE-4C9A-BE5A-C2D469C79B96}"/>
              </a:ext>
            </a:extLst>
          </p:cNvPr>
          <p:cNvSpPr txBox="1"/>
          <p:nvPr/>
        </p:nvSpPr>
        <p:spPr>
          <a:xfrm>
            <a:off x="4942508" y="1551506"/>
            <a:ext cx="19312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Отрицательных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точек ближе 100 м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от учебных заведений </a:t>
            </a:r>
          </a:p>
          <a:p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6675FA-9018-49CE-A83E-5F9E13AD76BF}"/>
              </a:ext>
            </a:extLst>
          </p:cNvPr>
          <p:cNvSpPr txBox="1"/>
          <p:nvPr/>
        </p:nvSpPr>
        <p:spPr>
          <a:xfrm>
            <a:off x="1874084" y="1525836"/>
            <a:ext cx="1962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среднее расстояние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до учебных заведений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в Екатеринбурге</a:t>
            </a:r>
          </a:p>
          <a:p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4A955-A482-4648-A150-62E041EC8B0C}"/>
              </a:ext>
            </a:extLst>
          </p:cNvPr>
          <p:cNvSpPr txBox="1"/>
          <p:nvPr/>
        </p:nvSpPr>
        <p:spPr>
          <a:xfrm>
            <a:off x="563474" y="549275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Инсайды: Екатеринбург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C54CB-1898-41FB-B2DC-589DFC984E24}"/>
              </a:ext>
            </a:extLst>
          </p:cNvPr>
          <p:cNvSpPr txBox="1"/>
          <p:nvPr/>
        </p:nvSpPr>
        <p:spPr>
          <a:xfrm>
            <a:off x="563474" y="2861514"/>
            <a:ext cx="551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 Екатеринбурге больше всего страдают детские сады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школы изучения иностранных языков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50DC93C9-E107-4DC3-BAD7-29027B973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457396"/>
              </p:ext>
            </p:extLst>
          </p:nvPr>
        </p:nvGraphicFramePr>
        <p:xfrm>
          <a:off x="320927" y="3578375"/>
          <a:ext cx="4621581" cy="273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395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3FEBFA-6E82-4ABF-8733-DC71D25831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963" y="1462444"/>
            <a:ext cx="6405563" cy="4388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A17FE-39EC-4CDB-911D-91BA99CA81F5}"/>
              </a:ext>
            </a:extLst>
          </p:cNvPr>
          <p:cNvSpPr txBox="1"/>
          <p:nvPr/>
        </p:nvSpPr>
        <p:spPr>
          <a:xfrm>
            <a:off x="5979401" y="6017756"/>
            <a:ext cx="4892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Карта районов с отрицательными точками ближе 100 м от учебных заведений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95B95-C64D-4217-B2CD-597031CCD1AC}"/>
              </a:ext>
            </a:extLst>
          </p:cNvPr>
          <p:cNvSpPr txBox="1"/>
          <p:nvPr/>
        </p:nvSpPr>
        <p:spPr>
          <a:xfrm>
            <a:off x="563474" y="549275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Рекомендации: Екатеринбург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3672D-0D0F-4B93-9CB9-AF9FBCDD8BF2}"/>
              </a:ext>
            </a:extLst>
          </p:cNvPr>
          <p:cNvSpPr txBox="1"/>
          <p:nvPr/>
        </p:nvSpPr>
        <p:spPr>
          <a:xfrm>
            <a:off x="563474" y="1443841"/>
            <a:ext cx="466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Все районы Екатеринбурга имеют отрицательные точки расположенные ближе 100 метров от учебных заведений, что понижает рейтинг районов. Координаты учебных заведений можно получить с помощью нашего решения.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CA9A4-F9CB-4AB3-AB94-87C301F22677}"/>
              </a:ext>
            </a:extLst>
          </p:cNvPr>
          <p:cNvSpPr txBox="1"/>
          <p:nvPr/>
        </p:nvSpPr>
        <p:spPr>
          <a:xfrm>
            <a:off x="563474" y="3561124"/>
            <a:ext cx="466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Необходимо повышать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здоровьесберегающую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среду в районах 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Верх-Исетский и Октябрьский.</a:t>
            </a:r>
          </a:p>
        </p:txBody>
      </p:sp>
      <p:pic>
        <p:nvPicPr>
          <p:cNvPr id="13" name="Рисунок 12" descr="Расширение бизнеса со сплошной заливкой">
            <a:extLst>
              <a:ext uri="{FF2B5EF4-FFF2-40B4-BE49-F238E27FC236}">
                <a16:creationId xmlns:a16="http://schemas.microsoft.com/office/drawing/2014/main" id="{C85CDBE5-5910-45E1-B347-3A17BB2E8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7304" y="4510665"/>
            <a:ext cx="1637896" cy="16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2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2E05D-4599-4AB6-A186-487A273A2300}"/>
              </a:ext>
            </a:extLst>
          </p:cNvPr>
          <p:cNvSpPr txBox="1"/>
          <p:nvPr/>
        </p:nvSpPr>
        <p:spPr>
          <a:xfrm>
            <a:off x="2526699" y="643431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Тула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1D69E82-7639-40AB-8933-09FC6E6E1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774030"/>
              </p:ext>
            </p:extLst>
          </p:nvPr>
        </p:nvGraphicFramePr>
        <p:xfrm>
          <a:off x="6144385" y="3775467"/>
          <a:ext cx="5531678" cy="299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610FAB15-1E82-406E-B413-43D71C4DE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904167"/>
              </p:ext>
            </p:extLst>
          </p:nvPr>
        </p:nvGraphicFramePr>
        <p:xfrm>
          <a:off x="564321" y="3813567"/>
          <a:ext cx="5531679" cy="299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A3D8366-38CD-4A59-A062-B1961CD7E532}"/>
              </a:ext>
            </a:extLst>
          </p:cNvPr>
          <p:cNvGrpSpPr/>
          <p:nvPr/>
        </p:nvGrpSpPr>
        <p:grpSpPr>
          <a:xfrm>
            <a:off x="515938" y="584200"/>
            <a:ext cx="2010761" cy="822037"/>
            <a:chOff x="761127" y="1244380"/>
            <a:chExt cx="2010761" cy="822037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5AE89E1A-C65A-4CD8-A15E-E7D5D1CCF7B9}"/>
                </a:ext>
              </a:extLst>
            </p:cNvPr>
            <p:cNvSpPr/>
            <p:nvPr/>
          </p:nvSpPr>
          <p:spPr>
            <a:xfrm>
              <a:off x="761127" y="1244380"/>
              <a:ext cx="2010761" cy="8220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C7A5B8-F069-4C2F-A138-1F17C2189DC4}"/>
                </a:ext>
              </a:extLst>
            </p:cNvPr>
            <p:cNvSpPr txBox="1"/>
            <p:nvPr/>
          </p:nvSpPr>
          <p:spPr>
            <a:xfrm>
              <a:off x="787574" y="1363010"/>
              <a:ext cx="914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0.88</a:t>
              </a:r>
              <a:endParaRPr lang="ru-RU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D24020-9D49-4C6A-B0BD-88E6E232AC11}"/>
                </a:ext>
              </a:extLst>
            </p:cNvPr>
            <p:cNvSpPr txBox="1"/>
            <p:nvPr/>
          </p:nvSpPr>
          <p:spPr>
            <a:xfrm>
              <a:off x="1701607" y="1389309"/>
              <a:ext cx="10182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рейтинг </a:t>
              </a:r>
            </a:p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города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0A9F4-2B0D-4FCB-93CF-B786C9E3B4DA}"/>
                  </a:ext>
                </a:extLst>
              </p:cNvPr>
              <p:cNvSpPr txBox="1"/>
              <p:nvPr/>
            </p:nvSpPr>
            <p:spPr>
              <a:xfrm>
                <a:off x="515938" y="2380444"/>
                <a:ext cx="6705362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(Образовательные учреждения+Положительные точки ∗0.5)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Отрицательные точки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0A9F4-2B0D-4FCB-93CF-B786C9E3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2380444"/>
                <a:ext cx="6705362" cy="574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E5655FA-90F6-4F21-925E-A136517185BC}"/>
              </a:ext>
            </a:extLst>
          </p:cNvPr>
          <p:cNvSpPr txBox="1"/>
          <p:nvPr/>
        </p:nvSpPr>
        <p:spPr>
          <a:xfrm>
            <a:off x="2052555" y="2148689"/>
            <a:ext cx="3535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2">
                    <a:lumMod val="25000"/>
                  </a:schemeClr>
                </a:solidFill>
              </a:rPr>
              <a:t>Расчёт рейтинга города и районов производился по формуле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1D02E71-595F-493F-ACBF-89C63C7E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47617" y="1"/>
            <a:ext cx="6144382" cy="5000231"/>
          </a:xfrm>
          <a:custGeom>
            <a:avLst/>
            <a:gdLst>
              <a:gd name="connsiteX0" fmla="*/ 0 w 6144382"/>
              <a:gd name="connsiteY0" fmla="*/ 0 h 5000231"/>
              <a:gd name="connsiteX1" fmla="*/ 6144382 w 6144382"/>
              <a:gd name="connsiteY1" fmla="*/ 0 h 5000231"/>
              <a:gd name="connsiteX2" fmla="*/ 6144382 w 6144382"/>
              <a:gd name="connsiteY2" fmla="*/ 5000231 h 5000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4382" h="5000231">
                <a:moveTo>
                  <a:pt x="0" y="0"/>
                </a:moveTo>
                <a:lnTo>
                  <a:pt x="6144382" y="0"/>
                </a:lnTo>
                <a:lnTo>
                  <a:pt x="6144382" y="500023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9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1FEBE4-C27B-4F90-A9B8-93A6D86EE871}"/>
              </a:ext>
            </a:extLst>
          </p:cNvPr>
          <p:cNvSpPr/>
          <p:nvPr/>
        </p:nvSpPr>
        <p:spPr>
          <a:xfrm>
            <a:off x="611010" y="1371948"/>
            <a:ext cx="3226047" cy="1070802"/>
          </a:xfrm>
          <a:prstGeom prst="rect">
            <a:avLst/>
          </a:prstGeom>
          <a:solidFill>
            <a:srgbClr val="7AA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0B985-516C-449E-9245-2FD3EA5EBFBD}"/>
              </a:ext>
            </a:extLst>
          </p:cNvPr>
          <p:cNvSpPr txBox="1"/>
          <p:nvPr/>
        </p:nvSpPr>
        <p:spPr>
          <a:xfrm>
            <a:off x="563474" y="1334754"/>
            <a:ext cx="1464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2">
                    <a:lumMod val="25000"/>
                  </a:schemeClr>
                </a:solidFill>
              </a:rPr>
              <a:t>413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6D58E83-A730-4B07-B02F-A434430FE14A}"/>
              </a:ext>
            </a:extLst>
          </p:cNvPr>
          <p:cNvSpPr/>
          <p:nvPr/>
        </p:nvSpPr>
        <p:spPr>
          <a:xfrm>
            <a:off x="3986087" y="1371948"/>
            <a:ext cx="2480987" cy="10708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50204-4877-4425-8B93-556B060AE7E0}"/>
              </a:ext>
            </a:extLst>
          </p:cNvPr>
          <p:cNvSpPr txBox="1"/>
          <p:nvPr/>
        </p:nvSpPr>
        <p:spPr>
          <a:xfrm>
            <a:off x="4023686" y="1334754"/>
            <a:ext cx="606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2">
                    <a:lumMod val="25000"/>
                  </a:schemeClr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C8939-C8F3-4E13-B39B-AA0B89447C30}"/>
              </a:ext>
            </a:extLst>
          </p:cNvPr>
          <p:cNvSpPr txBox="1"/>
          <p:nvPr/>
        </p:nvSpPr>
        <p:spPr>
          <a:xfrm>
            <a:off x="4575851" y="1523908"/>
            <a:ext cx="18912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Отрицательных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точек ближе 100 м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от учебных заведений</a:t>
            </a:r>
          </a:p>
          <a:p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95379-960F-418F-87A2-7447688F7586}"/>
              </a:ext>
            </a:extLst>
          </p:cNvPr>
          <p:cNvSpPr txBox="1"/>
          <p:nvPr/>
        </p:nvSpPr>
        <p:spPr>
          <a:xfrm>
            <a:off x="1874084" y="1525836"/>
            <a:ext cx="1962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среднее расстояние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до учебных заведений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в Туле</a:t>
            </a:r>
          </a:p>
          <a:p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1879A-073F-40E9-979B-7C112F9FA449}"/>
              </a:ext>
            </a:extLst>
          </p:cNvPr>
          <p:cNvSpPr txBox="1"/>
          <p:nvPr/>
        </p:nvSpPr>
        <p:spPr>
          <a:xfrm>
            <a:off x="563474" y="54927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Инсайды: Тула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A774BBA-D062-4ED0-BCB6-2C3C81752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17825" y="0"/>
            <a:ext cx="8882547" cy="6858000"/>
          </a:xfrm>
          <a:custGeom>
            <a:avLst/>
            <a:gdLst>
              <a:gd name="connsiteX0" fmla="*/ 1714500 w 8882547"/>
              <a:gd name="connsiteY0" fmla="*/ 0 h 6858000"/>
              <a:gd name="connsiteX1" fmla="*/ 8882547 w 8882547"/>
              <a:gd name="connsiteY1" fmla="*/ 0 h 6858000"/>
              <a:gd name="connsiteX2" fmla="*/ 7168047 w 8882547"/>
              <a:gd name="connsiteY2" fmla="*/ 6858000 h 6858000"/>
              <a:gd name="connsiteX3" fmla="*/ 0 w 888254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2547" h="6858000">
                <a:moveTo>
                  <a:pt x="1714500" y="0"/>
                </a:moveTo>
                <a:lnTo>
                  <a:pt x="8882547" y="0"/>
                </a:lnTo>
                <a:lnTo>
                  <a:pt x="716804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6795BE03-F49A-4731-B649-01800310A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111420"/>
              </p:ext>
            </p:extLst>
          </p:nvPr>
        </p:nvGraphicFramePr>
        <p:xfrm>
          <a:off x="320927" y="3578375"/>
          <a:ext cx="4621581" cy="273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0A67E60-D2BE-4277-8EAB-CAC532F75CA1}"/>
              </a:ext>
            </a:extLst>
          </p:cNvPr>
          <p:cNvSpPr txBox="1"/>
          <p:nvPr/>
        </p:nvSpPr>
        <p:spPr>
          <a:xfrm>
            <a:off x="563474" y="2861514"/>
            <a:ext cx="556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Данных по Туле в несколько раз меньше, поэтому они 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не до конца полные.</a:t>
            </a:r>
          </a:p>
        </p:txBody>
      </p:sp>
    </p:spTree>
    <p:extLst>
      <p:ext uri="{BB962C8B-B14F-4D97-AF65-F5344CB8AC3E}">
        <p14:creationId xmlns:p14="http://schemas.microsoft.com/office/powerpoint/2010/main" val="952795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439</Words>
  <Application>Microsoft Office PowerPoint</Application>
  <PresentationFormat>Широкоэкранный</PresentationFormat>
  <Paragraphs>114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Montserrat</vt:lpstr>
      <vt:lpstr>Roboto</vt:lpstr>
      <vt:lpstr>system-ui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Panteleev</dc:creator>
  <cp:lastModifiedBy>Igor Panteleev</cp:lastModifiedBy>
  <cp:revision>36</cp:revision>
  <dcterms:created xsi:type="dcterms:W3CDTF">2023-10-14T10:30:32Z</dcterms:created>
  <dcterms:modified xsi:type="dcterms:W3CDTF">2023-10-15T04:07:14Z</dcterms:modified>
</cp:coreProperties>
</file>