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40"/>
  </p:notesMasterIdLst>
  <p:sldIdLst>
    <p:sldId id="256" r:id="rId2"/>
    <p:sldId id="274" r:id="rId3"/>
    <p:sldId id="466" r:id="rId4"/>
    <p:sldId id="467" r:id="rId5"/>
    <p:sldId id="468" r:id="rId6"/>
    <p:sldId id="471" r:id="rId7"/>
    <p:sldId id="469" r:id="rId8"/>
    <p:sldId id="470" r:id="rId9"/>
    <p:sldId id="484" r:id="rId10"/>
    <p:sldId id="472" r:id="rId11"/>
    <p:sldId id="473" r:id="rId12"/>
    <p:sldId id="474" r:id="rId13"/>
    <p:sldId id="475" r:id="rId14"/>
    <p:sldId id="476" r:id="rId15"/>
    <p:sldId id="477" r:id="rId16"/>
    <p:sldId id="498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1" r:id="rId28"/>
    <p:sldId id="512" r:id="rId29"/>
    <p:sldId id="513" r:id="rId30"/>
    <p:sldId id="522" r:id="rId31"/>
    <p:sldId id="514" r:id="rId32"/>
    <p:sldId id="515" r:id="rId33"/>
    <p:sldId id="516" r:id="rId34"/>
    <p:sldId id="519" r:id="rId35"/>
    <p:sldId id="485" r:id="rId36"/>
    <p:sldId id="486" r:id="rId37"/>
    <p:sldId id="487" r:id="rId38"/>
    <p:sldId id="48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0E3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340" y="-618"/>
      </p:cViewPr>
      <p:guideLst>
        <p:guide orient="horz" pos="4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B5F7B-6B02-43AD-BD4F-5979BAAD68EB}" type="datetimeFigureOut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E014E-A09E-4CF4-B794-0B70D9A7A5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7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5A5FD4-282B-457E-8FD8-7F843BAD0BD8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16365E-2EF4-4729-A49B-176303BAC2F2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4FBC1C-6332-4673-9BBF-F759B82A2344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4353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DC4893-03C5-46D8-AA32-8151E8E0E76B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377980" y="6401594"/>
            <a:ext cx="408584" cy="365125"/>
          </a:xfrm>
        </p:spPr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57200" y="332657"/>
            <a:ext cx="8229600" cy="619843"/>
          </a:xfrm>
        </p:spPr>
        <p:txBody>
          <a:bodyPr rtlCol="0">
            <a:noAutofit/>
          </a:bodyPr>
          <a:lstStyle>
            <a:lvl1pPr>
              <a:defRPr sz="3600">
                <a:latin typeface="+mj-ea"/>
                <a:ea typeface="+mj-ea"/>
              </a:defRPr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 hasCustomPrompt="1"/>
          </p:nvPr>
        </p:nvSpPr>
        <p:spPr>
          <a:xfrm>
            <a:off x="6084168" y="116633"/>
            <a:ext cx="2952428" cy="288032"/>
          </a:xfr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  <a:alpha val="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0" indent="-256032" algn="ctr" defTabSz="914400" rtl="0" eaLnBrk="1" latinLnBrk="1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lang="ko-KR" altLang="en-US" sz="1400" b="1" kern="1200" dirty="0" smtClean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89F8E7-F098-4B77-9015-3AD3B045DD17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F5155F-2C4A-49C2-AED1-117EB9A2E2BC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3FC05B-D69A-4488-8FC3-09ED250CB352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3BC6C9-531A-4938-803E-A0AB344DAEFC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40B9A-064D-4C20-B2D4-D9C4A913C9E4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4EB363-AF52-4F96-8292-6EFEDB7434BC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981C7-416B-498E-9C16-B3CDACD23168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-6042" y="6309320"/>
            <a:ext cx="9150042" cy="563141"/>
            <a:chOff x="-6042" y="6220042"/>
            <a:chExt cx="5445939" cy="652419"/>
          </a:xfrm>
        </p:grpSpPr>
        <p:sp>
          <p:nvSpPr>
            <p:cNvPr id="13" name="자유형 12"/>
            <p:cNvSpPr>
              <a:spLocks/>
            </p:cNvSpPr>
            <p:nvPr/>
          </p:nvSpPr>
          <p:spPr bwMode="auto">
            <a:xfrm>
              <a:off x="499273" y="6310336"/>
              <a:ext cx="4940624" cy="555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2" name="자유형 11"/>
            <p:cNvSpPr>
              <a:spLocks/>
            </p:cNvSpPr>
            <p:nvPr/>
          </p:nvSpPr>
          <p:spPr bwMode="auto">
            <a:xfrm>
              <a:off x="485717" y="6309320"/>
              <a:ext cx="3690451" cy="5631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4" name="직각 삼각형 13"/>
            <p:cNvSpPr>
              <a:spLocks/>
            </p:cNvSpPr>
            <p:nvPr/>
          </p:nvSpPr>
          <p:spPr bwMode="auto">
            <a:xfrm>
              <a:off x="-6042" y="6220042"/>
              <a:ext cx="3402314" cy="652078"/>
            </a:xfrm>
            <a:prstGeom prst="rtTriangle">
              <a:avLst/>
            </a:prstGeom>
            <a:blipFill>
              <a:blip r:embed="rId1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5" name="직선 연결선 14"/>
            <p:cNvCxnSpPr>
              <a:stCxn id="14" idx="0"/>
            </p:cNvCxnSpPr>
            <p:nvPr/>
          </p:nvCxnSpPr>
          <p:spPr>
            <a:xfrm rot="16200000" flipH="1">
              <a:off x="1369076" y="4844924"/>
              <a:ext cx="652078" cy="3402314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214422"/>
            <a:ext cx="8229600" cy="502289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3BB43F-15D2-4A36-B544-3E1106F4B126}" type="datetime1">
              <a:rPr lang="ko-KR" altLang="en-US" smtClean="0"/>
              <a:pPr/>
              <a:t>2015-05-13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349405" y="6407944"/>
            <a:ext cx="408584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571472" y="1000108"/>
            <a:ext cx="8104984" cy="52628"/>
          </a:xfrm>
          <a:prstGeom prst="rect">
            <a:avLst/>
          </a:prstGeom>
          <a:gradFill flip="none" rotWithShape="1">
            <a:gsLst>
              <a:gs pos="0">
                <a:srgbClr val="0E343E"/>
              </a:gs>
              <a:gs pos="5000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7"/>
          <p:cNvSpPr txBox="1">
            <a:spLocks/>
          </p:cNvSpPr>
          <p:nvPr userDrawn="1"/>
        </p:nvSpPr>
        <p:spPr>
          <a:xfrm>
            <a:off x="8604448" y="6400378"/>
            <a:ext cx="504056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/37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6550223"/>
            <a:ext cx="2675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클래스 설계 및 구현 </a:t>
            </a:r>
            <a:r>
              <a:rPr lang="en-US" altLang="ko-KR" sz="1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: </a:t>
            </a:r>
            <a:r>
              <a:rPr lang="ko-KR" altLang="en-US" sz="14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테트리스</a:t>
            </a:r>
            <a:endParaRPr lang="ko-KR" altLang="en-US" sz="1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ea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lnSpc>
          <a:spcPct val="120000"/>
        </a:lnSpc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lnSpc>
          <a:spcPct val="120000"/>
        </a:lnSpc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lnSpc>
          <a:spcPct val="120000"/>
        </a:lnSpc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lnSpc>
          <a:spcPct val="12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lnSpc>
          <a:spcPct val="120000"/>
        </a:lnSpc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o.wikipedia.org/wiki/%ED%85%8C%ED%8A%B8%EB%A6%AC%EC%8A%A4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84783"/>
            <a:ext cx="7772400" cy="1440161"/>
          </a:xfrm>
        </p:spPr>
        <p:txBody>
          <a:bodyPr>
            <a:normAutofit fontScale="90000"/>
          </a:bodyPr>
          <a:lstStyle/>
          <a:p>
            <a:r>
              <a:rPr lang="ko-KR" altLang="en-US" sz="4500" dirty="0" smtClean="0"/>
              <a:t>과제 </a:t>
            </a:r>
            <a:r>
              <a:rPr lang="en-US" altLang="ko-KR" sz="4500" dirty="0" smtClean="0"/>
              <a:t>#5 : </a:t>
            </a:r>
            <a:r>
              <a:rPr lang="ko-KR" altLang="en-US" sz="4500" dirty="0" err="1" smtClean="0"/>
              <a:t>테트리스</a:t>
            </a:r>
            <a:r>
              <a:rPr lang="ko-KR" altLang="en-US" sz="4500" dirty="0" smtClean="0"/>
              <a:t> 클래스 설계 및 구현</a:t>
            </a:r>
            <a:endParaRPr lang="ko-KR" altLang="en-US" sz="45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717032"/>
            <a:ext cx="7772400" cy="1199704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학기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4071934" y="5857916"/>
            <a:ext cx="4386266" cy="857232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lang="en-US" altLang="ko-KR" sz="2700" dirty="0" smtClean="0">
              <a:solidFill>
                <a:schemeClr val="bg1"/>
              </a:solidFill>
            </a:endParaRPr>
          </a:p>
          <a:p>
            <a:pPr marL="0" marR="64008" lvl="0" indent="0" algn="r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ko-KR" altLang="en-US" sz="2700" dirty="0" smtClean="0">
                <a:solidFill>
                  <a:schemeClr val="bg1"/>
                </a:solidFill>
              </a:rPr>
              <a:t>황준하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500034" y="5857892"/>
            <a:ext cx="4386266" cy="857232"/>
          </a:xfrm>
          <a:prstGeom prst="rect">
            <a:avLst/>
          </a:prstGeom>
        </p:spPr>
        <p:txBody>
          <a:bodyPr vert="horz" lIns="45720" rIns="45720">
            <a:normAutofit fontScale="92500" lnSpcReduction="10000"/>
          </a:bodyPr>
          <a:lstStyle/>
          <a:p>
            <a:pPr marL="0" marR="64008" lvl="0" indent="0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ko-KR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금오공과대학교 컴퓨터공학과</a:t>
            </a: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064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객체지향프로그래밍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5800" y="2492896"/>
            <a:ext cx="7772400" cy="14401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클래스를 중심으로 </a:t>
            </a:r>
            <a:r>
              <a:rPr lang="ko-KR" altLang="en-US" sz="36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테트리스</a:t>
            </a:r>
            <a:r>
              <a:rPr lang="ko-KR" altLang="en-US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만들기</a:t>
            </a:r>
            <a:r>
              <a:rPr lang="en-US" altLang="ko-KR" sz="36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!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itchFamily="2" charset="2"/>
              </a:rPr>
              <a:t>사용자 입력 및 기능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방향키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err="1" smtClean="0">
                <a:sym typeface="Wingdings" pitchFamily="2" charset="2"/>
              </a:rPr>
              <a:t>테트로미노를</a:t>
            </a:r>
            <a:r>
              <a:rPr lang="ko-KR" altLang="en-US" dirty="0" smtClean="0">
                <a:sym typeface="Wingdings" pitchFamily="2" charset="2"/>
              </a:rPr>
              <a:t> 오른쪽으로 한 칸 이동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방향키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err="1" smtClean="0">
                <a:sym typeface="Wingdings" pitchFamily="2" charset="2"/>
              </a:rPr>
              <a:t>테트로미노를</a:t>
            </a:r>
            <a:r>
              <a:rPr lang="ko-KR" altLang="en-US" dirty="0" smtClean="0">
                <a:sym typeface="Wingdings" pitchFamily="2" charset="2"/>
              </a:rPr>
              <a:t> 왼쪽으로 한 칸 이동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↑</a:t>
            </a:r>
            <a:r>
              <a:rPr lang="en-US" altLang="ko-KR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방향키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err="1" smtClean="0">
                <a:sym typeface="Wingdings" pitchFamily="2" charset="2"/>
              </a:rPr>
              <a:t>테트로미노를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90</a:t>
            </a:r>
            <a:r>
              <a:rPr lang="ko-KR" altLang="en-US" dirty="0" smtClean="0">
                <a:sym typeface="Wingdings" pitchFamily="2" charset="2"/>
              </a:rPr>
              <a:t>도만큼 우회전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Space </a:t>
            </a:r>
            <a:r>
              <a:rPr lang="ko-KR" altLang="en-US" dirty="0" smtClean="0">
                <a:sym typeface="Wingdings" pitchFamily="2" charset="2"/>
              </a:rPr>
              <a:t>키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한 번에 내려오기 </a:t>
            </a:r>
            <a:r>
              <a:rPr lang="en-US" altLang="ko-KR" dirty="0" smtClean="0">
                <a:sym typeface="Wingdings" pitchFamily="2" charset="2"/>
              </a:rPr>
              <a:t>(Hard Drop)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ym typeface="Wingdings" pitchFamily="2" charset="2"/>
              </a:rPr>
              <a:t>입력키를</a:t>
            </a:r>
            <a:r>
              <a:rPr lang="ko-KR" altLang="en-US" dirty="0" smtClean="0">
                <a:sym typeface="Wingdings" pitchFamily="2" charset="2"/>
              </a:rPr>
              <a:t> 설정할 수 있도록 구현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인용 확장 시 사용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입력 및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화면부터 그려볼까</a:t>
            </a:r>
            <a:r>
              <a:rPr lang="en-US" altLang="ko-KR" dirty="0"/>
              <a:t>? </a:t>
            </a:r>
            <a:r>
              <a:rPr lang="en-US" altLang="ko-KR" dirty="0" smtClean="0"/>
              <a:t>UI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테스리스</a:t>
            </a:r>
            <a:r>
              <a:rPr lang="ko-KR" altLang="en-US" dirty="0" smtClean="0"/>
              <a:t> 화면 틀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초기에 한 번만 출력하고 내용은 해당 부분만 동적으로 변할 수 있도록 만드는 것이 </a:t>
            </a:r>
            <a:r>
              <a:rPr lang="ko-KR" altLang="en-US" dirty="0" err="1" smtClean="0"/>
              <a:t>바람직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 깜박임 방지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방향키 처리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현재 </a:t>
            </a:r>
            <a:r>
              <a:rPr lang="ko-KR" altLang="en-US" dirty="0" err="1" smtClean="0">
                <a:sym typeface="Wingdings" pitchFamily="2" charset="2"/>
              </a:rPr>
              <a:t>테트로미노의</a:t>
            </a:r>
            <a:r>
              <a:rPr lang="ko-KR" altLang="en-US" dirty="0" smtClean="0">
                <a:sym typeface="Wingdings" pitchFamily="2" charset="2"/>
              </a:rPr>
              <a:t> 위치를 한 칸 오른쪽으로 이동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 </a:t>
            </a:r>
            <a:r>
              <a:rPr lang="ko-KR" altLang="en-US" dirty="0" smtClean="0">
                <a:sym typeface="Wingdings" pitchFamily="2" charset="2"/>
              </a:rPr>
              <a:t>방향키 처리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현재 </a:t>
            </a:r>
            <a:r>
              <a:rPr lang="ko-KR" altLang="en-US" dirty="0" err="1" smtClean="0">
                <a:sym typeface="Wingdings" pitchFamily="2" charset="2"/>
              </a:rPr>
              <a:t>테트로미노의</a:t>
            </a:r>
            <a:r>
              <a:rPr lang="ko-KR" altLang="en-US" dirty="0" smtClean="0">
                <a:sym typeface="Wingdings" pitchFamily="2" charset="2"/>
              </a:rPr>
              <a:t> 위치를 한 칸 왼쪽으로 이동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latin typeface="Meiryo" pitchFamily="34" charset="-128"/>
                <a:ea typeface="Meiryo" pitchFamily="34" charset="-128"/>
                <a:cs typeface="Meiryo" pitchFamily="34" charset="-128"/>
                <a:sym typeface="Wingdings" pitchFamily="2" charset="2"/>
              </a:rPr>
              <a:t>↑</a:t>
            </a:r>
            <a:r>
              <a:rPr lang="en-US" altLang="ko-KR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방향키 처리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테트로미노를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 회전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어떤 기능이 필요하지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기능 설계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Space </a:t>
            </a:r>
            <a:r>
              <a:rPr lang="ko-KR" altLang="en-US" dirty="0" smtClean="0"/>
              <a:t>키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 err="1" smtClean="0"/>
              <a:t>테트로미노를</a:t>
            </a:r>
            <a:r>
              <a:rPr lang="ko-KR" altLang="en-US" dirty="0" smtClean="0"/>
              <a:t> 빠른 속도로 한꺼번에 내리기</a:t>
            </a:r>
            <a:endParaRPr lang="en-US" altLang="ko-KR" dirty="0" smtClean="0"/>
          </a:p>
          <a:p>
            <a:r>
              <a:rPr lang="ko-KR" altLang="en-US" dirty="0" smtClean="0"/>
              <a:t>특정 시간 간격만큼 경과했는지 점검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경과한 경우 현재 </a:t>
            </a:r>
            <a:r>
              <a:rPr lang="ko-KR" altLang="en-US" dirty="0" err="1" smtClean="0"/>
              <a:t>테트로미노를</a:t>
            </a:r>
            <a:r>
              <a:rPr lang="ko-KR" altLang="en-US" dirty="0" smtClean="0"/>
              <a:t> 아래로 한 칸 내리기</a:t>
            </a:r>
            <a:endParaRPr lang="en-US" altLang="ko-KR" dirty="0" smtClean="0"/>
          </a:p>
          <a:p>
            <a:r>
              <a:rPr lang="ko-KR" altLang="en-US" dirty="0" smtClean="0"/>
              <a:t>새로운 위치에 현재 </a:t>
            </a:r>
            <a:r>
              <a:rPr lang="ko-KR" altLang="en-US" dirty="0" err="1" smtClean="0"/>
              <a:t>테트로미노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위치에서 </a:t>
            </a:r>
            <a:r>
              <a:rPr lang="ko-KR" altLang="en-US" dirty="0" err="1" smtClean="0"/>
              <a:t>테트로미노</a:t>
            </a:r>
            <a:r>
              <a:rPr lang="ko-KR" altLang="en-US" dirty="0" smtClean="0"/>
              <a:t> 지우기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새로운 위치에서 </a:t>
            </a:r>
            <a:r>
              <a:rPr lang="ko-KR" altLang="en-US" dirty="0" err="1" smtClean="0"/>
              <a:t>테트로미노</a:t>
            </a:r>
            <a:r>
              <a:rPr lang="ko-KR" altLang="en-US" dirty="0" smtClean="0"/>
              <a:t> 그리기</a:t>
            </a:r>
            <a:endParaRPr lang="en-US" altLang="ko-KR" dirty="0" smtClean="0"/>
          </a:p>
          <a:p>
            <a:r>
              <a:rPr lang="ko-KR" altLang="en-US" dirty="0" smtClean="0"/>
              <a:t>커서 이동하기</a:t>
            </a:r>
            <a:endParaRPr lang="en-US" altLang="ko-KR" dirty="0" smtClean="0"/>
          </a:p>
          <a:p>
            <a:r>
              <a:rPr lang="ko-KR" altLang="en-US" dirty="0" smtClean="0"/>
              <a:t>다음 나타날 </a:t>
            </a:r>
            <a:r>
              <a:rPr lang="ko-KR" altLang="en-US" dirty="0" err="1" smtClean="0"/>
              <a:t>테트로미노</a:t>
            </a:r>
            <a:r>
              <a:rPr lang="ko-KR" altLang="en-US" dirty="0" smtClean="0"/>
              <a:t> 생성하기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위치</a:t>
            </a:r>
            <a:r>
              <a:rPr lang="en-US" altLang="ko-KR" dirty="0" smtClean="0"/>
              <a:t>(Next </a:t>
            </a:r>
            <a:r>
              <a:rPr lang="en-US" altLang="ko-KR" dirty="0" err="1" smtClean="0"/>
              <a:t>Tetromino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출력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어떤 기능이 필요하지</a:t>
            </a:r>
            <a:r>
              <a:rPr lang="en-US" altLang="ko-KR" dirty="0"/>
              <a:t>? </a:t>
            </a:r>
            <a:r>
              <a:rPr lang="ko-KR" altLang="en-US" dirty="0"/>
              <a:t>기능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테트로미노가</a:t>
            </a:r>
            <a:r>
              <a:rPr lang="ko-KR" altLang="en-US" dirty="0" smtClean="0"/>
              <a:t> 완전히 떨어졌는지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줄이 채워졌는지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그렇다면 해당 줄 삭제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아래줄부터</a:t>
            </a:r>
            <a:r>
              <a:rPr lang="ko-KR" altLang="en-US" dirty="0" smtClean="0"/>
              <a:t> 검사해서 한 칸씩 내려야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줄이 지워진 경우 점수 계산 및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의 맨 꼭대기층까지 점유하고 있는지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그렇다면 종료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테트로미노의</a:t>
            </a:r>
            <a:r>
              <a:rPr lang="ko-KR" altLang="en-US" dirty="0" smtClean="0"/>
              <a:t> 위치가 유효한지 검사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테트리스</a:t>
            </a:r>
            <a:r>
              <a:rPr lang="ko-KR" altLang="en-US" dirty="0" smtClean="0"/>
              <a:t> 판을 벗어나면 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쌓여있는 </a:t>
            </a:r>
            <a:r>
              <a:rPr lang="ko-KR" altLang="en-US" dirty="0" err="1" smtClean="0"/>
              <a:t>테트로미노들을</a:t>
            </a:r>
            <a:r>
              <a:rPr lang="ko-KR" altLang="en-US" dirty="0" smtClean="0"/>
              <a:t> 침범하면 안됨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어떤 기능이 </a:t>
            </a:r>
            <a:r>
              <a:rPr lang="ko-KR" altLang="en-US" dirty="0" smtClean="0"/>
              <a:t>필요하지</a:t>
            </a:r>
            <a:r>
              <a:rPr lang="en-US" altLang="ko-KR" dirty="0"/>
              <a:t>? </a:t>
            </a:r>
            <a:r>
              <a:rPr lang="ko-KR" altLang="en-US" dirty="0"/>
              <a:t>기능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판의 내부 데이터</a:t>
            </a:r>
            <a:r>
              <a:rPr lang="en-US" altLang="ko-KR" dirty="0" smtClean="0"/>
              <a:t>(10x20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2</a:t>
            </a:r>
            <a:r>
              <a:rPr lang="ko-KR" altLang="en-US" dirty="0" smtClean="0"/>
              <a:t>차원 배열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Dos </a:t>
            </a:r>
            <a:r>
              <a:rPr lang="ko-KR" altLang="en-US" dirty="0" smtClean="0"/>
              <a:t>창에서 실제 출력될 위치의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And ...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어떤 기능이 필요하지</a:t>
            </a:r>
            <a:r>
              <a:rPr lang="en-US" altLang="ko-KR" dirty="0"/>
              <a:t>? </a:t>
            </a:r>
            <a:r>
              <a:rPr lang="ko-KR" altLang="en-US" dirty="0"/>
              <a:t>기능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인용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ko-KR" altLang="en-US" sz="1000" dirty="0" smtClean="0"/>
              <a:t>전체 구조를 먼저 생각해 보자</a:t>
            </a:r>
            <a:r>
              <a:rPr lang="en-US" altLang="ko-KR" sz="1000" dirty="0" smtClean="0"/>
              <a:t>. main </a:t>
            </a:r>
            <a:r>
              <a:rPr lang="ko-KR" altLang="en-US" sz="1000" dirty="0" smtClean="0"/>
              <a:t>함수</a:t>
            </a:r>
            <a:endParaRPr lang="ko-KR" alt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0687"/>
            <a:ext cx="4314825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30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213" y="1989138"/>
                  <a:ext cx="3562350" cy="37719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인용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인용 겸용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구조</a:t>
            </a:r>
            <a:endParaRPr lang="ko-KR" altLang="en-US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084168" y="116633"/>
            <a:ext cx="2952428" cy="288032"/>
          </a:xfrm>
        </p:spPr>
        <p:txBody>
          <a:bodyPr>
            <a:noAutofit/>
          </a:bodyPr>
          <a:lstStyle/>
          <a:p>
            <a:r>
              <a:rPr lang="ko-KR" altLang="en-US" sz="1000" dirty="0" smtClean="0"/>
              <a:t>전체 구조를 먼저 생각해 보자</a:t>
            </a:r>
            <a:r>
              <a:rPr lang="en-US" altLang="ko-KR" sz="1000" dirty="0" smtClean="0"/>
              <a:t>. main </a:t>
            </a:r>
            <a:r>
              <a:rPr lang="ko-KR" altLang="en-US" sz="1000" dirty="0" smtClean="0"/>
              <a:t>함수</a:t>
            </a:r>
            <a:endParaRPr lang="ko-KR" altLang="en-U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3" y="1773238"/>
                  <a:ext cx="7991475" cy="4464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인용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인용 겸용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구조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084168" y="116633"/>
            <a:ext cx="2952428" cy="288032"/>
          </a:xfrm>
        </p:spPr>
        <p:txBody>
          <a:bodyPr>
            <a:noAutofit/>
          </a:bodyPr>
          <a:lstStyle/>
          <a:p>
            <a:r>
              <a:rPr lang="ko-KR" altLang="en-US" sz="1000" dirty="0" smtClean="0"/>
              <a:t>전체 구조를 먼저 생각해 보자</a:t>
            </a:r>
            <a:r>
              <a:rPr lang="en-US" altLang="ko-KR" sz="1000" dirty="0" smtClean="0"/>
              <a:t>. main </a:t>
            </a:r>
            <a:r>
              <a:rPr lang="ko-KR" altLang="en-US" sz="1000" dirty="0" smtClean="0"/>
              <a:t>함수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2" y="1916832"/>
            <a:ext cx="64484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필요한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Tetris :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게임 하나를 관리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중심 클래스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Tetromino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테트로미노</a:t>
            </a:r>
            <a:r>
              <a:rPr lang="ko-KR" altLang="en-US" dirty="0" smtClean="0"/>
              <a:t> 하나의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관리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type_ </a:t>
            </a:r>
            <a:r>
              <a:rPr lang="ko-KR" altLang="en-US" dirty="0" smtClean="0"/>
              <a:t>변수를 통해 현재 </a:t>
            </a:r>
            <a:r>
              <a:rPr lang="ko-KR" altLang="en-US" dirty="0" err="1" smtClean="0"/>
              <a:t>테트로미노</a:t>
            </a:r>
            <a:r>
              <a:rPr lang="ko-KR" altLang="en-US" dirty="0" smtClean="0"/>
              <a:t> 타입</a:t>
            </a:r>
            <a:r>
              <a:rPr lang="en-US" altLang="ko-KR" dirty="0" smtClean="0"/>
              <a:t>(I, J, L, O, S, T, Z)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Board : </a:t>
            </a:r>
            <a:r>
              <a:rPr lang="ko-KR" altLang="en-US" dirty="0" err="1" smtClean="0"/>
              <a:t>테트리스</a:t>
            </a:r>
            <a:r>
              <a:rPr lang="ko-KR" altLang="en-US" dirty="0" smtClean="0"/>
              <a:t> 판</a:t>
            </a:r>
            <a:r>
              <a:rPr lang="en-US" altLang="ko-KR" dirty="0" smtClean="0"/>
              <a:t>(10x20) </a:t>
            </a:r>
            <a:r>
              <a:rPr lang="ko-KR" altLang="en-US" dirty="0" smtClean="0"/>
              <a:t>배열의 상태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Controller : </a:t>
            </a:r>
            <a:r>
              <a:rPr lang="ko-KR" altLang="en-US" dirty="0" smtClean="0"/>
              <a:t>키 입력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Score : </a:t>
            </a:r>
            <a:r>
              <a:rPr lang="ko-KR" altLang="en-US" dirty="0" smtClean="0"/>
              <a:t>점수 저장 및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Point : </a:t>
            </a:r>
            <a:r>
              <a:rPr lang="ko-KR" altLang="en-US" dirty="0" smtClean="0"/>
              <a:t>좌표 처리 시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커서 이동 및 좌표 변환 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클래스 도출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필요한 클래스는 뭐가 있지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클래스 설계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간의 관계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클래스 간의 관계</a:t>
            </a:r>
            <a:endParaRPr lang="ko-KR" altLang="en-US" dirty="0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084168" y="116633"/>
            <a:ext cx="2952428" cy="28803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필요한 클래스는 뭐가 있지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클래스 설계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4543"/>
            <a:ext cx="7722498" cy="425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테트리스가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문제 정의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화면부터 그려볼까</a:t>
            </a:r>
            <a:r>
              <a:rPr lang="en-US" altLang="ko-KR" dirty="0" smtClean="0"/>
              <a:t>? UI(</a:t>
            </a:r>
            <a:r>
              <a:rPr lang="ko-KR" altLang="en-US" dirty="0" smtClean="0"/>
              <a:t>사용자 인터페이스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설계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어떤 기능이 필요하지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기능 설계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전체 구조를 먼저 생각해 보자</a:t>
            </a:r>
            <a:r>
              <a:rPr lang="en-US" altLang="ko-KR" dirty="0" smtClean="0"/>
              <a:t>. main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필요한 클래스는 뭐가 있지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클래스 설계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클래스의 멤버변수 및 함수는</a:t>
            </a:r>
            <a:r>
              <a:rPr lang="en-US" altLang="ko-KR" dirty="0" smtClean="0"/>
              <a:t>? </a:t>
            </a:r>
            <a:r>
              <a:rPr lang="ko-KR" altLang="en-US" dirty="0" smtClean="0"/>
              <a:t>클래스 설계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클래스를 구현하자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 및 디버깅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내가 만든 게임을 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더 나은 </a:t>
            </a:r>
            <a:r>
              <a:rPr lang="ko-KR" altLang="en-US" dirty="0" err="1" smtClean="0"/>
              <a:t>테트리스를</a:t>
            </a:r>
            <a:r>
              <a:rPr lang="ko-KR" altLang="en-US" dirty="0" smtClean="0"/>
              <a:t> 만들려면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개선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</a:p>
          <a:p>
            <a:pPr lvl="1"/>
            <a:r>
              <a:rPr lang="en-US" altLang="ko-KR" dirty="0" smtClean="0"/>
              <a:t>operator+() : </a:t>
            </a:r>
            <a:r>
              <a:rPr lang="ko-KR" altLang="en-US" dirty="0" smtClean="0"/>
              <a:t>좌표 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GetScrPosFromCurPos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내부 배열 좌표로부터 화면 좌표 변환 및 반환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클래스의 멤버 변수 및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설계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89" y="3212976"/>
            <a:ext cx="460622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Point (2)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377980" y="6401594"/>
            <a:ext cx="408584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084168" y="116633"/>
            <a:ext cx="2952428" cy="28803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클래스의 멤버 변수 및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설계</a:t>
            </a:r>
            <a:endParaRPr lang="ko-KR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50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263" y="1773238"/>
                  <a:ext cx="7991475" cy="4464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Score</a:t>
            </a:r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score_ = 0;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UpdateScore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점수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(Print </a:t>
            </a:r>
            <a:r>
              <a:rPr lang="ko-KR" altLang="en-US" dirty="0" smtClean="0"/>
              <a:t>함수 호출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6084168" y="116633"/>
            <a:ext cx="2952428" cy="28803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각 클래스의 멤버 변수 및 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설계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44" y="3140968"/>
            <a:ext cx="573951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Board</a:t>
            </a:r>
          </a:p>
          <a:p>
            <a:pPr lvl="1"/>
            <a:r>
              <a:rPr lang="en-US" altLang="ko-KR" dirty="0" smtClean="0"/>
              <a:t>#define EMPTY -1</a:t>
            </a:r>
          </a:p>
          <a:p>
            <a:pPr lvl="2"/>
            <a:r>
              <a:rPr lang="en-US" altLang="ko-KR" dirty="0" err="1" smtClean="0"/>
              <a:t>int</a:t>
            </a:r>
            <a:r>
              <a:rPr lang="en-US" altLang="ko-KR" dirty="0" smtClean="0"/>
              <a:t> board_[10][20] </a:t>
            </a:r>
            <a:r>
              <a:rPr lang="ko-KR" altLang="en-US" dirty="0" smtClean="0"/>
              <a:t>원소들의 초기값 </a:t>
            </a:r>
            <a:r>
              <a:rPr lang="en-US" altLang="ko-KR" dirty="0" smtClean="0"/>
              <a:t>: EMPTY</a:t>
            </a:r>
          </a:p>
          <a:p>
            <a:pPr lvl="1"/>
            <a:r>
              <a:rPr lang="en-US" altLang="ko-KR" dirty="0" err="1" smtClean="0"/>
              <a:t>CheckLineFull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라인의 아래쪽부터 위로 올라가면서 각 라인이 가득 차 있는지 검사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줄이 가득 차 있다면 해당 줄 위로부터 한 칸씩 아래로 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삭제된 줄 수 반환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48594"/>
            <a:ext cx="4176464" cy="194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</a:p>
          <a:p>
            <a:pPr lvl="1"/>
            <a:r>
              <a:rPr lang="en-US" altLang="ko-KR" dirty="0" err="1" smtClean="0"/>
              <a:t>SetController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해당 기능을 하는 </a:t>
            </a:r>
            <a:r>
              <a:rPr lang="ko-KR" altLang="en-US" dirty="0" err="1" smtClean="0"/>
              <a:t>키값</a:t>
            </a:r>
            <a:r>
              <a:rPr lang="ko-KR" altLang="en-US" dirty="0" smtClean="0"/>
              <a:t> 초기화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GetKeyEsc</a:t>
            </a:r>
            <a:r>
              <a:rPr lang="en-US" altLang="ko-KR" dirty="0" smtClean="0"/>
              <a:t>() ~ </a:t>
            </a:r>
            <a:r>
              <a:rPr lang="en-US" altLang="ko-KR" dirty="0" err="1" smtClean="0"/>
              <a:t>GetKeyDown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단순히 해당 </a:t>
            </a:r>
            <a:r>
              <a:rPr lang="ko-KR" altLang="en-US" dirty="0" err="1" smtClean="0"/>
              <a:t>키값</a:t>
            </a:r>
            <a:r>
              <a:rPr lang="ko-KR" altLang="en-US" dirty="0" smtClean="0"/>
              <a:t>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GetKeyEsc</a:t>
            </a:r>
            <a:r>
              <a:rPr lang="en-US" altLang="ko-KR" dirty="0" smtClean="0"/>
              <a:t>() { return </a:t>
            </a:r>
            <a:r>
              <a:rPr lang="en-US" altLang="ko-KR" dirty="0" err="1" smtClean="0"/>
              <a:t>key_esc</a:t>
            </a:r>
            <a:r>
              <a:rPr lang="en-US" altLang="ko-KR" dirty="0" smtClean="0"/>
              <a:t>_; }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684" y="3227400"/>
            <a:ext cx="6638632" cy="293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83968" y="980728"/>
            <a:ext cx="3672408" cy="1872208"/>
          </a:xfrm>
          <a:prstGeom prst="rect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361950" algn="l"/>
              </a:tabLst>
            </a:pPr>
            <a:r>
              <a:rPr lang="en-US" altLang="ko-KR" dirty="0" smtClean="0"/>
              <a:t>#define KEY_ESC 27</a:t>
            </a:r>
          </a:p>
          <a:p>
            <a:pPr>
              <a:tabLst>
                <a:tab pos="361950" algn="l"/>
              </a:tabLst>
            </a:pPr>
            <a:r>
              <a:rPr lang="en-US" altLang="ko-KR" dirty="0" smtClean="0"/>
              <a:t>#define KEY_UP (256 + 72)</a:t>
            </a:r>
          </a:p>
          <a:p>
            <a:pPr>
              <a:tabLst>
                <a:tab pos="361950" algn="l"/>
              </a:tabLst>
            </a:pPr>
            <a:r>
              <a:rPr lang="en-US" altLang="ko-KR" dirty="0" smtClean="0"/>
              <a:t>#define KEY_DOWN (256 + 80)</a:t>
            </a:r>
          </a:p>
          <a:p>
            <a:pPr>
              <a:tabLst>
                <a:tab pos="361950" algn="l"/>
              </a:tabLst>
            </a:pPr>
            <a:r>
              <a:rPr lang="en-US" altLang="ko-KR" dirty="0" smtClean="0"/>
              <a:t>#define KEY_LEFT (256 + 75)</a:t>
            </a:r>
          </a:p>
          <a:p>
            <a:pPr>
              <a:tabLst>
                <a:tab pos="361950" algn="l"/>
              </a:tabLst>
            </a:pPr>
            <a:r>
              <a:rPr lang="en-US" altLang="ko-KR" dirty="0" smtClean="0"/>
              <a:t>#define KEY_RIGHT (256 + 77)</a:t>
            </a:r>
          </a:p>
          <a:p>
            <a:pPr>
              <a:tabLst>
                <a:tab pos="361950" algn="l"/>
              </a:tabLst>
            </a:pPr>
            <a:r>
              <a:rPr lang="en-US" altLang="ko-KR" dirty="0" smtClean="0"/>
              <a:t>#define KEY_SPACE ' '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6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088" y="2924175"/>
                  <a:ext cx="7997825" cy="3602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Tetromino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8482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074812"/>
            <a:ext cx="3432254" cy="29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77072"/>
            <a:ext cx="5378724" cy="244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Tetromino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318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550" y="1844675"/>
                  <a:ext cx="8470900" cy="4464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Tetromino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42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6550" y="1773238"/>
                  <a:ext cx="8470900" cy="4535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700808"/>
            <a:ext cx="74199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개요 </a:t>
            </a:r>
            <a:r>
              <a:rPr lang="en-US" altLang="ko-KR" sz="1800" dirty="0" smtClean="0"/>
              <a:t>by </a:t>
            </a:r>
            <a:r>
              <a:rPr lang="ko-KR" altLang="en-US" sz="1800" dirty="0" err="1" smtClean="0">
                <a:hlinkClick r:id="rId2"/>
              </a:rPr>
              <a:t>위키백과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테트리스가</a:t>
            </a:r>
            <a:r>
              <a:rPr lang="ko-KR" altLang="en-US" dirty="0" smtClean="0"/>
              <a:t> 뭐지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문제 정의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23528" y="1715666"/>
            <a:ext cx="8496944" cy="4593654"/>
          </a:xfrm>
          <a:prstGeom prst="rect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/>
            <a:r>
              <a:rPr lang="ko-KR" altLang="en-US" sz="1750" dirty="0" err="1" smtClean="0"/>
              <a:t>테트리스</a:t>
            </a:r>
            <a:r>
              <a:rPr lang="en-US" altLang="ko-KR" sz="1750" dirty="0" smtClean="0"/>
              <a:t>(</a:t>
            </a:r>
            <a:r>
              <a:rPr lang="ko-KR" altLang="en-US" sz="1750" dirty="0" smtClean="0"/>
              <a:t>러시아어</a:t>
            </a:r>
            <a:r>
              <a:rPr lang="en-US" altLang="ko-KR" sz="1750" dirty="0" smtClean="0"/>
              <a:t>: </a:t>
            </a:r>
            <a:r>
              <a:rPr lang="en-US" altLang="ko-KR" sz="1750" dirty="0" err="1" smtClean="0"/>
              <a:t>Те́трис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영어</a:t>
            </a:r>
            <a:r>
              <a:rPr lang="en-US" altLang="ko-KR" sz="1750" dirty="0" smtClean="0"/>
              <a:t>: Tetris)</a:t>
            </a:r>
            <a:r>
              <a:rPr lang="ko-KR" altLang="en-US" sz="1750" dirty="0" smtClean="0"/>
              <a:t>는 퍼즐 게임으로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소련의 프로그래머 </a:t>
            </a:r>
            <a:r>
              <a:rPr lang="ko-KR" altLang="en-US" sz="1750" dirty="0" err="1" smtClean="0"/>
              <a:t>알렉시</a:t>
            </a:r>
            <a:r>
              <a:rPr lang="ko-KR" altLang="en-US" sz="1750" dirty="0" smtClean="0"/>
              <a:t> </a:t>
            </a:r>
            <a:r>
              <a:rPr lang="ko-KR" altLang="en-US" sz="1750" dirty="0" err="1" smtClean="0"/>
              <a:t>파지노프가</a:t>
            </a:r>
            <a:r>
              <a:rPr lang="ko-KR" altLang="en-US" sz="1750" dirty="0" smtClean="0"/>
              <a:t> 처음 디자인하고 프로그래밍한 게임이다</a:t>
            </a:r>
            <a:r>
              <a:rPr lang="en-US" altLang="ko-KR" sz="1750" dirty="0" smtClean="0"/>
              <a:t>. </a:t>
            </a:r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1984</a:t>
            </a:r>
            <a:r>
              <a:rPr lang="ko-KR" altLang="en-US" sz="1750" dirty="0" smtClean="0"/>
              <a:t>년 </a:t>
            </a:r>
            <a:r>
              <a:rPr lang="en-US" altLang="ko-KR" sz="1750" dirty="0" smtClean="0"/>
              <a:t>6</a:t>
            </a:r>
            <a:r>
              <a:rPr lang="ko-KR" altLang="en-US" sz="1750" dirty="0" smtClean="0"/>
              <a:t>월 </a:t>
            </a:r>
            <a:r>
              <a:rPr lang="en-US" altLang="ko-KR" sz="1750" dirty="0" smtClean="0"/>
              <a:t>6</a:t>
            </a:r>
            <a:r>
              <a:rPr lang="ko-KR" altLang="en-US" sz="1750" dirty="0" smtClean="0"/>
              <a:t>일에 </a:t>
            </a:r>
            <a:r>
              <a:rPr lang="ko-KR" altLang="en-US" sz="1750" dirty="0" smtClean="0"/>
              <a:t>처음 만들어졌다</a:t>
            </a:r>
            <a:r>
              <a:rPr lang="en-US" altLang="ko-KR" sz="1750" dirty="0" smtClean="0"/>
              <a:t>.</a:t>
            </a:r>
            <a:r>
              <a:rPr lang="ko-KR" altLang="en-US" sz="1750" dirty="0" smtClean="0"/>
              <a:t> </a:t>
            </a:r>
            <a:r>
              <a:rPr lang="ko-KR" altLang="en-US" sz="1750" dirty="0" err="1" smtClean="0"/>
              <a:t>알렉시</a:t>
            </a:r>
            <a:r>
              <a:rPr lang="ko-KR" altLang="en-US" sz="1750" dirty="0" smtClean="0"/>
              <a:t> </a:t>
            </a:r>
            <a:r>
              <a:rPr lang="ko-KR" altLang="en-US" sz="1750" dirty="0" err="1" smtClean="0"/>
              <a:t>파지노프는</a:t>
            </a:r>
            <a:r>
              <a:rPr lang="ko-KR" altLang="en-US" sz="1750" dirty="0" smtClean="0"/>
              <a:t> 모스크바에 위치한 소비에트 과학원</a:t>
            </a:r>
            <a:r>
              <a:rPr lang="en-US" altLang="ko-KR" sz="1750" dirty="0" smtClean="0"/>
              <a:t>(</a:t>
            </a:r>
            <a:r>
              <a:rPr lang="ko-KR" altLang="en-US" sz="1750" dirty="0" smtClean="0"/>
              <a:t>현 러시아 과학원</a:t>
            </a:r>
            <a:r>
              <a:rPr lang="en-US" altLang="ko-KR" sz="1750" dirty="0" smtClean="0"/>
              <a:t>)</a:t>
            </a:r>
            <a:r>
              <a:rPr lang="ko-KR" altLang="en-US" sz="1750" dirty="0" smtClean="0"/>
              <a:t>의 </a:t>
            </a:r>
            <a:r>
              <a:rPr lang="en-US" altLang="ko-KR" sz="1750" dirty="0" err="1" smtClean="0"/>
              <a:t>Dorodnicyn</a:t>
            </a:r>
            <a:r>
              <a:rPr lang="en-US" altLang="ko-KR" sz="1750" dirty="0" smtClean="0"/>
              <a:t> </a:t>
            </a:r>
            <a:r>
              <a:rPr lang="ko-KR" altLang="en-US" sz="1750" dirty="0" smtClean="0"/>
              <a:t>컴퓨터 센터에 근무하고 있었다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그는 이 게임의 이름을 그리스 숫자 </a:t>
            </a:r>
            <a:r>
              <a:rPr lang="ko-KR" altLang="en-US" sz="1750" dirty="0" err="1" smtClean="0"/>
              <a:t>접두어인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Tetra(4)</a:t>
            </a:r>
            <a:r>
              <a:rPr lang="ko-KR" altLang="en-US" sz="1750" dirty="0" smtClean="0"/>
              <a:t>와 </a:t>
            </a:r>
            <a:r>
              <a:rPr lang="ko-KR" altLang="en-US" sz="1750" dirty="0" smtClean="0"/>
              <a:t>파지노프가 좋아하던 테니스를 합쳐서 만들었다</a:t>
            </a:r>
            <a:r>
              <a:rPr lang="en-US" altLang="ko-KR" sz="1750" dirty="0" smtClean="0"/>
              <a:t>.</a:t>
            </a:r>
          </a:p>
          <a:p>
            <a:pPr indent="266700" algn="just"/>
            <a:r>
              <a:rPr lang="ko-KR" altLang="en-US" sz="1750" dirty="0" err="1" smtClean="0"/>
              <a:t>테트리스</a:t>
            </a:r>
            <a:r>
              <a:rPr lang="en-US" altLang="ko-KR" sz="1750" dirty="0" smtClean="0"/>
              <a:t>(</a:t>
            </a:r>
            <a:r>
              <a:rPr lang="ko-KR" altLang="en-US" sz="1750" dirty="0" smtClean="0"/>
              <a:t>혹은 </a:t>
            </a:r>
            <a:r>
              <a:rPr lang="ko-KR" altLang="en-US" sz="1750" dirty="0" err="1" smtClean="0"/>
              <a:t>테트리스의</a:t>
            </a:r>
            <a:r>
              <a:rPr lang="ko-KR" altLang="en-US" sz="1750" dirty="0" smtClean="0"/>
              <a:t> 변종</a:t>
            </a:r>
            <a:r>
              <a:rPr lang="en-US" altLang="ko-KR" sz="1750" dirty="0" smtClean="0"/>
              <a:t>)</a:t>
            </a:r>
            <a:r>
              <a:rPr lang="ko-KR" altLang="en-US" sz="1750" dirty="0" smtClean="0"/>
              <a:t>는 거의 대부분의 비디오 게임기와 컴퓨터 운영 체제에서 가동되며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휴대폰</a:t>
            </a:r>
            <a:r>
              <a:rPr lang="en-US" altLang="ko-KR" sz="1750" dirty="0" smtClean="0"/>
              <a:t>, PMP, PDA, </a:t>
            </a:r>
            <a:r>
              <a:rPr lang="ko-KR" altLang="en-US" sz="1750" dirty="0" smtClean="0"/>
              <a:t>네트워크 음악 재생기와 심지어 </a:t>
            </a:r>
            <a:r>
              <a:rPr lang="ko-KR" altLang="en-US" sz="1750" dirty="0" err="1" smtClean="0"/>
              <a:t>오실로스코프</a:t>
            </a:r>
            <a:r>
              <a:rPr lang="ko-KR" altLang="en-US" sz="1750" dirty="0" smtClean="0"/>
              <a:t> 같은 기기의 </a:t>
            </a:r>
            <a:r>
              <a:rPr lang="ko-KR" altLang="en-US" sz="1750" dirty="0" err="1" smtClean="0"/>
              <a:t>이스터</a:t>
            </a:r>
            <a:r>
              <a:rPr lang="ko-KR" altLang="en-US" sz="1750" dirty="0" smtClean="0"/>
              <a:t> 에그</a:t>
            </a:r>
            <a:r>
              <a:rPr lang="en-US" altLang="ko-KR" sz="1750" dirty="0" smtClean="0"/>
              <a:t>(</a:t>
            </a:r>
            <a:r>
              <a:rPr lang="ko-KR" altLang="en-US" sz="1750" dirty="0" smtClean="0"/>
              <a:t>숨겨진 메시지나 기능</a:t>
            </a:r>
            <a:r>
              <a:rPr lang="en-US" altLang="ko-KR" sz="1750" dirty="0" smtClean="0"/>
              <a:t>)</a:t>
            </a:r>
            <a:r>
              <a:rPr lang="ko-KR" altLang="en-US" sz="1750" dirty="0" smtClean="0"/>
              <a:t>에서도 발견된다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또한 </a:t>
            </a:r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여러 빌딩의 겉면에서도 실행된 적이 있다</a:t>
            </a:r>
            <a:r>
              <a:rPr lang="en-US" altLang="ko-KR" sz="1750" dirty="0" smtClean="0"/>
              <a:t>.</a:t>
            </a:r>
          </a:p>
          <a:p>
            <a:pPr indent="266700" algn="just"/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1980</a:t>
            </a:r>
            <a:r>
              <a:rPr lang="ko-KR" altLang="en-US" sz="1750" dirty="0" smtClean="0"/>
              <a:t>년대 가정용 컴퓨터 시장에서 선을 보였으며</a:t>
            </a:r>
            <a:r>
              <a:rPr lang="en-US" altLang="ko-KR" sz="1750" dirty="0" smtClean="0"/>
              <a:t>, </a:t>
            </a:r>
            <a:r>
              <a:rPr lang="ko-KR" altLang="en-US" sz="1750" dirty="0" err="1" smtClean="0"/>
              <a:t>게임보이의</a:t>
            </a:r>
            <a:r>
              <a:rPr lang="ko-KR" altLang="en-US" sz="1750" dirty="0" smtClean="0"/>
              <a:t> 휴대용 </a:t>
            </a:r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이 게임을 유명게임의 반열에 올려놓게 된다</a:t>
            </a:r>
            <a:r>
              <a:rPr lang="en-US" altLang="ko-KR" sz="1750" dirty="0" smtClean="0"/>
              <a:t>. </a:t>
            </a:r>
            <a:r>
              <a:rPr lang="en-US" altLang="ko-KR" sz="1750" dirty="0" err="1" smtClean="0"/>
              <a:t>Eletronic</a:t>
            </a:r>
            <a:r>
              <a:rPr lang="en-US" altLang="ko-KR" sz="1750" dirty="0" smtClean="0"/>
              <a:t> Gaming Monthly</a:t>
            </a:r>
            <a:r>
              <a:rPr lang="ko-KR" altLang="en-US" sz="1750" dirty="0" smtClean="0"/>
              <a:t>란 잡지의 </a:t>
            </a:r>
            <a:r>
              <a:rPr lang="en-US" altLang="ko-KR" sz="1750" dirty="0" smtClean="0"/>
              <a:t>"</a:t>
            </a:r>
            <a:r>
              <a:rPr lang="ko-KR" altLang="en-US" sz="1750" dirty="0" smtClean="0"/>
              <a:t>이제까지 나온 최고의 게임</a:t>
            </a:r>
            <a:r>
              <a:rPr lang="en-US" altLang="ko-KR" sz="1750" dirty="0" smtClean="0"/>
              <a:t>" 100</a:t>
            </a:r>
            <a:r>
              <a:rPr lang="ko-KR" altLang="en-US" sz="1750" dirty="0" smtClean="0"/>
              <a:t>개에서 </a:t>
            </a:r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1</a:t>
            </a:r>
            <a:r>
              <a:rPr lang="ko-KR" altLang="en-US" sz="1750" dirty="0" smtClean="0"/>
              <a:t>위를 차지하였으며</a:t>
            </a:r>
            <a:r>
              <a:rPr lang="en-US" altLang="ko-KR" sz="1750" dirty="0" smtClean="0"/>
              <a:t>, 2007</a:t>
            </a:r>
            <a:r>
              <a:rPr lang="ko-KR" altLang="en-US" sz="1750" dirty="0" smtClean="0"/>
              <a:t>년 </a:t>
            </a:r>
            <a:r>
              <a:rPr lang="en-US" altLang="ko-KR" sz="1750" dirty="0" smtClean="0"/>
              <a:t>IGN</a:t>
            </a:r>
            <a:r>
              <a:rPr lang="ko-KR" altLang="en-US" sz="1750" dirty="0" smtClean="0"/>
              <a:t>의 이때까지 나온 </a:t>
            </a:r>
            <a:r>
              <a:rPr lang="en-US" altLang="ko-KR" sz="1750" dirty="0" smtClean="0"/>
              <a:t>100</a:t>
            </a:r>
            <a:r>
              <a:rPr lang="ko-KR" altLang="en-US" sz="1750" dirty="0" smtClean="0"/>
              <a:t>가지 비디오 게임에서 </a:t>
            </a:r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2</a:t>
            </a:r>
            <a:r>
              <a:rPr lang="ko-KR" altLang="en-US" sz="1750" dirty="0" smtClean="0"/>
              <a:t>위를 차지하였다</a:t>
            </a:r>
            <a:r>
              <a:rPr lang="en-US" altLang="ko-KR" sz="1750" dirty="0" smtClean="0"/>
              <a:t>. </a:t>
            </a:r>
            <a:r>
              <a:rPr lang="ko-KR" altLang="en-US" sz="1750" dirty="0" smtClean="0"/>
              <a:t>또한 </a:t>
            </a:r>
            <a:r>
              <a:rPr lang="ko-KR" altLang="en-US" sz="1750" dirty="0" err="1" smtClean="0"/>
              <a:t>테트리스의</a:t>
            </a:r>
            <a:r>
              <a:rPr lang="ko-KR" altLang="en-US" sz="1750" dirty="0" smtClean="0"/>
              <a:t> 사본은 </a:t>
            </a:r>
            <a:r>
              <a:rPr lang="en-US" altLang="ko-KR" sz="1750" dirty="0" smtClean="0"/>
              <a:t>7</a:t>
            </a:r>
            <a:r>
              <a:rPr lang="ko-KR" altLang="en-US" sz="1750" dirty="0" err="1" smtClean="0"/>
              <a:t>억카피</a:t>
            </a:r>
            <a:r>
              <a:rPr lang="ko-KR" altLang="en-US" sz="1750" dirty="0" smtClean="0"/>
              <a:t> 이상 팔린 것으로 집계되었다</a:t>
            </a:r>
            <a:r>
              <a:rPr lang="en-US" altLang="ko-KR" sz="1750" dirty="0" smtClean="0"/>
              <a:t>. 2010</a:t>
            </a:r>
            <a:r>
              <a:rPr lang="ko-KR" altLang="en-US" sz="1750" dirty="0" smtClean="0"/>
              <a:t>년 </a:t>
            </a:r>
            <a:r>
              <a:rPr lang="en-US" altLang="ko-KR" sz="1750" dirty="0" smtClean="0"/>
              <a:t>1</a:t>
            </a:r>
            <a:r>
              <a:rPr lang="ko-KR" altLang="en-US" sz="1750" dirty="0" smtClean="0"/>
              <a:t>월</a:t>
            </a:r>
            <a:r>
              <a:rPr lang="en-US" altLang="ko-KR" sz="1750" dirty="0" smtClean="0"/>
              <a:t>, </a:t>
            </a:r>
            <a:r>
              <a:rPr lang="ko-KR" altLang="en-US" sz="1750" dirty="0" err="1" smtClean="0"/>
              <a:t>테트리스는</a:t>
            </a:r>
            <a:r>
              <a:rPr lang="ko-KR" altLang="en-US" sz="1750" dirty="0" smtClean="0"/>
              <a:t> </a:t>
            </a:r>
            <a:r>
              <a:rPr lang="en-US" altLang="ko-KR" sz="1750" dirty="0" smtClean="0"/>
              <a:t>2005</a:t>
            </a:r>
            <a:r>
              <a:rPr lang="ko-KR" altLang="en-US" sz="1750" dirty="0" smtClean="0"/>
              <a:t>년부터 시작한 휴대폰 </a:t>
            </a:r>
            <a:r>
              <a:rPr lang="ko-KR" altLang="en-US" sz="1750" dirty="0" err="1" smtClean="0"/>
              <a:t>테트리스</a:t>
            </a:r>
            <a:r>
              <a:rPr lang="ko-KR" altLang="en-US" sz="1750" dirty="0" smtClean="0"/>
              <a:t> 다운횟수가 </a:t>
            </a:r>
            <a:r>
              <a:rPr lang="en-US" altLang="ko-KR" sz="1750" dirty="0" smtClean="0"/>
              <a:t>10</a:t>
            </a:r>
            <a:r>
              <a:rPr lang="ko-KR" altLang="en-US" sz="1750" dirty="0" err="1" smtClean="0"/>
              <a:t>억회가</a:t>
            </a:r>
            <a:r>
              <a:rPr lang="ko-KR" altLang="en-US" sz="1750" dirty="0" smtClean="0"/>
              <a:t> 넘었다고 발표되었다</a:t>
            </a:r>
            <a:r>
              <a:rPr lang="en-US" altLang="ko-KR" sz="175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 : </a:t>
            </a:r>
            <a:r>
              <a:rPr lang="ko-KR" altLang="en-US" dirty="0" err="1" smtClean="0"/>
              <a:t>생성자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90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1788" y="1773238"/>
                  <a:ext cx="8480425" cy="4525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414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95513" y="1341438"/>
                  <a:ext cx="6192837" cy="5183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438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613" y="1268413"/>
                  <a:ext cx="6908800" cy="5181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 dirty="0" smtClean="0"/>
              <a:t>클래스 설계 </a:t>
            </a:r>
            <a:r>
              <a:rPr lang="en-US" altLang="ko-KR" sz="3000" dirty="0" smtClean="0"/>
              <a:t>2 : </a:t>
            </a:r>
            <a:r>
              <a:rPr lang="ko-KR" altLang="en-US" sz="3000" dirty="0" smtClean="0"/>
              <a:t>클래스 별 멤버 변수 및 함수</a:t>
            </a:r>
            <a:endParaRPr lang="ko-KR" altLang="en-US" sz="3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각 클래스의 멤버 변수 및 함수 </a:t>
            </a:r>
            <a:r>
              <a:rPr lang="en-US" altLang="ko-KR" dirty="0"/>
              <a:t>: </a:t>
            </a:r>
            <a:r>
              <a:rPr lang="ko-KR" altLang="en-US" dirty="0"/>
              <a:t>클래스 설계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462" name="TextBox2" r:id="rId2" imgW="8277120" imgH="2733840"/>
        </mc:Choice>
        <mc:Fallback>
          <p:control name="TextBox2" r:id="rId2" imgW="8277120" imgH="2733840">
            <p:pic>
              <p:nvPicPr>
                <p:cNvPr id="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9750" y="1700213"/>
                  <a:ext cx="8280400" cy="4676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Tetris.uml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1" y="44624"/>
            <a:ext cx="4855112" cy="675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개인 별 구현 및 디버깅</a:t>
            </a:r>
            <a:endParaRPr lang="en-US" altLang="ko-KR" dirty="0" smtClean="0"/>
          </a:p>
          <a:p>
            <a:r>
              <a:rPr lang="ko-KR" altLang="en-US" dirty="0" smtClean="0"/>
              <a:t>부족한 부분 및 추가 기능 구현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및 디버깅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클래스를 구현하자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 및 디버깅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내가 만든 게임을 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및 디버깅</a:t>
            </a:r>
            <a:endParaRPr lang="ko-KR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4050803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629393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r>
              <a:rPr lang="en-US" altLang="ko-KR" dirty="0" smtClean="0"/>
              <a:t>Stage </a:t>
            </a:r>
            <a:r>
              <a:rPr lang="ko-KR" altLang="en-US" dirty="0" smtClean="0"/>
              <a:t>개념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일정 개수만큼 라인을 없애면 </a:t>
            </a:r>
            <a:r>
              <a:rPr lang="en-US" altLang="ko-KR" dirty="0" smtClean="0"/>
              <a:t>Clear</a:t>
            </a:r>
          </a:p>
          <a:p>
            <a:pPr lvl="1"/>
            <a:r>
              <a:rPr lang="en-US" altLang="ko-KR" dirty="0" smtClean="0"/>
              <a:t>Stage</a:t>
            </a:r>
            <a:r>
              <a:rPr lang="ko-KR" altLang="en-US" dirty="0" smtClean="0"/>
              <a:t>가 지남에 따라 속도가 빨라짐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난이도가 높아지면 일정부분 무작위로 채우고 시작</a:t>
            </a:r>
            <a:endParaRPr lang="en-US" altLang="ko-KR" dirty="0" smtClean="0"/>
          </a:p>
          <a:p>
            <a:r>
              <a:rPr lang="ko-KR" altLang="en-US" dirty="0" smtClean="0"/>
              <a:t>점수에 대한 </a:t>
            </a:r>
            <a:r>
              <a:rPr lang="en-US" altLang="ko-KR" dirty="0" smtClean="0"/>
              <a:t>Ranking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활용</a:t>
            </a:r>
            <a:endParaRPr lang="en-US" altLang="ko-KR" dirty="0" smtClean="0"/>
          </a:p>
          <a:p>
            <a:r>
              <a:rPr lang="ko-KR" altLang="en-US" dirty="0" err="1" smtClean="0"/>
              <a:t>테트리스판의</a:t>
            </a:r>
            <a:r>
              <a:rPr lang="ko-KR" altLang="en-US" dirty="0" smtClean="0"/>
              <a:t> 크기 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10x20</a:t>
            </a:r>
            <a:r>
              <a:rPr lang="ko-KR" altLang="en-US" dirty="0" smtClean="0"/>
              <a:t>뿐만 아니라 사용자가 지정한 크기가 실행 가능하도록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포인터 활용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int</a:t>
            </a:r>
            <a:r>
              <a:rPr lang="en-US" altLang="ko-KR" dirty="0" smtClean="0">
                <a:sym typeface="Wingdings" pitchFamily="2" charset="2"/>
              </a:rPr>
              <a:t> **board;)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사항 도출하기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더 나은 </a:t>
            </a:r>
            <a:r>
              <a:rPr lang="ko-KR" altLang="en-US" dirty="0" err="1" smtClean="0"/>
              <a:t>테트리스를</a:t>
            </a:r>
            <a:r>
              <a:rPr lang="ko-KR" altLang="en-US" dirty="0" smtClean="0"/>
              <a:t> 만들려면</a:t>
            </a:r>
            <a:r>
              <a:rPr lang="en-US" altLang="ko-KR" dirty="0" smtClean="0"/>
              <a:t>? </a:t>
            </a:r>
            <a:r>
              <a:rPr lang="ko-KR" altLang="en-US" dirty="0" smtClean="0"/>
              <a:t>개선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 smtClean="0"/>
              <a:t>테트로미노</a:t>
            </a:r>
            <a:r>
              <a:rPr lang="ko-KR" altLang="en-US" dirty="0" smtClean="0"/>
              <a:t> 별로 색을 다르게 출력하기</a:t>
            </a:r>
            <a:endParaRPr lang="en-US" altLang="ko-KR" dirty="0" smtClean="0"/>
          </a:p>
          <a:p>
            <a:r>
              <a:rPr lang="ko-KR" altLang="en-US" dirty="0" smtClean="0"/>
              <a:t>자동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스스로 동작함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smtClean="0">
                <a:sym typeface="Wingdings" pitchFamily="2" charset="2"/>
              </a:rPr>
              <a:t>알고리즘 연구 필요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점수 계산 변경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한꺼번에 많은 라인이 삭제될 경우 더 많은 점수 부여</a:t>
            </a:r>
            <a:endParaRPr lang="en-US" altLang="ko-KR" dirty="0" smtClean="0"/>
          </a:p>
          <a:p>
            <a:r>
              <a:rPr lang="ko-KR" altLang="en-US" dirty="0" smtClean="0"/>
              <a:t>그림자 모드</a:t>
            </a:r>
            <a:endParaRPr lang="en-US" altLang="ko-KR" dirty="0" smtClean="0"/>
          </a:p>
          <a:p>
            <a:r>
              <a:rPr lang="ko-KR" altLang="en-US" dirty="0" err="1" smtClean="0"/>
              <a:t>배경음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효과음 넣기</a:t>
            </a:r>
            <a:endParaRPr lang="en-US" altLang="ko-K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 smtClean="0"/>
              <a:t>홀드 기능 </a:t>
            </a:r>
            <a:r>
              <a:rPr lang="en-US" altLang="ko-KR" sz="2700" dirty="0" smtClean="0"/>
              <a:t>: </a:t>
            </a:r>
            <a:r>
              <a:rPr lang="ko-KR" altLang="en-US" sz="2700" dirty="0" smtClean="0"/>
              <a:t>현재 </a:t>
            </a:r>
            <a:r>
              <a:rPr lang="ko-KR" altLang="en-US" sz="2700" dirty="0" err="1" smtClean="0"/>
              <a:t>테트로미노를</a:t>
            </a:r>
            <a:r>
              <a:rPr lang="ko-KR" altLang="en-US" sz="2700" dirty="0" smtClean="0"/>
              <a:t> 임시공간에 저장 </a:t>
            </a:r>
            <a:r>
              <a:rPr lang="en-US" altLang="ko-KR" sz="2700" dirty="0" smtClean="0">
                <a:sym typeface="Wingdings" pitchFamily="2" charset="2"/>
              </a:rPr>
              <a:t></a:t>
            </a:r>
            <a:r>
              <a:rPr lang="en-US" altLang="ko-KR" sz="2700" dirty="0" smtClean="0"/>
              <a:t> </a:t>
            </a:r>
            <a:r>
              <a:rPr lang="ko-KR" altLang="en-US" sz="2700" dirty="0" smtClean="0"/>
              <a:t>나중에 불러옴</a:t>
            </a:r>
            <a:endParaRPr lang="en-US" altLang="ko-KR" sz="27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 smtClean="0"/>
              <a:t>일정 시간 경과 시 </a:t>
            </a:r>
            <a:r>
              <a:rPr lang="ko-KR" altLang="en-US" sz="2700" dirty="0" err="1" smtClean="0"/>
              <a:t>아래줄</a:t>
            </a:r>
            <a:r>
              <a:rPr lang="ko-KR" altLang="en-US" sz="2700" dirty="0" smtClean="0"/>
              <a:t> 무작위 채움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어려워짐</a:t>
            </a:r>
            <a:r>
              <a:rPr lang="en-US" altLang="ko-KR" sz="2700" dirty="0" smtClean="0"/>
              <a:t>)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ko-KR" altLang="en-US" sz="2700" dirty="0" smtClean="0"/>
              <a:t>좌우 벽 개방 </a:t>
            </a:r>
            <a:r>
              <a:rPr lang="en-US" altLang="ko-KR" sz="2700" dirty="0" smtClean="0"/>
              <a:t>: </a:t>
            </a:r>
            <a:r>
              <a:rPr lang="ko-KR" altLang="en-US" sz="2700" dirty="0" smtClean="0"/>
              <a:t>오른쪽 </a:t>
            </a:r>
            <a:r>
              <a:rPr lang="en-US" altLang="ko-KR" sz="2700" dirty="0" smtClean="0">
                <a:sym typeface="Wingdings" pitchFamily="2" charset="2"/>
              </a:rPr>
              <a:t> </a:t>
            </a:r>
            <a:r>
              <a:rPr lang="ko-KR" altLang="en-US" sz="2700" dirty="0" smtClean="0">
                <a:sym typeface="Wingdings" pitchFamily="2" charset="2"/>
              </a:rPr>
              <a:t>왼쪽</a:t>
            </a:r>
            <a:endParaRPr lang="en-US" altLang="ko-KR" sz="2700" dirty="0" smtClean="0">
              <a:sym typeface="Wingdings" pitchFamily="2" charset="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ko-KR" sz="2700" dirty="0" smtClean="0">
                <a:sym typeface="Wingdings" pitchFamily="2" charset="2"/>
              </a:rPr>
              <a:t>......</a:t>
            </a:r>
            <a:endParaRPr lang="ko-KR" altLang="en-US" sz="2700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사항 도출하기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더 나은 </a:t>
            </a:r>
            <a:r>
              <a:rPr lang="ko-KR" altLang="en-US" dirty="0" err="1"/>
              <a:t>테트리스를</a:t>
            </a:r>
            <a:r>
              <a:rPr lang="ko-KR" altLang="en-US" dirty="0"/>
              <a:t> 만들려면</a:t>
            </a:r>
            <a:r>
              <a:rPr lang="en-US" altLang="ko-KR" dirty="0"/>
              <a:t>? </a:t>
            </a:r>
            <a:r>
              <a:rPr lang="ko-KR" altLang="en-US" dirty="0"/>
              <a:t>개선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게임 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테트리스가</a:t>
            </a:r>
            <a:r>
              <a:rPr lang="ko-KR" altLang="en-US" dirty="0"/>
              <a:t> 뭐지</a:t>
            </a:r>
            <a:r>
              <a:rPr lang="en-US" altLang="ko-KR" dirty="0"/>
              <a:t>? </a:t>
            </a:r>
            <a:r>
              <a:rPr lang="ko-KR" altLang="en-US" dirty="0"/>
              <a:t>문제 정의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3528" y="3140968"/>
            <a:ext cx="8496944" cy="3096344"/>
          </a:xfrm>
          <a:prstGeom prst="rect">
            <a:avLst/>
          </a:prstGeom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r>
              <a:rPr lang="ko-KR" altLang="en-US" dirty="0" smtClean="0">
                <a:latin typeface="+mn-ea"/>
              </a:rPr>
              <a:t>네 개의 사각형으로 이루어진 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err="1" smtClean="0">
                <a:latin typeface="+mn-ea"/>
              </a:rPr>
              <a:t>테트로미노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는 무작위로 나타나 바닥과 블록 위에 떨어진다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게임의 목표는 이 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err="1" smtClean="0">
                <a:latin typeface="+mn-ea"/>
              </a:rPr>
              <a:t>테트로미노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를 움직이고 </a:t>
            </a:r>
            <a:r>
              <a:rPr lang="en-US" altLang="ko-KR" dirty="0" smtClean="0">
                <a:latin typeface="+mn-ea"/>
              </a:rPr>
              <a:t>90</a:t>
            </a:r>
            <a:r>
              <a:rPr lang="ko-KR" altLang="en-US" dirty="0" smtClean="0">
                <a:latin typeface="+mn-ea"/>
              </a:rPr>
              <a:t>도씩 회전하여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수평선을 빈틈 없이 채우는 것이다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이러한 수평선이 만들어질 때 이 선은 없어지며 그 위의 블록이 아래로 떨어지는데 </a:t>
            </a:r>
            <a:r>
              <a:rPr lang="ko-KR" altLang="en-US" dirty="0" err="1" smtClean="0">
                <a:latin typeface="+mn-ea"/>
              </a:rPr>
              <a:t>테트리스</a:t>
            </a:r>
            <a:r>
              <a:rPr lang="ko-KR" altLang="en-US" dirty="0" smtClean="0">
                <a:latin typeface="+mn-ea"/>
              </a:rPr>
              <a:t> 게임이 진행될수록 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err="1" smtClean="0">
                <a:latin typeface="+mn-ea"/>
              </a:rPr>
              <a:t>테트로미노</a:t>
            </a:r>
            <a:r>
              <a:rPr lang="en-US" altLang="ko-KR" dirty="0" smtClean="0">
                <a:latin typeface="+mn-ea"/>
              </a:rPr>
              <a:t>'</a:t>
            </a:r>
            <a:r>
              <a:rPr lang="ko-KR" altLang="en-US" dirty="0" smtClean="0">
                <a:latin typeface="+mn-ea"/>
              </a:rPr>
              <a:t>는 더 빨리 떨어지며 게임을 즐기는 사람이 블록을 꼭대기까지 가득 메워</a:t>
            </a:r>
            <a:r>
              <a:rPr lang="en-US" altLang="ko-KR" dirty="0" smtClean="0">
                <a:latin typeface="+mn-ea"/>
              </a:rPr>
              <a:t>, '</a:t>
            </a:r>
            <a:r>
              <a:rPr lang="ko-KR" altLang="en-US" dirty="0" err="1" smtClean="0">
                <a:latin typeface="+mn-ea"/>
              </a:rPr>
              <a:t>테트로미노가</a:t>
            </a:r>
            <a:r>
              <a:rPr lang="ko-KR" altLang="en-US" dirty="0" smtClean="0">
                <a:latin typeface="+mn-ea"/>
              </a:rPr>
              <a:t> 더 들어갈 공간이 없게 되면 게임이 끝나게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indent="266700" algn="just">
              <a:lnSpc>
                <a:spcPct val="120000"/>
              </a:lnSpc>
            </a:pPr>
            <a:r>
              <a:rPr lang="ko-KR" altLang="en-US" dirty="0" err="1" smtClean="0">
                <a:latin typeface="+mn-ea"/>
              </a:rPr>
              <a:t>테트리스에서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테트로미노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는 </a:t>
            </a:r>
            <a:r>
              <a:rPr lang="en-US" altLang="ko-KR" dirty="0" smtClean="0">
                <a:latin typeface="+mn-ea"/>
              </a:rPr>
              <a:t>I, J, L, O, S, T, Z</a:t>
            </a:r>
            <a:r>
              <a:rPr lang="ko-KR" altLang="en-US" dirty="0" smtClean="0">
                <a:latin typeface="+mn-ea"/>
              </a:rPr>
              <a:t>와 같은 </a:t>
            </a:r>
            <a:r>
              <a:rPr lang="en-US" altLang="ko-KR" dirty="0" smtClean="0">
                <a:latin typeface="+mn-ea"/>
              </a:rPr>
              <a:t>7</a:t>
            </a:r>
            <a:r>
              <a:rPr lang="ko-KR" altLang="en-US" dirty="0" smtClean="0">
                <a:latin typeface="+mn-ea"/>
              </a:rPr>
              <a:t>개의 단면 모양을 일컫는다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비슷한 글자 모양을 가지고 있기 때문에 이렇게 일컫지만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게임을 즐기는 사람들은 이러한 조각을 다르게 부르기도 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7" name="그림 6" descr="360px-Tetromino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692696"/>
            <a:ext cx="3861048" cy="12870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464" y="2051720"/>
            <a:ext cx="2472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+mn-ea"/>
              </a:rPr>
              <a:t>7</a:t>
            </a:r>
            <a:r>
              <a:rPr lang="ko-KR" altLang="en-US" dirty="0" smtClean="0">
                <a:latin typeface="+mn-ea"/>
              </a:rPr>
              <a:t>개 단면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err="1" smtClean="0">
                <a:latin typeface="+mn-ea"/>
              </a:rPr>
              <a:t>테트로미노</a:t>
            </a:r>
            <a:r>
              <a:rPr lang="en-US" altLang="ko-KR" dirty="0" smtClean="0">
                <a:latin typeface="+mn-ea"/>
              </a:rPr>
              <a:t>’</a:t>
            </a:r>
          </a:p>
          <a:p>
            <a:pPr algn="ctr"/>
            <a:r>
              <a:rPr lang="ko-KR" altLang="en-US" dirty="0" smtClean="0">
                <a:latin typeface="+mn-ea"/>
              </a:rPr>
              <a:t>윗줄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좌우 </a:t>
            </a:r>
            <a:r>
              <a:rPr lang="en-US" altLang="ko-KR" dirty="0" smtClean="0">
                <a:latin typeface="+mn-ea"/>
              </a:rPr>
              <a:t>: I, J, L, O</a:t>
            </a:r>
          </a:p>
          <a:p>
            <a:pPr algn="ctr"/>
            <a:r>
              <a:rPr lang="ko-KR" altLang="en-US" dirty="0" smtClean="0">
                <a:latin typeface="+mn-ea"/>
              </a:rPr>
              <a:t>아랫줄 </a:t>
            </a:r>
            <a:r>
              <a:rPr lang="en-US" altLang="ko-KR" dirty="0" smtClean="0">
                <a:latin typeface="+mn-ea"/>
              </a:rPr>
              <a:t>: S, T, Z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테트로미노</a:t>
            </a:r>
            <a:r>
              <a:rPr lang="ko-KR" altLang="en-US" dirty="0" smtClean="0"/>
              <a:t> 회전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 제기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다음과 같은 경우 우회전을 하면 어느 위치에 어떤 모양으로 변경되어야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회전 시 각 </a:t>
            </a:r>
            <a:r>
              <a:rPr lang="ko-KR" altLang="en-US" dirty="0" err="1" smtClean="0"/>
              <a:t>테트로미노에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대한 변경 방식 필요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회전 방식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테트리스가</a:t>
            </a:r>
            <a:r>
              <a:rPr lang="ko-KR" altLang="en-US" dirty="0"/>
              <a:t> 뭐지</a:t>
            </a:r>
            <a:r>
              <a:rPr lang="en-US" altLang="ko-KR" dirty="0"/>
              <a:t>? </a:t>
            </a:r>
            <a:r>
              <a:rPr lang="ko-KR" altLang="en-US" dirty="0"/>
              <a:t>문제 정의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708919"/>
            <a:ext cx="2808312" cy="373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위치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각 </a:t>
            </a:r>
            <a:r>
              <a:rPr lang="ko-KR" altLang="en-US" sz="2400" dirty="0" err="1" smtClean="0"/>
              <a:t>테트로미노에</a:t>
            </a:r>
            <a:r>
              <a:rPr lang="ko-KR" altLang="en-US" sz="2400" dirty="0" smtClean="0"/>
              <a:t> 대해 중심점 개념 부여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변경 후 해당 중심점을 기준으로 변경된 모양 출력</a:t>
            </a:r>
            <a:endParaRPr lang="ko-KR" altLang="en-US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377980" y="6408703"/>
            <a:ext cx="408584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분석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회전 방식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테트리스가</a:t>
            </a:r>
            <a:r>
              <a:rPr lang="ko-KR" altLang="en-US" dirty="0"/>
              <a:t> 뭐지</a:t>
            </a:r>
            <a:r>
              <a:rPr lang="en-US" altLang="ko-KR" dirty="0"/>
              <a:t>? </a:t>
            </a:r>
            <a:r>
              <a:rPr lang="ko-KR" altLang="en-US" dirty="0"/>
              <a:t>문제 정의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868170" y="2400548"/>
            <a:ext cx="607486" cy="576064"/>
            <a:chOff x="868170" y="2476748"/>
            <a:chExt cx="607486" cy="5760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8170" y="2476748"/>
              <a:ext cx="607486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타원 6"/>
            <p:cNvSpPr/>
            <p:nvPr/>
          </p:nvSpPr>
          <p:spPr>
            <a:xfrm>
              <a:off x="1290693" y="2582664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395612" y="2760588"/>
            <a:ext cx="1384300" cy="355600"/>
            <a:chOff x="1187624" y="3140968"/>
            <a:chExt cx="1384300" cy="3556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7624" y="3140968"/>
              <a:ext cx="13843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타원 10"/>
            <p:cNvSpPr/>
            <p:nvPr/>
          </p:nvSpPr>
          <p:spPr>
            <a:xfrm>
              <a:off x="2017812" y="3284984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47416" y="2400548"/>
            <a:ext cx="355600" cy="1384300"/>
            <a:chOff x="2987824" y="2780928"/>
            <a:chExt cx="355600" cy="138430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2780928"/>
              <a:ext cx="355600" cy="138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타원 11"/>
            <p:cNvSpPr/>
            <p:nvPr/>
          </p:nvSpPr>
          <p:spPr>
            <a:xfrm>
              <a:off x="3122315" y="3284984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37980" y="2400548"/>
            <a:ext cx="711200" cy="1054100"/>
            <a:chOff x="4860032" y="2276872"/>
            <a:chExt cx="711200" cy="1054100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>
              <a:off x="4688582" y="2448322"/>
              <a:ext cx="10541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타원 19"/>
            <p:cNvSpPr/>
            <p:nvPr/>
          </p:nvSpPr>
          <p:spPr>
            <a:xfrm>
              <a:off x="4994523" y="2780928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030068" y="2760588"/>
            <a:ext cx="1054100" cy="711200"/>
            <a:chOff x="5868144" y="2276872"/>
            <a:chExt cx="1054100" cy="711200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68144" y="2276872"/>
              <a:ext cx="10541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타원 20"/>
            <p:cNvSpPr/>
            <p:nvPr/>
          </p:nvSpPr>
          <p:spPr>
            <a:xfrm>
              <a:off x="6362675" y="2439938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525096" y="2400548"/>
            <a:ext cx="711200" cy="1079500"/>
            <a:chOff x="6408712" y="2276872"/>
            <a:chExt cx="711200" cy="1079500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5400000">
              <a:off x="6224562" y="2461022"/>
              <a:ext cx="10795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타원 23"/>
            <p:cNvSpPr/>
            <p:nvPr/>
          </p:nvSpPr>
          <p:spPr>
            <a:xfrm>
              <a:off x="6550124" y="2780928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308924" y="2769468"/>
            <a:ext cx="1079500" cy="711200"/>
            <a:chOff x="7308924" y="2645792"/>
            <a:chExt cx="1079500" cy="7112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08924" y="2645792"/>
              <a:ext cx="10795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타원 24"/>
            <p:cNvSpPr/>
            <p:nvPr/>
          </p:nvSpPr>
          <p:spPr>
            <a:xfrm>
              <a:off x="7812360" y="2799333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" name="직선 화살표 연결선 28"/>
          <p:cNvCxnSpPr/>
          <p:nvPr/>
        </p:nvCxnSpPr>
        <p:spPr>
          <a:xfrm>
            <a:off x="7164288" y="216257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452320" y="176862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우회전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755576" y="4111600"/>
            <a:ext cx="723900" cy="1041400"/>
            <a:chOff x="827584" y="4293096"/>
            <a:chExt cx="723900" cy="1041400"/>
          </a:xfrm>
        </p:grpSpPr>
        <p:pic>
          <p:nvPicPr>
            <p:cNvPr id="3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6200000">
              <a:off x="668834" y="4451846"/>
              <a:ext cx="10414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타원 35"/>
            <p:cNvSpPr/>
            <p:nvPr/>
          </p:nvSpPr>
          <p:spPr>
            <a:xfrm>
              <a:off x="1331640" y="4778102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537842" y="4072880"/>
            <a:ext cx="1041400" cy="723900"/>
            <a:chOff x="1609850" y="4293096"/>
            <a:chExt cx="1041400" cy="72390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09850" y="4293096"/>
              <a:ext cx="10414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타원 36"/>
            <p:cNvSpPr/>
            <p:nvPr/>
          </p:nvSpPr>
          <p:spPr>
            <a:xfrm>
              <a:off x="2099345" y="4797152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637608" y="4072880"/>
            <a:ext cx="723900" cy="1041400"/>
            <a:chOff x="2709616" y="4293096"/>
            <a:chExt cx="723900" cy="1041400"/>
          </a:xfrm>
        </p:grpSpPr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5400000">
              <a:off x="2550866" y="4451846"/>
              <a:ext cx="10414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타원 37"/>
            <p:cNvSpPr/>
            <p:nvPr/>
          </p:nvSpPr>
          <p:spPr>
            <a:xfrm>
              <a:off x="2853333" y="4797152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419873" y="4432920"/>
            <a:ext cx="1041400" cy="723900"/>
            <a:chOff x="3491881" y="4653136"/>
            <a:chExt cx="1041400" cy="723900"/>
          </a:xfrm>
        </p:grpSpPr>
        <p:pic>
          <p:nvPicPr>
            <p:cNvPr id="34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 rot="10800000">
              <a:off x="3491881" y="4653136"/>
              <a:ext cx="1041400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타원 38"/>
            <p:cNvSpPr/>
            <p:nvPr/>
          </p:nvSpPr>
          <p:spPr>
            <a:xfrm>
              <a:off x="3986411" y="4816202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831457" y="4081759"/>
            <a:ext cx="711200" cy="1066800"/>
            <a:chOff x="4831457" y="4301975"/>
            <a:chExt cx="711200" cy="1066800"/>
          </a:xfrm>
        </p:grpSpPr>
        <p:pic>
          <p:nvPicPr>
            <p:cNvPr id="41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6200000">
              <a:off x="4653657" y="4479775"/>
              <a:ext cx="10668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" name="타원 47"/>
            <p:cNvSpPr/>
            <p:nvPr/>
          </p:nvSpPr>
          <p:spPr>
            <a:xfrm>
              <a:off x="5335513" y="4806031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564857" y="4081759"/>
            <a:ext cx="1066800" cy="711200"/>
            <a:chOff x="5564857" y="4301975"/>
            <a:chExt cx="1066800" cy="711200"/>
          </a:xfrm>
        </p:grpSpPr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64857" y="4301975"/>
              <a:ext cx="10668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타원 48"/>
            <p:cNvSpPr/>
            <p:nvPr/>
          </p:nvSpPr>
          <p:spPr>
            <a:xfrm>
              <a:off x="6055593" y="4806031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6703665" y="4081759"/>
            <a:ext cx="711200" cy="1066800"/>
            <a:chOff x="6703665" y="4301975"/>
            <a:chExt cx="711200" cy="1066800"/>
          </a:xfrm>
        </p:grpSpPr>
        <p:pic>
          <p:nvPicPr>
            <p:cNvPr id="42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5400000">
              <a:off x="6525865" y="4479775"/>
              <a:ext cx="10668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타원 49"/>
            <p:cNvSpPr/>
            <p:nvPr/>
          </p:nvSpPr>
          <p:spPr>
            <a:xfrm>
              <a:off x="6847681" y="4815556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465640" y="4441799"/>
            <a:ext cx="1066800" cy="711200"/>
            <a:chOff x="7465640" y="4662015"/>
            <a:chExt cx="1066800" cy="711200"/>
          </a:xfrm>
        </p:grpSpPr>
        <p:pic>
          <p:nvPicPr>
            <p:cNvPr id="43" name="Picture 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 rot="10800000">
              <a:off x="7465640" y="4662015"/>
              <a:ext cx="1066800" cy="71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타원 50"/>
            <p:cNvSpPr/>
            <p:nvPr/>
          </p:nvSpPr>
          <p:spPr>
            <a:xfrm>
              <a:off x="7946851" y="4806031"/>
              <a:ext cx="72008" cy="72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755576" y="2272680"/>
            <a:ext cx="864096" cy="86409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35696" y="2272680"/>
            <a:ext cx="2016224" cy="158417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139952" y="2272680"/>
            <a:ext cx="2016224" cy="158417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444208" y="2272680"/>
            <a:ext cx="2016224" cy="158417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3568" y="4000872"/>
            <a:ext cx="3888432" cy="122413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35066" y="4000872"/>
            <a:ext cx="3888432" cy="122413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779912" y="5369024"/>
            <a:ext cx="3888432" cy="122413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>
              <a:lnSpc>
                <a:spcPct val="120000"/>
              </a:lnSpc>
            </a:pPr>
            <a:endParaRPr lang="en-US" altLang="ko-KR" dirty="0" smtClean="0">
              <a:latin typeface="+mn-ea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5462611"/>
            <a:ext cx="1041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3692525" y="5634062"/>
            <a:ext cx="1041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>
            <a:off x="5581253" y="5634061"/>
            <a:ext cx="1041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0800000">
            <a:off x="6535267" y="5813126"/>
            <a:ext cx="1041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타원 68"/>
          <p:cNvSpPr/>
          <p:nvPr/>
        </p:nvSpPr>
        <p:spPr>
          <a:xfrm>
            <a:off x="4336926" y="5938093"/>
            <a:ext cx="72008" cy="72008"/>
          </a:xfrm>
          <a:prstGeom prst="ellipse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138539" y="5947617"/>
            <a:ext cx="72008" cy="72008"/>
          </a:xfrm>
          <a:prstGeom prst="ellipse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896719" y="5961855"/>
            <a:ext cx="72008" cy="72008"/>
          </a:xfrm>
          <a:prstGeom prst="ellipse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7020272" y="5959946"/>
            <a:ext cx="72008" cy="72008"/>
          </a:xfrm>
          <a:prstGeom prst="ellipse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기타 고려 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플레이어가 버튼을 눌러 현재 떨어지는 </a:t>
            </a:r>
            <a:r>
              <a:rPr lang="ko-KR" altLang="en-US" dirty="0" err="1" smtClean="0"/>
              <a:t>테트로미노의</a:t>
            </a:r>
            <a:r>
              <a:rPr lang="ko-KR" altLang="en-US" dirty="0" smtClean="0"/>
              <a:t> 속도 증가 가능 </a:t>
            </a:r>
            <a:r>
              <a:rPr lang="en-US" altLang="ko-KR" dirty="0" smtClean="0">
                <a:sym typeface="Wingdings" pitchFamily="2" charset="2"/>
              </a:rPr>
              <a:t> Hard Drop</a:t>
            </a:r>
          </a:p>
          <a:p>
            <a:pPr lvl="2"/>
            <a:r>
              <a:rPr lang="ko-KR" altLang="en-US" dirty="0" smtClean="0">
                <a:sym typeface="Wingdings" pitchFamily="2" charset="2"/>
              </a:rPr>
              <a:t>디폴트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일정 시간 간격으로 떨어짐 </a:t>
            </a:r>
            <a:r>
              <a:rPr lang="en-US" altLang="ko-KR" dirty="0" smtClean="0">
                <a:sym typeface="Wingdings" pitchFamily="2" charset="2"/>
              </a:rPr>
              <a:t> Soft Drop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점수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/>
              <a:t>제거한 줄의 개수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어려운 줄을 없앨수록 더 큰 점수 획득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하나의 줄 </a:t>
            </a:r>
            <a:r>
              <a:rPr lang="en-US" altLang="ko-KR" dirty="0" smtClean="0"/>
              <a:t>: 100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한꺼번에 두 개의 줄 제거 </a:t>
            </a:r>
            <a:r>
              <a:rPr lang="en-US" altLang="ko-KR" dirty="0" smtClean="0"/>
              <a:t>: 1200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테트리스판의</a:t>
            </a:r>
            <a:r>
              <a:rPr lang="ko-KR" altLang="en-US" dirty="0" smtClean="0"/>
              <a:t> 크기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칸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테트리스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/>
              <a:t>테트리스가</a:t>
            </a:r>
            <a:r>
              <a:rPr lang="ko-KR" altLang="en-US" dirty="0"/>
              <a:t> 뭐지</a:t>
            </a:r>
            <a:r>
              <a:rPr lang="en-US" altLang="ko-KR" dirty="0"/>
              <a:t>? </a:t>
            </a:r>
            <a:r>
              <a:rPr lang="ko-KR" altLang="en-US" dirty="0"/>
              <a:t>문제 정의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구현 환경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DOS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화면부터 그려볼까</a:t>
            </a:r>
            <a:r>
              <a:rPr lang="en-US" altLang="ko-KR" dirty="0" smtClean="0"/>
              <a:t>? UI</a:t>
            </a:r>
            <a:r>
              <a:rPr lang="ko-KR" altLang="en-US" dirty="0" smtClean="0"/>
              <a:t> 설계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91880" y="1196752"/>
            <a:ext cx="4968552" cy="518457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spc="-300" dirty="0" smtClean="0">
                <a:latin typeface="+mn-ea"/>
              </a:rPr>
              <a:t>▦ ▦ ▦ ▦ ▦ ▦ ▦ ▦ ▦ ▦ ▦ ▦ ▦ ▦ ▦ ▦ ▦ ▦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</a:t>
            </a:r>
            <a:r>
              <a:rPr lang="en-US" altLang="ko-KR" dirty="0" smtClean="0">
                <a:latin typeface="+mn-ea"/>
              </a:rPr>
              <a:t>Next</a:t>
            </a:r>
            <a:r>
              <a:rPr lang="en-US" altLang="ko-KR" spc="-300" dirty="0" smtClean="0">
                <a:latin typeface="+mn-ea"/>
              </a:rPr>
              <a:t>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</a:t>
            </a:r>
            <a:r>
              <a:rPr lang="en-US" altLang="ko-KR" dirty="0" err="1" smtClean="0">
                <a:latin typeface="+mn-ea"/>
              </a:rPr>
              <a:t>Tetromino</a:t>
            </a:r>
            <a:r>
              <a:rPr lang="en-US" altLang="ko-KR" dirty="0" smtClean="0">
                <a:latin typeface="+mn-ea"/>
              </a:rPr>
              <a:t> 	</a:t>
            </a:r>
            <a:r>
              <a:rPr lang="en-US" altLang="ko-KR" spc="-300" dirty="0" smtClean="0">
                <a:latin typeface="+mn-ea"/>
              </a:rPr>
              <a:t>▦ 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 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▦ ▦ ▦ ▦ ▦ ▦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</a:t>
            </a:r>
            <a:r>
              <a:rPr lang="en-US" altLang="ko-KR" dirty="0" smtClean="0">
                <a:latin typeface="+mn-ea"/>
              </a:rPr>
              <a:t>Score </a:t>
            </a:r>
            <a:r>
              <a:rPr lang="en-US" altLang="ko-KR" spc="-300" dirty="0" smtClean="0">
                <a:latin typeface="+mn-ea"/>
              </a:rPr>
              <a:t>       	▦      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▦ ▦ ▦ ▦ ▦ ▦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I</a:t>
            </a:r>
            <a:r>
              <a:rPr lang="en-US" altLang="ko-KR" dirty="0" smtClean="0">
                <a:latin typeface="+mn-ea"/>
              </a:rPr>
              <a:t>nformation</a:t>
            </a:r>
            <a:r>
              <a:rPr lang="en-US" altLang="ko-KR" spc="-300" dirty="0" smtClean="0">
                <a:latin typeface="+mn-ea"/>
              </a:rPr>
              <a:t>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spc="-300" dirty="0" smtClean="0">
                <a:latin typeface="+mn-ea"/>
              </a:rPr>
              <a:t>▦ ▦ ▦ ▦ ▦ ▦ ▦ ▦ ▦ ▦ ▦ ▦ ▦ ▦ ▦ ▦ ▦ ▦ 	▦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710661"/>
            <a:ext cx="115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 </a:t>
            </a:r>
            <a:r>
              <a:rPr lang="en-US" altLang="ko-KR" dirty="0" smtClean="0"/>
              <a:t>: 10</a:t>
            </a:r>
          </a:p>
          <a:p>
            <a:r>
              <a:rPr lang="ko-KR" altLang="en-US" dirty="0" smtClean="0"/>
              <a:t>세로 </a:t>
            </a:r>
            <a:r>
              <a:rPr lang="en-US" altLang="ko-KR" dirty="0" smtClean="0"/>
              <a:t>: 20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99656" y="3861048"/>
            <a:ext cx="2326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DOS</a:t>
            </a:r>
            <a:r>
              <a:rPr lang="ko-KR" altLang="en-US" dirty="0" smtClean="0"/>
              <a:t>창의 경우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그래픽</a:t>
            </a:r>
            <a:r>
              <a:rPr lang="en-US" altLang="ko-KR" dirty="0" smtClean="0"/>
              <a:t>) </a:t>
            </a:r>
            <a:r>
              <a:rPr lang="ko-KR" altLang="en-US" dirty="0" smtClean="0"/>
              <a:t>문자는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한 문자가 영문 기준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가로 두 글자를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차지함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 좌표 </a:t>
            </a:r>
            <a:r>
              <a:rPr lang="en-US" altLang="ko-KR" dirty="0" smtClean="0">
                <a:sym typeface="Wingdings" pitchFamily="2" charset="2"/>
              </a:rPr>
              <a:t>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화면 좌표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ScrX</a:t>
            </a:r>
            <a:r>
              <a:rPr lang="en-US" altLang="ko-KR" dirty="0" smtClean="0"/>
              <a:t> = 2 * X + 2</a:t>
            </a:r>
          </a:p>
          <a:p>
            <a:pPr lvl="1"/>
            <a:r>
              <a:rPr lang="en-US" altLang="ko-KR" dirty="0" err="1" smtClean="0"/>
              <a:t>ScrY</a:t>
            </a:r>
            <a:r>
              <a:rPr lang="en-US" altLang="ko-KR" dirty="0" smtClean="0"/>
              <a:t> = -Y + 20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화면부터 그려볼까</a:t>
            </a:r>
            <a:r>
              <a:rPr lang="en-US" altLang="ko-KR" dirty="0"/>
              <a:t>? UI</a:t>
            </a:r>
            <a:r>
              <a:rPr lang="ko-KR" altLang="en-US" dirty="0"/>
              <a:t> 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35896" y="1268760"/>
            <a:ext cx="4968552" cy="5184576"/>
          </a:xfrm>
          <a:prstGeom prst="rect">
            <a:avLst/>
          </a:prstGeom>
          <a:noFill/>
          <a:ln w="254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spc="-300" dirty="0" smtClean="0">
                <a:latin typeface="+mn-ea"/>
              </a:rPr>
              <a:t>▦ ▦ ▦ ▦ ▦ ▦ ▦ ▦ ▦ ▦ ▦ ▦ ▦ ▦ ▦ ▦ ▦ ▦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</a:t>
            </a:r>
            <a:r>
              <a:rPr lang="en-US" altLang="ko-KR" dirty="0" smtClean="0">
                <a:latin typeface="+mn-ea"/>
              </a:rPr>
              <a:t>Next</a:t>
            </a:r>
            <a:r>
              <a:rPr lang="en-US" altLang="ko-KR" spc="-300" dirty="0" smtClean="0">
                <a:latin typeface="+mn-ea"/>
              </a:rPr>
              <a:t>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</a:t>
            </a:r>
            <a:r>
              <a:rPr lang="en-US" altLang="ko-KR" dirty="0" err="1" smtClean="0">
                <a:latin typeface="+mn-ea"/>
              </a:rPr>
              <a:t>Tetromino</a:t>
            </a:r>
            <a:r>
              <a:rPr lang="en-US" altLang="ko-KR" dirty="0" smtClean="0">
                <a:latin typeface="+mn-ea"/>
              </a:rPr>
              <a:t> 	</a:t>
            </a:r>
            <a:r>
              <a:rPr lang="en-US" altLang="ko-KR" spc="-300" dirty="0" smtClean="0">
                <a:latin typeface="+mn-ea"/>
              </a:rPr>
              <a:t>▦ 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 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▦ ▦ ▦ ▦ ▦ ▦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</a:t>
            </a:r>
            <a:r>
              <a:rPr lang="en-US" altLang="ko-KR" dirty="0" smtClean="0">
                <a:latin typeface="+mn-ea"/>
              </a:rPr>
              <a:t>Score </a:t>
            </a:r>
            <a:r>
              <a:rPr lang="en-US" altLang="ko-KR" spc="-300" dirty="0" smtClean="0">
                <a:latin typeface="+mn-ea"/>
              </a:rPr>
              <a:t>       	▦      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                             	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  <a:tabLst>
                <a:tab pos="4391025" algn="l"/>
              </a:tabLst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▦ ▦ ▦ ▦ ▦ ▦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    I</a:t>
            </a:r>
            <a:r>
              <a:rPr lang="en-US" altLang="ko-KR" dirty="0" smtClean="0">
                <a:latin typeface="+mn-ea"/>
              </a:rPr>
              <a:t>nformation</a:t>
            </a:r>
            <a:r>
              <a:rPr lang="en-US" altLang="ko-KR" spc="-300" dirty="0" smtClean="0">
                <a:latin typeface="+mn-ea"/>
              </a:rPr>
              <a:t>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dirty="0" smtClean="0">
                <a:latin typeface="+mn-ea"/>
              </a:rPr>
              <a:t>▦                             </a:t>
            </a:r>
            <a:r>
              <a:rPr lang="en-US" altLang="ko-KR" spc="-300" dirty="0" smtClean="0">
                <a:latin typeface="+mn-ea"/>
              </a:rPr>
              <a:t>▦	                 ▦</a:t>
            </a:r>
            <a:endParaRPr lang="en-US" altLang="ko-KR" dirty="0" smtClean="0">
              <a:latin typeface="+mn-ea"/>
            </a:endParaRPr>
          </a:p>
          <a:p>
            <a:pPr indent="180975" algn="just">
              <a:lnSpc>
                <a:spcPct val="80000"/>
              </a:lnSpc>
            </a:pPr>
            <a:r>
              <a:rPr lang="en-US" altLang="ko-KR" spc="-300" dirty="0" smtClean="0">
                <a:latin typeface="+mn-ea"/>
              </a:rPr>
              <a:t>▦ ▦ ▦ ▦ ▦ ▦ ▦ ▦ ▦ ▦ ▦ ▦ ▦ ▦ ▦ ▦ ▦ ▦ ▦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7944" y="5422582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(0, 0)</a:t>
            </a:r>
          </a:p>
          <a:p>
            <a:r>
              <a:rPr lang="ko-KR" altLang="en-US" dirty="0" smtClean="0"/>
              <a:t>화면 </a:t>
            </a:r>
            <a:r>
              <a:rPr lang="en-US" altLang="ko-KR" dirty="0" smtClean="0"/>
              <a:t>(2, 20)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544522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(9, 0)</a:t>
            </a:r>
          </a:p>
          <a:p>
            <a:r>
              <a:rPr lang="ko-KR" altLang="en-US" dirty="0" smtClean="0"/>
              <a:t>화면 </a:t>
            </a:r>
            <a:r>
              <a:rPr lang="en-US" altLang="ko-KR" dirty="0" smtClean="0"/>
              <a:t>(20, 20)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167990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(0, 19)</a:t>
            </a:r>
          </a:p>
          <a:p>
            <a:r>
              <a:rPr lang="ko-KR" altLang="en-US" dirty="0" smtClean="0"/>
              <a:t>화면 </a:t>
            </a:r>
            <a:r>
              <a:rPr lang="en-US" altLang="ko-KR" dirty="0" smtClean="0"/>
              <a:t>(2, 1)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17025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smtClean="0"/>
              <a:t>(9, 19)</a:t>
            </a:r>
          </a:p>
          <a:p>
            <a:r>
              <a:rPr lang="ko-KR" altLang="en-US" dirty="0" smtClean="0"/>
              <a:t>화면 </a:t>
            </a:r>
            <a:r>
              <a:rPr lang="en-US" altLang="ko-KR" dirty="0" smtClean="0"/>
              <a:t>(20, 1)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(0, 0)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3903</TotalTime>
  <Words>1755</Words>
  <Application>Microsoft Office PowerPoint</Application>
  <PresentationFormat>화면 슬라이드 쇼(4:3)</PresentationFormat>
  <Paragraphs>324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광장</vt:lpstr>
      <vt:lpstr>과제 #5 : 테트리스 클래스 설계 및 구현</vt:lpstr>
      <vt:lpstr>Contents</vt:lpstr>
      <vt:lpstr>테트리스 소개</vt:lpstr>
      <vt:lpstr>테트리스 소개</vt:lpstr>
      <vt:lpstr>테트리스 분석 : 회전 방식</vt:lpstr>
      <vt:lpstr>테트리스 분석 : 회전 방식</vt:lpstr>
      <vt:lpstr>테트리스 분석</vt:lpstr>
      <vt:lpstr>화면 구성</vt:lpstr>
      <vt:lpstr>화면 구성</vt:lpstr>
      <vt:lpstr>사용자 입력 및 기능</vt:lpstr>
      <vt:lpstr>필요한 기능</vt:lpstr>
      <vt:lpstr>필요한 기능</vt:lpstr>
      <vt:lpstr>필요한 기능</vt:lpstr>
      <vt:lpstr>필요한 기능</vt:lpstr>
      <vt:lpstr>전체 구조</vt:lpstr>
      <vt:lpstr>전체 구조</vt:lpstr>
      <vt:lpstr>전체 구조</vt:lpstr>
      <vt:lpstr>클래스 설계 1 : 클래스 도출</vt:lpstr>
      <vt:lpstr>클래스 설계 1 : 클래스 간의 관계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2 : 클래스 별 멤버 변수 및 함수</vt:lpstr>
      <vt:lpstr>클래스 설계 : 최종</vt:lpstr>
      <vt:lpstr>구현 및 디버깅</vt:lpstr>
      <vt:lpstr>실행 결과</vt:lpstr>
      <vt:lpstr>개선 사항 도출하기</vt:lpstr>
      <vt:lpstr>개선 사항 도출하기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설계란 무엇인가?</dc:title>
  <dc:creator>Microsoft Corporation</dc:creator>
  <cp:lastModifiedBy>jhhwang</cp:lastModifiedBy>
  <cp:revision>675</cp:revision>
  <dcterms:created xsi:type="dcterms:W3CDTF">2006-10-05T04:04:58Z</dcterms:created>
  <dcterms:modified xsi:type="dcterms:W3CDTF">2015-05-13T01:40:14Z</dcterms:modified>
</cp:coreProperties>
</file>