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062400"/>
  <p:notesSz cx="6881813" cy="9296400"/>
  <p:defaultTextStyle>
    <a:defPPr>
      <a:defRPr lang="en-US"/>
    </a:defPPr>
    <a:lvl1pPr marL="0" algn="l" defTabSz="4165366" rtl="0" eaLnBrk="1" latinLnBrk="0" hangingPunct="1">
      <a:defRPr sz="8200" kern="1200">
        <a:solidFill>
          <a:schemeClr val="tx1"/>
        </a:solidFill>
        <a:latin typeface="+mn-lt"/>
        <a:ea typeface="+mn-ea"/>
        <a:cs typeface="+mn-cs"/>
      </a:defRPr>
    </a:lvl1pPr>
    <a:lvl2pPr marL="2082683" algn="l" defTabSz="4165366" rtl="0" eaLnBrk="1" latinLnBrk="0" hangingPunct="1">
      <a:defRPr sz="8200" kern="1200">
        <a:solidFill>
          <a:schemeClr val="tx1"/>
        </a:solidFill>
        <a:latin typeface="+mn-lt"/>
        <a:ea typeface="+mn-ea"/>
        <a:cs typeface="+mn-cs"/>
      </a:defRPr>
    </a:lvl2pPr>
    <a:lvl3pPr marL="4165366" algn="l" defTabSz="4165366" rtl="0" eaLnBrk="1" latinLnBrk="0" hangingPunct="1">
      <a:defRPr sz="8200" kern="1200">
        <a:solidFill>
          <a:schemeClr val="tx1"/>
        </a:solidFill>
        <a:latin typeface="+mn-lt"/>
        <a:ea typeface="+mn-ea"/>
        <a:cs typeface="+mn-cs"/>
      </a:defRPr>
    </a:lvl3pPr>
    <a:lvl4pPr marL="6248049" algn="l" defTabSz="4165366" rtl="0" eaLnBrk="1" latinLnBrk="0" hangingPunct="1">
      <a:defRPr sz="8200" kern="1200">
        <a:solidFill>
          <a:schemeClr val="tx1"/>
        </a:solidFill>
        <a:latin typeface="+mn-lt"/>
        <a:ea typeface="+mn-ea"/>
        <a:cs typeface="+mn-cs"/>
      </a:defRPr>
    </a:lvl4pPr>
    <a:lvl5pPr marL="8330733" algn="l" defTabSz="4165366" rtl="0" eaLnBrk="1" latinLnBrk="0" hangingPunct="1">
      <a:defRPr sz="8200" kern="1200">
        <a:solidFill>
          <a:schemeClr val="tx1"/>
        </a:solidFill>
        <a:latin typeface="+mn-lt"/>
        <a:ea typeface="+mn-ea"/>
        <a:cs typeface="+mn-cs"/>
      </a:defRPr>
    </a:lvl5pPr>
    <a:lvl6pPr marL="10413416" algn="l" defTabSz="4165366" rtl="0" eaLnBrk="1" latinLnBrk="0" hangingPunct="1">
      <a:defRPr sz="8200" kern="1200">
        <a:solidFill>
          <a:schemeClr val="tx1"/>
        </a:solidFill>
        <a:latin typeface="+mn-lt"/>
        <a:ea typeface="+mn-ea"/>
        <a:cs typeface="+mn-cs"/>
      </a:defRPr>
    </a:lvl6pPr>
    <a:lvl7pPr marL="12496099" algn="l" defTabSz="4165366" rtl="0" eaLnBrk="1" latinLnBrk="0" hangingPunct="1">
      <a:defRPr sz="8200" kern="1200">
        <a:solidFill>
          <a:schemeClr val="tx1"/>
        </a:solidFill>
        <a:latin typeface="+mn-lt"/>
        <a:ea typeface="+mn-ea"/>
        <a:cs typeface="+mn-cs"/>
      </a:defRPr>
    </a:lvl7pPr>
    <a:lvl8pPr marL="14578782" algn="l" defTabSz="4165366" rtl="0" eaLnBrk="1" latinLnBrk="0" hangingPunct="1">
      <a:defRPr sz="8200" kern="1200">
        <a:solidFill>
          <a:schemeClr val="tx1"/>
        </a:solidFill>
        <a:latin typeface="+mn-lt"/>
        <a:ea typeface="+mn-ea"/>
        <a:cs typeface="+mn-cs"/>
      </a:defRPr>
    </a:lvl8pPr>
    <a:lvl9pPr marL="16661465" algn="l" defTabSz="4165366"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3248">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A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p:cViewPr>
        <p:scale>
          <a:sx n="25" d="100"/>
          <a:sy n="25" d="100"/>
        </p:scale>
        <p:origin x="-750" y="3486"/>
      </p:cViewPr>
      <p:guideLst>
        <p:guide orient="horz" pos="13248"/>
        <p:guide pos="9536"/>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37" tIns="46219" rIns="92437" bIns="46219" rtlCol="0"/>
          <a:lstStyle>
            <a:lvl1pPr algn="l">
              <a:defRPr sz="1200"/>
            </a:lvl1pPr>
          </a:lstStyle>
          <a:p>
            <a:endParaRPr lang="en-US"/>
          </a:p>
        </p:txBody>
      </p:sp>
      <p:sp>
        <p:nvSpPr>
          <p:cNvPr id="3" name="Date Placeholder 2"/>
          <p:cNvSpPr>
            <a:spLocks noGrp="1"/>
          </p:cNvSpPr>
          <p:nvPr>
            <p:ph type="dt" idx="1"/>
          </p:nvPr>
        </p:nvSpPr>
        <p:spPr>
          <a:xfrm>
            <a:off x="3898101" y="0"/>
            <a:ext cx="2982119" cy="464820"/>
          </a:xfrm>
          <a:prstGeom prst="rect">
            <a:avLst/>
          </a:prstGeom>
        </p:spPr>
        <p:txBody>
          <a:bodyPr vert="horz" lIns="92437" tIns="46219" rIns="92437" bIns="46219" rtlCol="0"/>
          <a:lstStyle>
            <a:lvl1pPr algn="r">
              <a:defRPr sz="1200"/>
            </a:lvl1pPr>
          </a:lstStyle>
          <a:p>
            <a:fld id="{A73B0FE6-8D6C-4EF3-81D4-A0530772883F}" type="datetimeFigureOut">
              <a:rPr lang="en-US" smtClean="0"/>
              <a:t>05/12/2018</a:t>
            </a:fld>
            <a:endParaRPr lang="en-US"/>
          </a:p>
        </p:txBody>
      </p:sp>
      <p:sp>
        <p:nvSpPr>
          <p:cNvPr id="4" name="Slide Image Placeholder 3"/>
          <p:cNvSpPr>
            <a:spLocks noGrp="1" noRot="1" noChangeAspect="1"/>
          </p:cNvSpPr>
          <p:nvPr>
            <p:ph type="sldImg" idx="2"/>
          </p:nvPr>
        </p:nvSpPr>
        <p:spPr>
          <a:xfrm>
            <a:off x="2187575" y="698500"/>
            <a:ext cx="2506663" cy="3486150"/>
          </a:xfrm>
          <a:prstGeom prst="rect">
            <a:avLst/>
          </a:prstGeom>
          <a:noFill/>
          <a:ln w="12700">
            <a:solidFill>
              <a:prstClr val="black"/>
            </a:solidFill>
          </a:ln>
        </p:spPr>
        <p:txBody>
          <a:bodyPr vert="horz" lIns="92437" tIns="46219" rIns="92437" bIns="46219"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37" tIns="46219" rIns="92437" bIns="4621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37" tIns="46219" rIns="92437" bIns="46219" rtlCol="0" anchor="b"/>
          <a:lstStyle>
            <a:lvl1pPr algn="l">
              <a:defRPr sz="1200"/>
            </a:lvl1pPr>
          </a:lstStyle>
          <a:p>
            <a:endParaRPr lang="en-US"/>
          </a:p>
        </p:txBody>
      </p:sp>
      <p:sp>
        <p:nvSpPr>
          <p:cNvPr id="7" name="Slide Number Placeholder 6"/>
          <p:cNvSpPr>
            <a:spLocks noGrp="1"/>
          </p:cNvSpPr>
          <p:nvPr>
            <p:ph type="sldNum" sz="quarter" idx="5"/>
          </p:nvPr>
        </p:nvSpPr>
        <p:spPr>
          <a:xfrm>
            <a:off x="3898101" y="8829967"/>
            <a:ext cx="2982119" cy="464820"/>
          </a:xfrm>
          <a:prstGeom prst="rect">
            <a:avLst/>
          </a:prstGeom>
        </p:spPr>
        <p:txBody>
          <a:bodyPr vert="horz" lIns="92437" tIns="46219" rIns="92437" bIns="46219" rtlCol="0" anchor="b"/>
          <a:lstStyle>
            <a:lvl1pPr algn="r">
              <a:defRPr sz="1200"/>
            </a:lvl1pPr>
          </a:lstStyle>
          <a:p>
            <a:fld id="{C0F8EEE9-5660-4384-8EEE-F2E310283BEC}" type="slidenum">
              <a:rPr lang="en-US" smtClean="0"/>
              <a:t>‹#›</a:t>
            </a:fld>
            <a:endParaRPr lang="en-US"/>
          </a:p>
        </p:txBody>
      </p:sp>
    </p:spTree>
    <p:extLst>
      <p:ext uri="{BB962C8B-B14F-4D97-AF65-F5344CB8AC3E}">
        <p14:creationId xmlns:p14="http://schemas.microsoft.com/office/powerpoint/2010/main" val="2856022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8EEE9-5660-4384-8EEE-F2E310283BEC}" type="slidenum">
              <a:rPr lang="en-US" smtClean="0"/>
              <a:t>1</a:t>
            </a:fld>
            <a:endParaRPr lang="en-US"/>
          </a:p>
        </p:txBody>
      </p:sp>
    </p:spTree>
    <p:extLst>
      <p:ext uri="{BB962C8B-B14F-4D97-AF65-F5344CB8AC3E}">
        <p14:creationId xmlns:p14="http://schemas.microsoft.com/office/powerpoint/2010/main" val="3806968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2" y="13066610"/>
            <a:ext cx="25733931" cy="9016153"/>
          </a:xfrm>
        </p:spPr>
        <p:txBody>
          <a:bodyPr/>
          <a:lstStyle/>
          <a:p>
            <a:r>
              <a:rPr lang="en-US" smtClean="0"/>
              <a:t>Click to edit Master title style</a:t>
            </a:r>
            <a:endParaRPr lang="en-US"/>
          </a:p>
        </p:txBody>
      </p:sp>
      <p:sp>
        <p:nvSpPr>
          <p:cNvPr id="3" name="Subtitle 2"/>
          <p:cNvSpPr>
            <a:spLocks noGrp="1"/>
          </p:cNvSpPr>
          <p:nvPr>
            <p:ph type="subTitle" idx="1"/>
          </p:nvPr>
        </p:nvSpPr>
        <p:spPr>
          <a:xfrm>
            <a:off x="4541283" y="23835361"/>
            <a:ext cx="21192649" cy="10749280"/>
          </a:xfrm>
        </p:spPr>
        <p:txBody>
          <a:bodyPr/>
          <a:lstStyle>
            <a:lvl1pPr marL="0" indent="0" algn="ctr">
              <a:buNone/>
              <a:defRPr>
                <a:solidFill>
                  <a:schemeClr val="tx1">
                    <a:tint val="75000"/>
                  </a:schemeClr>
                </a:solidFill>
              </a:defRPr>
            </a:lvl1pPr>
            <a:lvl2pPr marL="2082683" indent="0" algn="ctr">
              <a:buNone/>
              <a:defRPr>
                <a:solidFill>
                  <a:schemeClr val="tx1">
                    <a:tint val="75000"/>
                  </a:schemeClr>
                </a:solidFill>
              </a:defRPr>
            </a:lvl2pPr>
            <a:lvl3pPr marL="4165366" indent="0" algn="ctr">
              <a:buNone/>
              <a:defRPr>
                <a:solidFill>
                  <a:schemeClr val="tx1">
                    <a:tint val="75000"/>
                  </a:schemeClr>
                </a:solidFill>
              </a:defRPr>
            </a:lvl3pPr>
            <a:lvl4pPr marL="6248049" indent="0" algn="ctr">
              <a:buNone/>
              <a:defRPr>
                <a:solidFill>
                  <a:schemeClr val="tx1">
                    <a:tint val="75000"/>
                  </a:schemeClr>
                </a:solidFill>
              </a:defRPr>
            </a:lvl4pPr>
            <a:lvl5pPr marL="8330733" indent="0" algn="ctr">
              <a:buNone/>
              <a:defRPr>
                <a:solidFill>
                  <a:schemeClr val="tx1">
                    <a:tint val="75000"/>
                  </a:schemeClr>
                </a:solidFill>
              </a:defRPr>
            </a:lvl5pPr>
            <a:lvl6pPr marL="10413416" indent="0" algn="ctr">
              <a:buNone/>
              <a:defRPr>
                <a:solidFill>
                  <a:schemeClr val="tx1">
                    <a:tint val="75000"/>
                  </a:schemeClr>
                </a:solidFill>
              </a:defRPr>
            </a:lvl6pPr>
            <a:lvl7pPr marL="12496099" indent="0" algn="ctr">
              <a:buNone/>
              <a:defRPr>
                <a:solidFill>
                  <a:schemeClr val="tx1">
                    <a:tint val="75000"/>
                  </a:schemeClr>
                </a:solidFill>
              </a:defRPr>
            </a:lvl7pPr>
            <a:lvl8pPr marL="14578782" indent="0" algn="ctr">
              <a:buNone/>
              <a:defRPr>
                <a:solidFill>
                  <a:schemeClr val="tx1">
                    <a:tint val="75000"/>
                  </a:schemeClr>
                </a:solidFill>
              </a:defRPr>
            </a:lvl8pPr>
            <a:lvl9pPr marL="1666146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49530" y="1684450"/>
            <a:ext cx="6811923" cy="3588935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13761" y="1684450"/>
            <a:ext cx="19931182" cy="3588935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4" y="27028991"/>
            <a:ext cx="25733931" cy="8354060"/>
          </a:xfrm>
        </p:spPr>
        <p:txBody>
          <a:bodyPr anchor="t"/>
          <a:lstStyle>
            <a:lvl1pPr algn="l">
              <a:defRPr sz="18200" b="1" cap="all"/>
            </a:lvl1pPr>
          </a:lstStyle>
          <a:p>
            <a:r>
              <a:rPr lang="en-US" smtClean="0"/>
              <a:t>Click to edit Master title style</a:t>
            </a:r>
            <a:endParaRPr lang="en-US"/>
          </a:p>
        </p:txBody>
      </p:sp>
      <p:sp>
        <p:nvSpPr>
          <p:cNvPr id="3" name="Text Placeholder 2"/>
          <p:cNvSpPr>
            <a:spLocks noGrp="1"/>
          </p:cNvSpPr>
          <p:nvPr>
            <p:ph type="body" idx="1"/>
          </p:nvPr>
        </p:nvSpPr>
        <p:spPr>
          <a:xfrm>
            <a:off x="2391534" y="17827844"/>
            <a:ext cx="25733931" cy="9201147"/>
          </a:xfrm>
        </p:spPr>
        <p:txBody>
          <a:bodyPr anchor="b"/>
          <a:lstStyle>
            <a:lvl1pPr marL="0" indent="0">
              <a:buNone/>
              <a:defRPr sz="9100">
                <a:solidFill>
                  <a:schemeClr val="tx1">
                    <a:tint val="75000"/>
                  </a:schemeClr>
                </a:solidFill>
              </a:defRPr>
            </a:lvl1pPr>
            <a:lvl2pPr marL="2082683" indent="0">
              <a:buNone/>
              <a:defRPr sz="8200">
                <a:solidFill>
                  <a:schemeClr val="tx1">
                    <a:tint val="75000"/>
                  </a:schemeClr>
                </a:solidFill>
              </a:defRPr>
            </a:lvl2pPr>
            <a:lvl3pPr marL="4165366" indent="0">
              <a:buNone/>
              <a:defRPr sz="7300">
                <a:solidFill>
                  <a:schemeClr val="tx1">
                    <a:tint val="75000"/>
                  </a:schemeClr>
                </a:solidFill>
              </a:defRPr>
            </a:lvl3pPr>
            <a:lvl4pPr marL="6248049" indent="0">
              <a:buNone/>
              <a:defRPr sz="6400">
                <a:solidFill>
                  <a:schemeClr val="tx1">
                    <a:tint val="75000"/>
                  </a:schemeClr>
                </a:solidFill>
              </a:defRPr>
            </a:lvl4pPr>
            <a:lvl5pPr marL="8330733" indent="0">
              <a:buNone/>
              <a:defRPr sz="6400">
                <a:solidFill>
                  <a:schemeClr val="tx1">
                    <a:tint val="75000"/>
                  </a:schemeClr>
                </a:solidFill>
              </a:defRPr>
            </a:lvl5pPr>
            <a:lvl6pPr marL="10413416" indent="0">
              <a:buNone/>
              <a:defRPr sz="6400">
                <a:solidFill>
                  <a:schemeClr val="tx1">
                    <a:tint val="75000"/>
                  </a:schemeClr>
                </a:solidFill>
              </a:defRPr>
            </a:lvl6pPr>
            <a:lvl7pPr marL="12496099" indent="0">
              <a:buNone/>
              <a:defRPr sz="6400">
                <a:solidFill>
                  <a:schemeClr val="tx1">
                    <a:tint val="75000"/>
                  </a:schemeClr>
                </a:solidFill>
              </a:defRPr>
            </a:lvl7pPr>
            <a:lvl8pPr marL="14578782" indent="0">
              <a:buNone/>
              <a:defRPr sz="6400">
                <a:solidFill>
                  <a:schemeClr val="tx1">
                    <a:tint val="75000"/>
                  </a:schemeClr>
                </a:solidFill>
              </a:defRPr>
            </a:lvl8pPr>
            <a:lvl9pPr marL="16661465"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13761" y="9814563"/>
            <a:ext cx="13371552" cy="27759240"/>
          </a:xfrm>
        </p:spPr>
        <p:txBody>
          <a:bodyPr/>
          <a:lstStyle>
            <a:lvl1pPr>
              <a:defRPr sz="12800"/>
            </a:lvl1pPr>
            <a:lvl2pPr>
              <a:defRPr sz="109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389900" y="9814563"/>
            <a:ext cx="13371552" cy="27759240"/>
          </a:xfrm>
        </p:spPr>
        <p:txBody>
          <a:bodyPr/>
          <a:lstStyle>
            <a:lvl1pPr>
              <a:defRPr sz="12800"/>
            </a:lvl1pPr>
            <a:lvl2pPr>
              <a:defRPr sz="109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05/12/2018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761" y="9415360"/>
            <a:ext cx="13376810" cy="3923873"/>
          </a:xfrm>
        </p:spPr>
        <p:txBody>
          <a:bodyPr anchor="b"/>
          <a:lstStyle>
            <a:lvl1pPr marL="0" indent="0">
              <a:buNone/>
              <a:defRPr sz="10900" b="1"/>
            </a:lvl1pPr>
            <a:lvl2pPr marL="2082683" indent="0">
              <a:buNone/>
              <a:defRPr sz="9100" b="1"/>
            </a:lvl2pPr>
            <a:lvl3pPr marL="4165366" indent="0">
              <a:buNone/>
              <a:defRPr sz="8200" b="1"/>
            </a:lvl3pPr>
            <a:lvl4pPr marL="6248049" indent="0">
              <a:buNone/>
              <a:defRPr sz="7300" b="1"/>
            </a:lvl4pPr>
            <a:lvl5pPr marL="8330733" indent="0">
              <a:buNone/>
              <a:defRPr sz="7300" b="1"/>
            </a:lvl5pPr>
            <a:lvl6pPr marL="10413416" indent="0">
              <a:buNone/>
              <a:defRPr sz="7300" b="1"/>
            </a:lvl6pPr>
            <a:lvl7pPr marL="12496099" indent="0">
              <a:buNone/>
              <a:defRPr sz="7300" b="1"/>
            </a:lvl7pPr>
            <a:lvl8pPr marL="14578782" indent="0">
              <a:buNone/>
              <a:defRPr sz="7300" b="1"/>
            </a:lvl8pPr>
            <a:lvl9pPr marL="16661465"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513761" y="13339234"/>
            <a:ext cx="13376810" cy="24234567"/>
          </a:xfrm>
        </p:spPr>
        <p:txBody>
          <a:bodyPr/>
          <a:lstStyle>
            <a:lvl1pPr>
              <a:defRPr sz="109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9390" y="9415360"/>
            <a:ext cx="13382065" cy="3923873"/>
          </a:xfrm>
        </p:spPr>
        <p:txBody>
          <a:bodyPr anchor="b"/>
          <a:lstStyle>
            <a:lvl1pPr marL="0" indent="0">
              <a:buNone/>
              <a:defRPr sz="10900" b="1"/>
            </a:lvl1pPr>
            <a:lvl2pPr marL="2082683" indent="0">
              <a:buNone/>
              <a:defRPr sz="9100" b="1"/>
            </a:lvl2pPr>
            <a:lvl3pPr marL="4165366" indent="0">
              <a:buNone/>
              <a:defRPr sz="8200" b="1"/>
            </a:lvl3pPr>
            <a:lvl4pPr marL="6248049" indent="0">
              <a:buNone/>
              <a:defRPr sz="7300" b="1"/>
            </a:lvl4pPr>
            <a:lvl5pPr marL="8330733" indent="0">
              <a:buNone/>
              <a:defRPr sz="7300" b="1"/>
            </a:lvl5pPr>
            <a:lvl6pPr marL="10413416" indent="0">
              <a:buNone/>
              <a:defRPr sz="7300" b="1"/>
            </a:lvl6pPr>
            <a:lvl7pPr marL="12496099" indent="0">
              <a:buNone/>
              <a:defRPr sz="7300" b="1"/>
            </a:lvl7pPr>
            <a:lvl8pPr marL="14578782" indent="0">
              <a:buNone/>
              <a:defRPr sz="7300" b="1"/>
            </a:lvl8pPr>
            <a:lvl9pPr marL="16661465"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5379390" y="13339234"/>
            <a:ext cx="13382065" cy="24234567"/>
          </a:xfrm>
        </p:spPr>
        <p:txBody>
          <a:bodyPr/>
          <a:lstStyle>
            <a:lvl1pPr>
              <a:defRPr sz="109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05/12/2018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05/12/2018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05/12/2018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763" y="1674707"/>
            <a:ext cx="9960336" cy="7127240"/>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1836768" y="1674710"/>
            <a:ext cx="16924685" cy="35899093"/>
          </a:xfrm>
        </p:spPr>
        <p:txBody>
          <a:bodyPr/>
          <a:lstStyle>
            <a:lvl1pPr>
              <a:defRPr sz="14600"/>
            </a:lvl1pPr>
            <a:lvl2pPr>
              <a:defRPr sz="12800"/>
            </a:lvl2pPr>
            <a:lvl3pPr>
              <a:defRPr sz="109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763" y="8801950"/>
            <a:ext cx="9960336" cy="28771853"/>
          </a:xfrm>
        </p:spPr>
        <p:txBody>
          <a:bodyPr/>
          <a:lstStyle>
            <a:lvl1pPr marL="0" indent="0">
              <a:buNone/>
              <a:defRPr sz="6400"/>
            </a:lvl1pPr>
            <a:lvl2pPr marL="2082683" indent="0">
              <a:buNone/>
              <a:defRPr sz="5500"/>
            </a:lvl2pPr>
            <a:lvl3pPr marL="4165366" indent="0">
              <a:buNone/>
              <a:defRPr sz="4600"/>
            </a:lvl3pPr>
            <a:lvl4pPr marL="6248049" indent="0">
              <a:buNone/>
              <a:defRPr sz="4100"/>
            </a:lvl4pPr>
            <a:lvl5pPr marL="8330733" indent="0">
              <a:buNone/>
              <a:defRPr sz="4100"/>
            </a:lvl5pPr>
            <a:lvl6pPr marL="10413416" indent="0">
              <a:buNone/>
              <a:defRPr sz="4100"/>
            </a:lvl6pPr>
            <a:lvl7pPr marL="12496099" indent="0">
              <a:buNone/>
              <a:defRPr sz="4100"/>
            </a:lvl7pPr>
            <a:lvl8pPr marL="14578782" indent="0">
              <a:buNone/>
              <a:defRPr sz="4100"/>
            </a:lvl8pPr>
            <a:lvl9pPr marL="16661465"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154" y="29443681"/>
            <a:ext cx="18165128" cy="3475993"/>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5934154" y="3758353"/>
            <a:ext cx="18165128" cy="25237440"/>
          </a:xfrm>
        </p:spPr>
        <p:txBody>
          <a:bodyPr/>
          <a:lstStyle>
            <a:lvl1pPr marL="0" indent="0">
              <a:buNone/>
              <a:defRPr sz="14600"/>
            </a:lvl1pPr>
            <a:lvl2pPr marL="2082683" indent="0">
              <a:buNone/>
              <a:defRPr sz="12800"/>
            </a:lvl2pPr>
            <a:lvl3pPr marL="4165366" indent="0">
              <a:buNone/>
              <a:defRPr sz="10900"/>
            </a:lvl3pPr>
            <a:lvl4pPr marL="6248049" indent="0">
              <a:buNone/>
              <a:defRPr sz="9100"/>
            </a:lvl4pPr>
            <a:lvl5pPr marL="8330733" indent="0">
              <a:buNone/>
              <a:defRPr sz="9100"/>
            </a:lvl5pPr>
            <a:lvl6pPr marL="10413416" indent="0">
              <a:buNone/>
              <a:defRPr sz="9100"/>
            </a:lvl6pPr>
            <a:lvl7pPr marL="12496099" indent="0">
              <a:buNone/>
              <a:defRPr sz="9100"/>
            </a:lvl7pPr>
            <a:lvl8pPr marL="14578782" indent="0">
              <a:buNone/>
              <a:defRPr sz="9100"/>
            </a:lvl8pPr>
            <a:lvl9pPr marL="16661465" indent="0">
              <a:buNone/>
              <a:defRPr sz="9100"/>
            </a:lvl9pPr>
          </a:lstStyle>
          <a:p>
            <a:endParaRPr lang="en-US"/>
          </a:p>
        </p:txBody>
      </p:sp>
      <p:sp>
        <p:nvSpPr>
          <p:cNvPr id="4" name="Text Placeholder 3"/>
          <p:cNvSpPr>
            <a:spLocks noGrp="1"/>
          </p:cNvSpPr>
          <p:nvPr>
            <p:ph type="body" sz="half" idx="2"/>
          </p:nvPr>
        </p:nvSpPr>
        <p:spPr>
          <a:xfrm>
            <a:off x="5934154" y="32919673"/>
            <a:ext cx="18165128" cy="4936487"/>
          </a:xfrm>
        </p:spPr>
        <p:txBody>
          <a:bodyPr/>
          <a:lstStyle>
            <a:lvl1pPr marL="0" indent="0">
              <a:buNone/>
              <a:defRPr sz="6400"/>
            </a:lvl1pPr>
            <a:lvl2pPr marL="2082683" indent="0">
              <a:buNone/>
              <a:defRPr sz="5500"/>
            </a:lvl2pPr>
            <a:lvl3pPr marL="4165366" indent="0">
              <a:buNone/>
              <a:defRPr sz="4600"/>
            </a:lvl3pPr>
            <a:lvl4pPr marL="6248049" indent="0">
              <a:buNone/>
              <a:defRPr sz="4100"/>
            </a:lvl4pPr>
            <a:lvl5pPr marL="8330733" indent="0">
              <a:buNone/>
              <a:defRPr sz="4100"/>
            </a:lvl5pPr>
            <a:lvl6pPr marL="10413416" indent="0">
              <a:buNone/>
              <a:defRPr sz="4100"/>
            </a:lvl6pPr>
            <a:lvl7pPr marL="12496099" indent="0">
              <a:buNone/>
              <a:defRPr sz="4100"/>
            </a:lvl7pPr>
            <a:lvl8pPr marL="14578782" indent="0">
              <a:buNone/>
              <a:defRPr sz="4100"/>
            </a:lvl8pPr>
            <a:lvl9pPr marL="16661465"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761" y="1684447"/>
            <a:ext cx="27247692" cy="7010400"/>
          </a:xfrm>
          <a:prstGeom prst="rect">
            <a:avLst/>
          </a:prstGeom>
        </p:spPr>
        <p:txBody>
          <a:bodyPr vert="horz" lIns="416537" tIns="208268" rIns="416537" bIns="20826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513761" y="9814563"/>
            <a:ext cx="27247692" cy="27759240"/>
          </a:xfrm>
          <a:prstGeom prst="rect">
            <a:avLst/>
          </a:prstGeom>
        </p:spPr>
        <p:txBody>
          <a:bodyPr vert="horz" lIns="416537" tIns="208268" rIns="416537" bIns="20826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513761" y="38985616"/>
            <a:ext cx="7064216" cy="2239434"/>
          </a:xfrm>
          <a:prstGeom prst="rect">
            <a:avLst/>
          </a:prstGeom>
        </p:spPr>
        <p:txBody>
          <a:bodyPr vert="horz" lIns="416537" tIns="208268" rIns="416537" bIns="208268" rtlCol="0" anchor="ctr"/>
          <a:lstStyle>
            <a:lvl1pPr algn="l">
              <a:defRPr sz="5500">
                <a:solidFill>
                  <a:schemeClr val="tx1">
                    <a:tint val="75000"/>
                  </a:schemeClr>
                </a:solidFill>
              </a:defRPr>
            </a:lvl1pPr>
          </a:lstStyle>
          <a:p>
            <a:fld id="{1D8BD707-D9CF-40AE-B4C6-C98DA3205C09}" type="datetimeFigureOut">
              <a:rPr lang="en-US" smtClean="0"/>
              <a:pPr/>
              <a:t>05/12/2018</a:t>
            </a:fld>
            <a:endParaRPr lang="en-US"/>
          </a:p>
        </p:txBody>
      </p:sp>
      <p:sp>
        <p:nvSpPr>
          <p:cNvPr id="5" name="Footer Placeholder 4"/>
          <p:cNvSpPr>
            <a:spLocks noGrp="1"/>
          </p:cNvSpPr>
          <p:nvPr>
            <p:ph type="ftr" sz="quarter" idx="3"/>
          </p:nvPr>
        </p:nvSpPr>
        <p:spPr>
          <a:xfrm>
            <a:off x="10344032" y="38985616"/>
            <a:ext cx="9587151" cy="2239434"/>
          </a:xfrm>
          <a:prstGeom prst="rect">
            <a:avLst/>
          </a:prstGeom>
        </p:spPr>
        <p:txBody>
          <a:bodyPr vert="horz" lIns="416537" tIns="208268" rIns="416537" bIns="208268"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7236" y="38985616"/>
            <a:ext cx="7064216" cy="2239434"/>
          </a:xfrm>
          <a:prstGeom prst="rect">
            <a:avLst/>
          </a:prstGeom>
        </p:spPr>
        <p:txBody>
          <a:bodyPr vert="horz" lIns="416537" tIns="208268" rIns="416537" bIns="208268" rtlCol="0" anchor="ctr"/>
          <a:lstStyle>
            <a:lvl1pPr algn="r">
              <a:defRPr sz="55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65366" rtl="0" eaLnBrk="1" latinLnBrk="0" hangingPunct="1">
        <a:spcBef>
          <a:spcPct val="0"/>
        </a:spcBef>
        <a:buNone/>
        <a:defRPr sz="20000" kern="1200">
          <a:solidFill>
            <a:schemeClr val="tx1"/>
          </a:solidFill>
          <a:latin typeface="+mj-lt"/>
          <a:ea typeface="+mj-ea"/>
          <a:cs typeface="+mj-cs"/>
        </a:defRPr>
      </a:lvl1pPr>
    </p:titleStyle>
    <p:bodyStyle>
      <a:lvl1pPr marL="1562012" indent="-1562012" algn="l" defTabSz="4165366"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84360" indent="-1301677" algn="l" defTabSz="4165366"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06708" indent="-1041342" algn="l" defTabSz="4165366" rtl="0" eaLnBrk="1" latinLnBrk="0" hangingPunct="1">
        <a:spcBef>
          <a:spcPct val="20000"/>
        </a:spcBef>
        <a:buFont typeface="Arial" pitchFamily="34" charset="0"/>
        <a:buChar char="•"/>
        <a:defRPr sz="10900" kern="1200">
          <a:solidFill>
            <a:schemeClr val="tx1"/>
          </a:solidFill>
          <a:latin typeface="+mn-lt"/>
          <a:ea typeface="+mn-ea"/>
          <a:cs typeface="+mn-cs"/>
        </a:defRPr>
      </a:lvl3pPr>
      <a:lvl4pPr marL="7289391" indent="-1041342" algn="l" defTabSz="4165366"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372074" indent="-1041342" algn="l" defTabSz="4165366"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54757" indent="-1041342" algn="l" defTabSz="4165366"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37441" indent="-1041342" algn="l" defTabSz="4165366"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20124" indent="-1041342" algn="l" defTabSz="4165366"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02807" indent="-1041342" algn="l" defTabSz="4165366"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65366" rtl="0" eaLnBrk="1" latinLnBrk="0" hangingPunct="1">
        <a:defRPr sz="8200" kern="1200">
          <a:solidFill>
            <a:schemeClr val="tx1"/>
          </a:solidFill>
          <a:latin typeface="+mn-lt"/>
          <a:ea typeface="+mn-ea"/>
          <a:cs typeface="+mn-cs"/>
        </a:defRPr>
      </a:lvl1pPr>
      <a:lvl2pPr marL="2082683" algn="l" defTabSz="4165366" rtl="0" eaLnBrk="1" latinLnBrk="0" hangingPunct="1">
        <a:defRPr sz="8200" kern="1200">
          <a:solidFill>
            <a:schemeClr val="tx1"/>
          </a:solidFill>
          <a:latin typeface="+mn-lt"/>
          <a:ea typeface="+mn-ea"/>
          <a:cs typeface="+mn-cs"/>
        </a:defRPr>
      </a:lvl2pPr>
      <a:lvl3pPr marL="4165366" algn="l" defTabSz="4165366" rtl="0" eaLnBrk="1" latinLnBrk="0" hangingPunct="1">
        <a:defRPr sz="8200" kern="1200">
          <a:solidFill>
            <a:schemeClr val="tx1"/>
          </a:solidFill>
          <a:latin typeface="+mn-lt"/>
          <a:ea typeface="+mn-ea"/>
          <a:cs typeface="+mn-cs"/>
        </a:defRPr>
      </a:lvl3pPr>
      <a:lvl4pPr marL="6248049" algn="l" defTabSz="4165366" rtl="0" eaLnBrk="1" latinLnBrk="0" hangingPunct="1">
        <a:defRPr sz="8200" kern="1200">
          <a:solidFill>
            <a:schemeClr val="tx1"/>
          </a:solidFill>
          <a:latin typeface="+mn-lt"/>
          <a:ea typeface="+mn-ea"/>
          <a:cs typeface="+mn-cs"/>
        </a:defRPr>
      </a:lvl4pPr>
      <a:lvl5pPr marL="8330733" algn="l" defTabSz="4165366" rtl="0" eaLnBrk="1" latinLnBrk="0" hangingPunct="1">
        <a:defRPr sz="8200" kern="1200">
          <a:solidFill>
            <a:schemeClr val="tx1"/>
          </a:solidFill>
          <a:latin typeface="+mn-lt"/>
          <a:ea typeface="+mn-ea"/>
          <a:cs typeface="+mn-cs"/>
        </a:defRPr>
      </a:lvl5pPr>
      <a:lvl6pPr marL="10413416" algn="l" defTabSz="4165366" rtl="0" eaLnBrk="1" latinLnBrk="0" hangingPunct="1">
        <a:defRPr sz="8200" kern="1200">
          <a:solidFill>
            <a:schemeClr val="tx1"/>
          </a:solidFill>
          <a:latin typeface="+mn-lt"/>
          <a:ea typeface="+mn-ea"/>
          <a:cs typeface="+mn-cs"/>
        </a:defRPr>
      </a:lvl6pPr>
      <a:lvl7pPr marL="12496099" algn="l" defTabSz="4165366" rtl="0" eaLnBrk="1" latinLnBrk="0" hangingPunct="1">
        <a:defRPr sz="8200" kern="1200">
          <a:solidFill>
            <a:schemeClr val="tx1"/>
          </a:solidFill>
          <a:latin typeface="+mn-lt"/>
          <a:ea typeface="+mn-ea"/>
          <a:cs typeface="+mn-cs"/>
        </a:defRPr>
      </a:lvl7pPr>
      <a:lvl8pPr marL="14578782" algn="l" defTabSz="4165366" rtl="0" eaLnBrk="1" latinLnBrk="0" hangingPunct="1">
        <a:defRPr sz="8200" kern="1200">
          <a:solidFill>
            <a:schemeClr val="tx1"/>
          </a:solidFill>
          <a:latin typeface="+mn-lt"/>
          <a:ea typeface="+mn-ea"/>
          <a:cs typeface="+mn-cs"/>
        </a:defRPr>
      </a:lvl8pPr>
      <a:lvl9pPr marL="16661465" algn="l" defTabSz="4165366"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e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4"/>
          <p:cNvSpPr/>
          <p:nvPr/>
        </p:nvSpPr>
        <p:spPr>
          <a:xfrm>
            <a:off x="-36877" y="381000"/>
            <a:ext cx="30348964" cy="2445857"/>
          </a:xfrm>
          <a:prstGeom prst="rect">
            <a:avLst/>
          </a:prstGeom>
          <a:solidFill>
            <a:srgbClr val="0070C0"/>
          </a:solidFill>
        </p:spPr>
        <p:txBody>
          <a:bodyPr lIns="90000" tIns="45000" rIns="90000" bIns="45000"/>
          <a:lstStyle/>
          <a:p>
            <a:pPr algn="ctr">
              <a:lnSpc>
                <a:spcPct val="100000"/>
              </a:lnSpc>
            </a:pPr>
            <a:r>
              <a:rPr lang="en-US" sz="8000" b="1" dirty="0" smtClean="0">
                <a:solidFill>
                  <a:schemeClr val="bg1"/>
                </a:solidFill>
              </a:rPr>
              <a:t>Salinization of Drinking Water Wells – A Case from Charlestown in Southern Rhode Island</a:t>
            </a:r>
            <a:endParaRPr sz="8000" b="1" dirty="0">
              <a:solidFill>
                <a:schemeClr val="bg1"/>
              </a:solidFill>
            </a:endParaRPr>
          </a:p>
        </p:txBody>
      </p:sp>
      <p:sp>
        <p:nvSpPr>
          <p:cNvPr id="5" name="CustomShape 9"/>
          <p:cNvSpPr/>
          <p:nvPr/>
        </p:nvSpPr>
        <p:spPr>
          <a:xfrm>
            <a:off x="-36877" y="2826857"/>
            <a:ext cx="30312090" cy="2354743"/>
          </a:xfrm>
          <a:prstGeom prst="rect">
            <a:avLst/>
          </a:prstGeom>
          <a:solidFill>
            <a:schemeClr val="accent5">
              <a:lumMod val="20000"/>
              <a:lumOff val="80000"/>
            </a:schemeClr>
          </a:solidFill>
          <a:ln w="9360">
            <a:noFill/>
            <a:round/>
          </a:ln>
        </p:spPr>
        <p:txBody>
          <a:bodyPr lIns="90000" tIns="45000" rIns="90000" bIns="45000" anchor="ctr"/>
          <a:lstStyle/>
          <a:p>
            <a:pPr algn="ctr"/>
            <a:r>
              <a:rPr lang="en-US" sz="4200" b="1" dirty="0" err="1" smtClean="0">
                <a:latin typeface="Times New Roman"/>
                <a:ea typeface="ＭＳ Ｐゴシック"/>
              </a:rPr>
              <a:t>Jeeban</a:t>
            </a:r>
            <a:r>
              <a:rPr lang="en-US" sz="4200" b="1" dirty="0" smtClean="0">
                <a:latin typeface="Times New Roman"/>
                <a:ea typeface="ＭＳ Ｐゴシック"/>
              </a:rPr>
              <a:t> </a:t>
            </a:r>
            <a:r>
              <a:rPr lang="en-US" sz="4200" b="1" dirty="0" err="1" smtClean="0">
                <a:latin typeface="Times New Roman"/>
                <a:ea typeface="ＭＳ Ｐゴシック"/>
              </a:rPr>
              <a:t>Panthi</a:t>
            </a:r>
            <a:r>
              <a:rPr lang="en-US" sz="4200" b="1" dirty="0" smtClean="0">
                <a:latin typeface="Times New Roman"/>
                <a:ea typeface="ＭＳ Ｐゴシック"/>
              </a:rPr>
              <a:t>*, </a:t>
            </a:r>
            <a:r>
              <a:rPr lang="en-US" sz="4200" b="1" dirty="0" err="1" smtClean="0">
                <a:latin typeface="Times New Roman"/>
                <a:ea typeface="ＭＳ Ｐゴシック"/>
              </a:rPr>
              <a:t>Soni</a:t>
            </a:r>
            <a:r>
              <a:rPr lang="en-US" sz="4200" b="1" dirty="0" smtClean="0">
                <a:latin typeface="Times New Roman"/>
                <a:ea typeface="ＭＳ Ｐゴシック"/>
              </a:rPr>
              <a:t> </a:t>
            </a:r>
            <a:r>
              <a:rPr lang="en-US" sz="4200" b="1" dirty="0">
                <a:latin typeface="Times New Roman"/>
                <a:ea typeface="ＭＳ Ｐゴシック"/>
              </a:rPr>
              <a:t>M. </a:t>
            </a:r>
            <a:r>
              <a:rPr lang="en-US" sz="4200" b="1" dirty="0" err="1" smtClean="0">
                <a:latin typeface="Times New Roman"/>
                <a:ea typeface="ＭＳ Ｐゴシック"/>
              </a:rPr>
              <a:t>Pradhanang</a:t>
            </a:r>
            <a:r>
              <a:rPr lang="en-US" sz="4200" b="1" dirty="0" smtClean="0">
                <a:latin typeface="Times New Roman"/>
                <a:ea typeface="ＭＳ Ｐゴシック"/>
              </a:rPr>
              <a:t>, Thomas </a:t>
            </a:r>
            <a:r>
              <a:rPr lang="en-US" sz="4200" b="1" dirty="0" err="1" smtClean="0">
                <a:latin typeface="Times New Roman"/>
                <a:ea typeface="ＭＳ Ｐゴシック"/>
              </a:rPr>
              <a:t>Boving</a:t>
            </a:r>
            <a:endParaRPr lang="en-US" sz="4200" b="1" baseline="30000" dirty="0" smtClean="0">
              <a:latin typeface="Times New Roman"/>
              <a:ea typeface="ＭＳ Ｐゴシック"/>
            </a:endParaRPr>
          </a:p>
          <a:p>
            <a:pPr algn="ctr"/>
            <a:r>
              <a:rPr lang="en-US" sz="3000" dirty="0" smtClean="0">
                <a:latin typeface="Times New Roman"/>
                <a:ea typeface="ＭＳ Ｐゴシック"/>
              </a:rPr>
              <a:t>University of Rhode Island, Department of Geosciences</a:t>
            </a:r>
          </a:p>
          <a:p>
            <a:pPr algn="ctr"/>
            <a:endParaRPr lang="en-US" sz="3000" dirty="0" smtClean="0">
              <a:latin typeface="Times New Roman"/>
              <a:ea typeface="ＭＳ Ｐゴシック"/>
            </a:endParaRPr>
          </a:p>
          <a:p>
            <a:pPr algn="ctr"/>
            <a:r>
              <a:rPr lang="en-US" sz="3000" dirty="0" smtClean="0">
                <a:latin typeface="Times New Roman"/>
                <a:ea typeface="ＭＳ Ｐゴシック"/>
              </a:rPr>
              <a:t> </a:t>
            </a:r>
            <a:r>
              <a:rPr lang="en-US" sz="3600" b="1" dirty="0" smtClean="0">
                <a:latin typeface="Times New Roman"/>
                <a:ea typeface="ＭＳ Ｐゴシック"/>
              </a:rPr>
              <a:t>*Corresponding Author: </a:t>
            </a:r>
            <a:r>
              <a:rPr lang="en-US" sz="3600" b="1" dirty="0" smtClean="0">
                <a:solidFill>
                  <a:srgbClr val="0070C0"/>
                </a:solidFill>
                <a:latin typeface="Times New Roman"/>
                <a:ea typeface="ＭＳ Ｐゴシック"/>
              </a:rPr>
              <a:t>jeeban_panthi@uri.edu</a:t>
            </a:r>
            <a:r>
              <a:rPr lang="en-US" sz="3600" b="1" dirty="0" smtClean="0">
                <a:latin typeface="Times New Roman"/>
                <a:ea typeface="ＭＳ Ｐゴシック"/>
              </a:rPr>
              <a:t>  </a:t>
            </a:r>
            <a:endParaRPr sz="4000" dirty="0"/>
          </a:p>
        </p:txBody>
      </p:sp>
      <p:sp>
        <p:nvSpPr>
          <p:cNvPr id="6" name="CustomShape 5"/>
          <p:cNvSpPr/>
          <p:nvPr/>
        </p:nvSpPr>
        <p:spPr>
          <a:xfrm>
            <a:off x="61844" y="5163207"/>
            <a:ext cx="8674962" cy="36269177"/>
          </a:xfrm>
          <a:prstGeom prst="rect">
            <a:avLst/>
          </a:prstGeom>
          <a:solidFill>
            <a:schemeClr val="bg1"/>
          </a:solidFill>
          <a:ln>
            <a:solidFill>
              <a:schemeClr val="tx1"/>
            </a:solidFill>
          </a:ln>
        </p:spPr>
        <p:txBody>
          <a:bodyPr lIns="548640" tIns="457200" rIns="548640" bIns="914400"/>
          <a:lstStyle/>
          <a:p>
            <a:pPr algn="just">
              <a:lnSpc>
                <a:spcPct val="100000"/>
              </a:lnSpc>
            </a:pPr>
            <a:r>
              <a:rPr lang="en-US" sz="3600" b="1" dirty="0" smtClean="0">
                <a:solidFill>
                  <a:srgbClr val="000000"/>
                </a:solidFill>
                <a:latin typeface="Arial"/>
                <a:ea typeface="ＭＳ Ｐゴシック"/>
              </a:rPr>
              <a:t>1. Introduction</a:t>
            </a:r>
            <a:r>
              <a:rPr lang="en-US" sz="3600" dirty="0" smtClean="0">
                <a:solidFill>
                  <a:srgbClr val="000000"/>
                </a:solidFill>
                <a:latin typeface="Arial"/>
                <a:ea typeface="ＭＳ Ｐゴシック"/>
              </a:rPr>
              <a:t> </a:t>
            </a:r>
            <a:endParaRPr sz="3600" dirty="0"/>
          </a:p>
          <a:p>
            <a:pPr algn="just">
              <a:lnSpc>
                <a:spcPct val="100000"/>
              </a:lnSpc>
            </a:pPr>
            <a:r>
              <a:rPr lang="en-US" sz="2800" dirty="0">
                <a:solidFill>
                  <a:srgbClr val="000000"/>
                </a:solidFill>
                <a:latin typeface="Arial"/>
                <a:ea typeface="ＭＳ Ｐゴシック"/>
              </a:rPr>
              <a:t>Freshwater aquifers in coastal aquifers are susceptible to degradation due to its proximity to seawater and the intensive water demands in to feed the increasing population in coastal zones. The wells in coastal areas are becoming saline due to the saltwater intrusion into freshwater aquifer. Tsunamis, hurricanes, droughts, and climate variability are acute driver of saltwater intrusion (</a:t>
            </a:r>
            <a:r>
              <a:rPr lang="en-US" sz="2800" dirty="0" err="1">
                <a:solidFill>
                  <a:srgbClr val="000000"/>
                </a:solidFill>
                <a:latin typeface="Arial"/>
                <a:ea typeface="ＭＳ Ｐゴシック"/>
              </a:rPr>
              <a:t>Moujabber</a:t>
            </a:r>
            <a:r>
              <a:rPr lang="en-US" sz="2800" dirty="0">
                <a:solidFill>
                  <a:srgbClr val="000000"/>
                </a:solidFill>
                <a:latin typeface="Arial"/>
                <a:ea typeface="ＭＳ Ｐゴシック"/>
              </a:rPr>
              <a:t> et al. 2006; FitzGerald et al. 2008). In Rhode Island, more than 40% of the public water supply comes from the groundwater and the rate is higher in Southern cities. </a:t>
            </a:r>
            <a:endParaRPr lang="en-US" sz="2800" b="1" dirty="0">
              <a:solidFill>
                <a:srgbClr val="000000"/>
              </a:solidFill>
              <a:latin typeface="Arial"/>
              <a:ea typeface="ＭＳ Ｐゴシック"/>
            </a:endParaRPr>
          </a:p>
          <a:p>
            <a:pPr algn="just">
              <a:lnSpc>
                <a:spcPct val="100000"/>
              </a:lnSpc>
            </a:pPr>
            <a:endParaRPr lang="en-US" sz="3600" b="1" dirty="0" smtClean="0">
              <a:solidFill>
                <a:srgbClr val="000000"/>
              </a:solidFill>
              <a:latin typeface="Arial"/>
              <a:ea typeface="ＭＳ Ｐゴシック"/>
            </a:endParaRPr>
          </a:p>
          <a:p>
            <a:pPr algn="just">
              <a:lnSpc>
                <a:spcPct val="100000"/>
              </a:lnSpc>
            </a:pPr>
            <a:r>
              <a:rPr lang="en-US" sz="3600" b="1" dirty="0" smtClean="0">
                <a:solidFill>
                  <a:srgbClr val="000000"/>
                </a:solidFill>
                <a:latin typeface="Arial"/>
                <a:ea typeface="ＭＳ Ｐゴシック"/>
              </a:rPr>
              <a:t>2. Objectives </a:t>
            </a:r>
          </a:p>
          <a:p>
            <a:pPr algn="just">
              <a:lnSpc>
                <a:spcPct val="100000"/>
              </a:lnSpc>
            </a:pPr>
            <a:r>
              <a:rPr lang="en-US" sz="2800" dirty="0">
                <a:solidFill>
                  <a:srgbClr val="000000"/>
                </a:solidFill>
                <a:latin typeface="Arial"/>
                <a:ea typeface="ＭＳ Ｐゴシック"/>
              </a:rPr>
              <a:t>Analysis of the </a:t>
            </a:r>
            <a:r>
              <a:rPr lang="en-US" sz="2800" dirty="0" smtClean="0">
                <a:solidFill>
                  <a:srgbClr val="000000"/>
                </a:solidFill>
                <a:latin typeface="Arial"/>
                <a:ea typeface="ＭＳ Ｐゴシック"/>
              </a:rPr>
              <a:t>well water quality indicator focusing to salinization using free and open source software R</a:t>
            </a:r>
          </a:p>
          <a:p>
            <a:pPr algn="just">
              <a:lnSpc>
                <a:spcPct val="100000"/>
              </a:lnSpc>
            </a:pPr>
            <a:endParaRPr lang="en-US" sz="2800" b="1" dirty="0" smtClean="0">
              <a:latin typeface="Arial" pitchFamily="34" charset="0"/>
              <a:cs typeface="Arial" pitchFamily="34" charset="0"/>
            </a:endParaRPr>
          </a:p>
          <a:p>
            <a:pPr>
              <a:lnSpc>
                <a:spcPct val="100000"/>
              </a:lnSpc>
            </a:pPr>
            <a:r>
              <a:rPr lang="en-US" sz="3600" b="1" dirty="0" smtClean="0">
                <a:latin typeface="Arial" pitchFamily="34" charset="0"/>
                <a:cs typeface="Arial" pitchFamily="34" charset="0"/>
              </a:rPr>
              <a:t>3. Study  area</a:t>
            </a:r>
          </a:p>
          <a:p>
            <a:pPr>
              <a:lnSpc>
                <a:spcPct val="100000"/>
              </a:lnSpc>
            </a:pPr>
            <a:endParaRPr lang="en-US" sz="3600" b="1" dirty="0">
              <a:latin typeface="Arial" pitchFamily="34" charset="0"/>
              <a:cs typeface="Arial" pitchFamily="34" charset="0"/>
            </a:endParaRPr>
          </a:p>
          <a:p>
            <a:pPr>
              <a:lnSpc>
                <a:spcPct val="100000"/>
              </a:lnSpc>
            </a:pPr>
            <a:endParaRPr lang="en-US" sz="3600" b="1" dirty="0" smtClean="0">
              <a:latin typeface="Arial" pitchFamily="34" charset="0"/>
              <a:cs typeface="Arial" pitchFamily="34" charset="0"/>
            </a:endParaRPr>
          </a:p>
          <a:p>
            <a:pPr algn="just">
              <a:lnSpc>
                <a:spcPct val="100000"/>
              </a:lnSpc>
            </a:pPr>
            <a:endParaRPr lang="en-US" sz="2200" b="1" dirty="0" smtClean="0"/>
          </a:p>
          <a:p>
            <a:pPr algn="just">
              <a:lnSpc>
                <a:spcPct val="100000"/>
              </a:lnSpc>
            </a:pPr>
            <a:endParaRPr lang="en-US" sz="2200" b="1" dirty="0"/>
          </a:p>
          <a:p>
            <a:pPr algn="just">
              <a:lnSpc>
                <a:spcPct val="100000"/>
              </a:lnSpc>
            </a:pPr>
            <a:endParaRPr lang="en-US" sz="2200" b="1" dirty="0" smtClean="0"/>
          </a:p>
          <a:p>
            <a:pPr algn="just">
              <a:lnSpc>
                <a:spcPct val="100000"/>
              </a:lnSpc>
            </a:pPr>
            <a:endParaRPr lang="en-US" sz="2200" b="1" dirty="0"/>
          </a:p>
          <a:p>
            <a:pPr algn="just">
              <a:lnSpc>
                <a:spcPct val="100000"/>
              </a:lnSpc>
            </a:pPr>
            <a:endParaRPr lang="en-US" sz="2200" b="1" dirty="0" smtClean="0"/>
          </a:p>
          <a:p>
            <a:pPr algn="just">
              <a:lnSpc>
                <a:spcPct val="100000"/>
              </a:lnSpc>
            </a:pPr>
            <a:endParaRPr lang="en-US" sz="2200" b="1" dirty="0"/>
          </a:p>
          <a:p>
            <a:pPr algn="just">
              <a:lnSpc>
                <a:spcPct val="100000"/>
              </a:lnSpc>
            </a:pPr>
            <a:endParaRPr lang="en-US" sz="2200" b="1" dirty="0" smtClean="0"/>
          </a:p>
          <a:p>
            <a:pPr algn="just">
              <a:lnSpc>
                <a:spcPct val="100000"/>
              </a:lnSpc>
            </a:pPr>
            <a:endParaRPr lang="en-US" sz="2200" b="1" dirty="0"/>
          </a:p>
          <a:p>
            <a:pPr algn="just">
              <a:lnSpc>
                <a:spcPct val="100000"/>
              </a:lnSpc>
            </a:pPr>
            <a:endParaRPr lang="en-US" sz="2200" b="1" dirty="0" smtClean="0"/>
          </a:p>
          <a:p>
            <a:pPr algn="just">
              <a:lnSpc>
                <a:spcPct val="100000"/>
              </a:lnSpc>
            </a:pPr>
            <a:endParaRPr lang="en-US" sz="2200" b="1" dirty="0"/>
          </a:p>
          <a:p>
            <a:pPr algn="just">
              <a:lnSpc>
                <a:spcPct val="100000"/>
              </a:lnSpc>
            </a:pPr>
            <a:endParaRPr lang="en-US" sz="2200" b="1" dirty="0" smtClean="0"/>
          </a:p>
          <a:p>
            <a:pPr algn="just">
              <a:lnSpc>
                <a:spcPct val="100000"/>
              </a:lnSpc>
            </a:pPr>
            <a:endParaRPr lang="en-US" sz="2200" b="1" dirty="0"/>
          </a:p>
          <a:p>
            <a:pPr algn="just">
              <a:lnSpc>
                <a:spcPct val="100000"/>
              </a:lnSpc>
            </a:pPr>
            <a:endParaRPr lang="en-US" sz="2200" b="1" dirty="0" smtClean="0"/>
          </a:p>
          <a:p>
            <a:pPr algn="just">
              <a:lnSpc>
                <a:spcPct val="100000"/>
              </a:lnSpc>
            </a:pPr>
            <a:endParaRPr lang="en-US" sz="2200" b="1" dirty="0"/>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r>
              <a:rPr lang="en-US" sz="2400" b="1" dirty="0" smtClean="0">
                <a:solidFill>
                  <a:srgbClr val="000000"/>
                </a:solidFill>
                <a:latin typeface="Arial"/>
                <a:ea typeface="ＭＳ Ｐゴシック"/>
              </a:rPr>
              <a:t>Figure 1: Map showing the Charlestown in Rhode Island. Blue circles are sampling sites</a:t>
            </a:r>
          </a:p>
          <a:p>
            <a:pPr algn="just">
              <a:lnSpc>
                <a:spcPct val="100000"/>
              </a:lnSpc>
            </a:pPr>
            <a:endParaRPr lang="en-US" sz="2800" b="1" dirty="0">
              <a:solidFill>
                <a:srgbClr val="000000"/>
              </a:solidFill>
              <a:latin typeface="Arial"/>
              <a:ea typeface="ＭＳ Ｐゴシック"/>
            </a:endParaRPr>
          </a:p>
          <a:p>
            <a:pPr algn="just">
              <a:lnSpc>
                <a:spcPct val="100000"/>
              </a:lnSpc>
            </a:pPr>
            <a:r>
              <a:rPr lang="en-US" sz="2800" dirty="0" smtClean="0">
                <a:solidFill>
                  <a:srgbClr val="000000"/>
                </a:solidFill>
                <a:latin typeface="Arial"/>
                <a:ea typeface="ＭＳ Ｐゴシック"/>
              </a:rPr>
              <a:t>Charlestown is a small town in Southern part of Rhode Island and it is bordered by the Atlantic ocean in the south. There are more than 4000 wells in the town and the well water is the only source of drinking water. </a:t>
            </a:r>
          </a:p>
          <a:p>
            <a:pPr algn="just">
              <a:lnSpc>
                <a:spcPct val="100000"/>
              </a:lnSpc>
            </a:pPr>
            <a:endParaRPr lang="en-US" sz="2800" b="1" dirty="0" smtClean="0">
              <a:latin typeface="Arial" pitchFamily="34" charset="0"/>
              <a:cs typeface="Arial" pitchFamily="34" charset="0"/>
            </a:endParaRPr>
          </a:p>
          <a:p>
            <a:r>
              <a:rPr lang="en-US" sz="3600" b="1" dirty="0">
                <a:latin typeface="Arial" pitchFamily="34" charset="0"/>
                <a:cs typeface="Arial" pitchFamily="34" charset="0"/>
              </a:rPr>
              <a:t>4. </a:t>
            </a:r>
            <a:r>
              <a:rPr lang="en-US" sz="3600" b="1" dirty="0" smtClean="0">
                <a:latin typeface="Arial" pitchFamily="34" charset="0"/>
                <a:cs typeface="Arial" pitchFamily="34" charset="0"/>
              </a:rPr>
              <a:t>Data</a:t>
            </a:r>
          </a:p>
          <a:p>
            <a:endParaRPr lang="en-US" sz="3600" b="1" dirty="0">
              <a:latin typeface="Arial" pitchFamily="34" charset="0"/>
              <a:cs typeface="Arial" pitchFamily="34" charset="0"/>
            </a:endParaRPr>
          </a:p>
          <a:p>
            <a:endParaRPr lang="en-US" sz="3600" b="1" dirty="0" smtClean="0">
              <a:latin typeface="Arial" pitchFamily="34" charset="0"/>
              <a:cs typeface="Arial" pitchFamily="34" charset="0"/>
            </a:endParaRPr>
          </a:p>
          <a:p>
            <a:endParaRPr lang="en-US" sz="3600" b="1" dirty="0">
              <a:latin typeface="Arial" pitchFamily="34" charset="0"/>
              <a:cs typeface="Arial" pitchFamily="34" charset="0"/>
            </a:endParaRPr>
          </a:p>
          <a:p>
            <a:endParaRPr lang="en-US" sz="3600" b="1" dirty="0" smtClean="0">
              <a:latin typeface="Arial" pitchFamily="34" charset="0"/>
              <a:cs typeface="Arial" pitchFamily="34" charset="0"/>
            </a:endParaRPr>
          </a:p>
          <a:p>
            <a:endParaRPr lang="en-US" sz="3600" b="1" dirty="0">
              <a:latin typeface="Arial" pitchFamily="34" charset="0"/>
              <a:cs typeface="Arial" pitchFamily="34" charset="0"/>
            </a:endParaRPr>
          </a:p>
          <a:p>
            <a:endParaRPr lang="en-US" sz="3600" b="1" dirty="0" smtClean="0">
              <a:latin typeface="Arial" pitchFamily="34" charset="0"/>
              <a:cs typeface="Arial" pitchFamily="34" charset="0"/>
            </a:endParaRPr>
          </a:p>
          <a:p>
            <a:endParaRPr lang="en-US" sz="3600" b="1" dirty="0" smtClean="0">
              <a:latin typeface="Arial" pitchFamily="34" charset="0"/>
              <a:cs typeface="Arial" pitchFamily="34" charset="0"/>
            </a:endParaRPr>
          </a:p>
          <a:p>
            <a:endParaRPr lang="en-US" sz="3600" b="1" dirty="0">
              <a:latin typeface="Arial" pitchFamily="34" charset="0"/>
              <a:cs typeface="Arial" pitchFamily="34" charset="0"/>
            </a:endParaRPr>
          </a:p>
          <a:p>
            <a:pPr algn="just"/>
            <a:r>
              <a:rPr lang="en-US" sz="2400" b="1" dirty="0" smtClean="0">
                <a:solidFill>
                  <a:srgbClr val="000000"/>
                </a:solidFill>
                <a:latin typeface="Arial"/>
                <a:ea typeface="ＭＳ Ｐゴシック"/>
              </a:rPr>
              <a:t>Figure </a:t>
            </a:r>
            <a:r>
              <a:rPr lang="en-US" sz="2400" b="1" dirty="0">
                <a:solidFill>
                  <a:srgbClr val="000000"/>
                </a:solidFill>
                <a:latin typeface="Arial"/>
                <a:ea typeface="ＭＳ Ｐゴシック"/>
              </a:rPr>
              <a:t>2: Number of </a:t>
            </a:r>
            <a:r>
              <a:rPr lang="en-US" sz="2400" b="1" dirty="0" smtClean="0">
                <a:solidFill>
                  <a:srgbClr val="000000"/>
                </a:solidFill>
                <a:latin typeface="Arial"/>
                <a:ea typeface="ＭＳ Ｐゴシック"/>
              </a:rPr>
              <a:t>well water samples taken  </a:t>
            </a:r>
            <a:r>
              <a:rPr lang="en-US" sz="2400" b="1" dirty="0">
                <a:solidFill>
                  <a:srgbClr val="000000"/>
                </a:solidFill>
                <a:latin typeface="Arial"/>
                <a:ea typeface="ＭＳ Ｐゴシック"/>
              </a:rPr>
              <a:t>in different </a:t>
            </a:r>
            <a:r>
              <a:rPr lang="en-US" sz="2400" b="1" dirty="0" smtClean="0">
                <a:solidFill>
                  <a:srgbClr val="000000"/>
                </a:solidFill>
                <a:latin typeface="Arial"/>
                <a:ea typeface="ＭＳ Ｐゴシック"/>
              </a:rPr>
              <a:t>years</a:t>
            </a:r>
          </a:p>
          <a:p>
            <a:pPr algn="just"/>
            <a:endParaRPr lang="en-US" sz="2800" b="1" dirty="0">
              <a:solidFill>
                <a:srgbClr val="000000"/>
              </a:solidFill>
              <a:latin typeface="Arial"/>
              <a:ea typeface="ＭＳ Ｐゴシック"/>
            </a:endParaRPr>
          </a:p>
          <a:p>
            <a:pPr algn="just"/>
            <a:r>
              <a:rPr lang="en-US" sz="2800" dirty="0">
                <a:solidFill>
                  <a:srgbClr val="000000"/>
                </a:solidFill>
                <a:latin typeface="Arial"/>
                <a:ea typeface="ＭＳ Ｐゴシック"/>
              </a:rPr>
              <a:t>Electrical conductivity, </a:t>
            </a:r>
            <a:r>
              <a:rPr lang="en-US" sz="2800" dirty="0" smtClean="0">
                <a:solidFill>
                  <a:srgbClr val="000000"/>
                </a:solidFill>
                <a:latin typeface="Arial"/>
                <a:ea typeface="ＭＳ Ｐゴシック"/>
              </a:rPr>
              <a:t>chloride, total </a:t>
            </a:r>
            <a:r>
              <a:rPr lang="en-US" sz="2800" dirty="0">
                <a:solidFill>
                  <a:srgbClr val="000000"/>
                </a:solidFill>
                <a:latin typeface="Arial"/>
                <a:ea typeface="ＭＳ Ｐゴシック"/>
              </a:rPr>
              <a:t>dissolved solids, </a:t>
            </a:r>
            <a:r>
              <a:rPr lang="en-US" sz="2800" dirty="0" smtClean="0">
                <a:solidFill>
                  <a:srgbClr val="000000"/>
                </a:solidFill>
                <a:latin typeface="Arial"/>
                <a:ea typeface="ＭＳ Ｐゴシック"/>
              </a:rPr>
              <a:t>coliform </a:t>
            </a:r>
            <a:r>
              <a:rPr lang="en-US" sz="2800" dirty="0">
                <a:solidFill>
                  <a:srgbClr val="000000"/>
                </a:solidFill>
                <a:latin typeface="Arial"/>
                <a:ea typeface="ＭＳ Ｐゴシック"/>
              </a:rPr>
              <a:t>detection were obtained from 175 wells since 2008 till 2017. </a:t>
            </a:r>
            <a:r>
              <a:rPr lang="en-US" sz="2800" dirty="0" smtClean="0">
                <a:solidFill>
                  <a:srgbClr val="000000"/>
                </a:solidFill>
                <a:latin typeface="Arial"/>
                <a:ea typeface="ＭＳ Ｐゴシック"/>
              </a:rPr>
              <a:t>The data were collected by the town of Charlestown and the data are not in a fixed time interval. The number of samples available are shown in figure 2. </a:t>
            </a:r>
            <a:endParaRPr lang="en-US" sz="2800" dirty="0">
              <a:solidFill>
                <a:srgbClr val="000000"/>
              </a:solidFill>
              <a:latin typeface="Arial"/>
              <a:ea typeface="ＭＳ Ｐゴシック"/>
            </a:endParaRPr>
          </a:p>
          <a:p>
            <a:pPr>
              <a:lnSpc>
                <a:spcPct val="100000"/>
              </a:lnSpc>
            </a:pPr>
            <a:endParaRPr dirty="0"/>
          </a:p>
        </p:txBody>
      </p:sp>
      <p:sp>
        <p:nvSpPr>
          <p:cNvPr id="7" name="CustomShape 1"/>
          <p:cNvSpPr/>
          <p:nvPr/>
        </p:nvSpPr>
        <p:spPr>
          <a:xfrm>
            <a:off x="9117806" y="5163206"/>
            <a:ext cx="10739139" cy="36269178"/>
          </a:xfrm>
          <a:prstGeom prst="rect">
            <a:avLst/>
          </a:prstGeom>
          <a:solidFill>
            <a:srgbClr val="FFFFFF"/>
          </a:solidFill>
          <a:ln>
            <a:solidFill>
              <a:schemeClr val="tx1"/>
            </a:solidFill>
          </a:ln>
        </p:spPr>
        <p:txBody>
          <a:bodyPr lIns="548640" tIns="457200" rIns="548640" bIns="914400"/>
          <a:lstStyle/>
          <a:p>
            <a:pPr algn="just">
              <a:lnSpc>
                <a:spcPct val="100000"/>
              </a:lnSpc>
            </a:pPr>
            <a:r>
              <a:rPr lang="en-US" sz="3600" b="1" dirty="0">
                <a:latin typeface="Arial" pitchFamily="34" charset="0"/>
                <a:cs typeface="Arial" pitchFamily="34" charset="0"/>
              </a:rPr>
              <a:t>5</a:t>
            </a:r>
            <a:r>
              <a:rPr lang="en-US" sz="3600" b="1" dirty="0" smtClean="0">
                <a:latin typeface="Arial" pitchFamily="34" charset="0"/>
                <a:cs typeface="Arial" pitchFamily="34" charset="0"/>
              </a:rPr>
              <a:t>. Results</a:t>
            </a:r>
          </a:p>
          <a:p>
            <a:pPr algn="just">
              <a:lnSpc>
                <a:spcPct val="100000"/>
              </a:lnSpc>
            </a:pPr>
            <a:r>
              <a:rPr lang="en-US" sz="3000" b="1" dirty="0" smtClean="0">
                <a:latin typeface="Arial" pitchFamily="34" charset="0"/>
                <a:cs typeface="Arial" pitchFamily="34" charset="0"/>
              </a:rPr>
              <a:t>5.1 Temporal variation of salinity in well water</a:t>
            </a:r>
          </a:p>
          <a:p>
            <a:pPr algn="just">
              <a:lnSpc>
                <a:spcPct val="100000"/>
              </a:lnSpc>
            </a:pPr>
            <a:endParaRPr lang="en-US" sz="3000" b="1" dirty="0" smtClean="0">
              <a:latin typeface="Arial" pitchFamily="34" charset="0"/>
              <a:cs typeface="Arial" pitchFamily="34" charset="0"/>
            </a:endParaRPr>
          </a:p>
          <a:p>
            <a:pPr algn="just">
              <a:lnSpc>
                <a:spcPct val="100000"/>
              </a:lnSpc>
            </a:pPr>
            <a:endParaRPr lang="en-US" dirty="0" smtClean="0"/>
          </a:p>
          <a:p>
            <a:pPr algn="just">
              <a:lnSpc>
                <a:spcPct val="100000"/>
              </a:lnSpc>
            </a:pPr>
            <a:endParaRPr lang="en-US" dirty="0" smtClean="0"/>
          </a:p>
          <a:p>
            <a:pPr algn="just">
              <a:lnSpc>
                <a:spcPct val="100000"/>
              </a:lnSpc>
            </a:pPr>
            <a:endParaRPr lang="en-US" dirty="0" smtClean="0"/>
          </a:p>
          <a:p>
            <a:pPr algn="just">
              <a:lnSpc>
                <a:spcPct val="100000"/>
              </a:lnSpc>
            </a:pPr>
            <a:endParaRPr lang="en-US" sz="1400" dirty="0" smtClean="0"/>
          </a:p>
          <a:p>
            <a:pPr algn="just">
              <a:lnSpc>
                <a:spcPct val="100000"/>
              </a:lnSpc>
            </a:pPr>
            <a:endParaRPr lang="en-US" sz="1400" dirty="0"/>
          </a:p>
          <a:p>
            <a:pPr algn="just">
              <a:lnSpc>
                <a:spcPct val="100000"/>
              </a:lnSpc>
            </a:pPr>
            <a:endParaRPr lang="en-US" sz="1400" dirty="0" smtClean="0"/>
          </a:p>
          <a:p>
            <a:pPr algn="just">
              <a:lnSpc>
                <a:spcPct val="100000"/>
              </a:lnSpc>
            </a:pPr>
            <a:endParaRPr lang="en-US" sz="1400" dirty="0"/>
          </a:p>
          <a:p>
            <a:pPr algn="just"/>
            <a:r>
              <a:rPr lang="en-US" sz="2400" b="1" dirty="0" smtClean="0">
                <a:latin typeface="Arial" pitchFamily="34" charset="0"/>
                <a:cs typeface="Arial" pitchFamily="34" charset="0"/>
              </a:rPr>
              <a:t>Figure </a:t>
            </a:r>
            <a:r>
              <a:rPr lang="en-US" sz="2400" b="1" dirty="0">
                <a:latin typeface="Arial" pitchFamily="34" charset="0"/>
                <a:cs typeface="Arial" pitchFamily="34" charset="0"/>
              </a:rPr>
              <a:t>3</a:t>
            </a:r>
            <a:r>
              <a:rPr lang="en-US" sz="2400" b="1" dirty="0" smtClean="0">
                <a:latin typeface="Arial" pitchFamily="34" charset="0"/>
                <a:cs typeface="Arial" pitchFamily="34" charset="0"/>
              </a:rPr>
              <a:t>: Yearly variation of total dissolved solids. The blue line indicates the trend and red dots are average (mean) values.</a:t>
            </a:r>
          </a:p>
          <a:p>
            <a:pPr algn="just"/>
            <a:endParaRPr lang="en-US" sz="2400" b="1" dirty="0" smtClean="0">
              <a:latin typeface="Arial" pitchFamily="34" charset="0"/>
              <a:cs typeface="Arial" pitchFamily="34" charset="0"/>
            </a:endParaRPr>
          </a:p>
          <a:p>
            <a:pPr algn="just"/>
            <a:r>
              <a:rPr lang="en-US" sz="2800" dirty="0" smtClean="0">
                <a:latin typeface="Arial" pitchFamily="34" charset="0"/>
                <a:cs typeface="Arial" pitchFamily="34" charset="0"/>
              </a:rPr>
              <a:t>The TDS does not show any linear trend in yearly time scale. However the inter-annual variation is high.</a:t>
            </a:r>
            <a:endParaRPr lang="en-US" sz="2800" dirty="0" smtClean="0"/>
          </a:p>
          <a:p>
            <a:pPr algn="just">
              <a:lnSpc>
                <a:spcPct val="100000"/>
              </a:lnSpc>
            </a:pPr>
            <a:endParaRPr lang="en-US" sz="4800" dirty="0" smtClean="0"/>
          </a:p>
          <a:p>
            <a:pPr algn="just">
              <a:lnSpc>
                <a:spcPct val="100000"/>
              </a:lnSpc>
            </a:pPr>
            <a:endParaRPr lang="en-US" dirty="0" smtClean="0"/>
          </a:p>
          <a:p>
            <a:pPr algn="just">
              <a:lnSpc>
                <a:spcPct val="100000"/>
              </a:lnSpc>
            </a:pPr>
            <a:endParaRPr lang="en-US" dirty="0"/>
          </a:p>
          <a:p>
            <a:pPr algn="just">
              <a:lnSpc>
                <a:spcPct val="100000"/>
              </a:lnSpc>
            </a:pPr>
            <a:endParaRPr lang="en-US" dirty="0" smtClean="0"/>
          </a:p>
          <a:p>
            <a:pPr algn="just">
              <a:lnSpc>
                <a:spcPct val="100000"/>
              </a:lnSpc>
            </a:pPr>
            <a:endParaRPr lang="en-US" dirty="0"/>
          </a:p>
          <a:p>
            <a:pPr algn="just"/>
            <a:r>
              <a:rPr lang="en-US" sz="2400" b="1" dirty="0">
                <a:latin typeface="Arial" pitchFamily="34" charset="0"/>
                <a:cs typeface="Arial" pitchFamily="34" charset="0"/>
              </a:rPr>
              <a:t>Figure </a:t>
            </a:r>
            <a:r>
              <a:rPr lang="en-US" sz="2400" b="1" dirty="0" smtClean="0">
                <a:latin typeface="Arial" pitchFamily="34" charset="0"/>
                <a:cs typeface="Arial" pitchFamily="34" charset="0"/>
              </a:rPr>
              <a:t>4: Monthly variation </a:t>
            </a:r>
            <a:r>
              <a:rPr lang="en-US" sz="2400" b="1" dirty="0">
                <a:latin typeface="Arial" pitchFamily="34" charset="0"/>
                <a:cs typeface="Arial" pitchFamily="34" charset="0"/>
              </a:rPr>
              <a:t>of total dissolved </a:t>
            </a:r>
            <a:r>
              <a:rPr lang="en-US" sz="2400" b="1" dirty="0" smtClean="0">
                <a:latin typeface="Arial" pitchFamily="34" charset="0"/>
                <a:cs typeface="Arial" pitchFamily="34" charset="0"/>
              </a:rPr>
              <a:t>solids. Red dot indicate the average value for the month.</a:t>
            </a: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r>
              <a:rPr lang="en-US" sz="2400" dirty="0" smtClean="0">
                <a:latin typeface="Arial" pitchFamily="34" charset="0"/>
                <a:cs typeface="Arial" pitchFamily="34" charset="0"/>
              </a:rPr>
              <a:t>In monthly scale, the salinity level varies with highest in December to the lowest in May and October months. The high level in winter could be the application of de-icing salt on roads which ultimately enters to the groundwater aquifer. </a:t>
            </a:r>
            <a:endParaRPr lang="en-US" sz="2400"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r>
              <a:rPr lang="en-US" sz="3000" b="1" dirty="0" smtClean="0">
                <a:latin typeface="Arial" pitchFamily="34" charset="0"/>
                <a:cs typeface="Arial" pitchFamily="34" charset="0"/>
              </a:rPr>
              <a:t>5.2 Spatial variation </a:t>
            </a:r>
            <a:r>
              <a:rPr lang="en-US" sz="3000" b="1" dirty="0">
                <a:latin typeface="Arial" pitchFamily="34" charset="0"/>
                <a:cs typeface="Arial" pitchFamily="34" charset="0"/>
              </a:rPr>
              <a:t>of salinity in well water</a:t>
            </a: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r>
              <a:rPr lang="en-US" sz="2400" b="1" dirty="0" smtClean="0">
                <a:latin typeface="Arial" pitchFamily="34" charset="0"/>
                <a:cs typeface="Arial" pitchFamily="34" charset="0"/>
              </a:rPr>
              <a:t>Fig </a:t>
            </a:r>
            <a:r>
              <a:rPr lang="en-US" sz="2400" b="1" dirty="0">
                <a:latin typeface="Arial" pitchFamily="34" charset="0"/>
                <a:cs typeface="Arial" pitchFamily="34" charset="0"/>
              </a:rPr>
              <a:t>5</a:t>
            </a:r>
            <a:r>
              <a:rPr lang="en-US" sz="2400" b="1" dirty="0" smtClean="0">
                <a:latin typeface="Arial" pitchFamily="34" charset="0"/>
                <a:cs typeface="Arial" pitchFamily="34" charset="0"/>
              </a:rPr>
              <a:t>: The interpolation of the TDS</a:t>
            </a:r>
          </a:p>
          <a:p>
            <a:pPr algn="just">
              <a:lnSpc>
                <a:spcPct val="100000"/>
              </a:lnSpc>
            </a:pPr>
            <a:endParaRPr lang="en-US" sz="2400" b="1" dirty="0">
              <a:latin typeface="Arial" pitchFamily="34" charset="0"/>
              <a:cs typeface="Arial" pitchFamily="34" charset="0"/>
            </a:endParaRPr>
          </a:p>
          <a:p>
            <a:pPr algn="just">
              <a:lnSpc>
                <a:spcPct val="100000"/>
              </a:lnSpc>
            </a:pPr>
            <a:r>
              <a:rPr lang="en-US" sz="2400" dirty="0" smtClean="0">
                <a:latin typeface="Arial" pitchFamily="34" charset="0"/>
                <a:cs typeface="Arial" pitchFamily="34" charset="0"/>
              </a:rPr>
              <a:t>It shows that the areas connected with the salt ponds have been recorded with the higher concentration</a:t>
            </a:r>
            <a:endParaRPr lang="en-US" sz="3000" dirty="0" smtClean="0">
              <a:latin typeface="Arial" pitchFamily="34" charset="0"/>
              <a:cs typeface="Arial" pitchFamily="34" charset="0"/>
            </a:endParaRPr>
          </a:p>
          <a:p>
            <a:pPr algn="just">
              <a:lnSpc>
                <a:spcPct val="100000"/>
              </a:lnSpc>
            </a:pPr>
            <a:endParaRPr lang="en-US" dirty="0" smtClean="0"/>
          </a:p>
          <a:p>
            <a:pPr algn="just">
              <a:lnSpc>
                <a:spcPct val="100000"/>
              </a:lnSpc>
            </a:pPr>
            <a:endParaRPr lang="en-US" dirty="0" smtClean="0"/>
          </a:p>
          <a:p>
            <a:pPr algn="just">
              <a:lnSpc>
                <a:spcPct val="100000"/>
              </a:lnSpc>
            </a:pPr>
            <a:endParaRPr lang="en-US" sz="1800" dirty="0" smtClean="0"/>
          </a:p>
          <a:p>
            <a:pPr algn="just">
              <a:lnSpc>
                <a:spcPct val="100000"/>
              </a:lnSpc>
            </a:pPr>
            <a:endParaRPr lang="en-US" sz="1800" dirty="0" smtClean="0"/>
          </a:p>
          <a:p>
            <a:pPr algn="just">
              <a:lnSpc>
                <a:spcPct val="100000"/>
              </a:lnSpc>
            </a:pPr>
            <a:endParaRPr lang="en-US" sz="1800" dirty="0" smtClean="0"/>
          </a:p>
          <a:p>
            <a:pPr algn="just">
              <a:lnSpc>
                <a:spcPct val="100000"/>
              </a:lnSpc>
            </a:pPr>
            <a:endParaRPr lang="en-US" sz="1800" dirty="0" smtClean="0"/>
          </a:p>
          <a:p>
            <a:pPr algn="just">
              <a:lnSpc>
                <a:spcPct val="100000"/>
              </a:lnSpc>
            </a:pPr>
            <a:endParaRPr lang="en-US" sz="1800" dirty="0" smtClean="0"/>
          </a:p>
          <a:p>
            <a:pPr algn="just">
              <a:lnSpc>
                <a:spcPct val="100000"/>
              </a:lnSpc>
            </a:pPr>
            <a:endParaRPr lang="en-US" sz="1800" dirty="0" smtClean="0"/>
          </a:p>
          <a:p>
            <a:pPr algn="just">
              <a:lnSpc>
                <a:spcPct val="100000"/>
              </a:lnSpc>
            </a:pPr>
            <a:endParaRPr lang="en-US" sz="1800" dirty="0" smtClean="0"/>
          </a:p>
          <a:p>
            <a:pPr algn="just">
              <a:lnSpc>
                <a:spcPct val="100000"/>
              </a:lnSpc>
            </a:pPr>
            <a:endParaRPr lang="en-US" sz="1800" dirty="0" smtClean="0"/>
          </a:p>
          <a:p>
            <a:pPr algn="just"/>
            <a:r>
              <a:rPr lang="en-US" sz="2400" b="1" dirty="0">
                <a:latin typeface="Arial" pitchFamily="34" charset="0"/>
                <a:cs typeface="Arial" pitchFamily="34" charset="0"/>
              </a:rPr>
              <a:t>Fig 5: Average TDS below and above Route 1 highway</a:t>
            </a:r>
          </a:p>
          <a:p>
            <a:pPr algn="just">
              <a:lnSpc>
                <a:spcPct val="100000"/>
              </a:lnSpc>
            </a:pPr>
            <a:endParaRPr lang="en-US" sz="2600" dirty="0" smtClean="0"/>
          </a:p>
          <a:p>
            <a:pPr algn="just">
              <a:lnSpc>
                <a:spcPct val="100000"/>
              </a:lnSpc>
            </a:pPr>
            <a:r>
              <a:rPr lang="en-US" sz="2600" dirty="0" smtClean="0"/>
              <a:t>The salinity level is higher in the areas below Route 1 highway than above areas. It signals that there could be a potential problem of saltwater intrusion. </a:t>
            </a:r>
          </a:p>
          <a:p>
            <a:pPr algn="just">
              <a:lnSpc>
                <a:spcPct val="100000"/>
              </a:lnSpc>
            </a:pPr>
            <a:endParaRPr lang="en-US" sz="2400" b="1" dirty="0" smtClean="0"/>
          </a:p>
          <a:p>
            <a:pPr algn="just">
              <a:lnSpc>
                <a:spcPct val="100000"/>
              </a:lnSpc>
            </a:pPr>
            <a:endParaRPr lang="en-US" sz="2400" b="1" dirty="0"/>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1200" b="1" dirty="0" smtClean="0">
              <a:latin typeface="Arial" pitchFamily="34" charset="0"/>
              <a:cs typeface="Arial" pitchFamily="34" charset="0"/>
            </a:endParaRPr>
          </a:p>
          <a:p>
            <a:pPr marL="457200" indent="-457200" algn="just">
              <a:lnSpc>
                <a:spcPct val="100000"/>
              </a:lnSpc>
              <a:buFont typeface="Arial" pitchFamily="34" charset="0"/>
              <a:buChar char="•"/>
            </a:pPr>
            <a:endParaRPr lang="en-US" sz="2800" dirty="0" smtClean="0">
              <a:latin typeface="+mj-lt"/>
            </a:endParaRPr>
          </a:p>
          <a:p>
            <a:pPr marL="457200" indent="-457200" algn="just">
              <a:lnSpc>
                <a:spcPct val="100000"/>
              </a:lnSpc>
              <a:buFont typeface="Arial" pitchFamily="34" charset="0"/>
              <a:buChar char="•"/>
            </a:pPr>
            <a:endParaRPr lang="en-US" sz="2800" dirty="0">
              <a:latin typeface="+mj-lt"/>
            </a:endParaRPr>
          </a:p>
          <a:p>
            <a:pPr marL="457200" indent="-457200" algn="just">
              <a:lnSpc>
                <a:spcPct val="100000"/>
              </a:lnSpc>
              <a:buFont typeface="Arial" pitchFamily="34" charset="0"/>
              <a:buChar char="•"/>
            </a:pPr>
            <a:endParaRPr lang="en-US" sz="2800" dirty="0" smtClean="0">
              <a:latin typeface="+mj-lt"/>
            </a:endParaRPr>
          </a:p>
          <a:p>
            <a:pPr marL="457200" indent="-457200" algn="just">
              <a:lnSpc>
                <a:spcPct val="100000"/>
              </a:lnSpc>
              <a:buFont typeface="Arial" pitchFamily="34" charset="0"/>
              <a:buChar char="•"/>
            </a:pPr>
            <a:endParaRPr lang="en-US" sz="2800" dirty="0">
              <a:latin typeface="+mj-lt"/>
            </a:endParaRPr>
          </a:p>
          <a:p>
            <a:pPr marL="457200" indent="-457200" algn="just">
              <a:lnSpc>
                <a:spcPct val="100000"/>
              </a:lnSpc>
              <a:buFont typeface="Arial" pitchFamily="34" charset="0"/>
              <a:buChar char="•"/>
            </a:pPr>
            <a:endParaRPr lang="en-US" sz="2800" dirty="0" smtClean="0">
              <a:latin typeface="+mj-lt"/>
            </a:endParaRPr>
          </a:p>
          <a:p>
            <a:pPr marL="457200" indent="-457200" algn="just">
              <a:lnSpc>
                <a:spcPct val="100000"/>
              </a:lnSpc>
              <a:buFont typeface="Arial" pitchFamily="34" charset="0"/>
              <a:buChar char="•"/>
            </a:pPr>
            <a:endParaRPr lang="en-US" sz="2800" dirty="0">
              <a:latin typeface="+mj-lt"/>
            </a:endParaRPr>
          </a:p>
          <a:p>
            <a:pPr marL="457200" indent="-457200" algn="just">
              <a:lnSpc>
                <a:spcPct val="100000"/>
              </a:lnSpc>
              <a:buFont typeface="Arial" pitchFamily="34" charset="0"/>
              <a:buChar char="•"/>
            </a:pPr>
            <a:endParaRPr lang="en-US" sz="2800" dirty="0">
              <a:latin typeface="+mj-lt"/>
            </a:endParaRPr>
          </a:p>
          <a:p>
            <a:pPr marL="457200" indent="-457200" algn="just">
              <a:lnSpc>
                <a:spcPct val="100000"/>
              </a:lnSpc>
              <a:buFont typeface="Arial" pitchFamily="34" charset="0"/>
              <a:buChar char="•"/>
            </a:pPr>
            <a:endParaRPr lang="en-US" sz="2800" dirty="0" smtClean="0">
              <a:latin typeface="+mj-lt"/>
            </a:endParaRPr>
          </a:p>
          <a:p>
            <a:pPr algn="just">
              <a:lnSpc>
                <a:spcPct val="100000"/>
              </a:lnSpc>
            </a:pPr>
            <a:endParaRPr lang="en-US" sz="2200" b="1" dirty="0" smtClean="0">
              <a:latin typeface="+mj-lt"/>
            </a:endParaRPr>
          </a:p>
          <a:p>
            <a:pPr algn="just">
              <a:lnSpc>
                <a:spcPct val="100000"/>
              </a:lnSpc>
            </a:pPr>
            <a:endParaRPr lang="en-US" sz="2200" b="1" dirty="0">
              <a:latin typeface="+mj-lt"/>
            </a:endParaRPr>
          </a:p>
          <a:p>
            <a:pPr algn="just">
              <a:lnSpc>
                <a:spcPct val="100000"/>
              </a:lnSpc>
            </a:pPr>
            <a:endParaRPr lang="en-US" sz="2200" b="1" dirty="0" smtClean="0">
              <a:latin typeface="+mj-lt"/>
            </a:endParaRPr>
          </a:p>
          <a:p>
            <a:pPr marL="457200" indent="-457200" algn="just">
              <a:lnSpc>
                <a:spcPct val="100000"/>
              </a:lnSpc>
              <a:buFont typeface="Arial" pitchFamily="34" charset="0"/>
              <a:buChar char="•"/>
            </a:pPr>
            <a:endParaRPr lang="en-US" sz="2800" dirty="0" smtClean="0">
              <a:latin typeface="+mj-lt"/>
            </a:endParaRPr>
          </a:p>
          <a:p>
            <a:pPr algn="just">
              <a:lnSpc>
                <a:spcPct val="100000"/>
              </a:lnSpc>
            </a:pPr>
            <a:endParaRPr dirty="0"/>
          </a:p>
        </p:txBody>
      </p:sp>
      <p:sp>
        <p:nvSpPr>
          <p:cNvPr id="8" name="CustomShape 2"/>
          <p:cNvSpPr/>
          <p:nvPr/>
        </p:nvSpPr>
        <p:spPr>
          <a:xfrm>
            <a:off x="20183476" y="5163206"/>
            <a:ext cx="9829800" cy="36269177"/>
          </a:xfrm>
          <a:prstGeom prst="rect">
            <a:avLst/>
          </a:prstGeom>
          <a:solidFill>
            <a:srgbClr val="FFFFFF"/>
          </a:solidFill>
          <a:ln>
            <a:solidFill>
              <a:schemeClr val="tx1"/>
            </a:solidFill>
          </a:ln>
        </p:spPr>
        <p:txBody>
          <a:bodyPr lIns="548640" tIns="457200" rIns="548640" bIns="914400"/>
          <a:lstStyle/>
          <a:p>
            <a:pPr>
              <a:lnSpc>
                <a:spcPct val="100000"/>
              </a:lnSpc>
            </a:pPr>
            <a:r>
              <a:rPr lang="en-US" sz="3000" b="1" dirty="0" smtClean="0">
                <a:latin typeface="Arial" pitchFamily="34" charset="0"/>
                <a:cs typeface="Arial" pitchFamily="34" charset="0"/>
              </a:rPr>
              <a:t>5.3 TDS relationship with water quality indicators</a:t>
            </a:r>
          </a:p>
          <a:p>
            <a:pPr algn="just">
              <a:lnSpc>
                <a:spcPct val="100000"/>
              </a:lnSpc>
            </a:pPr>
            <a:endParaRPr lang="en-US" sz="2800" dirty="0" smtClean="0"/>
          </a:p>
          <a:p>
            <a:pPr algn="just">
              <a:lnSpc>
                <a:spcPct val="100000"/>
              </a:lnSpc>
            </a:pPr>
            <a:endParaRPr lang="en-US" sz="2800" dirty="0"/>
          </a:p>
          <a:p>
            <a:pPr algn="just">
              <a:lnSpc>
                <a:spcPct val="100000"/>
              </a:lnSpc>
            </a:pPr>
            <a:endParaRPr lang="en-US" sz="2800" dirty="0" smtClean="0"/>
          </a:p>
          <a:p>
            <a:pPr algn="just">
              <a:lnSpc>
                <a:spcPct val="100000"/>
              </a:lnSpc>
            </a:pPr>
            <a:endParaRPr lang="en-US" sz="2800" dirty="0"/>
          </a:p>
          <a:p>
            <a:pPr algn="just">
              <a:lnSpc>
                <a:spcPct val="100000"/>
              </a:lnSpc>
            </a:pPr>
            <a:endParaRPr lang="en-US" sz="2800" dirty="0" smtClean="0"/>
          </a:p>
          <a:p>
            <a:pPr algn="just">
              <a:lnSpc>
                <a:spcPct val="100000"/>
              </a:lnSpc>
            </a:pPr>
            <a:endParaRPr lang="en-US" sz="2800" dirty="0"/>
          </a:p>
          <a:p>
            <a:pPr algn="just">
              <a:lnSpc>
                <a:spcPct val="100000"/>
              </a:lnSpc>
            </a:pPr>
            <a:endParaRPr lang="en-US" sz="2800" dirty="0" smtClean="0"/>
          </a:p>
          <a:p>
            <a:pPr algn="just">
              <a:lnSpc>
                <a:spcPct val="100000"/>
              </a:lnSpc>
            </a:pPr>
            <a:endParaRPr lang="en-US" sz="2800" dirty="0"/>
          </a:p>
          <a:p>
            <a:pPr algn="just">
              <a:lnSpc>
                <a:spcPct val="100000"/>
              </a:lnSpc>
            </a:pPr>
            <a:endParaRPr lang="en-US" sz="2800" dirty="0" smtClean="0"/>
          </a:p>
          <a:p>
            <a:pPr algn="just">
              <a:lnSpc>
                <a:spcPct val="100000"/>
              </a:lnSpc>
            </a:pPr>
            <a:endParaRPr lang="en-US" sz="2800" dirty="0"/>
          </a:p>
          <a:p>
            <a:pPr algn="just">
              <a:lnSpc>
                <a:spcPct val="100000"/>
              </a:lnSpc>
            </a:pPr>
            <a:endParaRPr lang="en-US" sz="2800" dirty="0" smtClean="0"/>
          </a:p>
          <a:p>
            <a:pPr algn="just">
              <a:lnSpc>
                <a:spcPct val="100000"/>
              </a:lnSpc>
            </a:pPr>
            <a:endParaRPr lang="en-US" sz="2800" dirty="0"/>
          </a:p>
          <a:p>
            <a:pPr algn="just">
              <a:lnSpc>
                <a:spcPct val="100000"/>
              </a:lnSpc>
            </a:pPr>
            <a:r>
              <a:rPr lang="en-US" sz="2400" b="1" dirty="0" smtClean="0">
                <a:latin typeface="Arial" panose="020B0604020202020204" pitchFamily="34" charset="0"/>
                <a:cs typeface="Arial" panose="020B0604020202020204" pitchFamily="34" charset="0"/>
              </a:rPr>
              <a:t>Figure 7: Correlation between TDS and chloride concentration</a:t>
            </a:r>
          </a:p>
          <a:p>
            <a:pPr algn="just">
              <a:lnSpc>
                <a:spcPct val="100000"/>
              </a:lnSpc>
            </a:pPr>
            <a:endParaRPr lang="en-US" sz="2400" dirty="0">
              <a:latin typeface="Arial" panose="020B0604020202020204" pitchFamily="34" charset="0"/>
              <a:cs typeface="Arial" panose="020B0604020202020204" pitchFamily="34" charset="0"/>
            </a:endParaRPr>
          </a:p>
          <a:p>
            <a:pPr algn="just">
              <a:lnSpc>
                <a:spcPct val="100000"/>
              </a:lnSpc>
            </a:pPr>
            <a:r>
              <a:rPr lang="en-US" sz="2400" dirty="0" smtClean="0">
                <a:latin typeface="Arial" panose="020B0604020202020204" pitchFamily="34" charset="0"/>
                <a:cs typeface="Arial" panose="020B0604020202020204" pitchFamily="34" charset="0"/>
              </a:rPr>
              <a:t>The strong correlation between TDS and chloride with significant level indicates that one indicator compliments other. In future, researcher can just measure one to predict the other if there is research scarcity to monitor both the water quality parameters. </a:t>
            </a:r>
          </a:p>
          <a:p>
            <a:pPr algn="just">
              <a:lnSpc>
                <a:spcPct val="100000"/>
              </a:lnSpc>
            </a:pPr>
            <a:endParaRPr lang="en-US" sz="2400" dirty="0">
              <a:latin typeface="Arial" panose="020B0604020202020204" pitchFamily="34" charset="0"/>
              <a:cs typeface="Arial" panose="020B0604020202020204" pitchFamily="34" charset="0"/>
            </a:endParaRPr>
          </a:p>
          <a:p>
            <a:pPr algn="just">
              <a:lnSpc>
                <a:spcPct val="100000"/>
              </a:lnSpc>
            </a:pPr>
            <a:endParaRPr lang="en-US" sz="2400" dirty="0">
              <a:latin typeface="Arial" panose="020B0604020202020204" pitchFamily="34" charset="0"/>
              <a:cs typeface="Arial" panose="020B0604020202020204" pitchFamily="34" charset="0"/>
            </a:endParaRPr>
          </a:p>
          <a:p>
            <a:pPr algn="just">
              <a:lnSpc>
                <a:spcPct val="100000"/>
              </a:lnSpc>
            </a:pPr>
            <a:endParaRPr lang="en-US" sz="3000" b="1" dirty="0" smtClean="0">
              <a:latin typeface="Arial" pitchFamily="34" charset="0"/>
              <a:cs typeface="Arial" pitchFamily="34" charset="0"/>
            </a:endParaRPr>
          </a:p>
          <a:p>
            <a:endParaRPr lang="en-US" sz="3000" b="1" dirty="0" smtClean="0">
              <a:latin typeface="Arial" pitchFamily="34" charset="0"/>
              <a:cs typeface="Arial" pitchFamily="34" charset="0"/>
            </a:endParaRPr>
          </a:p>
          <a:p>
            <a:endParaRPr lang="en-US" sz="3000" b="1" dirty="0">
              <a:latin typeface="Arial" pitchFamily="34" charset="0"/>
              <a:cs typeface="Arial" pitchFamily="34" charset="0"/>
            </a:endParaRPr>
          </a:p>
          <a:p>
            <a:endParaRPr lang="en-US" sz="3000" b="1" dirty="0" smtClean="0">
              <a:latin typeface="Arial" pitchFamily="34" charset="0"/>
              <a:cs typeface="Arial" pitchFamily="34" charset="0"/>
            </a:endParaRPr>
          </a:p>
          <a:p>
            <a:endParaRPr lang="en-US" sz="3000" b="1" dirty="0" smtClean="0">
              <a:latin typeface="Arial" pitchFamily="34" charset="0"/>
              <a:cs typeface="Arial" pitchFamily="34" charset="0"/>
            </a:endParaRPr>
          </a:p>
          <a:p>
            <a:endParaRPr lang="en-US" sz="3000" b="1" dirty="0">
              <a:latin typeface="Arial" pitchFamily="34" charset="0"/>
              <a:cs typeface="Arial" pitchFamily="34" charset="0"/>
            </a:endParaRPr>
          </a:p>
          <a:p>
            <a:endParaRPr lang="en-US" sz="3000" b="1" dirty="0" smtClean="0">
              <a:latin typeface="Arial" pitchFamily="34" charset="0"/>
              <a:cs typeface="Arial" pitchFamily="34" charset="0"/>
            </a:endParaRPr>
          </a:p>
          <a:p>
            <a:endParaRPr lang="en-US" sz="3000" b="1" dirty="0">
              <a:latin typeface="Arial" pitchFamily="34" charset="0"/>
              <a:cs typeface="Arial" pitchFamily="34" charset="0"/>
            </a:endParaRPr>
          </a:p>
          <a:p>
            <a:endParaRPr lang="en-US" sz="3000" b="1" dirty="0" smtClean="0">
              <a:latin typeface="Arial" pitchFamily="34" charset="0"/>
              <a:cs typeface="Arial" pitchFamily="34" charset="0"/>
            </a:endParaRPr>
          </a:p>
          <a:p>
            <a:endParaRPr lang="en-US" sz="3000" b="1" dirty="0">
              <a:latin typeface="Arial" pitchFamily="34" charset="0"/>
              <a:cs typeface="Arial" pitchFamily="34" charset="0"/>
            </a:endParaRPr>
          </a:p>
          <a:p>
            <a:endParaRPr lang="en-US" sz="3000" b="1" dirty="0" smtClean="0">
              <a:latin typeface="Arial" pitchFamily="34" charset="0"/>
              <a:cs typeface="Arial" pitchFamily="34" charset="0"/>
            </a:endParaRPr>
          </a:p>
          <a:p>
            <a:endParaRPr lang="en-US" sz="3000" b="1" dirty="0">
              <a:latin typeface="Arial" pitchFamily="34" charset="0"/>
              <a:cs typeface="Arial" pitchFamily="34" charset="0"/>
            </a:endParaRPr>
          </a:p>
          <a:p>
            <a:endParaRPr lang="en-US" sz="3000" b="1" dirty="0" smtClean="0">
              <a:latin typeface="Arial" pitchFamily="34" charset="0"/>
              <a:cs typeface="Arial" pitchFamily="34" charset="0"/>
            </a:endParaRPr>
          </a:p>
          <a:p>
            <a:pPr algn="just"/>
            <a:r>
              <a:rPr lang="en-US" sz="2400" b="1" dirty="0">
                <a:latin typeface="Arial" panose="020B0604020202020204" pitchFamily="34" charset="0"/>
                <a:cs typeface="Arial" panose="020B0604020202020204" pitchFamily="34" charset="0"/>
              </a:rPr>
              <a:t>Figure </a:t>
            </a:r>
            <a:r>
              <a:rPr lang="en-US" sz="2400" b="1" dirty="0" smtClean="0">
                <a:latin typeface="Arial" panose="020B0604020202020204" pitchFamily="34" charset="0"/>
                <a:cs typeface="Arial" panose="020B0604020202020204" pitchFamily="34" charset="0"/>
              </a:rPr>
              <a:t>8: </a:t>
            </a:r>
            <a:r>
              <a:rPr lang="en-US" sz="2400" b="1" dirty="0">
                <a:latin typeface="Arial" panose="020B0604020202020204" pitchFamily="34" charset="0"/>
                <a:cs typeface="Arial" panose="020B0604020202020204" pitchFamily="34" charset="0"/>
              </a:rPr>
              <a:t>TDS relationship with the presence of coliform</a:t>
            </a:r>
          </a:p>
          <a:p>
            <a:endParaRPr lang="en-US" sz="3000" b="1" dirty="0">
              <a:latin typeface="Arial" pitchFamily="34" charset="0"/>
              <a:cs typeface="Arial" pitchFamily="34" charset="0"/>
            </a:endParaRPr>
          </a:p>
          <a:p>
            <a:pPr algn="just"/>
            <a:r>
              <a:rPr lang="en-US" sz="3000" dirty="0" smtClean="0">
                <a:latin typeface="Arial" pitchFamily="34" charset="0"/>
                <a:cs typeface="Arial" pitchFamily="34" charset="0"/>
              </a:rPr>
              <a:t>The TDS vale is higher in the well waters where coliform is detected/present. With this we can postulate that the areas with organic pollutions have higher TDS so the coliform. </a:t>
            </a:r>
          </a:p>
          <a:p>
            <a:endParaRPr lang="en-US" sz="3000" b="1" dirty="0">
              <a:latin typeface="Arial" pitchFamily="34" charset="0"/>
              <a:cs typeface="Arial" pitchFamily="34" charset="0"/>
            </a:endParaRPr>
          </a:p>
          <a:p>
            <a:endParaRPr lang="en-US" sz="3000" b="1" dirty="0" smtClean="0">
              <a:latin typeface="Arial" pitchFamily="34" charset="0"/>
              <a:cs typeface="Arial" pitchFamily="34" charset="0"/>
            </a:endParaRPr>
          </a:p>
          <a:p>
            <a:pPr algn="just">
              <a:lnSpc>
                <a:spcPct val="100000"/>
              </a:lnSpc>
            </a:pPr>
            <a:r>
              <a:rPr lang="en-US" sz="3600" b="1" dirty="0" smtClean="0">
                <a:latin typeface="Arial" pitchFamily="34" charset="0"/>
                <a:cs typeface="Arial" pitchFamily="34" charset="0"/>
              </a:rPr>
              <a:t>6. Conclusion</a:t>
            </a:r>
            <a:endParaRPr lang="en-US" sz="3600" b="1" dirty="0">
              <a:latin typeface="Arial" pitchFamily="34" charset="0"/>
              <a:cs typeface="Arial" pitchFamily="34" charset="0"/>
            </a:endParaRPr>
          </a:p>
          <a:p>
            <a:pPr marL="457200" indent="-457200" algn="just">
              <a:lnSpc>
                <a:spcPct val="100000"/>
              </a:lnSpc>
              <a:buFont typeface="Arial" panose="020B0604020202020204" pitchFamily="34" charset="0"/>
              <a:buChar char="•"/>
            </a:pPr>
            <a:r>
              <a:rPr lang="en-US" sz="2800" dirty="0" smtClean="0">
                <a:latin typeface="Arial" pitchFamily="34" charset="0"/>
                <a:cs typeface="Arial" pitchFamily="34" charset="0"/>
              </a:rPr>
              <a:t>The salinity level is higher in winter season indicates that the groundwater is contaminated with road de-icing salt.</a:t>
            </a:r>
          </a:p>
          <a:p>
            <a:pPr marL="457200" indent="-457200" algn="just">
              <a:lnSpc>
                <a:spcPct val="100000"/>
              </a:lnSpc>
              <a:buFont typeface="Arial" panose="020B0604020202020204" pitchFamily="34" charset="0"/>
              <a:buChar char="•"/>
            </a:pPr>
            <a:r>
              <a:rPr lang="en-US" sz="2800" dirty="0" smtClean="0">
                <a:latin typeface="Arial" pitchFamily="34" charset="0"/>
                <a:cs typeface="Arial" pitchFamily="34" charset="0"/>
              </a:rPr>
              <a:t>Higher salinity level in the water samples close to the sea and salt ponds could be due to the salt water intrusion into groundwater aquifer. </a:t>
            </a:r>
          </a:p>
          <a:p>
            <a:pPr marL="457200" indent="-457200" algn="just">
              <a:lnSpc>
                <a:spcPct val="100000"/>
              </a:lnSpc>
              <a:buFont typeface="Arial" panose="020B0604020202020204" pitchFamily="34" charset="0"/>
              <a:buChar char="•"/>
            </a:pPr>
            <a:r>
              <a:rPr lang="en-US" sz="2800" dirty="0" smtClean="0">
                <a:latin typeface="Arial" pitchFamily="34" charset="0"/>
                <a:cs typeface="Arial" pitchFamily="34" charset="0"/>
              </a:rPr>
              <a:t>Correlation and total dissolved solids are highly correlated and the correlation coefficient is significant at 5% level. </a:t>
            </a:r>
          </a:p>
          <a:p>
            <a:pPr algn="just">
              <a:lnSpc>
                <a:spcPct val="100000"/>
              </a:lnSpc>
            </a:pPr>
            <a:endParaRPr lang="en-US" sz="2800" dirty="0" smtClean="0">
              <a:latin typeface="Arial" pitchFamily="34" charset="0"/>
              <a:cs typeface="Arial" pitchFamily="34" charset="0"/>
            </a:endParaRPr>
          </a:p>
          <a:p>
            <a:pPr algn="just">
              <a:lnSpc>
                <a:spcPct val="100000"/>
              </a:lnSpc>
            </a:pPr>
            <a:r>
              <a:rPr lang="en-US" sz="2600" b="1" dirty="0" smtClean="0">
                <a:latin typeface="Arial" pitchFamily="34" charset="0"/>
                <a:cs typeface="Arial" pitchFamily="34" charset="0"/>
              </a:rPr>
              <a:t>Acknowledgement</a:t>
            </a:r>
            <a:endParaRPr lang="en-US" sz="2600" b="1" dirty="0">
              <a:latin typeface="Arial" pitchFamily="34" charset="0"/>
              <a:cs typeface="Arial" pitchFamily="34" charset="0"/>
            </a:endParaRPr>
          </a:p>
          <a:p>
            <a:pPr algn="just">
              <a:lnSpc>
                <a:spcPct val="100000"/>
              </a:lnSpc>
            </a:pPr>
            <a:r>
              <a:rPr lang="en-US" sz="2600" dirty="0" smtClean="0">
                <a:latin typeface="Arial" pitchFamily="34" charset="0"/>
                <a:cs typeface="Arial" pitchFamily="34" charset="0"/>
              </a:rPr>
              <a:t>Charlestown Town Office for well water quality data, RIGIS for spatial layers and Coastal Resource Management Center (CRMC) for financial support are acknowledged. Dr. Rachel Schwartz, professor at URI, trained the first author to deal with big data by free and open access </a:t>
            </a:r>
            <a:r>
              <a:rPr lang="en-US" sz="2600" dirty="0" smtClean="0">
                <a:latin typeface="Arial" pitchFamily="34" charset="0"/>
                <a:cs typeface="Arial" pitchFamily="34" charset="0"/>
              </a:rPr>
              <a:t>software. </a:t>
            </a:r>
            <a:endParaRPr lang="en-US" sz="2600" dirty="0" smtClean="0">
              <a:latin typeface="Arial" pitchFamily="34" charset="0"/>
              <a:cs typeface="Arial" pitchFamily="34" charset="0"/>
            </a:endParaRPr>
          </a:p>
          <a:p>
            <a:pPr algn="just">
              <a:lnSpc>
                <a:spcPct val="100000"/>
              </a:lnSpc>
            </a:pPr>
            <a:endParaRPr lang="en-US" sz="2600" dirty="0">
              <a:latin typeface="Arial" pitchFamily="34" charset="0"/>
              <a:cs typeface="Arial" pitchFamily="34" charset="0"/>
            </a:endParaRPr>
          </a:p>
          <a:p>
            <a:pPr algn="just">
              <a:lnSpc>
                <a:spcPct val="100000"/>
              </a:lnSpc>
            </a:pPr>
            <a:endParaRPr lang="en-US" sz="2600" dirty="0">
              <a:latin typeface="Arial" pitchFamily="34" charset="0"/>
              <a:cs typeface="Arial" pitchFamily="34" charset="0"/>
            </a:endParaRPr>
          </a:p>
          <a:p>
            <a:pPr algn="just">
              <a:lnSpc>
                <a:spcPct val="100000"/>
              </a:lnSpc>
            </a:pPr>
            <a:endParaRPr lang="en-US" sz="2000" b="1" dirty="0" smtClean="0"/>
          </a:p>
          <a:p>
            <a:pPr algn="just">
              <a:lnSpc>
                <a:spcPct val="100000"/>
              </a:lnSpc>
            </a:pPr>
            <a:endParaRPr lang="en-US" sz="2800" dirty="0" smtClean="0"/>
          </a:p>
          <a:p>
            <a:pPr>
              <a:lnSpc>
                <a:spcPct val="100000"/>
              </a:lnSpc>
            </a:pPr>
            <a:endParaRPr lang="en-US" sz="4000" b="1" dirty="0"/>
          </a:p>
          <a:p>
            <a:pPr>
              <a:lnSpc>
                <a:spcPct val="100000"/>
              </a:lnSpc>
            </a:pPr>
            <a:endParaRPr lang="en-US" sz="4000" b="1" dirty="0" smtClean="0"/>
          </a:p>
          <a:p>
            <a:pPr>
              <a:lnSpc>
                <a:spcPct val="100000"/>
              </a:lnSpc>
            </a:pPr>
            <a:endParaRPr lang="en-US" sz="4000" b="1" dirty="0"/>
          </a:p>
          <a:p>
            <a:pPr>
              <a:lnSpc>
                <a:spcPct val="100000"/>
              </a:lnSpc>
            </a:pPr>
            <a:endParaRPr lang="en-US" sz="4000" b="1" dirty="0" smtClean="0"/>
          </a:p>
          <a:p>
            <a:pPr>
              <a:lnSpc>
                <a:spcPct val="100000"/>
              </a:lnSpc>
            </a:pPr>
            <a:endParaRPr lang="en-US" sz="4000" b="1" dirty="0"/>
          </a:p>
          <a:p>
            <a:pPr>
              <a:lnSpc>
                <a:spcPct val="100000"/>
              </a:lnSpc>
            </a:pPr>
            <a:endParaRPr lang="en-US" sz="4000" b="1" dirty="0" smtClean="0"/>
          </a:p>
          <a:p>
            <a:pPr>
              <a:lnSpc>
                <a:spcPct val="100000"/>
              </a:lnSpc>
            </a:pPr>
            <a:endParaRPr lang="en-US" sz="4000" b="1" dirty="0"/>
          </a:p>
          <a:p>
            <a:pPr>
              <a:lnSpc>
                <a:spcPct val="100000"/>
              </a:lnSpc>
            </a:pPr>
            <a:endParaRPr lang="en-US" sz="4000" b="1" dirty="0" smtClean="0"/>
          </a:p>
          <a:p>
            <a:pPr>
              <a:lnSpc>
                <a:spcPct val="100000"/>
              </a:lnSpc>
            </a:pPr>
            <a:endParaRPr lang="en-US" sz="4000" b="1" dirty="0"/>
          </a:p>
          <a:p>
            <a:pPr>
              <a:lnSpc>
                <a:spcPct val="100000"/>
              </a:lnSpc>
            </a:pPr>
            <a:endParaRPr lang="en-US" sz="4000" b="1" dirty="0" smtClean="0"/>
          </a:p>
          <a:p>
            <a:pPr>
              <a:lnSpc>
                <a:spcPct val="100000"/>
              </a:lnSpc>
            </a:pPr>
            <a:r>
              <a:rPr lang="en-US" sz="4000" b="1" dirty="0" smtClean="0"/>
              <a:t> </a:t>
            </a:r>
            <a:endParaRPr sz="4000" b="1" dirty="0"/>
          </a:p>
        </p:txBody>
      </p:sp>
      <p:sp>
        <p:nvSpPr>
          <p:cNvPr id="26" name="CustomShape 10"/>
          <p:cNvSpPr/>
          <p:nvPr/>
        </p:nvSpPr>
        <p:spPr>
          <a:xfrm>
            <a:off x="20485972" y="9646099"/>
            <a:ext cx="378000" cy="570246"/>
          </a:xfrm>
          <a:prstGeom prst="rect">
            <a:avLst/>
          </a:prstGeom>
        </p:spPr>
        <p:txBody>
          <a:bodyPr lIns="90000" tIns="45000" rIns="90000" bIns="45000"/>
          <a:lstStyle/>
          <a:p>
            <a:pPr>
              <a:lnSpc>
                <a:spcPct val="100000"/>
              </a:lnSpc>
            </a:pPr>
            <a:endParaRPr dirty="0">
              <a:solidFill>
                <a:srgbClr val="FFFF00"/>
              </a:solidFill>
            </a:endParaRPr>
          </a:p>
        </p:txBody>
      </p:sp>
      <p:pic>
        <p:nvPicPr>
          <p:cNvPr id="1026" name="Picture 2" descr="Image result for university of rhode island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987" y="3048000"/>
            <a:ext cx="2055019" cy="2055019"/>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6966771" y="23317200"/>
            <a:ext cx="2616614" cy="400110"/>
          </a:xfrm>
          <a:prstGeom prst="rect">
            <a:avLst/>
          </a:prstGeom>
          <a:noFill/>
        </p:spPr>
        <p:txBody>
          <a:bodyPr wrap="none" rtlCol="0">
            <a:spAutoFit/>
          </a:bodyPr>
          <a:lstStyle/>
          <a:p>
            <a:r>
              <a:rPr lang="en-US" sz="2000" dirty="0" smtClean="0">
                <a:solidFill>
                  <a:schemeClr val="bg1"/>
                </a:solidFill>
                <a:latin typeface="Arial" panose="020B0604020202020204" pitchFamily="34" charset="0"/>
                <a:cs typeface="Arial" panose="020B0604020202020204" pitchFamily="34" charset="0"/>
              </a:rPr>
              <a:t>RCP 4.5 (2070-2099)</a:t>
            </a:r>
            <a:endParaRPr lang="en-US" sz="2000" dirty="0">
              <a:solidFill>
                <a:schemeClr val="bg1"/>
              </a:solidFill>
              <a:latin typeface="Arial" panose="020B0604020202020204" pitchFamily="34" charset="0"/>
              <a:cs typeface="Arial" panose="020B0604020202020204" pitchFamily="34" charset="0"/>
            </a:endParaRPr>
          </a:p>
        </p:txBody>
      </p:sp>
      <p:sp>
        <p:nvSpPr>
          <p:cNvPr id="32" name="TextBox 31"/>
          <p:cNvSpPr txBox="1"/>
          <p:nvPr/>
        </p:nvSpPr>
        <p:spPr>
          <a:xfrm>
            <a:off x="11834001" y="27336628"/>
            <a:ext cx="2616614" cy="400110"/>
          </a:xfrm>
          <a:prstGeom prst="rect">
            <a:avLst/>
          </a:prstGeom>
          <a:noFill/>
        </p:spPr>
        <p:txBody>
          <a:bodyPr wrap="none" rtlCol="0">
            <a:spAutoFit/>
          </a:bodyPr>
          <a:lstStyle/>
          <a:p>
            <a:r>
              <a:rPr lang="en-US" sz="2000" dirty="0" smtClean="0">
                <a:solidFill>
                  <a:schemeClr val="bg1"/>
                </a:solidFill>
                <a:latin typeface="Arial" panose="020B0604020202020204" pitchFamily="34" charset="0"/>
                <a:cs typeface="Arial" panose="020B0604020202020204" pitchFamily="34" charset="0"/>
              </a:rPr>
              <a:t>RCP 8.5 (2040-2069)</a:t>
            </a:r>
            <a:endParaRPr lang="en-US" sz="2000" dirty="0">
              <a:solidFill>
                <a:schemeClr val="bg1"/>
              </a:solidFill>
              <a:latin typeface="Arial" panose="020B0604020202020204" pitchFamily="34" charset="0"/>
              <a:cs typeface="Arial" panose="020B0604020202020204" pitchFamily="34" charset="0"/>
            </a:endParaRPr>
          </a:p>
        </p:txBody>
      </p:sp>
      <p:sp>
        <p:nvSpPr>
          <p:cNvPr id="33" name="TextBox 32"/>
          <p:cNvSpPr txBox="1"/>
          <p:nvPr/>
        </p:nvSpPr>
        <p:spPr>
          <a:xfrm>
            <a:off x="16966771" y="27471644"/>
            <a:ext cx="2616614" cy="400110"/>
          </a:xfrm>
          <a:prstGeom prst="rect">
            <a:avLst/>
          </a:prstGeom>
          <a:noFill/>
        </p:spPr>
        <p:txBody>
          <a:bodyPr wrap="none" rtlCol="0">
            <a:spAutoFit/>
          </a:bodyPr>
          <a:lstStyle/>
          <a:p>
            <a:r>
              <a:rPr lang="en-US" sz="2000" dirty="0" smtClean="0">
                <a:solidFill>
                  <a:schemeClr val="bg1"/>
                </a:solidFill>
                <a:latin typeface="Arial" panose="020B0604020202020204" pitchFamily="34" charset="0"/>
                <a:cs typeface="Arial" panose="020B0604020202020204" pitchFamily="34" charset="0"/>
              </a:rPr>
              <a:t>RCP 8.5 (2070-2099)</a:t>
            </a:r>
            <a:endParaRPr lang="en-US" sz="2000" dirty="0">
              <a:solidFill>
                <a:schemeClr val="bg1"/>
              </a:solidFill>
              <a:latin typeface="Arial" panose="020B0604020202020204" pitchFamily="34" charset="0"/>
              <a:cs typeface="Arial" panose="020B0604020202020204" pitchFamily="34" charset="0"/>
            </a:endParaRPr>
          </a:p>
        </p:txBody>
      </p:sp>
      <p:pic>
        <p:nvPicPr>
          <p:cNvPr id="10" name="Picture 9"/>
          <p:cNvPicPr>
            <a:picLocks noChangeAspect="1"/>
          </p:cNvPicPr>
          <p:nvPr/>
        </p:nvPicPr>
        <p:blipFill rotWithShape="1">
          <a:blip r:embed="rId4" cstate="print">
            <a:extLst>
              <a:ext uri="{28A0092B-C50C-407E-A947-70E740481C1C}">
                <a14:useLocalDpi xmlns:a14="http://schemas.microsoft.com/office/drawing/2010/main" val="0"/>
              </a:ext>
            </a:extLst>
          </a:blip>
          <a:srcRect b="18497"/>
          <a:stretch/>
        </p:blipFill>
        <p:spPr>
          <a:xfrm>
            <a:off x="154115" y="19659600"/>
            <a:ext cx="8720803" cy="9198198"/>
          </a:xfrm>
          <a:prstGeom prst="rect">
            <a:avLst/>
          </a:prstGeom>
        </p:spPr>
      </p:pic>
      <p:pic>
        <p:nvPicPr>
          <p:cNvPr id="44" name="Picture 43"/>
          <p:cNvPicPr>
            <a:picLocks noChangeAspect="1"/>
          </p:cNvPicPr>
          <p:nvPr/>
        </p:nvPicPr>
        <p:blipFill rotWithShape="1">
          <a:blip r:embed="rId5" cstate="print">
            <a:extLst>
              <a:ext uri="{28A0092B-C50C-407E-A947-70E740481C1C}">
                <a14:useLocalDpi xmlns:a14="http://schemas.microsoft.com/office/drawing/2010/main" val="0"/>
              </a:ext>
            </a:extLst>
          </a:blip>
          <a:srcRect l="9805" t="3637" r="7961"/>
          <a:stretch/>
        </p:blipFill>
        <p:spPr>
          <a:xfrm>
            <a:off x="9346104" y="23545800"/>
            <a:ext cx="10614472" cy="9611211"/>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889" y="15543162"/>
            <a:ext cx="8584107" cy="4040238"/>
          </a:xfrm>
          <a:prstGeom prst="rect">
            <a:avLst/>
          </a:prstGeom>
        </p:spPr>
      </p:pic>
      <p:cxnSp>
        <p:nvCxnSpPr>
          <p:cNvPr id="18" name="Straight Connector 17"/>
          <p:cNvCxnSpPr/>
          <p:nvPr/>
        </p:nvCxnSpPr>
        <p:spPr>
          <a:xfrm flipH="1">
            <a:off x="185889" y="18338528"/>
            <a:ext cx="2531118" cy="5178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663064" y="16823228"/>
            <a:ext cx="3835769" cy="4621968"/>
          </a:xfrm>
          <a:prstGeom prst="line">
            <a:avLst/>
          </a:prstGeom>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5112" y="33375600"/>
            <a:ext cx="8598099" cy="4058661"/>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82112" y="6781800"/>
            <a:ext cx="10574833" cy="4991762"/>
          </a:xfrm>
          <a:prstGeom prst="rect">
            <a:avLst/>
          </a:prstGeom>
        </p:spPr>
      </p:pic>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46104" y="14323124"/>
            <a:ext cx="10510841" cy="4961555"/>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75006" y="34290000"/>
            <a:ext cx="9466002" cy="4468348"/>
          </a:xfrm>
          <a:prstGeom prst="rect">
            <a:avLst/>
          </a:prstGeom>
        </p:spPr>
      </p:pic>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333865" y="6859970"/>
            <a:ext cx="9519985" cy="4493830"/>
          </a:xfrm>
          <a:prstGeom prst="rect">
            <a:avLst/>
          </a:prstGeom>
        </p:spPr>
      </p:pic>
      <p:pic>
        <p:nvPicPr>
          <p:cNvPr id="29" name="Picture 28"/>
          <p:cNvPicPr>
            <a:picLocks noChangeAspect="1"/>
          </p:cNvPicPr>
          <p:nvPr/>
        </p:nvPicPr>
        <p:blipFill rotWithShape="1">
          <a:blip r:embed="rId12">
            <a:extLst>
              <a:ext uri="{28A0092B-C50C-407E-A947-70E740481C1C}">
                <a14:useLocalDpi xmlns:a14="http://schemas.microsoft.com/office/drawing/2010/main" val="0"/>
              </a:ext>
            </a:extLst>
          </a:blip>
          <a:srcRect r="30464"/>
          <a:stretch/>
        </p:blipFill>
        <p:spPr>
          <a:xfrm>
            <a:off x="20863973" y="14675472"/>
            <a:ext cx="8801318" cy="5974728"/>
          </a:xfrm>
          <a:prstGeom prst="rect">
            <a:avLst/>
          </a:prstGeom>
          <a:ln>
            <a:solidFill>
              <a:schemeClr val="tx1"/>
            </a:solidFill>
          </a:ln>
        </p:spPr>
      </p:pic>
      <p:pic>
        <p:nvPicPr>
          <p:cNvPr id="47" name="Picture 2" descr="https://pbs.twimg.com/media/DJuR6A3WsAEVJas.jpg:large"/>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t="49996" r="49997"/>
          <a:stretch/>
        </p:blipFill>
        <p:spPr bwMode="auto">
          <a:xfrm>
            <a:off x="20485972" y="31927800"/>
            <a:ext cx="8835012" cy="883530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20674972" y="40654069"/>
            <a:ext cx="8894166" cy="646331"/>
          </a:xfrm>
          <a:prstGeom prst="rect">
            <a:avLst/>
          </a:prstGeom>
          <a:noFill/>
        </p:spPr>
        <p:txBody>
          <a:bodyPr wrap="none" rtlCol="0">
            <a:spAutoFit/>
          </a:bodyPr>
          <a:lstStyle/>
          <a:p>
            <a:r>
              <a:rPr lang="en-US" sz="3600" b="1" dirty="0" smtClean="0"/>
              <a:t>Photo: Well-water monitoring in Charlestown</a:t>
            </a:r>
            <a:endParaRPr lang="en-US" sz="3600" b="1" dirty="0"/>
          </a:p>
        </p:txBody>
      </p:sp>
    </p:spTree>
    <p:extLst>
      <p:ext uri="{BB962C8B-B14F-4D97-AF65-F5344CB8AC3E}">
        <p14:creationId xmlns:p14="http://schemas.microsoft.com/office/powerpoint/2010/main" val="7129979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3948</TotalTime>
  <Words>729</Words>
  <Application>Microsoft Office PowerPoint</Application>
  <PresentationFormat>Custom</PresentationFormat>
  <Paragraphs>221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Jeeban</dc:creator>
  <cp:lastModifiedBy>Jeeban</cp:lastModifiedBy>
  <cp:revision>190</cp:revision>
  <dcterms:created xsi:type="dcterms:W3CDTF">2006-08-16T00:00:00Z</dcterms:created>
  <dcterms:modified xsi:type="dcterms:W3CDTF">2018-05-12T15:35:09Z</dcterms:modified>
</cp:coreProperties>
</file>