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7" r:id="rId2"/>
    <p:sldId id="308" r:id="rId3"/>
    <p:sldId id="258" r:id="rId4"/>
    <p:sldId id="297" r:id="rId5"/>
    <p:sldId id="295" r:id="rId6"/>
    <p:sldId id="303" r:id="rId7"/>
    <p:sldId id="304" r:id="rId8"/>
    <p:sldId id="305" r:id="rId9"/>
    <p:sldId id="306" r:id="rId10"/>
    <p:sldId id="309" r:id="rId11"/>
    <p:sldId id="310" r:id="rId12"/>
    <p:sldId id="336" r:id="rId13"/>
    <p:sldId id="331" r:id="rId14"/>
    <p:sldId id="311" r:id="rId15"/>
    <p:sldId id="312" r:id="rId16"/>
    <p:sldId id="337" r:id="rId17"/>
    <p:sldId id="313" r:id="rId18"/>
    <p:sldId id="314" r:id="rId19"/>
    <p:sldId id="315" r:id="rId20"/>
    <p:sldId id="316" r:id="rId21"/>
    <p:sldId id="317" r:id="rId22"/>
    <p:sldId id="338" r:id="rId23"/>
    <p:sldId id="318" r:id="rId24"/>
    <p:sldId id="320" r:id="rId25"/>
    <p:sldId id="321" r:id="rId26"/>
    <p:sldId id="322" r:id="rId27"/>
    <p:sldId id="323" r:id="rId28"/>
    <p:sldId id="325" r:id="rId29"/>
    <p:sldId id="327" r:id="rId30"/>
    <p:sldId id="326" r:id="rId31"/>
    <p:sldId id="328" r:id="rId32"/>
    <p:sldId id="329" r:id="rId33"/>
    <p:sldId id="330" r:id="rId34"/>
    <p:sldId id="332" r:id="rId35"/>
    <p:sldId id="333" r:id="rId36"/>
    <p:sldId id="334" r:id="rId37"/>
    <p:sldId id="335" r:id="rId38"/>
    <p:sldId id="29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23"/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1" autoAdjust="0"/>
    <p:restoredTop sz="85589" autoAdjust="0"/>
  </p:normalViewPr>
  <p:slideViewPr>
    <p:cSldViewPr snapToGrid="0">
      <p:cViewPr varScale="1">
        <p:scale>
          <a:sx n="96" d="100"/>
          <a:sy n="96" d="100"/>
        </p:scale>
        <p:origin x="1386" y="60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00:22:12.9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41,'127'1,"141"-1,152-23,-313 12,88 3,-90 17,103-3,-144-7,157 10,-132-3,83-6,-78-1,176 1,-48 25,83-21,-175-5,749 1,-673-15,451 15,-636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00:22:16.7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55,'5'0,"25"1,0-2,0-1,0-2,0-1,29-4,-1 3,1 2,0 3,25 3,13 0,212-2,-170 13,28-13,-98 18,-28-3,91-4,-25 1,-76-11,84 10,118 17,-190-21,0-1,1-3,26-2,587-2,-318-24,-181-5,-64-4,73 19,19 1,124-21,42 35,-140 0,-189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2022/10/07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9%98%BF%E4%B8%BD%E4%BA%9A%E5%A8%9C5%E5%9E%8B%E8%BF%90%E8%BD%BD%E7%81%AB%E7%AE%AD&amp;rsv_idx=2&amp;tn=baiduhome_pg&amp;usm=2&amp;ie=utf-8&amp;rsv_pq=809ac93c006515bf&amp;oq=Ariane&amp;rsv_t=65e9HXd5rqq1OEGl0cj5c4kJ6WL362NlSUjwVcTceRJwfrDc%2By8utWnHHhAOSxl%2BZRiS&amp;rsv_cq=&amp;rsv_dl=0_right_recommends_merge_21102&amp;euri=001b72d873b54b08ad194aebc47f8297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90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现实中为什么会使用不同进制？</a:t>
            </a:r>
            <a:endParaRPr lang="en-US" altLang="zh-CN" dirty="0"/>
          </a:p>
          <a:p>
            <a:r>
              <a:rPr lang="zh-CN" altLang="en-US" dirty="0"/>
              <a:t>也许是我们有 </a:t>
            </a:r>
            <a:r>
              <a:rPr lang="en-US" altLang="zh-CN" dirty="0"/>
              <a:t>10</a:t>
            </a:r>
            <a:r>
              <a:rPr lang="zh-CN" altLang="en-US" dirty="0"/>
              <a:t>个 指头，十进制易于扳指计数。</a:t>
            </a:r>
            <a:endParaRPr lang="en-US" altLang="zh-CN" dirty="0"/>
          </a:p>
          <a:p>
            <a:r>
              <a:rPr lang="zh-CN" altLang="en-US" dirty="0"/>
              <a:t>同样，一年有</a:t>
            </a:r>
            <a:r>
              <a:rPr lang="en-US" altLang="zh-CN" dirty="0"/>
              <a:t>365</a:t>
            </a:r>
            <a:r>
              <a:rPr lang="zh-CN" altLang="en-US" dirty="0"/>
              <a:t>天，则是由地球公转，自转物理定律决定的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在电子计算机中，表示用电压表示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，做出的计算电路最便宜，所以自然使用二进制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33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9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之所以倒排是因为越除的次数多，越重（除了很多次还留下来了，自然要在高位）</a:t>
            </a:r>
            <a:endParaRPr lang="en-US" altLang="zh-CN" dirty="0"/>
          </a:p>
          <a:p>
            <a:r>
              <a:rPr lang="zh-CN" altLang="en-US" dirty="0"/>
              <a:t>需要注意最后是商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98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C99</a:t>
            </a:r>
            <a:r>
              <a:rPr lang="zh-CN" altLang="en-US" dirty="0"/>
              <a:t>没有这样的转换指示，因为没有人乐意读长长的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的串。</a:t>
            </a:r>
            <a:endParaRPr lang="en-US" altLang="zh-CN" dirty="0"/>
          </a:p>
          <a:p>
            <a:r>
              <a:rPr lang="zh-CN" altLang="en-US" dirty="0"/>
              <a:t>（注意：记住位置表示公式，这是要考的）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877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这个表格可以帮助我们翻译成不同进制。</a:t>
            </a:r>
            <a:endParaRPr lang="en-US" altLang="zh-CN" dirty="0"/>
          </a:p>
          <a:p>
            <a:r>
              <a:rPr lang="zh-CN" altLang="en-US" dirty="0"/>
              <a:t>二进制从右向左</a:t>
            </a:r>
            <a:r>
              <a:rPr lang="en-US" altLang="zh-CN" dirty="0"/>
              <a:t>4</a:t>
            </a:r>
            <a:r>
              <a:rPr lang="zh-CN" altLang="en-US" dirty="0"/>
              <a:t>个一组转为</a:t>
            </a:r>
            <a:r>
              <a:rPr lang="en-US" altLang="zh-CN" dirty="0"/>
              <a:t>16</a:t>
            </a:r>
            <a:r>
              <a:rPr lang="zh-CN" altLang="en-US" dirty="0"/>
              <a:t>进制，</a:t>
            </a:r>
            <a:r>
              <a:rPr lang="en-US" altLang="zh-CN" dirty="0"/>
              <a:t>3</a:t>
            </a:r>
            <a:r>
              <a:rPr lang="zh-CN" altLang="en-US" dirty="0"/>
              <a:t>个一组转为</a:t>
            </a:r>
            <a:r>
              <a:rPr lang="en-US" altLang="zh-CN" dirty="0"/>
              <a:t>8</a:t>
            </a:r>
            <a:r>
              <a:rPr lang="zh-CN" altLang="en-US" dirty="0"/>
              <a:t>进制。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00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3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05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绝大多数计算并不需要很大很大的数，因此我们用有限的二进制位，表示合适大小的数字。（离散和有限是计算机中重要概念）</a:t>
            </a:r>
            <a:endParaRPr lang="en-US" altLang="zh-CN" dirty="0"/>
          </a:p>
          <a:p>
            <a:r>
              <a:rPr lang="zh-CN" altLang="en-US" dirty="0"/>
              <a:t>如果你能正确回答程序结果，你对计算机的数值表示就算学到了精通！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1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计算机中保存的只有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，没有负号。直观的想法就是拿一半数出来表示负数。目前采用的称为“补数方法”。</a:t>
            </a:r>
            <a:endParaRPr lang="en-US" altLang="zh-CN" dirty="0"/>
          </a:p>
          <a:p>
            <a:r>
              <a:rPr lang="zh-CN" altLang="en-US" dirty="0"/>
              <a:t>负数</a:t>
            </a:r>
            <a:r>
              <a:rPr lang="en-US" altLang="zh-CN" dirty="0"/>
              <a:t>+</a:t>
            </a:r>
            <a:r>
              <a:rPr lang="zh-CN" altLang="en-US" dirty="0"/>
              <a:t>对应正数</a:t>
            </a:r>
            <a:r>
              <a:rPr lang="en-US" altLang="zh-CN" dirty="0"/>
              <a:t>=256</a:t>
            </a:r>
            <a:r>
              <a:rPr lang="zh-CN" altLang="en-US" dirty="0"/>
              <a:t>这件事情，需要从符号的角度来理解，可以看到除</a:t>
            </a:r>
            <a:r>
              <a:rPr lang="en-US" altLang="zh-CN" dirty="0"/>
              <a:t>0</a:t>
            </a:r>
            <a:r>
              <a:rPr lang="zh-CN" altLang="en-US" dirty="0"/>
              <a:t>外，都满足，例如</a:t>
            </a:r>
            <a:r>
              <a:rPr lang="en-US" altLang="zh-CN" dirty="0"/>
              <a:t>0000 0010+1111 1110=1 0000 0000</a:t>
            </a:r>
            <a:r>
              <a:rPr lang="zh-CN" altLang="en-US" dirty="0"/>
              <a:t>。</a:t>
            </a:r>
            <a:r>
              <a:rPr lang="en-US" altLang="zh-CN" dirty="0"/>
              <a:t>128</a:t>
            </a:r>
            <a:r>
              <a:rPr lang="zh-CN" altLang="en-US" dirty="0"/>
              <a:t>的特殊在于正负表示一致，人们规定表示负数</a:t>
            </a:r>
            <a:endParaRPr lang="en-US" altLang="zh-CN" dirty="0"/>
          </a:p>
          <a:p>
            <a:r>
              <a:rPr lang="zh-CN" altLang="en-US" dirty="0"/>
              <a:t>补数法有两个特殊的数，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-128</a:t>
            </a:r>
            <a:r>
              <a:rPr lang="zh-CN" altLang="en-US" dirty="0"/>
              <a:t>，它们的补是自己（抛弃进位）。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8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为什么用 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 数字不用 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0 ..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中，只有加法电路，没有减法电路。 因为 </a:t>
            </a:r>
            <a:r>
              <a:rPr lang="en-US" altLang="zh-CN" dirty="0"/>
              <a:t>a – b = a + (-b) </a:t>
            </a:r>
            <a:r>
              <a:rPr lang="zh-CN" altLang="en-US" dirty="0"/>
              <a:t>即 </a:t>
            </a:r>
            <a:r>
              <a:rPr lang="en-US" altLang="zh-CN" dirty="0"/>
              <a:t>a </a:t>
            </a:r>
            <a:r>
              <a:rPr lang="zh-CN" altLang="en-US" dirty="0"/>
              <a:t>加 </a:t>
            </a:r>
            <a:r>
              <a:rPr lang="en-US" altLang="zh-CN" dirty="0"/>
              <a:t>b</a:t>
            </a:r>
            <a:r>
              <a:rPr lang="zh-CN" altLang="en-US" dirty="0"/>
              <a:t>的补</a:t>
            </a:r>
            <a:endParaRPr lang="en-US" altLang="zh-CN" dirty="0"/>
          </a:p>
          <a:p>
            <a:r>
              <a:rPr lang="zh-CN" altLang="en-US" dirty="0"/>
              <a:t>这里说的是计算机的计算方法，人手算当然可以直接</a:t>
            </a:r>
            <a:r>
              <a:rPr lang="en-US" altLang="zh-CN" dirty="0"/>
              <a:t>1 0000 0000 – 0001 0110= 1110 1010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计算机算</a:t>
            </a:r>
            <a:r>
              <a:rPr lang="en-US" altLang="zh-CN" dirty="0"/>
              <a:t>a-b=a+</a:t>
            </a:r>
            <a:r>
              <a:rPr lang="zh-CN" altLang="en-US" dirty="0"/>
              <a:t>非</a:t>
            </a:r>
            <a:r>
              <a:rPr lang="en-US" altLang="zh-CN" dirty="0"/>
              <a:t>b+1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55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选择合适进制表示，可以使得程序更加易于阅读，修改</a:t>
            </a:r>
            <a:endParaRPr lang="en-US" altLang="zh-CN" dirty="0"/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SHORT_MAX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表示逐位取反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56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0000 0111-&gt;1111 1000-&gt;11111001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45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超出表示范围，就成为溢出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C99</a:t>
            </a:r>
            <a:r>
              <a:rPr lang="zh-CN" altLang="en-US" dirty="0"/>
              <a:t>、</a:t>
            </a:r>
            <a:r>
              <a:rPr lang="en-US" altLang="zh-CN" dirty="0"/>
              <a:t>C11</a:t>
            </a:r>
            <a:r>
              <a:rPr lang="zh-CN" altLang="en-US" dirty="0"/>
              <a:t>标准，</a:t>
            </a:r>
            <a:r>
              <a:rPr lang="zh-CN" altLang="en-US" b="0" i="0" dirty="0">
                <a:solidFill>
                  <a:srgbClr val="71777D"/>
                </a:solidFill>
                <a:effectLst/>
                <a:latin typeface="PingFang SC"/>
              </a:rPr>
              <a:t>整数和浮点数溢出是未定义行为，无符号整数定义为模运算</a:t>
            </a:r>
            <a:endParaRPr lang="en-US" altLang="zh-CN" dirty="0"/>
          </a:p>
          <a:p>
            <a:r>
              <a:rPr lang="en-US" altLang="zh-CN" dirty="0"/>
              <a:t>0x89 </a:t>
            </a:r>
            <a:r>
              <a:rPr lang="zh-CN" altLang="en-US" dirty="0"/>
              <a:t>： </a:t>
            </a:r>
            <a:r>
              <a:rPr lang="en-US" altLang="zh-CN" dirty="0"/>
              <a:t>1000 1001 </a:t>
            </a:r>
            <a:r>
              <a:rPr lang="zh-CN" altLang="en-US" dirty="0"/>
              <a:t>找到正数表示的值 </a:t>
            </a:r>
            <a:r>
              <a:rPr lang="en-US" altLang="zh-CN" dirty="0"/>
              <a:t>-&gt;1000 1000 -&gt; 0111 0111 = 7*16+7=112+7=119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77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error: expected ‘;’ after expression</a:t>
            </a:r>
            <a:r>
              <a:rPr lang="zh-CN" altLang="en-US" dirty="0"/>
              <a:t>（没有分号）</a:t>
            </a:r>
            <a:endParaRPr lang="en-US" altLang="zh-CN" dirty="0"/>
          </a:p>
          <a:p>
            <a:r>
              <a:rPr lang="en-US" altLang="zh-CN" dirty="0"/>
              <a:t>error: use of undeclared identifier ‘</a:t>
            </a:r>
            <a:r>
              <a:rPr lang="zh-CN" altLang="en-US" dirty="0"/>
              <a:t>；</a:t>
            </a:r>
            <a:r>
              <a:rPr lang="en-US" altLang="zh-CN" dirty="0"/>
              <a:t>‘</a:t>
            </a:r>
            <a:r>
              <a:rPr lang="zh-CN" altLang="en-US" dirty="0"/>
              <a:t>（汉字分号）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30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02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如何防范、检测程序错误？软件测试体系</a:t>
            </a:r>
            <a:endParaRPr lang="en-US" altLang="zh-CN" dirty="0"/>
          </a:p>
          <a:p>
            <a:pPr latinLnBrk="0"/>
            <a:r>
              <a:rPr lang="en-US" altLang="zh-CN" dirty="0"/>
              <a:t>Ariane 5  </a:t>
            </a:r>
            <a:r>
              <a:rPr lang="zh-CN" alt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阿丽亚娜5型运载火箭"/>
              </a:rPr>
              <a:t>阿丽亚娜</a:t>
            </a:r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阿丽亚娜5型运载火箭"/>
              </a:rPr>
              <a:t>5</a:t>
            </a:r>
            <a:r>
              <a:rPr lang="zh-CN" alt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阿丽亚娜5型运载火箭"/>
              </a:rPr>
              <a:t>型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8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53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24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04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乘的越多，说明要乘好多次才会被看见，自然不怎么重要，因此乘的越多越向后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390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把实数的整数和小数部分分别转为二进制。</a:t>
            </a:r>
            <a:r>
              <a:rPr lang="en-US" altLang="zh-CN" dirty="0"/>
              <a:t>0.15-&gt;</a:t>
            </a:r>
            <a:r>
              <a:rPr lang="en-US" altLang="zh-CN" dirty="0">
                <a:latin typeface="Consolas" panose="020B0609020204030204" pitchFamily="49" charset="0"/>
              </a:rPr>
              <a:t>0.001001 1001 1001 …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表示成二进制科学计数法 </a:t>
            </a:r>
            <a:r>
              <a:rPr lang="en-US" altLang="zh-CN" dirty="0">
                <a:latin typeface="Consolas" panose="020B0609020204030204" pitchFamily="49" charset="0"/>
              </a:rPr>
              <a:t>0.001001 1001 1001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1.</a:t>
            </a:r>
            <a:r>
              <a:rPr lang="en-US" altLang="zh-CN" dirty="0">
                <a:latin typeface="Consolas" panose="020B0609020204030204" pitchFamily="49" charset="0"/>
              </a:rPr>
              <a:t> 001 1001 1001*2</a:t>
            </a:r>
            <a:r>
              <a:rPr lang="en-US" altLang="zh-CN" baseline="30000" dirty="0">
                <a:latin typeface="Consolas" panose="020B0609020204030204" pitchFamily="49" charset="0"/>
              </a:rPr>
              <a:t>-3</a:t>
            </a:r>
            <a:r>
              <a:rPr lang="en-US" altLang="zh-CN" dirty="0">
                <a:latin typeface="Consolas" panose="020B0609020204030204" pitchFamily="49" charset="0"/>
              </a:rPr>
              <a:t> …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按</a:t>
            </a:r>
            <a:r>
              <a:rPr lang="en-US" altLang="zh-CN" dirty="0"/>
              <a:t>IEEE</a:t>
            </a:r>
            <a:r>
              <a:rPr lang="zh-CN" altLang="en-US" dirty="0"/>
              <a:t>规范，计算符号位，指数部分，小数部分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1.</a:t>
            </a:r>
            <a:r>
              <a:rPr lang="en-US" altLang="zh-CN" dirty="0">
                <a:latin typeface="Consolas" panose="020B0609020204030204" pitchFamily="49" charset="0"/>
              </a:rPr>
              <a:t> 001 1001 1001*2</a:t>
            </a:r>
            <a:r>
              <a:rPr lang="en-US" altLang="zh-CN" baseline="30000" dirty="0">
                <a:latin typeface="Consolas" panose="020B0609020204030204" pitchFamily="49" charset="0"/>
              </a:rPr>
              <a:t>-3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 0, 127+(-3), </a:t>
            </a:r>
            <a:r>
              <a:rPr lang="zh-CN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小数点后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23</a:t>
            </a:r>
            <a:r>
              <a:rPr lang="zh-CN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位，最后一位四舍五入。</a:t>
            </a:r>
            <a:endParaRPr lang="en-US" altLang="zh-CN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Float</a:t>
            </a:r>
            <a:r>
              <a:rPr lang="zh-CN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最大值：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0,127+127=254,23</a:t>
            </a:r>
            <a:r>
              <a:rPr lang="zh-CN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位全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，得到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1.1…1*2</a:t>
            </a:r>
            <a:r>
              <a:rPr lang="en-US" altLang="zh-CN" baseline="30000" dirty="0">
                <a:latin typeface="Consolas" panose="020B0609020204030204" pitchFamily="49" charset="0"/>
                <a:sym typeface="Wingdings" panose="05000000000000000000" pitchFamily="2" charset="2"/>
              </a:rPr>
              <a:t>127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约等于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24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位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1*2</a:t>
            </a:r>
            <a:r>
              <a:rPr lang="en-US" altLang="zh-CN" baseline="30000" dirty="0">
                <a:latin typeface="Consolas" panose="020B0609020204030204" pitchFamily="49" charset="0"/>
                <a:sym typeface="Wingdings" panose="05000000000000000000" pitchFamily="2" charset="2"/>
              </a:rPr>
              <a:t>103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=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（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r>
              <a:rPr lang="en-US" altLang="zh-CN" baseline="30000" dirty="0">
                <a:latin typeface="Consolas" panose="020B0609020204030204" pitchFamily="49" charset="0"/>
                <a:sym typeface="Wingdings" panose="05000000000000000000" pitchFamily="2" charset="2"/>
              </a:rPr>
              <a:t>25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-1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）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*2</a:t>
            </a:r>
            <a:r>
              <a:rPr lang="en-US" altLang="zh-CN" baseline="30000" dirty="0">
                <a:latin typeface="Consolas" panose="020B0609020204030204" pitchFamily="49" charset="0"/>
                <a:sym typeface="Wingdings" panose="05000000000000000000" pitchFamily="2" charset="2"/>
              </a:rPr>
              <a:t>103</a:t>
            </a:r>
            <a:endParaRPr lang="en-US" altLang="zh-CN" baseline="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Float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最小值：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，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127+127=254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，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23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位全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，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-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（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r>
              <a:rPr lang="en-US" altLang="zh-CN" baseline="30000" dirty="0">
                <a:latin typeface="Consolas" panose="020B0609020204030204" pitchFamily="49" charset="0"/>
                <a:sym typeface="Wingdings" panose="05000000000000000000" pitchFamily="2" charset="2"/>
              </a:rPr>
              <a:t>25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-1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）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*2</a:t>
            </a:r>
            <a:r>
              <a:rPr lang="en-US" altLang="zh-CN" baseline="30000" dirty="0">
                <a:latin typeface="Consolas" panose="020B0609020204030204" pitchFamily="49" charset="0"/>
                <a:sym typeface="Wingdings" panose="05000000000000000000" pitchFamily="2" charset="2"/>
              </a:rPr>
              <a:t>103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Float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最接近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的值，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或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，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127-126=1, 23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位全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r>
              <a:rPr lang="zh-CN" altLang="en-US" baseline="0" dirty="0">
                <a:latin typeface="Consolas" panose="020B0609020204030204" pitchFamily="49" charset="0"/>
                <a:sym typeface="Wingdings" panose="05000000000000000000" pitchFamily="2" charset="2"/>
              </a:rPr>
              <a:t>，得到</a:t>
            </a:r>
            <a:r>
              <a:rPr lang="en-US" altLang="zh-CN" baseline="0" dirty="0">
                <a:latin typeface="Consolas" panose="020B0609020204030204" pitchFamily="49" charset="0"/>
                <a:sym typeface="Wingdings" panose="05000000000000000000" pitchFamily="2" charset="2"/>
              </a:rPr>
              <a:t>1.0*2</a:t>
            </a:r>
            <a:r>
              <a:rPr lang="en-US" altLang="zh-CN" baseline="30000" dirty="0">
                <a:latin typeface="Consolas" panose="020B0609020204030204" pitchFamily="49" charset="0"/>
                <a:sym typeface="Wingdings" panose="05000000000000000000" pitchFamily="2" charset="2"/>
              </a:rPr>
              <a:t>-126</a:t>
            </a:r>
            <a:endParaRPr lang="en-US" altLang="zh-CN" baseline="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zh-CN" baseline="300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为了计算机更好的比较浮点数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所以阶码是无符号数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,0&lt;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&lt;255.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0(00000000)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255(11111111)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有特别含义看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所以用到的范围实际是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&lt;254.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然后规定了一个偏置码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(bias value),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阶码的值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阶码无符号数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偏置码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(127)</a:t>
            </a:r>
            <a:endParaRPr lang="en-US" altLang="zh-CN" baseline="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31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正常处理是没有问题的：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f=5.0;f=f+1;printf("%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f",f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上述例子出问题是因为什么呢？浮点数相加的规则是对阶，尾数加减，规格化。当大数的指数部分等于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时，小数对阶后就会形成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0.0….01*2</a:t>
            </a:r>
            <a:r>
              <a:rPr lang="en-US" altLang="zh-CN" sz="1200" b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这种情况（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，小数点后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），尾数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位，尾数相加就等于加了个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另外四舍五入也会影响结果，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value=(int)pow(2,25)-1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f=value;//1. FF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FF*2**24--&gt;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四舍五入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 00 00 00*2**25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相关测试代码：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math.h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int value=(int)pow(2,25)-1;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float f=value;//1. FF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FF*2**24--&gt;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四舍五入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 00 00 00*2**25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*p=(int*)(void*)&amp;f;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("int value is 0x%X, %d\n",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value,value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("float value is %f\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n",f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("float in memory is 0x%X\n",*p);//0x4C000000; 0x0, 10011000, 000 0000 00 00; 0,9*16+8-127=25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//0x4B800000::0x0 10010111  000 0000 00 00##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指数位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//0x4B7FFFFF::0x0 10010110  111 1111 FF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指数位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上面这个例子用了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个比特，尾数是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个比特，最多表示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个比特，因此，再减少一半*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value=(int)pow(2,24)-2;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f=value;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p=(int*)&amp;f;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("int value is 0x%X, %d\n",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value,value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("float value is %f\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n",f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("float in memory is 0x%X\n",*p);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f=f+1;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("float in memory is 0x%X\n",*p);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f=f+1;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("float in memory is 0x%X\n",*p);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f=f+1;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("float in memory is 0x%X\n",*p);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float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=(float)(pow(2,-23));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//-22,0x34800000,0x0 0110 1001 000 0000 00 00 127-22=105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//-23,0x34000000,0x0 0110 1000 000 0000 00 00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p=(int*)&amp;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("float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memory is 0x%X\n",*p);//0x3E19999A,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与教程是一致的</a:t>
            </a: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85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058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地址空间表示一个计算机实体所占用的内存大小。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47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32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33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9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7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没达到期望的结果，但这个程序即没有任何</a:t>
            </a:r>
            <a:r>
              <a:rPr lang="en-US" altLang="zh-CN" dirty="0"/>
              <a:t>error</a:t>
            </a:r>
            <a:r>
              <a:rPr lang="zh-CN" altLang="en-US" dirty="0"/>
              <a:t>，也没有</a:t>
            </a:r>
            <a:r>
              <a:rPr lang="en-US" altLang="zh-CN" dirty="0"/>
              <a:t>warning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C</a:t>
            </a:r>
            <a:r>
              <a:rPr lang="zh-CN" altLang="en-US" dirty="0"/>
              <a:t>语言，这是正确的表达。理解它需要你学习一些计算机关于数的表示知识！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62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一个自然数的值，表示它包含多少个</a:t>
            </a:r>
            <a:r>
              <a:rPr lang="en-US" altLang="zh-CN" dirty="0"/>
              <a:t>1</a:t>
            </a:r>
            <a:r>
              <a:rPr lang="zh-CN" altLang="en-US" dirty="0"/>
              <a:t>（结绳计数法）。</a:t>
            </a:r>
            <a:endParaRPr lang="en-US" altLang="zh-CN" dirty="0"/>
          </a:p>
          <a:p>
            <a:r>
              <a:rPr lang="zh-CN" altLang="en-US" dirty="0"/>
              <a:t>关于数的系统，则建立在自然数（</a:t>
            </a:r>
            <a:r>
              <a:rPr lang="en-US" altLang="zh-CN" dirty="0"/>
              <a:t>0</a:t>
            </a:r>
            <a:r>
              <a:rPr lang="zh-CN" altLang="en-US" dirty="0"/>
              <a:t>值 和 </a:t>
            </a:r>
            <a:r>
              <a:rPr lang="en-US" altLang="zh-CN" dirty="0"/>
              <a:t>+1</a:t>
            </a:r>
            <a:r>
              <a:rPr lang="zh-CN" altLang="en-US" dirty="0"/>
              <a:t>运算）基础上。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0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09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14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3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2022/10/07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2022/10/07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file:///C:\Users\Administrator\AppData\Local\Temp\wps\INetCache\e03d4cadbe01997e63cbafd725455952" TargetMode="Externa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zh.cppreference.com/w/c/language/expression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olshell.cn/articles/11466.html" TargetMode="Externa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zh.cppreference.com/w/c/language/integer_constan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zh.cppreference.com/w/c/language/arithmetic_types" TargetMode="External"/><Relationship Id="rId4" Type="http://schemas.openxmlformats.org/officeDocument/2006/relationships/hyperlink" Target="https://zh.cppreference.com/w/c/language/floating_constan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60974" y="2834350"/>
            <a:ext cx="865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常量和存储类（</a:t>
            </a:r>
            <a:r>
              <a:rPr lang="en-US" altLang="zh-CN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  <p:sp>
        <p:nvSpPr>
          <p:cNvPr id="17" name="TextBox 6"/>
          <p:cNvSpPr txBox="1"/>
          <p:nvPr/>
        </p:nvSpPr>
        <p:spPr>
          <a:xfrm>
            <a:off x="5270364" y="5644929"/>
            <a:ext cx="1979981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en-US" altLang="zh-CN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7"/>
          <p:cNvSpPr>
            <a:spLocks noChangeAspect="1" noEditPoints="1"/>
          </p:cNvSpPr>
          <p:nvPr/>
        </p:nvSpPr>
        <p:spPr bwMode="auto">
          <a:xfrm>
            <a:off x="4549092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进位制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/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位值计数法（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Positional Notation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8" name="Text Box 8">
            <a:extLst>
              <a:ext uri="{FF2B5EF4-FFF2-40B4-BE49-F238E27FC236}">
                <a16:creationId xmlns:a16="http://schemas.microsoft.com/office/drawing/2014/main" id="{76CBEDB7-DECB-4818-8F21-3B0DA4695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41867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id="{305BAA90-0502-41B0-9560-9DF27B8A0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41867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31" name="Text Box 25">
            <a:extLst>
              <a:ext uri="{FF2B5EF4-FFF2-40B4-BE49-F238E27FC236}">
                <a16:creationId xmlns:a16="http://schemas.microsoft.com/office/drawing/2014/main" id="{5B36231C-8B69-43A1-8F83-CD48A81B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013267"/>
            <a:ext cx="77724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假如 </a:t>
            </a:r>
            <a:r>
              <a:rPr lang="en-US" altLang="zh-CN" sz="2800" dirty="0"/>
              <a:t>642 </a:t>
            </a:r>
            <a:r>
              <a:rPr lang="zh-CN" altLang="en-US" sz="2800" dirty="0"/>
              <a:t>表示的数的基是</a:t>
            </a:r>
            <a:r>
              <a:rPr lang="en-US" altLang="zh-CN" sz="2800" dirty="0"/>
              <a:t> 13?</a:t>
            </a: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13</a:t>
            </a:r>
            <a:r>
              <a:rPr lang="zh-CN" altLang="en-US" sz="2800" dirty="0">
                <a:solidFill>
                  <a:srgbClr val="0070C0"/>
                </a:solidFill>
              </a:rPr>
              <a:t>进制）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dirty="0"/>
              <a:t>	  </a:t>
            </a:r>
          </a:p>
          <a:p>
            <a:pPr eaLnBrk="1" hangingPunct="1"/>
            <a:r>
              <a:rPr lang="en-US" altLang="zh-CN" dirty="0"/>
              <a:t>		   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sz="28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800" dirty="0">
                <a:cs typeface="Arial" panose="020B0604020202020204" pitchFamily="34" charset="0"/>
              </a:rPr>
              <a:t>642 </a:t>
            </a:r>
            <a:r>
              <a:rPr lang="zh-CN" altLang="en-US" sz="2800" dirty="0">
                <a:cs typeface="Arial" panose="020B0604020202020204" pitchFamily="34" charset="0"/>
              </a:rPr>
              <a:t>在基</a:t>
            </a:r>
            <a:r>
              <a:rPr lang="en-US" altLang="zh-CN" sz="2800" dirty="0">
                <a:cs typeface="Arial" panose="020B0604020202020204" pitchFamily="34" charset="0"/>
              </a:rPr>
              <a:t>13</a:t>
            </a:r>
            <a:r>
              <a:rPr lang="zh-CN" altLang="en-US" sz="2800" dirty="0">
                <a:cs typeface="Arial" panose="020B0604020202020204" pitchFamily="34" charset="0"/>
              </a:rPr>
              <a:t>下</a:t>
            </a:r>
            <a:r>
              <a:rPr lang="en-US" altLang="zh-CN" sz="2800" dirty="0">
                <a:cs typeface="Arial" panose="020B0604020202020204" pitchFamily="34" charset="0"/>
              </a:rPr>
              <a:t> </a:t>
            </a:r>
            <a:r>
              <a:rPr lang="zh-CN" altLang="en-US" sz="2800" dirty="0">
                <a:cs typeface="Arial" panose="020B0604020202020204" pitchFamily="34" charset="0"/>
              </a:rPr>
              <a:t>等于</a:t>
            </a:r>
            <a:r>
              <a:rPr lang="en-US" altLang="zh-CN" sz="2800" dirty="0">
                <a:cs typeface="Arial" panose="020B0604020202020204" pitchFamily="34" charset="0"/>
              </a:rPr>
              <a:t> 1068</a:t>
            </a:r>
            <a:r>
              <a:rPr lang="zh-CN" altLang="en-US" sz="2800" dirty="0">
                <a:cs typeface="Arial" panose="020B0604020202020204" pitchFamily="34" charset="0"/>
              </a:rPr>
              <a:t>在基</a:t>
            </a:r>
            <a:r>
              <a:rPr lang="en-US" altLang="zh-CN" sz="2800" dirty="0">
                <a:cs typeface="Arial" panose="020B0604020202020204" pitchFamily="34" charset="0"/>
              </a:rPr>
              <a:t> 10</a:t>
            </a:r>
            <a:r>
              <a:rPr lang="zh-CN" altLang="en-US" sz="2800" dirty="0">
                <a:cs typeface="Arial" panose="020B0604020202020204" pitchFamily="34" charset="0"/>
              </a:rPr>
              <a:t>下的值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800" dirty="0">
                <a:cs typeface="Arial" panose="020B0604020202020204" pitchFamily="34" charset="0"/>
              </a:rPr>
              <a:t>即同一数值在不同进制下的表示</a:t>
            </a:r>
            <a:endParaRPr lang="en-US" altLang="zh-CN" sz="2800" dirty="0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28169B23-D572-4436-A5BE-ABF303E16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775267"/>
            <a:ext cx="6705600" cy="157003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	+ 6 x 13</a:t>
            </a:r>
            <a:r>
              <a:rPr lang="en-US" altLang="zh-CN" baseline="20000" dirty="0">
                <a:cs typeface="Arial" panose="020B0604020202020204" pitchFamily="34" charset="0"/>
              </a:rPr>
              <a:t>2</a:t>
            </a:r>
            <a:r>
              <a:rPr lang="en-US" altLang="zh-CN" dirty="0">
                <a:cs typeface="Arial" panose="020B0604020202020204" pitchFamily="34" charset="0"/>
              </a:rPr>
              <a:t>  =  6 x 169   = 1014</a:t>
            </a:r>
          </a:p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      	+ 4 x 13</a:t>
            </a:r>
            <a:r>
              <a:rPr lang="en-US" altLang="zh-CN" baseline="20000" dirty="0">
                <a:cs typeface="Arial" panose="020B0604020202020204" pitchFamily="34" charset="0"/>
              </a:rPr>
              <a:t>1</a:t>
            </a:r>
            <a:r>
              <a:rPr lang="en-US" altLang="zh-CN" dirty="0">
                <a:cs typeface="Arial" panose="020B0604020202020204" pitchFamily="34" charset="0"/>
              </a:rPr>
              <a:t>  =   4 x 13    = 52</a:t>
            </a:r>
          </a:p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       	+ 2 x 13º  =    2 x 1     =   2</a:t>
            </a:r>
          </a:p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			              =  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1068</a:t>
            </a:r>
            <a:r>
              <a:rPr lang="zh-CN" altLang="en-US" dirty="0">
                <a:cs typeface="Arial" panose="020B0604020202020204" pitchFamily="34" charset="0"/>
              </a:rPr>
              <a:t>）</a:t>
            </a:r>
            <a:r>
              <a:rPr lang="en-US" altLang="zh-CN" baseline="-25000" dirty="0">
                <a:cs typeface="Arial" panose="020B0604020202020204" pitchFamily="34" charset="0"/>
              </a:rPr>
              <a:t>10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0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二进制数（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Binary Number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102362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/>
              <a:t>十进制（</a:t>
            </a:r>
            <a:r>
              <a:rPr lang="en-US" altLang="zh-CN" b="1" dirty="0"/>
              <a:t>Decimal</a:t>
            </a:r>
            <a:r>
              <a:rPr lang="zh-CN" altLang="en-US" b="1" dirty="0"/>
              <a:t>）</a:t>
            </a:r>
            <a:r>
              <a:rPr lang="zh-CN" altLang="en-US" dirty="0"/>
              <a:t>的基（</a:t>
            </a:r>
            <a:r>
              <a:rPr lang="en-US" altLang="zh-CN" dirty="0"/>
              <a:t>Base</a:t>
            </a:r>
            <a:r>
              <a:rPr lang="zh-CN" altLang="en-US" dirty="0"/>
              <a:t>）是</a:t>
            </a:r>
            <a:r>
              <a:rPr lang="en-US" altLang="zh-CN" dirty="0"/>
              <a:t>10</a:t>
            </a:r>
            <a:r>
              <a:rPr lang="zh-CN" altLang="en-US" dirty="0"/>
              <a:t>，有</a:t>
            </a:r>
            <a:r>
              <a:rPr lang="en-US" altLang="zh-CN" dirty="0"/>
              <a:t>10</a:t>
            </a:r>
            <a:r>
              <a:rPr lang="zh-CN" altLang="en-US" dirty="0"/>
              <a:t>个数字：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0,1,2,3,4,5,6,7,8,9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二进制（</a:t>
            </a:r>
            <a:r>
              <a:rPr lang="en-US" altLang="zh-CN" b="1" dirty="0"/>
              <a:t>Binary</a:t>
            </a:r>
            <a:r>
              <a:rPr lang="zh-CN" altLang="en-US" b="1" dirty="0"/>
              <a:t>）</a:t>
            </a:r>
            <a:r>
              <a:rPr lang="zh-CN" altLang="en-US" dirty="0"/>
              <a:t>的基是</a:t>
            </a:r>
            <a:r>
              <a:rPr lang="en-US" altLang="zh-CN" dirty="0"/>
              <a:t>2</a:t>
            </a:r>
            <a:r>
              <a:rPr lang="zh-CN" altLang="en-US" dirty="0"/>
              <a:t>，有</a:t>
            </a:r>
            <a:r>
              <a:rPr lang="en-US" altLang="zh-CN" dirty="0"/>
              <a:t>2</a:t>
            </a:r>
            <a:r>
              <a:rPr lang="zh-CN" altLang="en-US" dirty="0"/>
              <a:t>个数字：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0,1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十六进制（</a:t>
            </a:r>
            <a:r>
              <a:rPr lang="en-US" altLang="zh-CN" b="1" dirty="0"/>
              <a:t>Hexadecimal</a:t>
            </a:r>
            <a:r>
              <a:rPr lang="zh-CN" altLang="en-US" b="1" dirty="0"/>
              <a:t>）</a:t>
            </a:r>
            <a:r>
              <a:rPr lang="zh-CN" altLang="en-US" dirty="0"/>
              <a:t>的基是</a:t>
            </a:r>
            <a:r>
              <a:rPr lang="en-US" altLang="zh-CN" dirty="0"/>
              <a:t>16</a:t>
            </a:r>
            <a:r>
              <a:rPr lang="zh-CN" altLang="en-US" dirty="0"/>
              <a:t>，有</a:t>
            </a:r>
            <a:r>
              <a:rPr lang="en-US" altLang="zh-CN" dirty="0"/>
              <a:t>16</a:t>
            </a:r>
            <a:r>
              <a:rPr lang="zh-CN" altLang="en-US" dirty="0"/>
              <a:t>个数字：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0,1,2,3,4,5,6,7,8,9,A,B,C,D,E,F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八进制（</a:t>
            </a:r>
            <a:r>
              <a:rPr lang="en-US" altLang="zh-CN" b="1" dirty="0"/>
              <a:t>Octal</a:t>
            </a:r>
            <a:r>
              <a:rPr lang="zh-CN" altLang="en-US" b="1" dirty="0"/>
              <a:t>）</a:t>
            </a:r>
            <a:r>
              <a:rPr lang="zh-CN" altLang="en-US" dirty="0"/>
              <a:t>的基是？，有？个数字：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597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练习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102362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计算以下数的十进制值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(143)</a:t>
            </a:r>
            <a:r>
              <a:rPr lang="en-US" altLang="zh-CN" sz="2000" baseline="-25000" dirty="0"/>
              <a:t> 8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9561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十进制转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进制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5727492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/>
              <a:t>除</a:t>
            </a:r>
            <a:r>
              <a:rPr lang="en-US" altLang="zh-CN" b="1" dirty="0"/>
              <a:t>R</a:t>
            </a:r>
            <a:r>
              <a:rPr lang="zh-CN" altLang="en-US" b="1" dirty="0"/>
              <a:t>取余数倒排法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sz="2000" b="1" dirty="0"/>
              <a:t>例如：</a:t>
            </a:r>
            <a:r>
              <a:rPr lang="en-US" altLang="zh-CN" sz="2000" b="1" dirty="0"/>
              <a:t>(89)</a:t>
            </a:r>
            <a:r>
              <a:rPr lang="en-US" altLang="zh-CN" sz="2000" b="1" baseline="-25000" dirty="0"/>
              <a:t>10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＝ </a:t>
            </a:r>
            <a:r>
              <a:rPr lang="en-US" altLang="zh-CN" sz="2000" b="1" dirty="0"/>
              <a:t>(1011001)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 </a:t>
            </a:r>
            <a:endParaRPr lang="en-US" altLang="zh-CN" sz="20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C93BFD5-6FF2-7064-AB9D-1EF25CF9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34" y="3162582"/>
            <a:ext cx="5400675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3">
            <a:extLst>
              <a:ext uri="{FF2B5EF4-FFF2-40B4-BE49-F238E27FC236}">
                <a16:creationId xmlns:a16="http://schemas.microsoft.com/office/drawing/2014/main" id="{28D28C72-7F1A-32B4-477E-A64F2F77B313}"/>
              </a:ext>
            </a:extLst>
          </p:cNvPr>
          <p:cNvSpPr>
            <a:spLocks noGrp="1"/>
          </p:cNvSpPr>
          <p:nvPr/>
        </p:nvSpPr>
        <p:spPr>
          <a:xfrm>
            <a:off x="6583442" y="1714500"/>
            <a:ext cx="4411843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zh-CN" altLang="en-US" sz="2000" b="1" dirty="0"/>
              <a:t>例如：</a:t>
            </a:r>
            <a:r>
              <a:rPr lang="en-US" altLang="zh-CN" sz="2000" b="1" dirty="0"/>
              <a:t>(219)</a:t>
            </a:r>
            <a:r>
              <a:rPr lang="en-US" altLang="zh-CN" sz="2000" b="1" baseline="-25000" dirty="0"/>
              <a:t>10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＝ </a:t>
            </a:r>
            <a:r>
              <a:rPr lang="en-US" altLang="zh-CN" sz="2000" b="1" dirty="0"/>
              <a:t>(DB)</a:t>
            </a:r>
            <a:r>
              <a:rPr lang="en-US" altLang="zh-CN" sz="2000" b="1" baseline="-25000" dirty="0"/>
              <a:t>16</a:t>
            </a:r>
            <a:r>
              <a:rPr lang="en-US" altLang="zh-CN" sz="2000" b="1" dirty="0"/>
              <a:t> </a:t>
            </a:r>
            <a:endParaRPr lang="en-US" altLang="zh-CN" sz="20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F467940-4729-AB57-78EF-F20111563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56" y="3134042"/>
            <a:ext cx="3553813" cy="138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十进制转十六，八进制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472671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十六进制数 </a:t>
            </a:r>
            <a:r>
              <a:rPr lang="en-US" altLang="zh-CN" dirty="0"/>
              <a:t>DEF </a:t>
            </a:r>
            <a:r>
              <a:rPr lang="zh-CN" altLang="en-US" dirty="0"/>
              <a:t>等于 ？十进制数？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25B2B5-9831-46C8-905F-1562839F67A0}"/>
              </a:ext>
            </a:extLst>
          </p:cNvPr>
          <p:cNvSpPr txBox="1"/>
          <p:nvPr/>
        </p:nvSpPr>
        <p:spPr>
          <a:xfrm>
            <a:off x="5870523" y="1944847"/>
            <a:ext cx="5144356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/*int-hex-oct*/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3567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"Hex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Oct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%o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A038C8DA-79BB-4F37-AC1D-51A4F672E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55" y="3193472"/>
            <a:ext cx="4470400" cy="193899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   D x 16</a:t>
            </a:r>
            <a:r>
              <a:rPr lang="en-US" altLang="zh-CN" baseline="20000" dirty="0">
                <a:cs typeface="Arial" panose="020B0604020202020204" pitchFamily="34" charset="0"/>
              </a:rPr>
              <a:t>2</a:t>
            </a:r>
            <a:r>
              <a:rPr lang="en-US" altLang="zh-CN" dirty="0">
                <a:cs typeface="Arial" panose="020B0604020202020204" pitchFamily="34" charset="0"/>
              </a:rPr>
              <a:t>  =  13 x 256 = 3328</a:t>
            </a:r>
          </a:p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+ E x 16</a:t>
            </a:r>
            <a:r>
              <a:rPr lang="en-US" altLang="zh-CN" baseline="20000" dirty="0">
                <a:cs typeface="Arial" panose="020B0604020202020204" pitchFamily="34" charset="0"/>
              </a:rPr>
              <a:t>1</a:t>
            </a:r>
            <a:r>
              <a:rPr lang="en-US" altLang="zh-CN" dirty="0">
                <a:cs typeface="Arial" panose="020B0604020202020204" pitchFamily="34" charset="0"/>
              </a:rPr>
              <a:t>  =  14 x  16  = 224</a:t>
            </a:r>
          </a:p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+ F x 16º  =  15 x 1     = 15</a:t>
            </a:r>
          </a:p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			   = 3567 in base 10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90338E-B7A8-48D0-8314-CD89097193D6}"/>
              </a:ext>
            </a:extLst>
          </p:cNvPr>
          <p:cNvSpPr txBox="1"/>
          <p:nvPr/>
        </p:nvSpPr>
        <p:spPr>
          <a:xfrm>
            <a:off x="6009067" y="5280246"/>
            <a:ext cx="472671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Hex DEF, Oct 6757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DFECE1-C2B8-4DAD-B6B6-945D374F3566}"/>
              </a:ext>
            </a:extLst>
          </p:cNvPr>
          <p:cNvSpPr txBox="1"/>
          <p:nvPr/>
        </p:nvSpPr>
        <p:spPr>
          <a:xfrm>
            <a:off x="5870522" y="5866100"/>
            <a:ext cx="514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为什么我们不能用 “</a:t>
            </a:r>
            <a:r>
              <a:rPr lang="en-US" altLang="zh-CN" sz="2000" dirty="0">
                <a:solidFill>
                  <a:srgbClr val="FF0000"/>
                </a:solidFill>
              </a:rPr>
              <a:t>%b</a:t>
            </a:r>
            <a:r>
              <a:rPr lang="zh-CN" altLang="en-US" sz="2000" dirty="0">
                <a:solidFill>
                  <a:srgbClr val="FF0000"/>
                </a:solidFill>
              </a:rPr>
              <a:t>” 直接打印出二进制？</a:t>
            </a:r>
          </a:p>
        </p:txBody>
      </p:sp>
    </p:spTree>
    <p:extLst>
      <p:ext uri="{BB962C8B-B14F-4D97-AF65-F5344CB8AC3E}">
        <p14:creationId xmlns:p14="http://schemas.microsoft.com/office/powerpoint/2010/main" val="167038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二进制和十六进制与八进制的关系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graphicFrame>
        <p:nvGraphicFramePr>
          <p:cNvPr id="8" name="Group 86">
            <a:extLst>
              <a:ext uri="{FF2B5EF4-FFF2-40B4-BE49-F238E27FC236}">
                <a16:creationId xmlns:a16="http://schemas.microsoft.com/office/drawing/2014/main" id="{BE54A98E-99BB-4FA0-8740-24A49BC571DE}"/>
              </a:ext>
            </a:extLst>
          </p:cNvPr>
          <p:cNvGraphicFramePr>
            <a:graphicFrameLocks noGrp="1"/>
          </p:cNvGraphicFramePr>
          <p:nvPr/>
        </p:nvGraphicFramePr>
        <p:xfrm>
          <a:off x="2529755" y="2055089"/>
          <a:ext cx="3657600" cy="356581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Binary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Octal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Hexa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0000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0001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0010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0011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0100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0101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0110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0111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Group 86">
            <a:extLst>
              <a:ext uri="{FF2B5EF4-FFF2-40B4-BE49-F238E27FC236}">
                <a16:creationId xmlns:a16="http://schemas.microsoft.com/office/drawing/2014/main" id="{39AD0AA6-9F29-4EA0-B88B-A45D61648929}"/>
              </a:ext>
            </a:extLst>
          </p:cNvPr>
          <p:cNvGraphicFramePr>
            <a:graphicFrameLocks noGrp="1"/>
          </p:cNvGraphicFramePr>
          <p:nvPr/>
        </p:nvGraphicFramePr>
        <p:xfrm>
          <a:off x="6741392" y="2059852"/>
          <a:ext cx="3657600" cy="3595687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Binary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Octal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Hexa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1000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1001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1010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1011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1100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1101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1110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1111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F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1CE44CE-9ADC-4E75-974F-85149D321C24}"/>
              </a:ext>
            </a:extLst>
          </p:cNvPr>
          <p:cNvSpPr/>
          <p:nvPr/>
        </p:nvSpPr>
        <p:spPr>
          <a:xfrm>
            <a:off x="6751839" y="5655539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背，熟记！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9C51C0-DEE7-4D97-B7B6-D4F46C0D7AF9}"/>
              </a:ext>
            </a:extLst>
          </p:cNvPr>
          <p:cNvSpPr txBox="1"/>
          <p:nvPr/>
        </p:nvSpPr>
        <p:spPr>
          <a:xfrm>
            <a:off x="2281517" y="5655539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（</a:t>
            </a:r>
            <a:r>
              <a:rPr lang="en-US" altLang="zh-CN" sz="2000" dirty="0">
                <a:latin typeface="Consolas" panose="020B0609020204030204" pitchFamily="49" charset="0"/>
              </a:rPr>
              <a:t>DEF</a:t>
            </a:r>
            <a:r>
              <a:rPr lang="zh-CN" altLang="en-US" sz="2000" dirty="0">
                <a:latin typeface="Consolas" panose="020B0609020204030204" pitchFamily="49" charset="0"/>
              </a:rPr>
              <a:t>）</a:t>
            </a:r>
            <a:r>
              <a:rPr lang="en-US" altLang="zh-CN" sz="2000" baseline="-25000" dirty="0">
                <a:latin typeface="Consolas" panose="020B0609020204030204" pitchFamily="49" charset="0"/>
              </a:rPr>
              <a:t>16</a:t>
            </a:r>
            <a:r>
              <a:rPr lang="en-US" altLang="zh-CN" sz="2000" dirty="0">
                <a:latin typeface="Consolas" panose="020B0609020204030204" pitchFamily="49" charset="0"/>
              </a:rPr>
              <a:t> =</a:t>
            </a:r>
            <a:r>
              <a:rPr lang="zh-CN" altLang="en-US" sz="2000" dirty="0">
                <a:latin typeface="Consolas" panose="020B0609020204030204" pitchFamily="49" charset="0"/>
              </a:rPr>
              <a:t>（</a:t>
            </a:r>
            <a:r>
              <a:rPr lang="en-US" altLang="zh-CN" sz="2000" dirty="0">
                <a:latin typeface="Consolas" panose="020B0609020204030204" pitchFamily="49" charset="0"/>
              </a:rPr>
              <a:t>1101 1110 1111</a:t>
            </a:r>
            <a:r>
              <a:rPr lang="zh-CN" altLang="en-US" sz="2000" dirty="0">
                <a:latin typeface="Consolas" panose="020B0609020204030204" pitchFamily="49" charset="0"/>
              </a:rPr>
              <a:t>）</a:t>
            </a:r>
            <a:r>
              <a:rPr lang="en-US" altLang="zh-CN" sz="2000" baseline="-250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=</a:t>
            </a:r>
            <a:r>
              <a:rPr lang="zh-CN" altLang="en-US" sz="2000" dirty="0">
                <a:latin typeface="Consolas" panose="020B0609020204030204" pitchFamily="49" charset="0"/>
              </a:rPr>
              <a:t>（</a:t>
            </a:r>
            <a:r>
              <a:rPr lang="en-US" altLang="zh-CN" sz="2000" dirty="0">
                <a:latin typeface="Consolas" panose="020B0609020204030204" pitchFamily="49" charset="0"/>
              </a:rPr>
              <a:t>110 111 101 111</a:t>
            </a:r>
            <a:r>
              <a:rPr lang="zh-CN" altLang="en-US" sz="2000" dirty="0">
                <a:latin typeface="Consolas" panose="020B0609020204030204" pitchFamily="49" charset="0"/>
              </a:rPr>
              <a:t>）</a:t>
            </a:r>
            <a:r>
              <a:rPr lang="en-US" altLang="zh-CN" sz="2000" baseline="-250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=</a:t>
            </a:r>
            <a:r>
              <a:rPr lang="zh-CN" altLang="en-US" sz="2000" dirty="0">
                <a:latin typeface="Consolas" panose="020B0609020204030204" pitchFamily="49" charset="0"/>
              </a:rPr>
              <a:t>（</a:t>
            </a:r>
            <a:r>
              <a:rPr lang="en-US" altLang="zh-CN" sz="2000" dirty="0">
                <a:latin typeface="Consolas" panose="020B0609020204030204" pitchFamily="49" charset="0"/>
              </a:rPr>
              <a:t>6757</a:t>
            </a:r>
            <a:r>
              <a:rPr lang="zh-CN" altLang="en-US" sz="2000" dirty="0">
                <a:latin typeface="Consolas" panose="020B0609020204030204" pitchFamily="49" charset="0"/>
              </a:rPr>
              <a:t>）</a:t>
            </a:r>
            <a:r>
              <a:rPr lang="en-US" altLang="zh-CN" sz="2000" baseline="-25000" dirty="0">
                <a:latin typeface="Consolas" panose="020B0609020204030204" pitchFamily="49" charset="0"/>
              </a:rPr>
              <a:t>8</a:t>
            </a:r>
            <a:endParaRPr lang="zh-CN" altLang="en-US" sz="2000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9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练习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102362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计算以下数的二进制值、八进制，十六进制的值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215</a:t>
            </a:r>
          </a:p>
        </p:txBody>
      </p:sp>
    </p:spTree>
    <p:extLst>
      <p:ext uri="{BB962C8B-B14F-4D97-AF65-F5344CB8AC3E}">
        <p14:creationId xmlns:p14="http://schemas.microsoft.com/office/powerpoint/2010/main" val="34030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将十六进制与八进制数赋值给变量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4E6F81D-531F-4E4F-8019-8D3109C67B4C}"/>
              </a:ext>
            </a:extLst>
          </p:cNvPr>
          <p:cNvSpPr txBox="1"/>
          <p:nvPr/>
        </p:nvSpPr>
        <p:spPr>
          <a:xfrm>
            <a:off x="1193802" y="1599750"/>
            <a:ext cx="6433126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/*hex-oct-int*/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0xDEF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06757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in Decimal is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 in Decimal is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F67DF3A-FDBA-4706-BA93-6A6077F0904B}"/>
              </a:ext>
            </a:extLst>
          </p:cNvPr>
          <p:cNvGrpSpPr/>
          <p:nvPr/>
        </p:nvGrpSpPr>
        <p:grpSpPr>
          <a:xfrm>
            <a:off x="4682836" y="2062540"/>
            <a:ext cx="7270731" cy="1110150"/>
            <a:chOff x="4682836" y="2062540"/>
            <a:chExt cx="7270731" cy="111015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009D7F0-DA73-4F41-9492-AE55401303BC}"/>
                </a:ext>
              </a:extLst>
            </p:cNvPr>
            <p:cNvSpPr txBox="1"/>
            <p:nvPr/>
          </p:nvSpPr>
          <p:spPr>
            <a:xfrm>
              <a:off x="6902246" y="2062540"/>
              <a:ext cx="505132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0x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开头表示是 </a:t>
              </a:r>
              <a:r>
                <a:rPr lang="zh-CN" altLang="en-US" dirty="0">
                  <a:latin typeface="Consolas" panose="020B0609020204030204" pitchFamily="49" charset="0"/>
                </a:rPr>
                <a:t>十六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进制的数值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0400001-B209-4178-8037-36C1734E98EC}"/>
                </a:ext>
              </a:extLst>
            </p:cNvPr>
            <p:cNvSpPr txBox="1"/>
            <p:nvPr/>
          </p:nvSpPr>
          <p:spPr>
            <a:xfrm>
              <a:off x="6902246" y="2704467"/>
              <a:ext cx="505132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开头表示是 </a:t>
              </a:r>
              <a:r>
                <a:rPr lang="zh-CN" altLang="en-US" dirty="0">
                  <a:latin typeface="Consolas" panose="020B0609020204030204" pitchFamily="49" charset="0"/>
                </a:rPr>
                <a:t>八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进制的数值</a:t>
              </a:r>
              <a:endParaRPr lang="zh-CN" altLang="en-US" dirty="0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811B00C-4C85-4D1A-B637-89EC15DAD37B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682836" y="2247206"/>
              <a:ext cx="2219410" cy="6419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11A107B-735E-4904-A74D-8E3959E14ED2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4682836" y="2889133"/>
              <a:ext cx="2219410" cy="2835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31F8A243-3F66-4142-BB1D-1D08DE013E26}"/>
              </a:ext>
            </a:extLst>
          </p:cNvPr>
          <p:cNvSpPr txBox="1"/>
          <p:nvPr/>
        </p:nvSpPr>
        <p:spPr>
          <a:xfrm>
            <a:off x="1193802" y="5107279"/>
            <a:ext cx="472671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 in Decimal is 3567</a:t>
            </a:r>
          </a:p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j in Decimal is 3567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9A76E3-1552-412A-85FF-9D13964058E0}"/>
              </a:ext>
            </a:extLst>
          </p:cNvPr>
          <p:cNvSpPr txBox="1"/>
          <p:nvPr/>
        </p:nvSpPr>
        <p:spPr>
          <a:xfrm>
            <a:off x="1123031" y="5995427"/>
            <a:ext cx="448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变量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能保存多大的数值，任意大小？</a:t>
            </a:r>
          </a:p>
        </p:txBody>
      </p:sp>
    </p:spTree>
    <p:extLst>
      <p:ext uri="{BB962C8B-B14F-4D97-AF65-F5344CB8AC3E}">
        <p14:creationId xmlns:p14="http://schemas.microsoft.com/office/powerpoint/2010/main" val="151071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3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字节（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Byte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）和无符号数据类型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1F0C8908-8CED-45B6-83FF-876E7025D5FE}"/>
              </a:ext>
            </a:extLst>
          </p:cNvPr>
          <p:cNvSpPr>
            <a:spLocks noGrp="1"/>
          </p:cNvSpPr>
          <p:nvPr/>
        </p:nvSpPr>
        <p:spPr>
          <a:xfrm>
            <a:off x="838201" y="1815465"/>
            <a:ext cx="4640826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/>
              <a:t>字节</a:t>
            </a:r>
            <a:r>
              <a:rPr lang="zh-CN" altLang="en-US" dirty="0"/>
              <a:t>（</a:t>
            </a:r>
            <a:r>
              <a:rPr lang="en-US" altLang="zh-CN" dirty="0"/>
              <a:t>byte/unsigned char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位二进制数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表示范围 </a:t>
            </a:r>
            <a:r>
              <a:rPr lang="en-US" altLang="zh-CN" dirty="0"/>
              <a:t>0 ..</a:t>
            </a:r>
            <a:r>
              <a:rPr lang="zh-CN" altLang="en-US" dirty="0"/>
              <a:t> </a:t>
            </a:r>
            <a:r>
              <a:rPr lang="en-US" altLang="zh-CN" dirty="0"/>
              <a:t>255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en-US" altLang="zh-CN" baseline="30000" dirty="0"/>
              <a:t>8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字</a:t>
            </a:r>
            <a:r>
              <a:rPr lang="zh-CN" altLang="en-US" dirty="0"/>
              <a:t>（</a:t>
            </a:r>
            <a:r>
              <a:rPr lang="en-US" altLang="zh-CN" dirty="0"/>
              <a:t>word/ unsigned short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表示范围 </a:t>
            </a:r>
            <a:r>
              <a:rPr lang="en-US" altLang="zh-CN" dirty="0"/>
              <a:t>0..65535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en-US" altLang="zh-CN" baseline="30000" dirty="0"/>
              <a:t>16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无符号整数（</a:t>
            </a:r>
            <a:r>
              <a:rPr lang="en-US" altLang="zh-CN" dirty="0"/>
              <a:t>unsigned integer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无符号长整数（</a:t>
            </a:r>
            <a:r>
              <a:rPr lang="en-US" altLang="zh-CN" dirty="0"/>
              <a:t>unsigned long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表示范围 </a:t>
            </a:r>
            <a:r>
              <a:rPr lang="en-US" altLang="zh-CN" dirty="0"/>
              <a:t>0.. 4294967295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en-US" altLang="zh-CN" baseline="30000" dirty="0"/>
              <a:t>32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ACF6EB-612A-42F2-B28B-CAE68D2292C9}"/>
              </a:ext>
            </a:extLst>
          </p:cNvPr>
          <p:cNvSpPr txBox="1"/>
          <p:nvPr/>
        </p:nvSpPr>
        <p:spPr>
          <a:xfrm>
            <a:off x="5654778" y="1687085"/>
            <a:ext cx="5841589" cy="5078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/*byte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maxmum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UINT_MAX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UINT_MAX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UINT_MAX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UINT_MAX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UINT_MAX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Maxmum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byte is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Maxmum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word is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Maxmum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int is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Maxmum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long is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36FC38-893E-418B-AA39-99431644CC09}"/>
              </a:ext>
            </a:extLst>
          </p:cNvPr>
          <p:cNvSpPr txBox="1"/>
          <p:nvPr/>
        </p:nvSpPr>
        <p:spPr>
          <a:xfrm>
            <a:off x="649779" y="6374674"/>
            <a:ext cx="6346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为什么可以用</a:t>
            </a:r>
            <a:r>
              <a:rPr lang="en-US" altLang="zh-CN" sz="2000" dirty="0">
                <a:solidFill>
                  <a:srgbClr val="FF0000"/>
                </a:solidFill>
              </a:rPr>
              <a:t>-1</a:t>
            </a:r>
            <a:r>
              <a:rPr lang="zh-CN" altLang="en-US" sz="2000" dirty="0">
                <a:solidFill>
                  <a:srgbClr val="FF0000"/>
                </a:solidFill>
              </a:rPr>
              <a:t>表示不同类型无符号整数的最大数值？</a:t>
            </a:r>
          </a:p>
        </p:txBody>
      </p:sp>
    </p:spTree>
    <p:extLst>
      <p:ext uri="{BB962C8B-B14F-4D97-AF65-F5344CB8AC3E}">
        <p14:creationId xmlns:p14="http://schemas.microsoft.com/office/powerpoint/2010/main" val="384989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负数（</a:t>
            </a:r>
            <a:r>
              <a:rPr lang="en-US" altLang="zh-CN" sz="2800" b="1" kern="0" dirty="0" err="1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Negtive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）的表示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3">
                <a:extLst>
                  <a:ext uri="{FF2B5EF4-FFF2-40B4-BE49-F238E27FC236}">
                    <a16:creationId xmlns:a16="http://schemas.microsoft.com/office/drawing/2014/main" id="{1F0C8908-8CED-45B6-83FF-876E7025D5FE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1" y="1815465"/>
                <a:ext cx="8050618" cy="43516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FandolSong" panose="00000500000000000000" charset="-122"/>
                    <a:ea typeface="FandolSong" panose="00000500000000000000" charset="-122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70000"/>
                  </a:lnSpc>
                  <a:spcBef>
                    <a:spcPts val="600"/>
                  </a:spcBef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FandolSong" panose="00000500000000000000" charset="-122"/>
                    <a:ea typeface="FandolSong" panose="00000500000000000000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FandolSong" panose="00000500000000000000" charset="-122"/>
                    <a:ea typeface="FandolSong" panose="00000500000000000000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FandolSong" panose="00000500000000000000" charset="-122"/>
                    <a:ea typeface="FandolSong" panose="00000500000000000000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FandolSong" panose="00000500000000000000" charset="-122"/>
                    <a:ea typeface="FandolSong" panose="00000500000000000000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补（</a:t>
                </a:r>
                <a:r>
                  <a:rPr lang="en-US" altLang="zh-CN" dirty="0"/>
                  <a:t>Complement 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 err="1"/>
                  <a:t>a+b</a:t>
                </a:r>
                <a:r>
                  <a:rPr lang="en-US" altLang="zh-CN" dirty="0"/>
                  <a:t> = </a:t>
                </a:r>
                <a:r>
                  <a:rPr lang="zh-CN" altLang="en-US" dirty="0"/>
                  <a:t>常数，则称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的补，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的补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二进制的补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𝑁𝑒𝑔𝑡𝑖𝑣𝑒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其中</a:t>
                </a:r>
                <a:r>
                  <a:rPr lang="en-US" altLang="zh-CN" dirty="0"/>
                  <a:t> </a:t>
                </a:r>
                <a:r>
                  <a:rPr lang="en-US" altLang="zh-CN" b="1" i="1" dirty="0">
                    <a:solidFill>
                      <a:srgbClr val="C00000"/>
                    </a:solidFill>
                  </a:rPr>
                  <a:t>k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dirty="0"/>
                  <a:t>是位数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例如： </a:t>
                </a:r>
                <a:r>
                  <a:rPr lang="en-US" altLang="zh-CN" dirty="0"/>
                  <a:t>byte </a:t>
                </a:r>
                <a:r>
                  <a:rPr lang="zh-CN" altLang="en-US" dirty="0"/>
                  <a:t>的数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负数 </a:t>
                </a:r>
                <a:r>
                  <a:rPr lang="en-US" altLang="zh-CN" dirty="0"/>
                  <a:t>+ </a:t>
                </a:r>
                <a:r>
                  <a:rPr lang="zh-CN" altLang="en-US" dirty="0"/>
                  <a:t>对应的正数 </a:t>
                </a:r>
                <a:r>
                  <a:rPr lang="en-US" altLang="zh-CN" dirty="0"/>
                  <a:t>= 256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负数第一位是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正数是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，所以它称为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符号位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-1 </a:t>
                </a:r>
                <a:r>
                  <a:rPr lang="zh-CN" altLang="en-US" dirty="0"/>
                  <a:t>即是从第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位借位减一，一定是全 </a:t>
                </a:r>
                <a:r>
                  <a:rPr lang="en-US" altLang="zh-CN" dirty="0"/>
                  <a:t>111…111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内容占位符 3">
                <a:extLst>
                  <a:ext uri="{FF2B5EF4-FFF2-40B4-BE49-F238E27FC236}">
                    <a16:creationId xmlns:a16="http://schemas.microsoft.com/office/drawing/2014/main" id="{1F0C8908-8CED-45B6-83FF-876E7025D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15465"/>
                <a:ext cx="8050618" cy="4351655"/>
              </a:xfrm>
              <a:prstGeom prst="rect">
                <a:avLst/>
              </a:prstGeom>
              <a:blipFill>
                <a:blip r:embed="rId4"/>
                <a:stretch>
                  <a:fillRect l="-166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CB88895-B945-4086-A7CB-0EF43DC8E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345" y="871560"/>
            <a:ext cx="1908213" cy="57429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59F6353-F517-4A4C-929B-19BB04947E19}"/>
                  </a:ext>
                </a:extLst>
              </p14:cNvPr>
              <p14:cNvContentPartPr/>
              <p14:nvPr/>
            </p14:nvContentPartPr>
            <p14:xfrm>
              <a:off x="9108285" y="3160005"/>
              <a:ext cx="1713600" cy="208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59F6353-F517-4A4C-929B-19BB04947E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9285" y="3151005"/>
                <a:ext cx="17312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1E5A547-BCA3-4592-B570-437903D94B7C}"/>
                  </a:ext>
                </a:extLst>
              </p14:cNvPr>
              <p14:cNvContentPartPr/>
              <p14:nvPr/>
            </p14:nvContentPartPr>
            <p14:xfrm>
              <a:off x="9154005" y="4582005"/>
              <a:ext cx="1660680" cy="558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1E5A547-BCA3-4592-B570-437903D94B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45005" y="4573005"/>
                <a:ext cx="1678320" cy="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45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变量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…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值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…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内存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…?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/>
        </p:nvSpPr>
        <p:spPr>
          <a:xfrm>
            <a:off x="5862404" y="2998167"/>
            <a:ext cx="5181600" cy="285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在计算机的内部：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是什么样的？</a:t>
            </a:r>
            <a:endParaRPr lang="en-US" altLang="zh-CN" dirty="0"/>
          </a:p>
          <a:p>
            <a:r>
              <a:rPr lang="en-US" altLang="zh-CN" dirty="0"/>
              <a:t>radius </a:t>
            </a:r>
            <a:r>
              <a:rPr lang="zh-CN" altLang="en-US" dirty="0"/>
              <a:t>与 </a:t>
            </a:r>
            <a:r>
              <a:rPr lang="en-US" altLang="zh-CN" dirty="0"/>
              <a:t>&amp;radius </a:t>
            </a:r>
            <a:r>
              <a:rPr lang="zh-CN" altLang="en-US" dirty="0"/>
              <a:t>的含义？</a:t>
            </a:r>
            <a:endParaRPr lang="en-US" altLang="zh-CN" dirty="0"/>
          </a:p>
          <a:p>
            <a:r>
              <a:rPr lang="en-US" altLang="zh-CN" dirty="0"/>
              <a:t>double </a:t>
            </a:r>
            <a:r>
              <a:rPr lang="zh-CN" altLang="en-US" dirty="0"/>
              <a:t>和 </a:t>
            </a:r>
            <a:r>
              <a:rPr lang="en-US" altLang="zh-CN" dirty="0"/>
              <a:t>int </a:t>
            </a:r>
            <a:r>
              <a:rPr lang="zh-CN" altLang="en-US" dirty="0"/>
              <a:t>类型的 </a:t>
            </a:r>
            <a:r>
              <a:rPr lang="en-US" altLang="zh-CN" dirty="0"/>
              <a:t>5</a:t>
            </a:r>
            <a:r>
              <a:rPr lang="zh-CN" altLang="en-US" dirty="0"/>
              <a:t>，在内存中一样吗？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0" name="图片 99"/>
          <p:cNvPicPr/>
          <p:nvPr/>
        </p:nvPicPr>
        <p:blipFill>
          <a:blip r:embed="rId4" r:link="rId5"/>
          <a:stretch>
            <a:fillRect/>
          </a:stretch>
        </p:blipFill>
        <p:spPr>
          <a:xfrm>
            <a:off x="1011336" y="2481362"/>
            <a:ext cx="4258310" cy="26752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13E932-34AD-04F9-81DD-6B56C0250C8B}"/>
              </a:ext>
            </a:extLst>
          </p:cNvPr>
          <p:cNvSpPr txBox="1"/>
          <p:nvPr/>
        </p:nvSpPr>
        <p:spPr>
          <a:xfrm>
            <a:off x="5862404" y="2112030"/>
            <a:ext cx="518160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latin typeface="Consolas" panose="020B0609020204030204" pitchFamily="49" charset="0"/>
              </a:rPr>
              <a:t> radius = 5;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96B16DF-E6E1-C12E-BA0B-5125C5B47303}"/>
              </a:ext>
            </a:extLst>
          </p:cNvPr>
          <p:cNvSpPr/>
          <p:nvPr/>
        </p:nvSpPr>
        <p:spPr>
          <a:xfrm>
            <a:off x="2693037" y="4283717"/>
            <a:ext cx="653758" cy="1441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460BE87-183C-A083-1490-19C0E7AC07DB}"/>
              </a:ext>
            </a:extLst>
          </p:cNvPr>
          <p:cNvSpPr/>
          <p:nvPr/>
        </p:nvSpPr>
        <p:spPr>
          <a:xfrm>
            <a:off x="2366158" y="3151441"/>
            <a:ext cx="653758" cy="1441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4" grpId="0"/>
      <p:bldP spid="3" grpId="0" animBg="1"/>
      <p:bldP spid="2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二进制补的计算方法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3">
                <a:extLst>
                  <a:ext uri="{FF2B5EF4-FFF2-40B4-BE49-F238E27FC236}">
                    <a16:creationId xmlns:a16="http://schemas.microsoft.com/office/drawing/2014/main" id="{1F0C8908-8CED-45B6-83FF-876E7025D5FE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1" y="1815465"/>
                <a:ext cx="8050618" cy="43516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FandolSong" panose="00000500000000000000" charset="-122"/>
                    <a:ea typeface="FandolSong" panose="00000500000000000000" charset="-122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70000"/>
                  </a:lnSpc>
                  <a:spcBef>
                    <a:spcPts val="600"/>
                  </a:spcBef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FandolSong" panose="00000500000000000000" charset="-122"/>
                    <a:ea typeface="FandolSong" panose="00000500000000000000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FandolSong" panose="00000500000000000000" charset="-122"/>
                    <a:ea typeface="FandolSong" panose="00000500000000000000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FandolSong" panose="00000500000000000000" charset="-122"/>
                    <a:ea typeface="FandolSong" panose="00000500000000000000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FandolSong" panose="00000500000000000000" charset="-122"/>
                    <a:ea typeface="FandolSong" panose="00000500000000000000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二进制的补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𝑁𝑒𝑔𝑡𝑖𝑣𝑒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那么 </a:t>
                </a:r>
                <a:r>
                  <a:rPr lang="en-US" altLang="zh-CN" dirty="0"/>
                  <a:t>22 =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00010110</a:t>
                </a:r>
                <a:r>
                  <a:rPr lang="zh-CN" altLang="en-US" dirty="0"/>
                  <a:t>）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的负数的表示是？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内容占位符 3">
                <a:extLst>
                  <a:ext uri="{FF2B5EF4-FFF2-40B4-BE49-F238E27FC236}">
                    <a16:creationId xmlns:a16="http://schemas.microsoft.com/office/drawing/2014/main" id="{1F0C8908-8CED-45B6-83FF-876E7025D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15465"/>
                <a:ext cx="8050618" cy="4351655"/>
              </a:xfrm>
              <a:prstGeom prst="rect">
                <a:avLst/>
              </a:prstGeom>
              <a:blipFill>
                <a:blip r:embed="rId4"/>
                <a:stretch>
                  <a:fillRect l="-1894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CB88895-B945-4086-A7CB-0EF43DC8E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345" y="871560"/>
            <a:ext cx="1908213" cy="5742930"/>
          </a:xfrm>
          <a:prstGeom prst="rect">
            <a:avLst/>
          </a:prstGeom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A05D3083-690A-4836-BD48-09C1A8B4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360" y="3806995"/>
            <a:ext cx="5378451" cy="193899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latin typeface="Consolas" panose="020B0609020204030204" pitchFamily="49" charset="0"/>
                <a:cs typeface="Arial" panose="020B0604020202020204" pitchFamily="34" charset="0"/>
              </a:rPr>
              <a:t>    1111,1111   </a:t>
            </a:r>
            <a:r>
              <a:rPr lang="en-US" altLang="zh-CN" b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-- 2</a:t>
            </a:r>
            <a:r>
              <a:rPr lang="en-US" altLang="zh-CN" b="0" baseline="30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r>
              <a:rPr lang="en-US" altLang="zh-CN" b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– 1</a:t>
            </a:r>
          </a:p>
          <a:p>
            <a:pPr eaLnBrk="1" hangingPunct="1"/>
            <a:r>
              <a:rPr lang="en-US" altLang="zh-CN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b="0" u="sng" dirty="0">
                <a:latin typeface="Consolas" panose="020B0609020204030204" pitchFamily="49" charset="0"/>
                <a:cs typeface="Arial" panose="020B0604020202020204" pitchFamily="34" charset="0"/>
              </a:rPr>
              <a:t>- 0001,0110</a:t>
            </a:r>
            <a:r>
              <a:rPr lang="en-US" altLang="zh-CN" b="0" dirty="0">
                <a:latin typeface="Consolas" panose="020B0609020204030204" pitchFamily="49" charset="0"/>
                <a:cs typeface="Arial" panose="020B0604020202020204" pitchFamily="34" charset="0"/>
              </a:rPr>
              <a:t>   -- </a:t>
            </a:r>
            <a:r>
              <a:rPr lang="en-US" altLang="zh-CN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zh-CN" altLang="en-US" b="0" dirty="0">
                <a:latin typeface="Consolas" panose="020B0609020204030204" pitchFamily="49" charset="0"/>
                <a:cs typeface="Arial" panose="020B0604020202020204" pitchFamily="34" charset="0"/>
              </a:rPr>
              <a:t>求二进制</a:t>
            </a:r>
            <a:endParaRPr lang="en-US" altLang="zh-CN" b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0" dirty="0">
                <a:latin typeface="Consolas" panose="020B0609020204030204" pitchFamily="49" charset="0"/>
                <a:cs typeface="Arial" panose="020B0604020202020204" pitchFamily="34" charset="0"/>
              </a:rPr>
              <a:t>    1110,1001   -- </a:t>
            </a:r>
            <a:r>
              <a:rPr lang="zh-CN" altLang="en-US" b="0" dirty="0">
                <a:latin typeface="Consolas" panose="020B0609020204030204" pitchFamily="49" charset="0"/>
                <a:cs typeface="Arial" panose="020B0604020202020204" pitchFamily="34" charset="0"/>
              </a:rPr>
              <a:t>按位求</a:t>
            </a:r>
            <a:r>
              <a:rPr lang="en-US" altLang="zh-CN" b="0" dirty="0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zh-CN" altLang="en-US" b="0" dirty="0">
                <a:latin typeface="Consolas" panose="020B0609020204030204" pitchFamily="49" charset="0"/>
                <a:cs typeface="Arial" panose="020B0604020202020204" pitchFamily="34" charset="0"/>
              </a:rPr>
              <a:t>的补</a:t>
            </a:r>
            <a:endParaRPr lang="en-US" altLang="zh-CN" b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b="0" u="sng" dirty="0">
                <a:latin typeface="Consolas" panose="020B0609020204030204" pitchFamily="49" charset="0"/>
                <a:cs typeface="Arial" panose="020B0604020202020204" pitchFamily="34" charset="0"/>
              </a:rPr>
              <a:t>+         1</a:t>
            </a:r>
            <a:r>
              <a:rPr lang="en-US" altLang="zh-CN" b="0" dirty="0">
                <a:latin typeface="Consolas" panose="020B0609020204030204" pitchFamily="49" charset="0"/>
                <a:cs typeface="Arial" panose="020B0604020202020204" pitchFamily="34" charset="0"/>
              </a:rPr>
              <a:t>   -- </a:t>
            </a:r>
            <a:r>
              <a:rPr lang="zh-CN" altLang="en-US" b="0" dirty="0">
                <a:latin typeface="Consolas" panose="020B0609020204030204" pitchFamily="49" charset="0"/>
                <a:cs typeface="Arial" panose="020B0604020202020204" pitchFamily="34" charset="0"/>
              </a:rPr>
              <a:t>加一</a:t>
            </a:r>
            <a:r>
              <a:rPr lang="en-US" altLang="zh-CN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b="0" dirty="0">
                <a:latin typeface="Consolas" panose="020B0609020204030204" pitchFamily="49" charset="0"/>
                <a:cs typeface="Arial" panose="020B0604020202020204" pitchFamily="34" charset="0"/>
              </a:rPr>
              <a:t>    1110,1010   -- </a:t>
            </a:r>
            <a:r>
              <a:rPr lang="zh-CN" altLang="en-US" b="0" dirty="0">
                <a:latin typeface="Consolas" panose="020B0609020204030204" pitchFamily="49" charset="0"/>
                <a:cs typeface="Arial" panose="020B0604020202020204" pitchFamily="34" charset="0"/>
              </a:rPr>
              <a:t>补数</a:t>
            </a:r>
            <a:r>
              <a:rPr lang="en-US" altLang="zh-CN" b="0" dirty="0"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en-US" altLang="zh-CN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296127-563D-4F17-54E8-B7C793CAAD19}"/>
              </a:ext>
            </a:extLst>
          </p:cNvPr>
          <p:cNvSpPr txBox="1"/>
          <p:nvPr/>
        </p:nvSpPr>
        <p:spPr>
          <a:xfrm>
            <a:off x="878583" y="6023208"/>
            <a:ext cx="6664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二进制数的负数（补数），总是等于按位求反，再加一。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>
                <a:solidFill>
                  <a:srgbClr val="C00000"/>
                </a:solidFill>
              </a:rPr>
              <a:t>CPU</a:t>
            </a:r>
            <a:r>
              <a:rPr lang="zh-CN" altLang="en-US" dirty="0">
                <a:solidFill>
                  <a:srgbClr val="C00000"/>
                </a:solidFill>
              </a:rPr>
              <a:t>中，只有加法电路，没有减法电路。 因为 </a:t>
            </a:r>
            <a:r>
              <a:rPr lang="en-US" altLang="zh-CN" dirty="0">
                <a:solidFill>
                  <a:srgbClr val="C00000"/>
                </a:solidFill>
              </a:rPr>
              <a:t>a – b = a + (-b)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2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整数类型的特征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1F0C8908-8CED-45B6-83FF-876E7025D5FE}"/>
              </a:ext>
            </a:extLst>
          </p:cNvPr>
          <p:cNvSpPr>
            <a:spLocks noGrp="1"/>
          </p:cNvSpPr>
          <p:nvPr/>
        </p:nvSpPr>
        <p:spPr>
          <a:xfrm>
            <a:off x="838201" y="1815465"/>
            <a:ext cx="449225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字符（</a:t>
            </a:r>
            <a:r>
              <a:rPr lang="en-US" altLang="zh-CN" dirty="0"/>
              <a:t>char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个字节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表示范围 </a:t>
            </a:r>
            <a:r>
              <a:rPr lang="en-US" altLang="zh-CN" dirty="0"/>
              <a:t>-128 ..</a:t>
            </a:r>
            <a:r>
              <a:rPr lang="zh-CN" altLang="en-US" dirty="0"/>
              <a:t> </a:t>
            </a:r>
            <a:r>
              <a:rPr lang="en-US" altLang="zh-CN" dirty="0"/>
              <a:t>127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短整数（</a:t>
            </a:r>
            <a:r>
              <a:rPr lang="en-US" altLang="zh-CN" dirty="0"/>
              <a:t>short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表示范围 </a:t>
            </a:r>
            <a:r>
              <a:rPr lang="en-US" altLang="zh-CN" dirty="0"/>
              <a:t>-32768..32767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整数（</a:t>
            </a:r>
            <a:r>
              <a:rPr lang="en-US" altLang="zh-CN" dirty="0"/>
              <a:t>integer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长整数（</a:t>
            </a:r>
            <a:r>
              <a:rPr lang="en-US" altLang="zh-CN" dirty="0"/>
              <a:t>long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表示范围 </a:t>
            </a:r>
            <a:r>
              <a:rPr lang="en-US" altLang="zh-CN" dirty="0"/>
              <a:t>-2147483648.. 2147483647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DBDEDC-F1BE-4617-8BBC-9F7541DF9792}"/>
              </a:ext>
            </a:extLst>
          </p:cNvPr>
          <p:cNvSpPr txBox="1"/>
          <p:nvPr/>
        </p:nvSpPr>
        <p:spPr>
          <a:xfrm>
            <a:off x="5447414" y="1780865"/>
            <a:ext cx="6329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/*short-max-min*/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UINT_MAX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SHORT_MAX (unsigned short) UINT_MAX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SHORT_MIN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SHORT_MAX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0x8000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SHORT_MIN;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0x7FFF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SHORT_MAX;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Minmum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is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hX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Maxmum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is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hX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BEA0975-D810-4F55-8DC4-29D643BA8630}"/>
              </a:ext>
            </a:extLst>
          </p:cNvPr>
          <p:cNvSpPr/>
          <p:nvPr/>
        </p:nvSpPr>
        <p:spPr>
          <a:xfrm>
            <a:off x="8211878" y="4494560"/>
            <a:ext cx="510944" cy="765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9473596-F19F-4BFE-921F-0ED2BB93DDB4}"/>
              </a:ext>
            </a:extLst>
          </p:cNvPr>
          <p:cNvSpPr/>
          <p:nvPr/>
        </p:nvSpPr>
        <p:spPr>
          <a:xfrm>
            <a:off x="8914916" y="4514855"/>
            <a:ext cx="467833" cy="765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56F0F0-BA67-4DC2-A747-CE8C99525BCF}"/>
              </a:ext>
            </a:extLst>
          </p:cNvPr>
          <p:cNvSpPr txBox="1"/>
          <p:nvPr/>
        </p:nvSpPr>
        <p:spPr>
          <a:xfrm>
            <a:off x="5915311" y="5696823"/>
            <a:ext cx="52693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DejaVuSans"/>
              </a:rPr>
              <a:t>参数大小的</a:t>
            </a:r>
            <a:r>
              <a:rPr lang="zh-CN" altLang="en-US" b="0" i="1" dirty="0">
                <a:solidFill>
                  <a:srgbClr val="000000"/>
                </a:solidFill>
                <a:effectLst/>
                <a:latin typeface="DejaVuSans"/>
              </a:rPr>
              <a:t>长度修饰符，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DejaVuSans"/>
              </a:rPr>
              <a:t>h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DejaVuSans"/>
              </a:rPr>
              <a:t>用于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DejaVuSans"/>
              </a:rPr>
              <a:t>short</a:t>
            </a:r>
            <a:r>
              <a:rPr lang="zh-CN" altLang="en-US" b="0" i="1" dirty="0">
                <a:solidFill>
                  <a:srgbClr val="000000"/>
                </a:solidFill>
                <a:effectLst/>
                <a:latin typeface="DejaVuSans"/>
              </a:rPr>
              <a:t>，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DejaVuSans"/>
              </a:rPr>
              <a:t>l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DejaVuSans"/>
              </a:rPr>
              <a:t>用于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DejaVuSans"/>
              </a:rPr>
              <a:t>long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DejaVuSans"/>
              </a:rPr>
              <a:t>；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B67593-ACD0-429F-AA26-F68F6ACED60C}"/>
              </a:ext>
            </a:extLst>
          </p:cNvPr>
          <p:cNvSpPr txBox="1"/>
          <p:nvPr/>
        </p:nvSpPr>
        <p:spPr>
          <a:xfrm>
            <a:off x="5915310" y="6144813"/>
            <a:ext cx="52693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转换格式指定符</a:t>
            </a:r>
            <a:r>
              <a:rPr lang="zh-CN" altLang="en-US" b="0" i="1" dirty="0">
                <a:solidFill>
                  <a:srgbClr val="000000"/>
                </a:solidFill>
                <a:effectLst/>
                <a:latin typeface="DejaVuSans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DejaVuSans"/>
              </a:rPr>
              <a:t>d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DejaVuSans"/>
              </a:rPr>
              <a:t>用于</a:t>
            </a:r>
            <a:r>
              <a:rPr lang="zh-CN" altLang="en-US" dirty="0">
                <a:solidFill>
                  <a:srgbClr val="000000"/>
                </a:solidFill>
                <a:latin typeface="DejaVuSans"/>
              </a:rPr>
              <a:t>整数</a:t>
            </a:r>
            <a:r>
              <a:rPr lang="zh-CN" altLang="en-US" b="0" i="1" dirty="0">
                <a:solidFill>
                  <a:srgbClr val="000000"/>
                </a:solidFill>
                <a:effectLst/>
                <a:latin typeface="DejaVuSans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DejaVuSans"/>
              </a:rPr>
              <a:t>u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DejaVuSans"/>
              </a:rPr>
              <a:t>用于</a:t>
            </a:r>
            <a:r>
              <a:rPr lang="zh-CN" altLang="en-US" dirty="0">
                <a:solidFill>
                  <a:srgbClr val="000000"/>
                </a:solidFill>
                <a:latin typeface="DejaVuSans"/>
              </a:rPr>
              <a:t>无符号整数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DejaVuSans"/>
              </a:rPr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52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4" grpId="0" animBg="1"/>
      <p:bldP spid="13" grpId="0" animBg="1"/>
      <p:bldP spid="5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练习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D629388B-A0FA-4935-A200-9BF72A71C0AB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102362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计算以下数的 </a:t>
            </a:r>
            <a:r>
              <a:rPr lang="en-US" altLang="zh-CN" sz="2000" dirty="0"/>
              <a:t>char </a:t>
            </a:r>
            <a:r>
              <a:rPr lang="zh-CN" altLang="en-US" sz="2000" dirty="0"/>
              <a:t>类型的十六进制值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-7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分别写出各个变量的八进制值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char x=3;  char y=-6; char z=x-y;</a:t>
            </a:r>
          </a:p>
        </p:txBody>
      </p:sp>
    </p:spTree>
    <p:extLst>
      <p:ext uri="{BB962C8B-B14F-4D97-AF65-F5344CB8AC3E}">
        <p14:creationId xmlns:p14="http://schemas.microsoft.com/office/powerpoint/2010/main" val="30270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溢出（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Overflow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1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0ECBCC1-F278-4931-9D5D-839E60DDF04C}"/>
              </a:ext>
            </a:extLst>
          </p:cNvPr>
          <p:cNvSpPr txBox="1"/>
          <p:nvPr/>
        </p:nvSpPr>
        <p:spPr>
          <a:xfrm>
            <a:off x="2882237" y="1572886"/>
            <a:ext cx="6383078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/*overflow*/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//0x7F;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 = k +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= k + k +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,k+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m, n);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64FD7A-E89C-43F6-A01F-6C9ADC342C88}"/>
              </a:ext>
            </a:extLst>
          </p:cNvPr>
          <p:cNvSpPr txBox="1"/>
          <p:nvPr/>
        </p:nvSpPr>
        <p:spPr>
          <a:xfrm>
            <a:off x="2764465" y="43239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输出是：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9FFEF-179D-4C92-AF83-A3F607F5BCD8}"/>
              </a:ext>
            </a:extLst>
          </p:cNvPr>
          <p:cNvSpPr txBox="1"/>
          <p:nvPr/>
        </p:nvSpPr>
        <p:spPr>
          <a:xfrm>
            <a:off x="2825752" y="4802479"/>
            <a:ext cx="638307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137,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-119, 8</a:t>
            </a:r>
          </a:p>
          <a:p>
            <a:r>
              <a:rPr lang="zh-CN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出现“</a:t>
            </a:r>
            <a:r>
              <a:rPr lang="zh-CN" altLang="en-US" dirty="0">
                <a:solidFill>
                  <a:srgbClr val="71777D"/>
                </a:solidFill>
                <a:latin typeface="PingFang SC"/>
              </a:rPr>
              <a:t>未定义行为”</a:t>
            </a:r>
            <a:endParaRPr lang="en-US" altLang="zh-CN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B5BC651-406C-49CF-93F4-B6CF4AFFEAC8}"/>
              </a:ext>
            </a:extLst>
          </p:cNvPr>
          <p:cNvGrpSpPr/>
          <p:nvPr/>
        </p:nvGrpSpPr>
        <p:grpSpPr>
          <a:xfrm>
            <a:off x="4564912" y="1782368"/>
            <a:ext cx="7326614" cy="2038264"/>
            <a:chOff x="4564912" y="1782368"/>
            <a:chExt cx="7326614" cy="203826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5A18992-D2D6-4FFD-8CC2-A75887E6EF8C}"/>
                </a:ext>
              </a:extLst>
            </p:cNvPr>
            <p:cNvSpPr txBox="1"/>
            <p:nvPr/>
          </p:nvSpPr>
          <p:spPr>
            <a:xfrm>
              <a:off x="6166882" y="1782368"/>
              <a:ext cx="5724644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highlight>
                    <a:srgbClr val="FFFF00"/>
                  </a:highlight>
                </a:rPr>
                <a:t>表达式是</a:t>
              </a:r>
              <a:r>
                <a:rPr lang="zh-CN" altLang="en-US" i="1" dirty="0">
                  <a:highlight>
                    <a:srgbClr val="FFFF00"/>
                  </a:highlight>
                </a:rPr>
                <a:t>运算符</a:t>
              </a:r>
              <a:r>
                <a:rPr lang="zh-CN" altLang="en-US" dirty="0">
                  <a:highlight>
                    <a:srgbClr val="FFFF00"/>
                  </a:highlight>
                </a:rPr>
                <a:t>及其</a:t>
              </a:r>
              <a:r>
                <a:rPr lang="zh-CN" altLang="en-US" i="1" dirty="0">
                  <a:highlight>
                    <a:srgbClr val="FFFF00"/>
                  </a:highlight>
                </a:rPr>
                <a:t>操作数</a:t>
              </a:r>
              <a:r>
                <a:rPr lang="zh-CN" altLang="en-US" dirty="0">
                  <a:highlight>
                    <a:srgbClr val="FFFF00"/>
                  </a:highlight>
                </a:rPr>
                <a:t>的序列，它指定一个运算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en-US" altLang="zh-CN" dirty="0">
                  <a:hlinkClick r:id="rId4"/>
                </a:rPr>
                <a:t>https://zh.cppreference.com/w/c/language/expressions</a:t>
              </a:r>
              <a:endParaRPr lang="en-US" altLang="zh-CN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0FAAB1A-6C4B-41AD-B5F2-0B759013C3B6}"/>
                </a:ext>
              </a:extLst>
            </p:cNvPr>
            <p:cNvCxnSpPr/>
            <p:nvPr/>
          </p:nvCxnSpPr>
          <p:spPr>
            <a:xfrm>
              <a:off x="4564912" y="3260651"/>
              <a:ext cx="886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F66AA11-7037-46F7-AA2F-07BD11186EA0}"/>
                </a:ext>
              </a:extLst>
            </p:cNvPr>
            <p:cNvCxnSpPr>
              <a:cxnSpLocks/>
            </p:cNvCxnSpPr>
            <p:nvPr/>
          </p:nvCxnSpPr>
          <p:spPr>
            <a:xfrm>
              <a:off x="4579089" y="3537097"/>
              <a:ext cx="136096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7F90FCE-9A1A-4657-AC8F-69E68EA6BBF6}"/>
                </a:ext>
              </a:extLst>
            </p:cNvPr>
            <p:cNvCxnSpPr>
              <a:cxnSpLocks/>
            </p:cNvCxnSpPr>
            <p:nvPr/>
          </p:nvCxnSpPr>
          <p:spPr>
            <a:xfrm>
              <a:off x="6166882" y="3820632"/>
              <a:ext cx="5528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963B1B4-AEDF-4456-95E8-A0E94729550B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5450958" y="2428699"/>
              <a:ext cx="3578246" cy="8319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CDEE70E-7942-4511-8CF3-BC443D85CA96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5940056" y="2428699"/>
              <a:ext cx="3089148" cy="10852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1BC1FF4-D35D-4DD0-A8F8-CD9890CFB75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6719778" y="2428699"/>
              <a:ext cx="2309426" cy="13745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286C751C-5D0E-49B0-B0C5-580E2CE00891}"/>
              </a:ext>
            </a:extLst>
          </p:cNvPr>
          <p:cNvSpPr txBox="1"/>
          <p:nvPr/>
        </p:nvSpPr>
        <p:spPr>
          <a:xfrm>
            <a:off x="4876800" y="5547080"/>
            <a:ext cx="6440568" cy="1138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这些表达式的结果是整数，当赋值给一个位数少的变量时，直接</a:t>
            </a:r>
            <a:r>
              <a:rPr lang="zh-CN" altLang="en-US" b="1" dirty="0"/>
              <a:t>抛弃高位</a:t>
            </a:r>
            <a:r>
              <a:rPr lang="zh-CN" altLang="en-US" dirty="0"/>
              <a:t>。例如：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k+10 = 0x89,  </a:t>
            </a:r>
            <a:r>
              <a:rPr lang="zh-CN" altLang="en-US" sz="1600" dirty="0"/>
              <a:t>作为</a:t>
            </a:r>
            <a:r>
              <a:rPr lang="en-US" altLang="zh-CN" sz="1600" dirty="0"/>
              <a:t>32</a:t>
            </a:r>
            <a:r>
              <a:rPr lang="zh-CN" altLang="en-US" sz="1600" dirty="0"/>
              <a:t>位整数 </a:t>
            </a:r>
            <a:r>
              <a:rPr lang="en-US" altLang="zh-CN" sz="1600" dirty="0"/>
              <a:t>137</a:t>
            </a:r>
            <a:r>
              <a:rPr lang="zh-CN" altLang="en-US" sz="1600" dirty="0"/>
              <a:t>，作为</a:t>
            </a:r>
            <a:r>
              <a:rPr lang="en-US" altLang="zh-CN" sz="1600" dirty="0"/>
              <a:t>8</a:t>
            </a:r>
            <a:r>
              <a:rPr lang="zh-CN" altLang="en-US" sz="1600" dirty="0"/>
              <a:t>位整数</a:t>
            </a:r>
            <a:r>
              <a:rPr lang="en-US" altLang="zh-CN" sz="1600" dirty="0"/>
              <a:t>-119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k+k+10 =0x108, </a:t>
            </a:r>
            <a:r>
              <a:rPr lang="zh-CN" altLang="en-US" sz="1600" dirty="0"/>
              <a:t>赋值</a:t>
            </a:r>
            <a:r>
              <a:rPr lang="en-US" altLang="zh-CN" sz="1600" dirty="0"/>
              <a:t>n</a:t>
            </a:r>
            <a:r>
              <a:rPr lang="zh-CN" altLang="en-US" sz="1600" dirty="0"/>
              <a:t>时，仅保留</a:t>
            </a:r>
            <a:r>
              <a:rPr lang="en-US" altLang="zh-CN" sz="1600" dirty="0"/>
              <a:t>0x08</a:t>
            </a:r>
          </a:p>
        </p:txBody>
      </p:sp>
    </p:spTree>
    <p:extLst>
      <p:ext uri="{BB962C8B-B14F-4D97-AF65-F5344CB8AC3E}">
        <p14:creationId xmlns:p14="http://schemas.microsoft.com/office/powerpoint/2010/main" val="28616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16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溢出（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Overflow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2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FFB78E8-B0DB-4629-97B9-091C982C3F72}"/>
              </a:ext>
            </a:extLst>
          </p:cNvPr>
          <p:cNvSpPr txBox="1"/>
          <p:nvPr/>
        </p:nvSpPr>
        <p:spPr>
          <a:xfrm>
            <a:off x="2882237" y="1548692"/>
            <a:ext cx="6383078" cy="2031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/*overflow constant*/ 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FBC71F-A912-4E8C-B536-B718458A357B}"/>
              </a:ext>
            </a:extLst>
          </p:cNvPr>
          <p:cNvSpPr txBox="1"/>
          <p:nvPr/>
        </p:nvSpPr>
        <p:spPr>
          <a:xfrm>
            <a:off x="2825752" y="3510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输出是：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0DE262-4238-4417-9AF2-4296F931194F}"/>
              </a:ext>
            </a:extLst>
          </p:cNvPr>
          <p:cNvSpPr txBox="1"/>
          <p:nvPr/>
        </p:nvSpPr>
        <p:spPr>
          <a:xfrm>
            <a:off x="2806996" y="3844419"/>
            <a:ext cx="6401834" cy="175432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100-test.c: In function 'main':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100-test.c:4:14: warning: overflow in conversion from 'int' to 'char' changes value from '256' to '0' [-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Woverflow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char k = 255+1;</a:t>
            </a:r>
          </a:p>
          <a:p>
            <a:r>
              <a:rPr lang="zh-CN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^~~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5DA5C7A-A8C8-494E-9AC8-6F9D179998A7}"/>
              </a:ext>
            </a:extLst>
          </p:cNvPr>
          <p:cNvSpPr/>
          <p:nvPr/>
        </p:nvSpPr>
        <p:spPr>
          <a:xfrm>
            <a:off x="4359349" y="4104168"/>
            <a:ext cx="708837" cy="354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231B5FC-B5D8-4CEB-8B16-6AF7D2A3A11F}"/>
              </a:ext>
            </a:extLst>
          </p:cNvPr>
          <p:cNvSpPr/>
          <p:nvPr/>
        </p:nvSpPr>
        <p:spPr>
          <a:xfrm>
            <a:off x="5139071" y="4118344"/>
            <a:ext cx="2537636" cy="354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042EE4-2673-4A55-B01E-32D20E0A42A9}"/>
              </a:ext>
            </a:extLst>
          </p:cNvPr>
          <p:cNvSpPr txBox="1"/>
          <p:nvPr/>
        </p:nvSpPr>
        <p:spPr>
          <a:xfrm>
            <a:off x="2806996" y="5700071"/>
            <a:ext cx="7361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</a:rPr>
              <a:t>阅读编译错误提示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如果忘记写该语句结束的分号，提示是什么？</a:t>
            </a:r>
            <a:endParaRPr lang="en-US" altLang="zh-CN" dirty="0"/>
          </a:p>
          <a:p>
            <a:r>
              <a:rPr lang="zh-CN" altLang="en-US" dirty="0"/>
              <a:t>如果你是</a:t>
            </a:r>
            <a:r>
              <a:rPr lang="en-US" altLang="zh-CN" dirty="0"/>
              <a:t>copy-paste</a:t>
            </a:r>
            <a:r>
              <a:rPr lang="zh-CN" altLang="en-US" dirty="0"/>
              <a:t>来的程序，包含汉字空格或分号，提示是什么？</a:t>
            </a:r>
          </a:p>
        </p:txBody>
      </p:sp>
    </p:spTree>
    <p:extLst>
      <p:ext uri="{BB962C8B-B14F-4D97-AF65-F5344CB8AC3E}">
        <p14:creationId xmlns:p14="http://schemas.microsoft.com/office/powerpoint/2010/main" val="5446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溢出（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Overflow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）的定义与检出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C7057DC7-79D5-4376-8F57-871A5A84022A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102362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整数溢出（</a:t>
            </a:r>
            <a:r>
              <a:rPr lang="en-US" altLang="zh-CN" dirty="0"/>
              <a:t>Overflow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赋予变量的值超出变量类型定义的范围。例如 </a:t>
            </a:r>
            <a:r>
              <a:rPr lang="en-US" altLang="zh-CN" dirty="0"/>
              <a:t>char </a:t>
            </a:r>
            <a:r>
              <a:rPr lang="en-US" altLang="zh-CN" dirty="0" err="1"/>
              <a:t>i</a:t>
            </a:r>
            <a:r>
              <a:rPr lang="en-US" altLang="zh-CN" dirty="0"/>
              <a:t> = -129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语言语法层面可对</a:t>
            </a:r>
            <a:r>
              <a:rPr lang="zh-CN" altLang="en-US" b="1" dirty="0"/>
              <a:t>常数赋值</a:t>
            </a:r>
            <a:r>
              <a:rPr lang="zh-CN" altLang="en-US" dirty="0"/>
              <a:t>进行溢出检查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例如 </a:t>
            </a:r>
            <a:r>
              <a:rPr lang="en-US" altLang="zh-CN" dirty="0" err="1"/>
              <a:t>i</a:t>
            </a:r>
            <a:r>
              <a:rPr lang="en-US" altLang="zh-CN" dirty="0"/>
              <a:t> = -1</a:t>
            </a:r>
            <a:r>
              <a:rPr lang="zh-CN" altLang="en-US" dirty="0"/>
              <a:t>；如果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是无符号数则是最大值</a:t>
            </a:r>
            <a:r>
              <a:rPr lang="en-US" altLang="zh-CN" dirty="0"/>
              <a:t> 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表达式赋值则按</a:t>
            </a:r>
            <a:r>
              <a:rPr lang="zh-CN" altLang="en-US" dirty="0">
                <a:highlight>
                  <a:srgbClr val="FFFF00"/>
                </a:highlight>
              </a:rPr>
              <a:t>转换规则</a:t>
            </a:r>
            <a:r>
              <a:rPr lang="zh-CN" altLang="en-US" dirty="0"/>
              <a:t>，而不会做任何检查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语言程序员有义务保证不发生溢出！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C64B79C-A7ED-41EE-A46D-D281730ED240}"/>
              </a:ext>
            </a:extLst>
          </p:cNvPr>
          <p:cNvGrpSpPr/>
          <p:nvPr/>
        </p:nvGrpSpPr>
        <p:grpSpPr>
          <a:xfrm>
            <a:off x="1733107" y="3667230"/>
            <a:ext cx="8027582" cy="1140497"/>
            <a:chOff x="1733106" y="4401542"/>
            <a:chExt cx="8027582" cy="1140497"/>
          </a:xfrm>
        </p:grpSpPr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B94DBD14-4F22-472E-A0E0-F4303E1E603B}"/>
                </a:ext>
              </a:extLst>
            </p:cNvPr>
            <p:cNvSpPr/>
            <p:nvPr/>
          </p:nvSpPr>
          <p:spPr>
            <a:xfrm>
              <a:off x="7875181" y="4862404"/>
              <a:ext cx="1885507" cy="177647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CF3E80BD-28CD-4231-82BA-A56E7C18FCDF}"/>
                </a:ext>
              </a:extLst>
            </p:cNvPr>
            <p:cNvSpPr/>
            <p:nvPr/>
          </p:nvSpPr>
          <p:spPr>
            <a:xfrm rot="10800000">
              <a:off x="1733106" y="4878384"/>
              <a:ext cx="2044995" cy="177647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ABD66CC-9E77-4D4D-A43F-EBEAE671AC87}"/>
                </a:ext>
              </a:extLst>
            </p:cNvPr>
            <p:cNvCxnSpPr>
              <a:stCxn id="12" idx="1"/>
              <a:endCxn id="4" idx="1"/>
            </p:cNvCxnSpPr>
            <p:nvPr/>
          </p:nvCxnSpPr>
          <p:spPr>
            <a:xfrm flipV="1">
              <a:off x="3778101" y="4951228"/>
              <a:ext cx="4097080" cy="15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E16CE13-54E7-4303-AE50-1AD6CA355168}"/>
                </a:ext>
              </a:extLst>
            </p:cNvPr>
            <p:cNvCxnSpPr>
              <a:cxnSpLocks/>
            </p:cNvCxnSpPr>
            <p:nvPr/>
          </p:nvCxnSpPr>
          <p:spPr>
            <a:xfrm>
              <a:off x="5143794" y="4763167"/>
              <a:ext cx="0" cy="347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FF91D6E-9350-4E56-890E-5F9915E47F44}"/>
                </a:ext>
              </a:extLst>
            </p:cNvPr>
            <p:cNvCxnSpPr>
              <a:cxnSpLocks/>
            </p:cNvCxnSpPr>
            <p:nvPr/>
          </p:nvCxnSpPr>
          <p:spPr>
            <a:xfrm>
              <a:off x="7875181" y="4763167"/>
              <a:ext cx="0" cy="347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4CF7D8C-2E43-40C0-B061-EFAED426605F}"/>
                </a:ext>
              </a:extLst>
            </p:cNvPr>
            <p:cNvCxnSpPr>
              <a:cxnSpLocks/>
            </p:cNvCxnSpPr>
            <p:nvPr/>
          </p:nvCxnSpPr>
          <p:spPr>
            <a:xfrm>
              <a:off x="3778101" y="4763167"/>
              <a:ext cx="0" cy="347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D76F193-AB5C-40C8-AC65-F28E1B925BA5}"/>
                </a:ext>
              </a:extLst>
            </p:cNvPr>
            <p:cNvSpPr txBox="1"/>
            <p:nvPr/>
          </p:nvSpPr>
          <p:spPr>
            <a:xfrm>
              <a:off x="7960195" y="452847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大于无符号最大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FDD4C2C-4AFE-4B0E-BDCB-A278FBB647F5}"/>
                </a:ext>
              </a:extLst>
            </p:cNvPr>
            <p:cNvSpPr txBox="1"/>
            <p:nvPr/>
          </p:nvSpPr>
          <p:spPr>
            <a:xfrm>
              <a:off x="1855357" y="456370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小于有符号最小</a:t>
              </a:r>
            </a:p>
          </p:txBody>
        </p:sp>
        <p:sp>
          <p:nvSpPr>
            <p:cNvPr id="23" name="箭头: 左右 22">
              <a:extLst>
                <a:ext uri="{FF2B5EF4-FFF2-40B4-BE49-F238E27FC236}">
                  <a16:creationId xmlns:a16="http://schemas.microsoft.com/office/drawing/2014/main" id="{A3EF5C3C-211A-4CD0-A0E5-C4107FF363EA}"/>
                </a:ext>
              </a:extLst>
            </p:cNvPr>
            <p:cNvSpPr/>
            <p:nvPr/>
          </p:nvSpPr>
          <p:spPr>
            <a:xfrm>
              <a:off x="3785148" y="4750902"/>
              <a:ext cx="2724339" cy="142183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1E9E0CF-C735-4959-A3D8-A5B31507AC0C}"/>
                </a:ext>
              </a:extLst>
            </p:cNvPr>
            <p:cNvCxnSpPr>
              <a:cxnSpLocks/>
            </p:cNvCxnSpPr>
            <p:nvPr/>
          </p:nvCxnSpPr>
          <p:spPr>
            <a:xfrm>
              <a:off x="6509487" y="4763167"/>
              <a:ext cx="0" cy="347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左右 24">
              <a:extLst>
                <a:ext uri="{FF2B5EF4-FFF2-40B4-BE49-F238E27FC236}">
                  <a16:creationId xmlns:a16="http://schemas.microsoft.com/office/drawing/2014/main" id="{87C70D5F-C244-42E3-8366-0AB9C240824F}"/>
                </a:ext>
              </a:extLst>
            </p:cNvPr>
            <p:cNvSpPr/>
            <p:nvPr/>
          </p:nvSpPr>
          <p:spPr>
            <a:xfrm>
              <a:off x="5157930" y="5062819"/>
              <a:ext cx="2724339" cy="142183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E46A8A0-42CD-4421-890A-55DADBDCD70F}"/>
                </a:ext>
              </a:extLst>
            </p:cNvPr>
            <p:cNvSpPr txBox="1"/>
            <p:nvPr/>
          </p:nvSpPr>
          <p:spPr>
            <a:xfrm>
              <a:off x="5378408" y="5172707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无符号整数定义区间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4ECA852-38EE-4AEA-96D6-10FE955E561D}"/>
                </a:ext>
              </a:extLst>
            </p:cNvPr>
            <p:cNvSpPr txBox="1"/>
            <p:nvPr/>
          </p:nvSpPr>
          <p:spPr>
            <a:xfrm>
              <a:off x="4026851" y="4401542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有符号整数定义区间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81538C7-4A13-4614-8CF9-E3217E079987}"/>
                </a:ext>
              </a:extLst>
            </p:cNvPr>
            <p:cNvSpPr txBox="1"/>
            <p:nvPr/>
          </p:nvSpPr>
          <p:spPr>
            <a:xfrm>
              <a:off x="4997616" y="50820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2A0320C2-7341-4A5A-AD11-B41F02337E70}"/>
              </a:ext>
            </a:extLst>
          </p:cNvPr>
          <p:cNvSpPr/>
          <p:nvPr/>
        </p:nvSpPr>
        <p:spPr>
          <a:xfrm>
            <a:off x="6869642" y="3460121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4495285-9593-40EE-B081-017D3E2842A4}"/>
              </a:ext>
            </a:extLst>
          </p:cNvPr>
          <p:cNvSpPr/>
          <p:nvPr/>
        </p:nvSpPr>
        <p:spPr>
          <a:xfrm>
            <a:off x="4106316" y="414407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17842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历史上最著名的缺陷（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BUG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）与溢出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C7057DC7-79D5-4376-8F57-871A5A84022A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7682023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日，对于</a:t>
            </a:r>
            <a:r>
              <a:rPr lang="en-US" altLang="zh-CN" dirty="0"/>
              <a:t>Ariane 5</a:t>
            </a:r>
            <a:r>
              <a:rPr lang="zh-CN" altLang="en-US" dirty="0"/>
              <a:t>火箭的初次航行来说，这样一个错误产生了灾难性的后果。发射后仅仅</a:t>
            </a:r>
            <a:r>
              <a:rPr lang="en-US" altLang="zh-CN" dirty="0"/>
              <a:t>37</a:t>
            </a:r>
            <a:r>
              <a:rPr lang="zh-CN" altLang="en-US" dirty="0"/>
              <a:t>秒，火箭偏离它的飞行路径，解体并爆炸了。</a:t>
            </a:r>
            <a:r>
              <a:rPr lang="en-US" altLang="zh-CN" dirty="0"/>
              <a:t>6</a:t>
            </a:r>
            <a:r>
              <a:rPr lang="zh-CN" altLang="en-US" dirty="0"/>
              <a:t>亿美元付之一炬。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错误分析：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during execution of a </a:t>
            </a:r>
            <a:r>
              <a:rPr lang="en-US" altLang="zh-CN" b="1" dirty="0"/>
              <a:t>data conversion </a:t>
            </a:r>
            <a:r>
              <a:rPr lang="en-US" altLang="zh-CN" dirty="0"/>
              <a:t>from </a:t>
            </a:r>
            <a:r>
              <a:rPr lang="en-US" altLang="zh-CN" b="1" dirty="0"/>
              <a:t>64-bit floating point </a:t>
            </a:r>
            <a:r>
              <a:rPr lang="en-US" altLang="zh-CN" dirty="0"/>
              <a:t>to </a:t>
            </a:r>
            <a:r>
              <a:rPr lang="en-US" altLang="zh-CN" b="1" dirty="0"/>
              <a:t>16-bit signed integer value</a:t>
            </a:r>
            <a:r>
              <a:rPr lang="en-US" altLang="zh-CN" dirty="0"/>
              <a:t>. The floating point number which was converted had a value greater than what could be represented by a 16-bit signed integer. This resulted in an Operand Error.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8" name="图片 7" descr="软件危机-Ariane_5_(mock-up).jpg">
            <a:extLst>
              <a:ext uri="{FF2B5EF4-FFF2-40B4-BE49-F238E27FC236}">
                <a16:creationId xmlns:a16="http://schemas.microsoft.com/office/drawing/2014/main" id="{F624BEB9-ECE9-48FF-9FF5-15977F1FA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176" y="1387029"/>
            <a:ext cx="2400000" cy="495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BF75872-CC51-4CE0-A466-CB014EFA237B}"/>
              </a:ext>
            </a:extLst>
          </p:cNvPr>
          <p:cNvSpPr txBox="1"/>
          <p:nvPr/>
        </p:nvSpPr>
        <p:spPr>
          <a:xfrm>
            <a:off x="920307" y="6268839"/>
            <a:ext cx="632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5"/>
              </a:rPr>
              <a:t>参考阅读：</a:t>
            </a:r>
            <a:r>
              <a:rPr lang="en-US" altLang="zh-CN" dirty="0">
                <a:hlinkClick r:id="rId5"/>
              </a:rPr>
              <a:t>C</a:t>
            </a:r>
            <a:r>
              <a:rPr lang="zh-CN" altLang="en-US" dirty="0">
                <a:hlinkClick r:id="rId5"/>
              </a:rPr>
              <a:t>语言的整型溢出问题 </a:t>
            </a:r>
            <a:r>
              <a:rPr lang="en-US" altLang="zh-CN" dirty="0">
                <a:hlinkClick r:id="rId5"/>
              </a:rPr>
              <a:t>| </a:t>
            </a:r>
            <a:r>
              <a:rPr lang="zh-CN" altLang="en-US" dirty="0">
                <a:hlinkClick r:id="rId5"/>
              </a:rPr>
              <a:t>酷 壳 </a:t>
            </a:r>
            <a:r>
              <a:rPr lang="en-US" altLang="zh-CN" dirty="0">
                <a:hlinkClick r:id="rId5"/>
              </a:rPr>
              <a:t>- </a:t>
            </a:r>
            <a:r>
              <a:rPr lang="en-US" altLang="zh-CN" dirty="0" err="1">
                <a:hlinkClick r:id="rId5"/>
              </a:rPr>
              <a:t>CoolShell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59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整型常量（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Constants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）的书写形式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C7057DC7-79D5-4376-8F57-871A5A84022A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50380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允许整数类型的值直接用于表达式。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十进制常量 整数后缀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 	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八进制常量 整数后缀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	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十六进制常量 整数后缀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整数后缀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DejaVuSans"/>
              </a:rPr>
              <a:t>无后缀</a:t>
            </a:r>
            <a:endParaRPr lang="en-US" altLang="zh-CN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u </a:t>
            </a:r>
            <a:r>
              <a:rPr lang="zh-CN" altLang="en-US" dirty="0"/>
              <a:t>或 </a:t>
            </a:r>
            <a:r>
              <a:rPr lang="en-US" altLang="zh-CN" dirty="0"/>
              <a:t>U </a:t>
            </a:r>
            <a:r>
              <a:rPr lang="zh-CN" altLang="en-US" dirty="0"/>
              <a:t>（无符号数）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l </a:t>
            </a:r>
            <a:r>
              <a:rPr lang="zh-CN" altLang="en-US" dirty="0"/>
              <a:t>或 </a:t>
            </a:r>
            <a:r>
              <a:rPr lang="en-US" altLang="zh-CN" dirty="0"/>
              <a:t>L </a:t>
            </a:r>
            <a:r>
              <a:rPr lang="zh-CN" altLang="en-US" dirty="0"/>
              <a:t>（长整型）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lu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LU </a:t>
            </a:r>
            <a:r>
              <a:rPr lang="zh-CN" altLang="en-US" dirty="0"/>
              <a:t>（无符号长整型）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ll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LL </a:t>
            </a:r>
            <a:r>
              <a:rPr lang="zh-CN" altLang="en-US" dirty="0"/>
              <a:t>（长长整型）</a:t>
            </a:r>
            <a:endParaRPr lang="en-US" altLang="zh-CN" dirty="0"/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0E5925-FE0B-49B3-96FC-A354BBE8E762}"/>
              </a:ext>
            </a:extLst>
          </p:cNvPr>
          <p:cNvSpPr txBox="1"/>
          <p:nvPr/>
        </p:nvSpPr>
        <p:spPr>
          <a:xfrm>
            <a:off x="6096000" y="1968816"/>
            <a:ext cx="5257800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052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0x2a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0X2A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420L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052LU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282BE0-49C7-4802-AF76-A78788990B2B}"/>
              </a:ext>
            </a:extLst>
          </p:cNvPr>
          <p:cNvSpPr txBox="1"/>
          <p:nvPr/>
        </p:nvSpPr>
        <p:spPr>
          <a:xfrm>
            <a:off x="6096000" y="4366437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详细参考：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整数常量 </a:t>
            </a:r>
            <a:r>
              <a:rPr lang="en-US" altLang="zh-CN" dirty="0">
                <a:hlinkClick r:id="rId4"/>
              </a:rPr>
              <a:t>- cppreference.com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83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25153" y="2793810"/>
            <a:ext cx="9158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浮点数及其表示（选讲）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</a:rPr>
              <a:t>Floatings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 and their representation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0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浮点数（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floating number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）与格式化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FA8C6C-8F30-4720-9344-001E4D696DEF}"/>
              </a:ext>
            </a:extLst>
          </p:cNvPr>
          <p:cNvSpPr txBox="1"/>
          <p:nvPr/>
        </p:nvSpPr>
        <p:spPr>
          <a:xfrm>
            <a:off x="2675860" y="1560316"/>
            <a:ext cx="6581554" cy="36933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/*floating format*/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2.263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13.367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详细说明见：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https://zh.cppreference.com/w/c/io/fprintf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%-8.2f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add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%08.2f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equal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%.4e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6BE1CB-6D37-4F58-B54A-02567245B932}"/>
              </a:ext>
            </a:extLst>
          </p:cNvPr>
          <p:cNvSpPr txBox="1"/>
          <p:nvPr/>
        </p:nvSpPr>
        <p:spPr>
          <a:xfrm>
            <a:off x="2675861" y="53239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输出是：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6C83E4-C7E6-4600-BAB6-CA03E78A6B0F}"/>
              </a:ext>
            </a:extLst>
          </p:cNvPr>
          <p:cNvSpPr txBox="1"/>
          <p:nvPr/>
        </p:nvSpPr>
        <p:spPr>
          <a:xfrm>
            <a:off x="2675860" y="5676485"/>
            <a:ext cx="700685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-2.26    add </a:t>
            </a:r>
            <a:r>
              <a:rPr lang="pt-BR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00013.37</a:t>
            </a:r>
            <a:r>
              <a:rPr lang="pt-BR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 equal 1.1104e+</a:t>
            </a:r>
            <a:r>
              <a:rPr lang="pt-BR" altLang="zh-CN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001</a:t>
            </a:r>
            <a:endParaRPr lang="en-US" altLang="zh-CN" b="1" dirty="0" err="1">
              <a:solidFill>
                <a:prstClr val="black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BC96ECE-1C76-4035-B57C-3E458D594923}"/>
              </a:ext>
            </a:extLst>
          </p:cNvPr>
          <p:cNvGrpSpPr/>
          <p:nvPr/>
        </p:nvGrpSpPr>
        <p:grpSpPr>
          <a:xfrm>
            <a:off x="4664149" y="2317370"/>
            <a:ext cx="7289418" cy="3451286"/>
            <a:chOff x="4664149" y="2062540"/>
            <a:chExt cx="7289418" cy="345128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2EFE241-D08E-419B-AD9A-7E9CC703F53C}"/>
                </a:ext>
              </a:extLst>
            </p:cNvPr>
            <p:cNvSpPr txBox="1"/>
            <p:nvPr/>
          </p:nvSpPr>
          <p:spPr>
            <a:xfrm>
              <a:off x="6599274" y="2062540"/>
              <a:ext cx="535429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double 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表示浮点类型，这里定义了变量 </a:t>
              </a:r>
              <a:r>
                <a:rPr lang="en-US" altLang="zh-CN" b="0" dirty="0">
                  <a:effectLst/>
                  <a:latin typeface="Consolas" panose="020B0609020204030204" pitchFamily="49" charset="0"/>
                </a:rPr>
                <a:t>x 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和 </a:t>
              </a:r>
              <a:r>
                <a:rPr lang="en-US" altLang="zh-CN" b="0" dirty="0">
                  <a:effectLst/>
                  <a:latin typeface="Consolas" panose="020B0609020204030204" pitchFamily="49" charset="0"/>
                </a:rPr>
                <a:t>y</a:t>
              </a:r>
              <a:endParaRPr lang="zh-CN" altLang="en-US" dirty="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A220AFC-5A5C-49DD-A2F5-D7DAD4D630FE}"/>
                </a:ext>
              </a:extLst>
            </p:cNvPr>
            <p:cNvCxnSpPr>
              <a:stCxn id="13" idx="1"/>
            </p:cNvCxnSpPr>
            <p:nvPr/>
          </p:nvCxnSpPr>
          <p:spPr>
            <a:xfrm flipH="1">
              <a:off x="4664149" y="2247206"/>
              <a:ext cx="1935125" cy="361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A4E6FAA-FCE0-4E14-B9D6-FA901E73C5FB}"/>
                </a:ext>
              </a:extLst>
            </p:cNvPr>
            <p:cNvSpPr txBox="1"/>
            <p:nvPr/>
          </p:nvSpPr>
          <p:spPr>
            <a:xfrm>
              <a:off x="6599274" y="2701284"/>
              <a:ext cx="535429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0" dirty="0">
                  <a:effectLst/>
                  <a:latin typeface="Consolas" panose="020B0609020204030204" pitchFamily="49" charset="0"/>
                </a:rPr>
                <a:t>变量赋值 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C0A223D-2C41-411E-AB84-4F90425F8614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4664150" y="2885950"/>
              <a:ext cx="1935124" cy="796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D4DF0B-DF2C-428C-932D-A0AD324A9283}"/>
                </a:ext>
              </a:extLst>
            </p:cNvPr>
            <p:cNvSpPr txBox="1"/>
            <p:nvPr/>
          </p:nvSpPr>
          <p:spPr>
            <a:xfrm>
              <a:off x="6599274" y="4407414"/>
              <a:ext cx="535429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0" dirty="0">
                  <a:effectLst/>
                  <a:latin typeface="Consolas" panose="020B0609020204030204" pitchFamily="49" charset="0"/>
                </a:rPr>
                <a:t>精度</a:t>
              </a:r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位，科学计算法输出</a:t>
              </a:r>
              <a:r>
                <a:rPr lang="en-US" altLang="zh-CN" b="0" dirty="0">
                  <a:effectLst/>
                  <a:latin typeface="Consolas" panose="020B0609020204030204" pitchFamily="49" charset="0"/>
                </a:rPr>
                <a:t>(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默认位宽</a:t>
              </a:r>
              <a:r>
                <a:rPr lang="en-US" altLang="zh-CN" b="0" dirty="0">
                  <a:effectLst/>
                  <a:latin typeface="Consolas" panose="020B0609020204030204" pitchFamily="49" charset="0"/>
                </a:rPr>
                <a:t>13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，精度</a:t>
              </a:r>
              <a:r>
                <a:rPr lang="en-US" altLang="zh-CN" b="0" dirty="0">
                  <a:effectLst/>
                  <a:latin typeface="Consolas" panose="020B0609020204030204" pitchFamily="49" charset="0"/>
                </a:rPr>
                <a:t>6)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 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25D0680-A291-40C5-80B0-2AEB599D6F3E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4756298" y="4351996"/>
              <a:ext cx="1842974" cy="9771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F9D905A-B809-4B05-8D23-006A1F703BE7}"/>
                </a:ext>
              </a:extLst>
            </p:cNvPr>
            <p:cNvSpPr txBox="1"/>
            <p:nvPr/>
          </p:nvSpPr>
          <p:spPr>
            <a:xfrm>
              <a:off x="6599273" y="4761752"/>
              <a:ext cx="535429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Consolas" panose="020B0609020204030204" pitchFamily="49" charset="0"/>
                </a:rPr>
                <a:t>用</a:t>
              </a:r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r>
                <a:rPr lang="zh-CN" altLang="en-US" dirty="0">
                  <a:latin typeface="Consolas" panose="020B0609020204030204" pitchFamily="49" charset="0"/>
                </a:rPr>
                <a:t>补齐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，</a:t>
              </a:r>
              <a:r>
                <a:rPr lang="zh-CN" altLang="en-US" b="0" dirty="0">
                  <a:effectLst/>
                  <a:highlight>
                    <a:srgbClr val="FFFF00"/>
                  </a:highlight>
                  <a:latin typeface="Consolas" panose="020B0609020204030204" pitchFamily="49" charset="0"/>
                </a:rPr>
                <a:t>宽度</a:t>
              </a:r>
              <a:r>
                <a:rPr lang="en-US" altLang="zh-CN" b="0" dirty="0">
                  <a:effectLst/>
                  <a:highlight>
                    <a:srgbClr val="FFFF00"/>
                  </a:highlight>
                  <a:latin typeface="Consolas" panose="020B0609020204030204" pitchFamily="49" charset="0"/>
                </a:rPr>
                <a:t>8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，精度</a:t>
              </a:r>
              <a:r>
                <a:rPr lang="en-US" altLang="zh-CN" b="0" dirty="0">
                  <a:effectLst/>
                  <a:latin typeface="Consolas" panose="020B0609020204030204" pitchFamily="49" charset="0"/>
                </a:rPr>
                <a:t>2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位，浮点数输出 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4A8E7E3-039B-4333-A003-C326CC000FC9}"/>
                </a:ext>
              </a:extLst>
            </p:cNvPr>
            <p:cNvSpPr txBox="1"/>
            <p:nvPr/>
          </p:nvSpPr>
          <p:spPr>
            <a:xfrm>
              <a:off x="6599272" y="5144494"/>
              <a:ext cx="535429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0" dirty="0">
                  <a:effectLst/>
                  <a:latin typeface="Consolas" panose="020B0609020204030204" pitchFamily="49" charset="0"/>
                </a:rPr>
                <a:t>左对齐，宽度</a:t>
              </a:r>
              <a:r>
                <a:rPr lang="en-US" altLang="zh-CN" b="0" dirty="0">
                  <a:effectLst/>
                  <a:latin typeface="Consolas" panose="020B0609020204030204" pitchFamily="49" charset="0"/>
                </a:rPr>
                <a:t>8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，精度</a:t>
              </a:r>
              <a:r>
                <a:rPr lang="en-US" altLang="zh-CN" b="0" dirty="0">
                  <a:effectLst/>
                  <a:latin typeface="Consolas" panose="020B0609020204030204" pitchFamily="49" charset="0"/>
                </a:rPr>
                <a:t>2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位，浮点数输出 </a:t>
              </a: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C7949CF-7688-4953-978D-F8B0A22C06CD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5891723" y="4365406"/>
              <a:ext cx="707550" cy="5810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C7B8B71-F0BA-40D9-AC24-01572F4F2C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714" y="4338376"/>
              <a:ext cx="90816" cy="760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1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42044" y="120457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5642044" y="217250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642044" y="314042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5642044" y="410835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04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5642044" y="507627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05</a:t>
            </a:r>
            <a:endParaRPr lang="zh-CN" altLang="en-US" b="1" dirty="0"/>
          </a:p>
        </p:txBody>
      </p:sp>
      <p:sp>
        <p:nvSpPr>
          <p:cNvPr id="59" name="圆角矩形 58"/>
          <p:cNvSpPr/>
          <p:nvPr/>
        </p:nvSpPr>
        <p:spPr>
          <a:xfrm>
            <a:off x="6746944" y="120457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进制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位置计数法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746944" y="217250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二进制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进制转换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746944" y="314042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负数与二进制补数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746944" y="410835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溢出与检出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746944" y="507627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浮点表示与精度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浮点数数据类型与常量表示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C7057DC7-79D5-4376-8F57-871A5A84022A}"/>
              </a:ext>
            </a:extLst>
          </p:cNvPr>
          <p:cNvSpPr>
            <a:spLocks noGrp="1"/>
          </p:cNvSpPr>
          <p:nvPr/>
        </p:nvSpPr>
        <p:spPr>
          <a:xfrm>
            <a:off x="838200" y="1815465"/>
            <a:ext cx="50380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双精度数（</a:t>
            </a:r>
            <a:r>
              <a:rPr lang="en-US" altLang="zh-CN" dirty="0"/>
              <a:t>double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8</a:t>
            </a:r>
            <a:r>
              <a:rPr lang="zh-CN" altLang="en-US" dirty="0"/>
              <a:t>个字节（</a:t>
            </a:r>
            <a:r>
              <a:rPr lang="en-US" altLang="zh-CN" dirty="0"/>
              <a:t>64</a:t>
            </a:r>
            <a:r>
              <a:rPr lang="zh-CN" altLang="en-US" dirty="0"/>
              <a:t>位）</a:t>
            </a:r>
            <a:r>
              <a:rPr lang="en-US" altLang="zh-CN" dirty="0"/>
              <a:t>	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有效数字 </a:t>
            </a:r>
            <a:r>
              <a:rPr lang="en-US" altLang="zh-CN" dirty="0"/>
              <a:t>15	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指数部分 </a:t>
            </a:r>
            <a:r>
              <a:rPr lang="en-US" altLang="zh-CN" dirty="0"/>
              <a:t>10</a:t>
            </a:r>
            <a:r>
              <a:rPr lang="en-US" altLang="zh-CN" baseline="30000" dirty="0"/>
              <a:t>-307</a:t>
            </a:r>
            <a:r>
              <a:rPr lang="en-US" altLang="zh-CN" dirty="0"/>
              <a:t>~10</a:t>
            </a:r>
            <a:r>
              <a:rPr lang="en-US" altLang="zh-CN" baseline="30000" dirty="0"/>
              <a:t>308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单精度数（</a:t>
            </a:r>
            <a:r>
              <a:rPr lang="en-US" altLang="zh-CN" dirty="0"/>
              <a:t>float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个字节（</a:t>
            </a:r>
            <a:r>
              <a:rPr lang="en-US" altLang="zh-CN" dirty="0"/>
              <a:t>32</a:t>
            </a:r>
            <a:r>
              <a:rPr lang="zh-CN" altLang="en-US" dirty="0"/>
              <a:t>位）</a:t>
            </a:r>
            <a:r>
              <a:rPr lang="en-US" altLang="zh-CN" dirty="0"/>
              <a:t>	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有效数字 </a:t>
            </a:r>
            <a:r>
              <a:rPr lang="en-US" altLang="zh-CN" dirty="0"/>
              <a:t>6	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指数部分 </a:t>
            </a:r>
            <a:r>
              <a:rPr lang="en-US" altLang="zh-CN" dirty="0"/>
              <a:t>10</a:t>
            </a:r>
            <a:r>
              <a:rPr lang="en-US" altLang="zh-CN" baseline="30000" dirty="0"/>
              <a:t>-37</a:t>
            </a:r>
            <a:r>
              <a:rPr lang="en-US" altLang="zh-CN" dirty="0"/>
              <a:t>~10</a:t>
            </a:r>
            <a:r>
              <a:rPr lang="en-US" altLang="zh-CN" baseline="30000" dirty="0"/>
              <a:t>38</a:t>
            </a:r>
          </a:p>
          <a:p>
            <a:pPr lvl="1">
              <a:lnSpc>
                <a:spcPct val="120000"/>
              </a:lnSpc>
            </a:pPr>
            <a:endParaRPr lang="en-US" altLang="zh-CN" baseline="30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baseline="300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dirty="0"/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0E5925-FE0B-49B3-96FC-A354BBE8E762}"/>
              </a:ext>
            </a:extLst>
          </p:cNvPr>
          <p:cNvSpPr txBox="1"/>
          <p:nvPr/>
        </p:nvSpPr>
        <p:spPr>
          <a:xfrm>
            <a:off x="5947145" y="1933374"/>
            <a:ext cx="525780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42.0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4.2e1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42.0f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4.2e1f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282BE0-49C7-4802-AF76-A78788990B2B}"/>
              </a:ext>
            </a:extLst>
          </p:cNvPr>
          <p:cNvSpPr txBox="1"/>
          <p:nvPr/>
        </p:nvSpPr>
        <p:spPr>
          <a:xfrm>
            <a:off x="5832845" y="3814996"/>
            <a:ext cx="3130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详细参考：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浮点常量 </a:t>
            </a:r>
            <a:r>
              <a:rPr lang="en-US" altLang="zh-CN" dirty="0">
                <a:hlinkClick r:id="rId4"/>
              </a:rPr>
              <a:t>- cppreference.com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算术类型 </a:t>
            </a:r>
            <a:r>
              <a:rPr lang="en-US" altLang="zh-CN" dirty="0">
                <a:hlinkClick r:id="rId5"/>
              </a:rPr>
              <a:t>- cppreference.com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01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小数（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Fraction part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）转二进制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D1C3C5-3649-4C6C-91C6-95E5C2F58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78" y="2999888"/>
            <a:ext cx="6297714" cy="28287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D32520-F484-4995-BCD1-32940176FD50}"/>
              </a:ext>
            </a:extLst>
          </p:cNvPr>
          <p:cNvSpPr txBox="1"/>
          <p:nvPr/>
        </p:nvSpPr>
        <p:spPr>
          <a:xfrm>
            <a:off x="524540" y="249510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基本原理与方法：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EE6FCD-85B9-4C2D-8F0C-407730F8B922}"/>
              </a:ext>
            </a:extLst>
          </p:cNvPr>
          <p:cNvSpPr txBox="1"/>
          <p:nvPr/>
        </p:nvSpPr>
        <p:spPr>
          <a:xfrm>
            <a:off x="7669618" y="1923848"/>
            <a:ext cx="34772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   0.15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x2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0.30 -- 0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x2 0.60 -- 0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x2 1.20 -- 1 *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x2 0.40 -- 0 *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x2 0.80 -- 0 *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x2 1.60 -- 1 *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x2 1.20 -- 1 …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0.15 =(0.00100110011001…)</a:t>
            </a:r>
            <a:r>
              <a:rPr lang="en-US" altLang="zh-CN" baseline="-25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654892-4B23-487D-BCAA-B3E5CA17649D}"/>
              </a:ext>
            </a:extLst>
          </p:cNvPr>
          <p:cNvSpPr txBox="1"/>
          <p:nvPr/>
        </p:nvSpPr>
        <p:spPr>
          <a:xfrm>
            <a:off x="7379862" y="5064886"/>
            <a:ext cx="3870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以此，只要用二进制表示小数部分，绝大多数十进制数转二进制必然产生舍入误差（精度误差）</a:t>
            </a:r>
          </a:p>
        </p:txBody>
      </p:sp>
    </p:spTree>
    <p:extLst>
      <p:ext uri="{BB962C8B-B14F-4D97-AF65-F5344CB8AC3E}">
        <p14:creationId xmlns:p14="http://schemas.microsoft.com/office/powerpoint/2010/main" val="20874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IEEE 745-2008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标准与浮点数内存格式（了解）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66BBF5F-9F02-4163-A45F-FB24F5C57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4" y="2004052"/>
            <a:ext cx="7358063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88FF936-DAC1-4219-94A1-B0EEE1F03282}"/>
              </a:ext>
            </a:extLst>
          </p:cNvPr>
          <p:cNvSpPr txBox="1"/>
          <p:nvPr/>
        </p:nvSpPr>
        <p:spPr>
          <a:xfrm>
            <a:off x="246494" y="158384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单精度数与双精度数在内存中的存储格式：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4F84B1-3C24-494F-BFD7-940E35924343}"/>
              </a:ext>
            </a:extLst>
          </p:cNvPr>
          <p:cNvSpPr txBox="1"/>
          <p:nvPr/>
        </p:nvSpPr>
        <p:spPr>
          <a:xfrm>
            <a:off x="7731973" y="1885507"/>
            <a:ext cx="44903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例如：</a:t>
            </a:r>
            <a:r>
              <a:rPr lang="en-US" altLang="zh-CN" dirty="0">
                <a:latin typeface="Consolas" panose="020B0609020204030204" pitchFamily="49" charset="0"/>
              </a:rPr>
              <a:t>0.15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= 1.0011 0011 0011 0011 0011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001[1] * 2</a:t>
            </a:r>
            <a:r>
              <a:rPr lang="en-US" altLang="zh-CN" baseline="30000" dirty="0">
                <a:latin typeface="Consolas" panose="020B0609020204030204" pitchFamily="49" charset="0"/>
              </a:rPr>
              <a:t>-3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注意：</a:t>
            </a:r>
            <a:r>
              <a:rPr lang="zh-CN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四舍五入</a:t>
            </a:r>
            <a:endParaRPr lang="en-US" altLang="zh-CN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float x = 0.15f;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按</a:t>
            </a:r>
            <a:r>
              <a:rPr lang="en-US" altLang="zh-CN" dirty="0">
                <a:latin typeface="Consolas" panose="020B0609020204030204" pitchFamily="49" charset="0"/>
              </a:rPr>
              <a:t>IEEE 745</a:t>
            </a:r>
            <a:r>
              <a:rPr lang="zh-CN" altLang="en-US" dirty="0">
                <a:latin typeface="Consolas" panose="020B0609020204030204" pitchFamily="49" charset="0"/>
              </a:rPr>
              <a:t>规范：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Sign 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Exp  127-3  </a:t>
            </a:r>
            <a:r>
              <a:rPr lang="zh-CN" altLang="en-US" dirty="0">
                <a:latin typeface="Consolas" panose="020B0609020204030204" pitchFamily="49" charset="0"/>
              </a:rPr>
              <a:t>即 </a:t>
            </a:r>
            <a:r>
              <a:rPr lang="en-US" altLang="zh-CN" dirty="0">
                <a:latin typeface="Consolas" panose="020B0609020204030204" pitchFamily="49" charset="0"/>
              </a:rPr>
              <a:t>0x7D = 0111 1100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Manti 0011,0011,0011,0011,0011,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</a:rPr>
              <a:t>010</a:t>
            </a:r>
          </a:p>
          <a:p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0011 1110 0001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1001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1001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1001 1001 1010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x </a:t>
            </a:r>
            <a:r>
              <a:rPr lang="zh-CN" altLang="en-US" dirty="0">
                <a:latin typeface="Consolas" panose="020B0609020204030204" pitchFamily="49" charset="0"/>
              </a:rPr>
              <a:t>的二进制存储是 </a:t>
            </a:r>
            <a:r>
              <a:rPr lang="en-US" altLang="zh-CN" dirty="0">
                <a:latin typeface="Consolas" panose="020B0609020204030204" pitchFamily="49" charset="0"/>
              </a:rPr>
              <a:t>0x3E19999A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F6FA61-7545-4397-D7B9-1349B2C02C08}"/>
              </a:ext>
            </a:extLst>
          </p:cNvPr>
          <p:cNvSpPr txBox="1"/>
          <p:nvPr/>
        </p:nvSpPr>
        <p:spPr>
          <a:xfrm>
            <a:off x="7731973" y="6396111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print-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float.c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D3EB0D-3D18-9A37-2DD9-2145E50FF387}"/>
              </a:ext>
            </a:extLst>
          </p:cNvPr>
          <p:cNvSpPr txBox="1"/>
          <p:nvPr/>
        </p:nvSpPr>
        <p:spPr>
          <a:xfrm>
            <a:off x="373910" y="5565114"/>
            <a:ext cx="49936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实数转为二进制表示：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把实数的整数和小数部分分别转为二进制。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表示成二进制科学计数法。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按</a:t>
            </a:r>
            <a:r>
              <a:rPr lang="en-US" altLang="zh-CN" sz="1600" dirty="0"/>
              <a:t>IEEE</a:t>
            </a:r>
            <a:r>
              <a:rPr lang="zh-CN" altLang="en-US" sz="1600" dirty="0"/>
              <a:t>规范，计算符号位，指数部分，小数部分。</a:t>
            </a:r>
          </a:p>
        </p:txBody>
      </p:sp>
    </p:spTree>
    <p:extLst>
      <p:ext uri="{BB962C8B-B14F-4D97-AF65-F5344CB8AC3E}">
        <p14:creationId xmlns:p14="http://schemas.microsoft.com/office/powerpoint/2010/main" val="734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溢出（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Overflow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）和精度误差（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accuracy error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66DF7E2-D8E9-4C13-ABBE-58AB2FED732F}"/>
              </a:ext>
            </a:extLst>
          </p:cNvPr>
          <p:cNvSpPr txBox="1"/>
          <p:nvPr/>
        </p:nvSpPr>
        <p:spPr>
          <a:xfrm>
            <a:off x="985947" y="1663405"/>
            <a:ext cx="6327508" cy="50783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/*floating accuracy*/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2.0e+307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超出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double 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范围的常量。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"+2.0e+308 --&gt;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%e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123456789.0f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"123456789f --&gt;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%.8e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"123456790f --&gt;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%.8e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此处省去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句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 = y + 1;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"1234568XXf --&gt;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%.8e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D4BF8D-AC05-448F-B50A-43E6F9E5B6C1}"/>
              </a:ext>
            </a:extLst>
          </p:cNvPr>
          <p:cNvSpPr txBox="1"/>
          <p:nvPr/>
        </p:nvSpPr>
        <p:spPr>
          <a:xfrm>
            <a:off x="7672933" y="3106298"/>
            <a:ext cx="3949022" cy="120032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+2.0e+308 --&gt; 1.#INF00e+000</a:t>
            </a:r>
          </a:p>
          <a:p>
            <a:r>
              <a:rPr lang="en-US" altLang="zh-CN" dirty="0"/>
              <a:t>123456789f --&gt; 1.23456792e+008</a:t>
            </a:r>
          </a:p>
          <a:p>
            <a:r>
              <a:rPr lang="en-US" altLang="zh-CN" dirty="0"/>
              <a:t>123456790f --&gt; 1.23456792e+008</a:t>
            </a:r>
          </a:p>
          <a:p>
            <a:r>
              <a:rPr lang="en-US" altLang="zh-CN" dirty="0"/>
              <a:t>1234568XXf --&gt; 1.23456792e+008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708C58-ED74-42C3-9E44-F6BFAA6B927C}"/>
              </a:ext>
            </a:extLst>
          </p:cNvPr>
          <p:cNvSpPr txBox="1"/>
          <p:nvPr/>
        </p:nvSpPr>
        <p:spPr>
          <a:xfrm>
            <a:off x="7672934" y="4962889"/>
            <a:ext cx="394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5D5D"/>
                </a:solidFill>
              </a:rPr>
              <a:t>认识用有限位数表示数据产生的问题，才能编出正确可靠的程序！</a:t>
            </a:r>
          </a:p>
        </p:txBody>
      </p:sp>
    </p:spTree>
    <p:extLst>
      <p:ext uri="{BB962C8B-B14F-4D97-AF65-F5344CB8AC3E}">
        <p14:creationId xmlns:p14="http://schemas.microsoft.com/office/powerpoint/2010/main" val="4135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25153" y="2793810"/>
            <a:ext cx="9158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变量在计算机内部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内存（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Memory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）及其组织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/>
        </p:nvSpPr>
        <p:spPr>
          <a:xfrm>
            <a:off x="689113" y="1663405"/>
            <a:ext cx="102362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内存是计算机存储信息的电路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b="1" dirty="0"/>
              <a:t>位（</a:t>
            </a:r>
            <a:r>
              <a:rPr lang="en-US" altLang="zh-CN" sz="2000" b="1" dirty="0"/>
              <a:t>bit</a:t>
            </a:r>
            <a:r>
              <a:rPr lang="zh-CN" altLang="en-US" sz="2000" b="1" dirty="0"/>
              <a:t>，比特）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存储</a:t>
            </a:r>
            <a:r>
              <a:rPr lang="en-US" altLang="zh-CN" sz="1600" dirty="0"/>
              <a:t>1</a:t>
            </a:r>
            <a:r>
              <a:rPr lang="zh-CN" altLang="en-US" sz="1600" dirty="0"/>
              <a:t>位二进制数（最小单位）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2000" b="1" dirty="0"/>
              <a:t>字节（</a:t>
            </a:r>
            <a:r>
              <a:rPr lang="en-US" altLang="zh-CN" sz="2000" b="1" dirty="0"/>
              <a:t>Byte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最基本的存储单元（基本单位）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包含 </a:t>
            </a:r>
            <a:r>
              <a:rPr lang="en-US" altLang="zh-CN" sz="1600" dirty="0"/>
              <a:t>8 </a:t>
            </a:r>
            <a:r>
              <a:rPr lang="zh-CN" altLang="en-US" sz="1600" dirty="0"/>
              <a:t>个 </a:t>
            </a:r>
            <a:r>
              <a:rPr lang="en-US" altLang="zh-CN" sz="1600" dirty="0"/>
              <a:t>bit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/>
              <a:t>地址（</a:t>
            </a:r>
            <a:r>
              <a:rPr lang="en-US" altLang="zh-CN" sz="2000" b="1" dirty="0"/>
              <a:t>Address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存储单元的编码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2000" b="1" dirty="0"/>
              <a:t>地址空间（</a:t>
            </a:r>
            <a:r>
              <a:rPr lang="en-US" altLang="zh-CN" sz="2000" b="1" dirty="0"/>
              <a:t> Address Space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0 .. 2</a:t>
            </a:r>
            <a:r>
              <a:rPr lang="en-US" altLang="zh-CN" sz="1600" baseline="30000" dirty="0"/>
              <a:t>n </a:t>
            </a:r>
            <a:r>
              <a:rPr lang="zh-CN" altLang="en-US" sz="1600" dirty="0"/>
              <a:t>；例如：</a:t>
            </a:r>
            <a:r>
              <a:rPr lang="en-US" altLang="zh-CN" sz="1600" dirty="0"/>
              <a:t>n=32 </a:t>
            </a:r>
            <a:r>
              <a:rPr lang="zh-CN" altLang="en-US" sz="1600" dirty="0"/>
              <a:t>（</a:t>
            </a:r>
            <a:r>
              <a:rPr lang="en-US" altLang="zh-CN" sz="1600" dirty="0"/>
              <a:t>4G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endParaRPr lang="en-US" altLang="zh-CN" sz="16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</p:txBody>
      </p:sp>
      <p:pic>
        <p:nvPicPr>
          <p:cNvPr id="5" name="Picture 5" descr="c05p122a">
            <a:extLst>
              <a:ext uri="{FF2B5EF4-FFF2-40B4-BE49-F238E27FC236}">
                <a16:creationId xmlns:a16="http://schemas.microsoft.com/office/drawing/2014/main" id="{E16D24C0-06BA-ADAF-0670-47A05A3686A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86" y="1908867"/>
            <a:ext cx="4325808" cy="4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7F0A0D6-1BF9-44FD-B630-FCC5D4B6D4C7}"/>
              </a:ext>
            </a:extLst>
          </p:cNvPr>
          <p:cNvSpPr txBox="1"/>
          <p:nvPr/>
        </p:nvSpPr>
        <p:spPr>
          <a:xfrm>
            <a:off x="489215" y="5933182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计算机进行数据处理时，一次存取、加工和传送的数据长度称为</a:t>
            </a:r>
            <a:r>
              <a:rPr lang="zh-CN" altLang="en-US" b="1" i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Helvetica Neue"/>
              </a:rPr>
              <a:t>字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。一个字通常由一个或多个字节构成。</a:t>
            </a:r>
            <a:endParaRPr lang="en-US" altLang="zh-CN" b="0" i="0" dirty="0">
              <a:solidFill>
                <a:srgbClr val="24292E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在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Helvetica Neue"/>
              </a:rPr>
              <a:t>32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位计算机种：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字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Helvetica Neue"/>
              </a:rPr>
              <a:t>=4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字节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Helvetica Neue"/>
              </a:rPr>
              <a:t>=32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位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455770-0E6E-430D-9BA4-D914D9D713BD}"/>
              </a:ext>
            </a:extLst>
          </p:cNvPr>
          <p:cNvSpPr txBox="1"/>
          <p:nvPr/>
        </p:nvSpPr>
        <p:spPr>
          <a:xfrm>
            <a:off x="7009285" y="6138168"/>
            <a:ext cx="432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物理内存的分配由</a:t>
            </a:r>
            <a:r>
              <a:rPr lang="en-US" altLang="zh-CN" dirty="0"/>
              <a:t>BIOS</a:t>
            </a:r>
            <a:r>
              <a:rPr lang="zh-CN" altLang="en-US" dirty="0"/>
              <a:t>决定，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内存映射到物理空间不一定连续（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Helvetica Neue"/>
              </a:rPr>
              <a:t>《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计组内容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Helvetica Neue"/>
              </a:rPr>
              <a:t>》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Helvetica Neue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1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内存容量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/>
        </p:nvSpPr>
        <p:spPr>
          <a:xfrm>
            <a:off x="838200" y="1815465"/>
            <a:ext cx="102362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内存地址用二进制表示。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每个内存存储单元使用一个地址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内存容量的单位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例如：</a:t>
            </a:r>
            <a:r>
              <a:rPr lang="en-US" altLang="zh-CN" sz="2000" dirty="0"/>
              <a:t>8G</a:t>
            </a:r>
            <a:r>
              <a:rPr lang="zh-CN" altLang="en-US" sz="2000" dirty="0"/>
              <a:t>内存，表示有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33</a:t>
            </a:r>
            <a:r>
              <a:rPr lang="zh-CN" altLang="en-US" sz="2000" dirty="0"/>
              <a:t>个地址或存储单元或</a:t>
            </a:r>
            <a:r>
              <a:rPr lang="en-US" altLang="zh-CN" sz="2000" dirty="0"/>
              <a:t>Bytes</a:t>
            </a:r>
          </a:p>
          <a:p>
            <a:pPr lvl="1">
              <a:lnSpc>
                <a:spcPct val="120000"/>
              </a:lnSpc>
            </a:pPr>
            <a:endParaRPr lang="en-US" altLang="zh-CN" sz="16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34D3051E-87D1-C1F5-C4EB-758AF395FE33}"/>
              </a:ext>
            </a:extLst>
          </p:cNvPr>
          <p:cNvGrpSpPr>
            <a:grpSpLocks/>
          </p:cNvGrpSpPr>
          <p:nvPr/>
        </p:nvGrpSpPr>
        <p:grpSpPr bwMode="auto">
          <a:xfrm>
            <a:off x="2479702" y="3334375"/>
            <a:ext cx="7553325" cy="1709738"/>
            <a:chOff x="-144" y="2304"/>
            <a:chExt cx="5035" cy="1077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188E2043-0329-013F-266D-3BACA5987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4" y="2304"/>
              <a:ext cx="1776" cy="10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pPr algn="ctr">
                <a:lnSpc>
                  <a:spcPct val="73000"/>
                </a:lnSpc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</a:rPr>
                <a:t>Unit</a:t>
              </a:r>
              <a:br>
                <a:rPr lang="en-US" altLang="zh-CN">
                  <a:latin typeface="Times New Roman" charset="0"/>
                </a:rPr>
              </a:br>
              <a:r>
                <a:rPr lang="en-US" altLang="zh-CN">
                  <a:latin typeface="Times New Roman" charset="0"/>
                </a:rPr>
                <a:t>------------</a:t>
              </a:r>
            </a:p>
            <a:p>
              <a:pPr algn="ctr">
                <a:lnSpc>
                  <a:spcPct val="73000"/>
                </a:lnSpc>
                <a:defRPr/>
              </a:pPr>
              <a:r>
                <a:rPr lang="en-US" altLang="zh-CN">
                  <a:latin typeface="Times New Roman" charset="0"/>
                </a:rPr>
                <a:t>Kilobyte      (K)</a:t>
              </a:r>
            </a:p>
            <a:p>
              <a:pPr algn="ctr">
                <a:lnSpc>
                  <a:spcPct val="73000"/>
                </a:lnSpc>
                <a:defRPr/>
              </a:pPr>
              <a:r>
                <a:rPr lang="en-US" altLang="zh-CN">
                  <a:latin typeface="Times New Roman" charset="0"/>
                </a:rPr>
                <a:t>Megabyte    (M)</a:t>
              </a:r>
            </a:p>
            <a:p>
              <a:pPr algn="ctr">
                <a:lnSpc>
                  <a:spcPct val="73000"/>
                </a:lnSpc>
                <a:defRPr/>
              </a:pPr>
              <a:r>
                <a:rPr lang="en-US" altLang="zh-CN">
                  <a:latin typeface="Times New Roman" charset="0"/>
                </a:rPr>
                <a:t>Gigabyte     (G)</a:t>
              </a:r>
            </a:p>
            <a:p>
              <a:pPr algn="ctr">
                <a:lnSpc>
                  <a:spcPct val="73000"/>
                </a:lnSpc>
                <a:defRPr/>
              </a:pPr>
              <a:r>
                <a:rPr lang="en-US" altLang="zh-CN">
                  <a:latin typeface="Times New Roman" charset="0"/>
                </a:rPr>
                <a:t>Terabyte      (T)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FE48F87A-140B-C060-50B4-10FB33152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2304"/>
              <a:ext cx="1814" cy="10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 Number of bytes</a:t>
              </a:r>
              <a:br>
                <a:rPr lang="en-US" altLang="zh-CN">
                  <a:latin typeface="Times New Roman" charset="0"/>
                </a:rPr>
              </a:br>
              <a:r>
                <a:rPr lang="en-US" altLang="zh-CN">
                  <a:latin typeface="Times New Roman" charset="0"/>
                </a:rPr>
                <a:t>------------------------</a:t>
              </a:r>
            </a:p>
            <a:p>
              <a:pPr algn="ctr">
                <a:lnSpc>
                  <a:spcPct val="70000"/>
                </a:lnSpc>
                <a:defRPr/>
              </a:pPr>
              <a:r>
                <a:rPr lang="en-US" altLang="zh-CN">
                  <a:latin typeface="Times New Roman" charset="0"/>
                </a:rPr>
                <a:t>2</a:t>
              </a:r>
              <a:r>
                <a:rPr lang="en-US" altLang="zh-CN" baseline="30000">
                  <a:latin typeface="Times New Roman" charset="0"/>
                </a:rPr>
                <a:t>10   </a:t>
              </a:r>
              <a:r>
                <a:rPr lang="en-US" altLang="zh-CN">
                  <a:latin typeface="Times New Roman" charset="0"/>
                </a:rPr>
                <a:t>bytes</a:t>
              </a:r>
            </a:p>
            <a:p>
              <a:pPr algn="ctr">
                <a:lnSpc>
                  <a:spcPct val="70000"/>
                </a:lnSpc>
                <a:defRPr/>
              </a:pPr>
              <a:r>
                <a:rPr lang="en-US" altLang="zh-CN">
                  <a:latin typeface="Times New Roman" charset="0"/>
                </a:rPr>
                <a:t>2</a:t>
              </a:r>
              <a:r>
                <a:rPr lang="en-US" altLang="zh-CN" baseline="30000">
                  <a:latin typeface="Times New Roman" charset="0"/>
                </a:rPr>
                <a:t>20   </a:t>
              </a:r>
              <a:r>
                <a:rPr lang="en-US" altLang="zh-CN">
                  <a:latin typeface="Times New Roman" charset="0"/>
                </a:rPr>
                <a:t>bytes</a:t>
              </a:r>
            </a:p>
            <a:p>
              <a:pPr algn="ctr">
                <a:lnSpc>
                  <a:spcPct val="70000"/>
                </a:lnSpc>
                <a:defRPr/>
              </a:pPr>
              <a:r>
                <a:rPr lang="en-US" altLang="zh-CN">
                  <a:latin typeface="Times New Roman" charset="0"/>
                </a:rPr>
                <a:t>2</a:t>
              </a:r>
              <a:r>
                <a:rPr lang="en-US" altLang="zh-CN" baseline="30000">
                  <a:latin typeface="Times New Roman" charset="0"/>
                </a:rPr>
                <a:t>30   </a:t>
              </a:r>
              <a:r>
                <a:rPr lang="en-US" altLang="zh-CN">
                  <a:latin typeface="Times New Roman" charset="0"/>
                </a:rPr>
                <a:t>bytes</a:t>
              </a:r>
            </a:p>
            <a:p>
              <a:pPr algn="ctr">
                <a:lnSpc>
                  <a:spcPct val="70000"/>
                </a:lnSpc>
                <a:defRPr/>
              </a:pPr>
              <a:r>
                <a:rPr lang="en-US" altLang="zh-CN">
                  <a:latin typeface="Times New Roman" charset="0"/>
                </a:rPr>
                <a:t>2</a:t>
              </a:r>
              <a:r>
                <a:rPr lang="en-US" altLang="zh-CN" baseline="30000">
                  <a:latin typeface="Times New Roman" charset="0"/>
                </a:rPr>
                <a:t>40   </a:t>
              </a:r>
              <a:r>
                <a:rPr lang="en-US" altLang="zh-CN">
                  <a:latin typeface="Times New Roman" charset="0"/>
                </a:rPr>
                <a:t>bytes</a:t>
              </a: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1B46ABB3-61ED-C727-916C-457FA38FD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304"/>
              <a:ext cx="1416" cy="10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70000"/>
                </a:lnSpc>
                <a:defRPr/>
              </a:pPr>
              <a:r>
                <a:rPr kumimoji="0" lang="en-US" altLang="zh-CN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Approximation</a:t>
              </a:r>
              <a:br>
                <a:rPr kumimoji="0" lang="en-US" altLang="zh-CN" dirty="0">
                  <a:latin typeface="Times New Roman" pitchFamily="18" charset="0"/>
                </a:rPr>
              </a:br>
              <a:r>
                <a:rPr kumimoji="0" lang="en-US" altLang="zh-CN" dirty="0">
                  <a:latin typeface="Times New Roman" pitchFamily="18" charset="0"/>
                </a:rPr>
                <a:t>------------</a:t>
              </a:r>
            </a:p>
            <a:p>
              <a:pPr algn="ctr">
                <a:lnSpc>
                  <a:spcPct val="70000"/>
                </a:lnSpc>
                <a:defRPr/>
              </a:pPr>
              <a:r>
                <a:rPr kumimoji="0" lang="en-US" altLang="zh-CN" dirty="0">
                  <a:latin typeface="Times New Roman" pitchFamily="18" charset="0"/>
                </a:rPr>
                <a:t>10</a:t>
              </a:r>
              <a:r>
                <a:rPr kumimoji="0" lang="en-US" altLang="zh-CN" baseline="30000" dirty="0">
                  <a:latin typeface="Times New Roman" pitchFamily="18" charset="0"/>
                </a:rPr>
                <a:t>3   </a:t>
              </a:r>
              <a:r>
                <a:rPr kumimoji="0" lang="en-US" altLang="zh-CN" dirty="0">
                  <a:latin typeface="Times New Roman" pitchFamily="18" charset="0"/>
                </a:rPr>
                <a:t>bytes</a:t>
              </a:r>
              <a:endParaRPr kumimoji="0" lang="en-US" altLang="zh-CN" baseline="30000" dirty="0">
                <a:latin typeface="Times New Roman" pitchFamily="18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kumimoji="0" lang="en-US" altLang="zh-CN" dirty="0">
                  <a:latin typeface="Times New Roman" pitchFamily="18" charset="0"/>
                </a:rPr>
                <a:t>10</a:t>
              </a:r>
              <a:r>
                <a:rPr kumimoji="0" lang="en-US" altLang="zh-CN" baseline="30000" dirty="0">
                  <a:latin typeface="Times New Roman" pitchFamily="18" charset="0"/>
                </a:rPr>
                <a:t>6   </a:t>
              </a:r>
              <a:r>
                <a:rPr kumimoji="0" lang="en-US" altLang="zh-CN" dirty="0">
                  <a:latin typeface="Times New Roman" pitchFamily="18" charset="0"/>
                </a:rPr>
                <a:t>bytes</a:t>
              </a:r>
              <a:endParaRPr kumimoji="0" lang="en-US" altLang="zh-CN" baseline="30000" dirty="0">
                <a:latin typeface="Times New Roman" pitchFamily="18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kumimoji="0" lang="en-US" altLang="zh-CN" dirty="0">
                  <a:latin typeface="Times New Roman" pitchFamily="18" charset="0"/>
                </a:rPr>
                <a:t>10</a:t>
              </a:r>
              <a:r>
                <a:rPr kumimoji="0" lang="en-US" altLang="zh-CN" baseline="30000" dirty="0">
                  <a:latin typeface="Times New Roman" pitchFamily="18" charset="0"/>
                </a:rPr>
                <a:t>9   </a:t>
              </a:r>
              <a:r>
                <a:rPr kumimoji="0" lang="en-US" altLang="zh-CN" dirty="0">
                  <a:latin typeface="Times New Roman" pitchFamily="18" charset="0"/>
                </a:rPr>
                <a:t>bytes</a:t>
              </a:r>
              <a:endParaRPr kumimoji="0" lang="en-US" altLang="zh-CN" baseline="30000" dirty="0">
                <a:latin typeface="Times New Roman" pitchFamily="18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kumimoji="0" lang="en-US" altLang="zh-CN" dirty="0">
                  <a:latin typeface="Times New Roman" pitchFamily="18" charset="0"/>
                </a:rPr>
                <a:t>10</a:t>
              </a:r>
              <a:r>
                <a:rPr kumimoji="0" lang="en-US" altLang="zh-CN" baseline="30000" dirty="0">
                  <a:latin typeface="Times New Roman" pitchFamily="18" charset="0"/>
                </a:rPr>
                <a:t>12  </a:t>
              </a:r>
              <a:r>
                <a:rPr kumimoji="0" lang="en-US" altLang="zh-CN" dirty="0">
                  <a:latin typeface="Times New Roman" pitchFamily="18" charset="0"/>
                </a:rPr>
                <a:t>bytes</a:t>
              </a:r>
              <a:endParaRPr kumimoji="0" lang="en-US" altLang="zh-CN" baseline="300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0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Var-Address-Value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/>
        </p:nvSpPr>
        <p:spPr>
          <a:xfrm>
            <a:off x="838200" y="1815465"/>
            <a:ext cx="102362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/>
              <a:t>每个变量都有类型、地址、值等属性。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endParaRPr lang="en-US" altLang="zh-CN" sz="16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4898E7-94D3-93C4-E213-145BE0A494F5}"/>
              </a:ext>
            </a:extLst>
          </p:cNvPr>
          <p:cNvSpPr txBox="1"/>
          <p:nvPr/>
        </p:nvSpPr>
        <p:spPr>
          <a:xfrm>
            <a:off x="738608" y="2409274"/>
            <a:ext cx="7535961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/*vars-address-value*/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#include&lt;stdio.h&gt;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int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5;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float x = 5.0f;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:%p bin value:%#010x\n",&amp;i,i);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:%p bin value:%#010x\n",&amp;x,*(int *)&amp;x);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DB293F00-D847-2BFA-0216-38B88FCF3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31212"/>
              </p:ext>
            </p:extLst>
          </p:nvPr>
        </p:nvGraphicFramePr>
        <p:xfrm>
          <a:off x="8694502" y="2634074"/>
          <a:ext cx="1959965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457">
                  <a:extLst>
                    <a:ext uri="{9D8B030D-6E8A-4147-A177-3AD203B41FA5}">
                      <a16:colId xmlns:a16="http://schemas.microsoft.com/office/drawing/2014/main" val="2053666870"/>
                    </a:ext>
                  </a:extLst>
                </a:gridCol>
                <a:gridCol w="749508">
                  <a:extLst>
                    <a:ext uri="{9D8B030D-6E8A-4147-A177-3AD203B41FA5}">
                      <a16:colId xmlns:a16="http://schemas.microsoft.com/office/drawing/2014/main" val="156517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62FE18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2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5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5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64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62FE1C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70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25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7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3509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5013743-3DF8-BF32-882E-F6CDA8D7A2C0}"/>
              </a:ext>
            </a:extLst>
          </p:cNvPr>
          <p:cNvSpPr txBox="1"/>
          <p:nvPr/>
        </p:nvSpPr>
        <p:spPr>
          <a:xfrm>
            <a:off x="10838438" y="411743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D2B006-3888-CAA2-A274-8E713B57B4E5}"/>
              </a:ext>
            </a:extLst>
          </p:cNvPr>
          <p:cNvSpPr txBox="1"/>
          <p:nvPr/>
        </p:nvSpPr>
        <p:spPr>
          <a:xfrm>
            <a:off x="10798016" y="25971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9FEF6F-EB02-A4A3-873B-FCF3BC6D2A8B}"/>
              </a:ext>
            </a:extLst>
          </p:cNvPr>
          <p:cNvSpPr txBox="1"/>
          <p:nvPr/>
        </p:nvSpPr>
        <p:spPr>
          <a:xfrm>
            <a:off x="9058943" y="222460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地址*      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DD6B42-85A8-D29B-E74A-82C1D8E57509}"/>
              </a:ext>
            </a:extLst>
          </p:cNvPr>
          <p:cNvSpPr txBox="1"/>
          <p:nvPr/>
        </p:nvSpPr>
        <p:spPr>
          <a:xfrm>
            <a:off x="8599177" y="5671705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*地址随运行环境浮动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8FCEA4-978E-EE93-7E78-9F236637237E}"/>
              </a:ext>
            </a:extLst>
          </p:cNvPr>
          <p:cNvSpPr txBox="1"/>
          <p:nvPr/>
        </p:nvSpPr>
        <p:spPr>
          <a:xfrm>
            <a:off x="738608" y="5881489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把整数和浮点变量的值改为负数，其二进制内容是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87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624F31-998C-44D3-BAFB-ADD006D354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/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61452" y="2867904"/>
            <a:ext cx="18863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4668977" y="5644929"/>
            <a:ext cx="2879266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4217546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C754B86-73A7-4A82-964F-FD1E9781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/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59161" y="2793810"/>
            <a:ext cx="6993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整数及其表示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Integers and their representation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整数（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Integers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）与变量（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Vars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，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Variables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D6E61E-1528-42CC-9840-F029770CBA61}"/>
              </a:ext>
            </a:extLst>
          </p:cNvPr>
          <p:cNvSpPr txBox="1"/>
          <p:nvPr/>
        </p:nvSpPr>
        <p:spPr>
          <a:xfrm>
            <a:off x="1697778" y="1634558"/>
            <a:ext cx="7739474" cy="3416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/*unsigned int add*/</a:t>
            </a: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Add two int.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详细说明见：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https://zh.cppreference.com/w/c/io/fprintf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add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equal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79A1D15-BF24-4F03-B35B-9B85E80A9581}"/>
              </a:ext>
            </a:extLst>
          </p:cNvPr>
          <p:cNvGrpSpPr/>
          <p:nvPr/>
        </p:nvGrpSpPr>
        <p:grpSpPr>
          <a:xfrm>
            <a:off x="3060290" y="1883674"/>
            <a:ext cx="8893276" cy="4129555"/>
            <a:chOff x="3060290" y="1883674"/>
            <a:chExt cx="8893276" cy="412955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7D0C2C7-E508-42AC-8BC0-0EC59916124E}"/>
                </a:ext>
              </a:extLst>
            </p:cNvPr>
            <p:cNvSpPr txBox="1"/>
            <p:nvPr/>
          </p:nvSpPr>
          <p:spPr>
            <a:xfrm>
              <a:off x="6902245" y="1883674"/>
              <a:ext cx="5051321" cy="120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unsigned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zh-CN" altLang="en-US" b="1" dirty="0"/>
                <a:t>声明（</a:t>
              </a:r>
              <a:r>
                <a:rPr lang="en-US" altLang="zh-CN" b="1" dirty="0"/>
                <a:t>declaration</a:t>
              </a:r>
              <a:r>
                <a:rPr lang="zh-CN" altLang="en-US" b="1" dirty="0"/>
                <a:t>，申明</a:t>
              </a:r>
              <a:r>
                <a:rPr lang="zh-CN" altLang="en-US" dirty="0"/>
                <a:t>）整数变量</a:t>
              </a:r>
              <a:endParaRPr lang="en-US" altLang="zh-CN" dirty="0"/>
            </a:p>
            <a:p>
              <a:r>
                <a:rPr lang="en-US" altLang="zh-CN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zh-CN" altLang="en-US" dirty="0"/>
                <a:t> 两个变量。类似两个房间，标牌是</a:t>
              </a:r>
              <a:r>
                <a:rPr lang="en-US" altLang="zh-CN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zh-CN" altLang="en-US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和</a:t>
              </a:r>
              <a:r>
                <a:rPr lang="en-US" altLang="zh-CN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zh-CN" altLang="en-US" dirty="0"/>
                <a:t> </a:t>
              </a:r>
            </a:p>
            <a:p>
              <a:r>
                <a:rPr lang="en-US" altLang="zh-CN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zh-CN" altLang="en-US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和</a:t>
              </a:r>
              <a:r>
                <a:rPr lang="en-US" altLang="zh-CN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zh-CN" altLang="en-US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又称为变量名，是保存</a:t>
              </a:r>
              <a:r>
                <a:rPr lang="zh-CN" altLang="en-US" b="1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值的代称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F9C2D5A-B761-4CDE-B98B-8297058B3A4E}"/>
                </a:ext>
              </a:extLst>
            </p:cNvPr>
            <p:cNvSpPr txBox="1"/>
            <p:nvPr/>
          </p:nvSpPr>
          <p:spPr>
            <a:xfrm>
              <a:off x="6902246" y="3149998"/>
              <a:ext cx="454360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赋值语句</a:t>
              </a:r>
              <a:endParaRPr lang="en-US" altLang="zh-CN" dirty="0"/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是赋值运行，给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房间赋予数值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2</a:t>
              </a:r>
              <a:endParaRPr lang="zh-CN" altLang="en-US" dirty="0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B5521EF-1870-4137-9F5C-B3E8FB38E437}"/>
                </a:ext>
              </a:extLst>
            </p:cNvPr>
            <p:cNvCxnSpPr>
              <a:endCxn id="4" idx="1"/>
            </p:cNvCxnSpPr>
            <p:nvPr/>
          </p:nvCxnSpPr>
          <p:spPr>
            <a:xfrm flipV="1">
              <a:off x="4424515" y="2483839"/>
              <a:ext cx="2477730" cy="4872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825744A-6188-4298-B73F-A07BDD3BD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0290" y="3429001"/>
              <a:ext cx="3782962" cy="1106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239D308-364C-49CF-BE0D-A040EBAE9C5C}"/>
                </a:ext>
              </a:extLst>
            </p:cNvPr>
            <p:cNvSpPr txBox="1"/>
            <p:nvPr/>
          </p:nvSpPr>
          <p:spPr>
            <a:xfrm>
              <a:off x="6902245" y="5089899"/>
              <a:ext cx="4543605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CN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%u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add </a:t>
              </a:r>
              <a:r>
                <a:rPr lang="en-US" altLang="zh-CN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%u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equal </a:t>
              </a:r>
              <a:r>
                <a:rPr lang="en-US" altLang="zh-CN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%u</a:t>
              </a:r>
              <a:r>
                <a:rPr lang="en-US" altLang="zh-CN" b="0" dirty="0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\n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 </a:t>
              </a:r>
              <a:r>
                <a:rPr lang="zh-CN" altLang="en-US" b="0" dirty="0">
                  <a:effectLst/>
                  <a:latin typeface="Consolas" panose="020B0609020204030204" pitchFamily="49" charset="0"/>
                </a:rPr>
                <a:t>格式化模板</a:t>
              </a:r>
              <a:endParaRPr lang="en-US" altLang="zh-CN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</a:rPr>
                <a:t>%u </a:t>
              </a:r>
              <a:r>
                <a:rPr lang="zh-CN" altLang="en-US" dirty="0">
                  <a:latin typeface="Consolas" panose="020B0609020204030204" pitchFamily="49" charset="0"/>
                </a:rPr>
                <a:t>其中 </a:t>
              </a:r>
              <a:r>
                <a:rPr lang="en-US" altLang="zh-CN" dirty="0">
                  <a:latin typeface="Consolas" panose="020B0609020204030204" pitchFamily="49" charset="0"/>
                </a:rPr>
                <a:t>%</a:t>
              </a:r>
              <a:r>
                <a:rPr lang="zh-CN" altLang="en-US" dirty="0">
                  <a:latin typeface="Consolas" panose="020B0609020204030204" pitchFamily="49" charset="0"/>
                </a:rPr>
                <a:t>是引导符，</a:t>
              </a:r>
              <a:r>
                <a:rPr lang="en-US" altLang="zh-CN" dirty="0">
                  <a:latin typeface="Consolas" panose="020B0609020204030204" pitchFamily="49" charset="0"/>
                </a:rPr>
                <a:t>u</a:t>
              </a:r>
              <a:r>
                <a:rPr lang="zh-CN" altLang="en-US" dirty="0">
                  <a:latin typeface="Consolas" panose="020B0609020204030204" pitchFamily="49" charset="0"/>
                </a:rPr>
                <a:t>是无符号整数</a:t>
              </a:r>
              <a:endParaRPr lang="en-US" altLang="zh-CN" dirty="0">
                <a:latin typeface="Consolas" panose="020B0609020204030204" pitchFamily="49" charset="0"/>
              </a:endParaRPr>
            </a:p>
            <a:p>
              <a:r>
                <a:rPr lang="zh-CN" altLang="en-US" dirty="0">
                  <a:latin typeface="Consolas" panose="020B0609020204030204" pitchFamily="49" charset="0"/>
                </a:rPr>
                <a:t>这个模板要填</a:t>
              </a:r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r>
                <a:rPr lang="zh-CN" altLang="en-US" dirty="0">
                  <a:latin typeface="Consolas" panose="020B0609020204030204" pitchFamily="49" charset="0"/>
                </a:rPr>
                <a:t>个数字</a:t>
              </a:r>
              <a:r>
                <a:rPr lang="en-US" altLang="zh-CN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en-US" altLang="zh-CN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j</a:t>
              </a:r>
              <a:endParaRPr lang="zh-CN" altLang="en-US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8F729BB-54DD-4C52-ACD0-C6CF62AF75A7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055806" y="4431890"/>
              <a:ext cx="2846439" cy="11196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3B74445-E2D6-42DE-91F0-CA3DDC87C3F1}"/>
              </a:ext>
            </a:extLst>
          </p:cNvPr>
          <p:cNvSpPr txBox="1"/>
          <p:nvPr/>
        </p:nvSpPr>
        <p:spPr>
          <a:xfrm>
            <a:off x="1252138" y="5339987"/>
            <a:ext cx="4315377" cy="369332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将 </a:t>
            </a:r>
            <a:r>
              <a:rPr lang="en-US" altLang="zh-CN" dirty="0"/>
              <a:t>j=3</a:t>
            </a:r>
            <a:r>
              <a:rPr lang="zh-CN" altLang="en-US" dirty="0"/>
              <a:t>；修改为 </a:t>
            </a:r>
            <a:r>
              <a:rPr lang="en-US" altLang="zh-CN" dirty="0"/>
              <a:t>j=-3</a:t>
            </a:r>
            <a:r>
              <a:rPr lang="zh-CN" altLang="en-US" dirty="0"/>
              <a:t>； 请问输出结果是：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BF24638-7409-4455-8E52-51516B730462}"/>
              </a:ext>
            </a:extLst>
          </p:cNvPr>
          <p:cNvSpPr txBox="1"/>
          <p:nvPr/>
        </p:nvSpPr>
        <p:spPr>
          <a:xfrm>
            <a:off x="1252138" y="5787361"/>
            <a:ext cx="4315377" cy="369332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 add 4294967293 equal 4294967295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03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19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数（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Number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/>
        </p:nvSpPr>
        <p:spPr>
          <a:xfrm>
            <a:off x="838200" y="1815465"/>
            <a:ext cx="102362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andolSong" panose="00000500000000000000" charset="-122"/>
                <a:ea typeface="FandolSong" panose="000005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自然数（</a:t>
            </a:r>
            <a:r>
              <a:rPr lang="en-US" altLang="zh-CN" dirty="0"/>
              <a:t>Natural Numbers</a:t>
            </a:r>
            <a:r>
              <a:rPr lang="zh-CN" altLang="en-US" dirty="0"/>
              <a:t>），无符号整数（</a:t>
            </a:r>
            <a:r>
              <a:rPr lang="en-US" altLang="zh-CN" dirty="0"/>
              <a:t>unsigned integers</a:t>
            </a:r>
            <a:r>
              <a:rPr lang="zh-CN" altLang="en-US" dirty="0"/>
              <a:t>）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Zero</a:t>
            </a:r>
            <a:r>
              <a:rPr lang="en-US" altLang="zh-CN" sz="2000" dirty="0"/>
              <a:t> and any number obtained by </a:t>
            </a:r>
            <a:r>
              <a:rPr lang="en-US" altLang="zh-CN" sz="2000" dirty="0">
                <a:solidFill>
                  <a:srgbClr val="FF0000"/>
                </a:solidFill>
              </a:rPr>
              <a:t>repeatedly adding one </a:t>
            </a:r>
            <a:r>
              <a:rPr lang="en-US" altLang="zh-CN" sz="2000" dirty="0"/>
              <a:t>to it.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Examples:   100, 0, 45645, 32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负数（</a:t>
            </a:r>
            <a:r>
              <a:rPr lang="en-US" altLang="zh-CN" sz="2400" dirty="0"/>
              <a:t>Negative Numbers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A value less than 0, with a – sign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Examples:  -24,  -1, -45645, -32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整数（</a:t>
            </a:r>
            <a:r>
              <a:rPr lang="en-US" altLang="zh-CN" sz="2400" dirty="0"/>
              <a:t>Integers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A natural number, a negative number, zero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Examples:   249, 0, - 45645, - 32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有理数（</a:t>
            </a:r>
            <a:r>
              <a:rPr lang="en-US" altLang="zh-CN" sz="2400" dirty="0"/>
              <a:t>Rational Numbers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An integer </a:t>
            </a:r>
            <a:r>
              <a:rPr lang="en-US" altLang="zh-CN" sz="2000" dirty="0"/>
              <a:t>or the </a:t>
            </a:r>
            <a:r>
              <a:rPr lang="en-US" altLang="zh-CN" sz="2000" dirty="0">
                <a:solidFill>
                  <a:srgbClr val="FF0000"/>
                </a:solidFill>
              </a:rPr>
              <a:t>quotient of two integers 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Examples:  -249,  -1, 0, 3/7, -2/5 </a:t>
            </a:r>
          </a:p>
          <a:p>
            <a:pPr lvl="1"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09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自然数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Text Box 9">
            <a:extLst>
              <a:ext uri="{FF2B5EF4-FFF2-40B4-BE49-F238E27FC236}">
                <a16:creationId xmlns:a16="http://schemas.microsoft.com/office/drawing/2014/main" id="{A727FC93-B00B-4B55-8D15-076EBAD4C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329" y="2199968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B3F78B7F-2895-42F5-8DC0-3CA7AA9E1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329" y="2199968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40F8A333-B89E-478F-8B3A-5F0036E8E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129" y="2123768"/>
            <a:ext cx="7058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用</a:t>
            </a:r>
            <a:r>
              <a:rPr lang="en-US" altLang="zh-CN" sz="2800" dirty="0"/>
              <a:t> </a:t>
            </a:r>
            <a:r>
              <a:rPr lang="zh-CN" altLang="en-US" sz="2800" dirty="0"/>
              <a:t>“</a:t>
            </a:r>
            <a:r>
              <a:rPr lang="en-US" altLang="zh-CN" sz="2800" dirty="0"/>
              <a:t>642</a:t>
            </a:r>
            <a:r>
              <a:rPr lang="zh-CN" altLang="en-US" sz="2800" dirty="0"/>
              <a:t>”表示多少个一</a:t>
            </a:r>
            <a:r>
              <a:rPr lang="en-US" altLang="zh-CN" sz="2800" i="1" dirty="0"/>
              <a:t>?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8748AB4E-8523-4541-8346-389CE75FD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329" y="2885768"/>
            <a:ext cx="6124575" cy="26781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600 + 40 + 2 ?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0" dirty="0"/>
              <a:t>也可能</a:t>
            </a:r>
            <a:endParaRPr lang="en-US" altLang="zh-CN" b="0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384 + 32 + 2 ?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0" dirty="0"/>
              <a:t>也可能是</a:t>
            </a:r>
            <a:r>
              <a:rPr lang="en-US" altLang="zh-CN" b="0" dirty="0"/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1536 + 64 + 2 ?</a:t>
            </a:r>
          </a:p>
        </p:txBody>
      </p:sp>
    </p:spTree>
    <p:extLst>
      <p:ext uri="{BB962C8B-B14F-4D97-AF65-F5344CB8AC3E}">
        <p14:creationId xmlns:p14="http://schemas.microsoft.com/office/powerpoint/2010/main" val="373278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进位制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/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位值计数法（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Positional Notation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Text Box 8">
            <a:extLst>
              <a:ext uri="{FF2B5EF4-FFF2-40B4-BE49-F238E27FC236}">
                <a16:creationId xmlns:a16="http://schemas.microsoft.com/office/drawing/2014/main" id="{5B7C5928-CAB7-4B84-99CA-EB16221E5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878" y="2037736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43D53284-FD13-45B9-8BC4-3FF54B00C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678" y="1809136"/>
            <a:ext cx="8153400" cy="2739211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为什么</a:t>
            </a:r>
            <a:r>
              <a:rPr lang="en-US" altLang="zh-CN" dirty="0"/>
              <a:t>…</a:t>
            </a:r>
          </a:p>
          <a:p>
            <a:pPr eaLnBrk="1" hangingPunct="1"/>
            <a:r>
              <a:rPr lang="en-US" altLang="zh-CN" sz="2800" dirty="0"/>
              <a:t>642 </a:t>
            </a:r>
            <a:r>
              <a:rPr lang="zh-CN" altLang="en-US" sz="2800" dirty="0"/>
              <a:t>用基（</a:t>
            </a:r>
            <a:r>
              <a:rPr lang="en-US" altLang="zh-CN" sz="2800" dirty="0"/>
              <a:t>Base</a:t>
            </a:r>
            <a:r>
              <a:rPr lang="zh-CN" altLang="en-US" sz="2800" dirty="0"/>
              <a:t>）为 </a:t>
            </a:r>
            <a:r>
              <a:rPr lang="en-US" altLang="zh-CN" sz="2800" dirty="0"/>
              <a:t>10</a:t>
            </a:r>
            <a:r>
              <a:rPr lang="zh-CN" altLang="en-US" sz="2800" dirty="0"/>
              <a:t>位值计数法</a:t>
            </a:r>
            <a:r>
              <a:rPr lang="en-US" altLang="zh-CN" sz="2800" dirty="0"/>
              <a:t>:</a:t>
            </a:r>
          </a:p>
          <a:p>
            <a:pPr eaLnBrk="1" hangingPunct="1"/>
            <a:r>
              <a:rPr lang="en-US" altLang="zh-CN" dirty="0"/>
              <a:t>		  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>
                <a:cs typeface="Arial" panose="020B0604020202020204" pitchFamily="34" charset="0"/>
              </a:rPr>
              <a:t>   6 x 10</a:t>
            </a:r>
            <a:r>
              <a:rPr lang="en-US" altLang="zh-CN" baseline="20000" dirty="0">
                <a:cs typeface="Arial" panose="020B0604020202020204" pitchFamily="34" charset="0"/>
              </a:rPr>
              <a:t>2</a:t>
            </a:r>
            <a:r>
              <a:rPr lang="en-US" altLang="zh-CN" dirty="0">
                <a:cs typeface="Arial" panose="020B0604020202020204" pitchFamily="34" charset="0"/>
              </a:rPr>
              <a:t>  =  6 x 100   = 600</a:t>
            </a:r>
          </a:p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      	+ 4 x 10</a:t>
            </a:r>
            <a:r>
              <a:rPr lang="en-US" altLang="zh-CN" baseline="20000" dirty="0">
                <a:cs typeface="Arial" panose="020B0604020202020204" pitchFamily="34" charset="0"/>
              </a:rPr>
              <a:t>1</a:t>
            </a:r>
            <a:r>
              <a:rPr lang="en-US" altLang="zh-CN" dirty="0">
                <a:cs typeface="Arial" panose="020B0604020202020204" pitchFamily="34" charset="0"/>
              </a:rPr>
              <a:t>  =   4 x 10    = 40</a:t>
            </a:r>
          </a:p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       	+ 2 x 10º  =    2 x 1     = 2      = 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642</a:t>
            </a:r>
            <a:r>
              <a:rPr lang="zh-CN" altLang="en-US" dirty="0">
                <a:cs typeface="Arial" panose="020B0604020202020204" pitchFamily="34" charset="0"/>
              </a:rPr>
              <a:t>）</a:t>
            </a:r>
            <a:r>
              <a:rPr lang="en-US" altLang="zh-CN" baseline="-25000" dirty="0">
                <a:cs typeface="Arial" panose="020B0604020202020204" pitchFamily="34" charset="0"/>
              </a:rPr>
              <a:t>10</a:t>
            </a:r>
          </a:p>
          <a:p>
            <a:pPr eaLnBrk="1" hangingPunct="1"/>
            <a:endParaRPr lang="en-US" altLang="zh-CN" b="0" dirty="0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478257A-9251-454B-B7CE-762F825C3D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8278" y="4018936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C171DF7B-94CB-4AA7-8BBC-8F9CB3CB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278" y="5161936"/>
            <a:ext cx="2514600" cy="1371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 b="0" dirty="0"/>
              <a:t>这个数表示基</a:t>
            </a:r>
            <a:r>
              <a:rPr lang="en-US" altLang="zh-CN" sz="2200" b="0" dirty="0"/>
              <a:t>=10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D511C121-0FA3-4141-AF80-C10F5E070E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97478" y="3942736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7B8E9729-0CFA-40DC-92D3-28AFFD667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478" y="4857136"/>
            <a:ext cx="2971800" cy="1600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 b="0" dirty="0"/>
              <a:t>指数表示在数值中</a:t>
            </a:r>
            <a:endParaRPr lang="en-US" altLang="zh-CN" sz="2200" b="0" dirty="0"/>
          </a:p>
          <a:p>
            <a:pPr algn="ctr" eaLnBrk="1" hangingPunct="1"/>
            <a:r>
              <a:rPr lang="zh-CN" altLang="en-US" sz="2200" b="0" dirty="0"/>
              <a:t>的位置</a:t>
            </a:r>
            <a:endParaRPr lang="en-US" altLang="zh-CN" sz="2200" b="0" dirty="0"/>
          </a:p>
        </p:txBody>
      </p:sp>
    </p:spTree>
    <p:extLst>
      <p:ext uri="{BB962C8B-B14F-4D97-AF65-F5344CB8AC3E}">
        <p14:creationId xmlns:p14="http://schemas.microsoft.com/office/powerpoint/2010/main" val="25036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进位制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/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位值计数法（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Positional Notation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7" name="Text Box 8">
            <a:extLst>
              <a:ext uri="{FF2B5EF4-FFF2-40B4-BE49-F238E27FC236}">
                <a16:creationId xmlns:a16="http://schemas.microsoft.com/office/drawing/2014/main" id="{4086B4E8-9EE4-48C1-9DF2-46AC6D93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846" y="2133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85224DFB-7216-4B5E-AD01-78E810525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646" y="2819400"/>
            <a:ext cx="6553200" cy="5286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cs typeface="Arial" panose="020B0604020202020204" pitchFamily="34" charset="0"/>
              </a:rPr>
              <a:t> </a:t>
            </a:r>
            <a:r>
              <a:rPr lang="en-US" altLang="zh-CN" sz="2800" b="0">
                <a:cs typeface="Arial" panose="020B0604020202020204" pitchFamily="34" charset="0"/>
              </a:rPr>
              <a:t>d</a:t>
            </a:r>
            <a:r>
              <a:rPr lang="en-US" altLang="zh-CN" sz="2800" b="0" baseline="-30000">
                <a:cs typeface="Arial" panose="020B0604020202020204" pitchFamily="34" charset="0"/>
              </a:rPr>
              <a:t>n</a:t>
            </a:r>
            <a:r>
              <a:rPr lang="en-US" altLang="zh-CN" sz="2800" b="0">
                <a:cs typeface="Arial" panose="020B0604020202020204" pitchFamily="34" charset="0"/>
              </a:rPr>
              <a:t> * R</a:t>
            </a:r>
            <a:r>
              <a:rPr lang="en-US" altLang="zh-CN" sz="2800" b="0" baseline="30000">
                <a:cs typeface="Arial" panose="020B0604020202020204" pitchFamily="34" charset="0"/>
              </a:rPr>
              <a:t>n-1</a:t>
            </a:r>
            <a:r>
              <a:rPr lang="en-US" altLang="zh-CN" sz="2800" b="0">
                <a:cs typeface="Arial" panose="020B0604020202020204" pitchFamily="34" charset="0"/>
              </a:rPr>
              <a:t> + d</a:t>
            </a:r>
            <a:r>
              <a:rPr lang="en-US" altLang="zh-CN" sz="2800" b="0" baseline="-30000">
                <a:cs typeface="Arial" panose="020B0604020202020204" pitchFamily="34" charset="0"/>
              </a:rPr>
              <a:t>n-1</a:t>
            </a:r>
            <a:r>
              <a:rPr lang="en-US" altLang="zh-CN" sz="2800" b="0">
                <a:cs typeface="Arial" panose="020B0604020202020204" pitchFamily="34" charset="0"/>
              </a:rPr>
              <a:t> * R</a:t>
            </a:r>
            <a:r>
              <a:rPr lang="en-US" altLang="zh-CN" sz="2800" b="0" baseline="30000">
                <a:cs typeface="Arial" panose="020B0604020202020204" pitchFamily="34" charset="0"/>
              </a:rPr>
              <a:t>n-2</a:t>
            </a:r>
            <a:r>
              <a:rPr lang="en-US" altLang="zh-CN" sz="2800" b="0">
                <a:cs typeface="Arial" panose="020B0604020202020204" pitchFamily="34" charset="0"/>
              </a:rPr>
              <a:t> + ... + d</a:t>
            </a:r>
            <a:r>
              <a:rPr lang="en-US" altLang="zh-CN" sz="2800" b="0" baseline="-30000">
                <a:cs typeface="Arial" panose="020B0604020202020204" pitchFamily="34" charset="0"/>
              </a:rPr>
              <a:t>2</a:t>
            </a:r>
            <a:r>
              <a:rPr lang="en-US" altLang="zh-CN" sz="2800" b="0">
                <a:cs typeface="Arial" panose="020B0604020202020204" pitchFamily="34" charset="0"/>
              </a:rPr>
              <a:t> * R + d</a:t>
            </a:r>
            <a:r>
              <a:rPr lang="en-US" altLang="zh-CN" sz="2800" b="0" baseline="-30000">
                <a:cs typeface="Arial" panose="020B0604020202020204" pitchFamily="34" charset="0"/>
              </a:rPr>
              <a:t>1</a:t>
            </a:r>
            <a:r>
              <a:rPr lang="en-US" altLang="zh-CN" sz="2800" b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D0C98094-66B9-44EB-BBC9-29ABE0EB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646" y="2133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/>
              <a:t>写成公式</a:t>
            </a:r>
            <a:r>
              <a:rPr lang="en-US" altLang="zh-CN" b="0" dirty="0"/>
              <a:t>: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EA954648-229D-4779-877E-D87F5864D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795" y="5661025"/>
            <a:ext cx="6204731" cy="52322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cs typeface="Arial" panose="020B0604020202020204" pitchFamily="34" charset="0"/>
              </a:rPr>
              <a:t>(642)</a:t>
            </a:r>
            <a:r>
              <a:rPr lang="en-US" altLang="zh-CN" sz="2800" b="0" baseline="-25000" dirty="0">
                <a:cs typeface="Arial" panose="020B0604020202020204" pitchFamily="34" charset="0"/>
              </a:rPr>
              <a:t>10</a:t>
            </a:r>
            <a:r>
              <a:rPr lang="en-US" altLang="zh-CN" sz="2800" b="0" dirty="0">
                <a:cs typeface="Arial" panose="020B0604020202020204" pitchFamily="34" charset="0"/>
              </a:rPr>
              <a:t>  </a:t>
            </a:r>
            <a:r>
              <a:rPr lang="zh-CN" altLang="en-US" sz="2800" b="0" dirty="0">
                <a:cs typeface="Arial" panose="020B0604020202020204" pitchFamily="34" charset="0"/>
              </a:rPr>
              <a:t>等于</a:t>
            </a:r>
            <a:r>
              <a:rPr lang="en-US" altLang="zh-CN" sz="2800" b="0" dirty="0">
                <a:cs typeface="Arial" panose="020B0604020202020204" pitchFamily="34" charset="0"/>
              </a:rPr>
              <a:t>  6</a:t>
            </a:r>
            <a:r>
              <a:rPr lang="en-US" altLang="zh-CN" sz="2800" b="0" baseline="-30000" dirty="0">
                <a:cs typeface="Arial" panose="020B0604020202020204" pitchFamily="34" charset="0"/>
              </a:rPr>
              <a:t>3</a:t>
            </a:r>
            <a:r>
              <a:rPr lang="en-US" altLang="zh-CN" sz="2800" b="0" dirty="0">
                <a:cs typeface="Arial" panose="020B0604020202020204" pitchFamily="34" charset="0"/>
              </a:rPr>
              <a:t> * 10</a:t>
            </a:r>
            <a:r>
              <a:rPr lang="en-US" altLang="zh-CN" sz="2800" b="0" baseline="30000" dirty="0">
                <a:cs typeface="Arial" panose="020B0604020202020204" pitchFamily="34" charset="0"/>
              </a:rPr>
              <a:t>2</a:t>
            </a:r>
            <a:r>
              <a:rPr lang="en-US" altLang="zh-CN" sz="2800" b="0" dirty="0">
                <a:cs typeface="Arial" panose="020B0604020202020204" pitchFamily="34" charset="0"/>
              </a:rPr>
              <a:t> +  4</a:t>
            </a:r>
            <a:r>
              <a:rPr lang="en-US" altLang="zh-CN" sz="2800" b="0" baseline="-30000" dirty="0">
                <a:cs typeface="Arial" panose="020B0604020202020204" pitchFamily="34" charset="0"/>
              </a:rPr>
              <a:t>2</a:t>
            </a:r>
            <a:r>
              <a:rPr lang="en-US" altLang="zh-CN" sz="2800" b="0" dirty="0">
                <a:cs typeface="Arial" panose="020B0604020202020204" pitchFamily="34" charset="0"/>
              </a:rPr>
              <a:t> * 10 </a:t>
            </a:r>
            <a:r>
              <a:rPr lang="en-US" altLang="zh-CN" sz="2800" b="0" baseline="30000" dirty="0">
                <a:cs typeface="Arial" panose="020B0604020202020204" pitchFamily="34" charset="0"/>
              </a:rPr>
              <a:t>+</a:t>
            </a:r>
            <a:r>
              <a:rPr lang="en-US" altLang="zh-CN" sz="2800" b="0" dirty="0">
                <a:cs typeface="Arial" panose="020B0604020202020204" pitchFamily="34" charset="0"/>
              </a:rPr>
              <a:t>  2</a:t>
            </a:r>
            <a:r>
              <a:rPr lang="en-US" altLang="zh-CN" sz="2800" b="0" baseline="-30000" dirty="0">
                <a:cs typeface="Arial" panose="020B0604020202020204" pitchFamily="34" charset="0"/>
              </a:rPr>
              <a:t>1</a:t>
            </a:r>
            <a:endParaRPr lang="en-US" altLang="zh-CN" sz="2800" b="0" dirty="0">
              <a:cs typeface="Arial" panose="020B0604020202020204" pitchFamily="34" charset="0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92162257-4981-4DE6-821E-4E458E4D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646" y="12954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R </a:t>
            </a:r>
            <a:r>
              <a:rPr lang="zh-CN" altLang="en-US" sz="2200" dirty="0"/>
              <a:t>数值的基</a:t>
            </a:r>
            <a:endParaRPr lang="en-US" altLang="zh-CN" sz="2200" dirty="0"/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D3F25510-FB29-4D11-A188-C2242CFCD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996" y="3962400"/>
            <a:ext cx="3048000" cy="12954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n </a:t>
            </a:r>
            <a:r>
              <a:rPr lang="zh-CN" altLang="en-US" sz="2200" dirty="0"/>
              <a:t>表示第几位数字</a:t>
            </a:r>
            <a:endParaRPr lang="en-US" altLang="zh-CN" sz="2200" dirty="0"/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448C2260-9A32-4C5C-90A8-27AD39299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646" y="3962400"/>
            <a:ext cx="3276600" cy="1600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d </a:t>
            </a:r>
            <a:r>
              <a:rPr lang="zh-CN" altLang="en-US" sz="2200" dirty="0"/>
              <a:t>是第</a:t>
            </a:r>
            <a:endParaRPr lang="en-US" altLang="zh-CN" sz="2200" dirty="0"/>
          </a:p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dirty="0" err="1"/>
              <a:t>i</a:t>
            </a:r>
            <a:r>
              <a:rPr lang="en-US" altLang="zh-CN" sz="2200" baseline="30000" dirty="0" err="1"/>
              <a:t>th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位的数</a:t>
            </a:r>
            <a:endParaRPr lang="en-US" altLang="zh-CN" sz="2200" dirty="0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7D6D3385-9FEC-402E-9BB5-56EFA7DED9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7046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DAC99C06-BF2D-41CB-A4CD-109DC98DF4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35646" y="3276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40549C6E-5C98-4B41-8F85-37272B8178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9246" y="20574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下箭头 2">
            <a:extLst>
              <a:ext uri="{FF2B5EF4-FFF2-40B4-BE49-F238E27FC236}">
                <a16:creationId xmlns:a16="http://schemas.microsoft.com/office/drawing/2014/main" id="{8756A193-28C0-4FA9-9AC4-890D3B93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047" y="4491614"/>
            <a:ext cx="317500" cy="419100"/>
          </a:xfrm>
          <a:prstGeom prst="downArrow">
            <a:avLst>
              <a:gd name="adj1" fmla="val 50000"/>
              <a:gd name="adj2" fmla="val 5003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6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5051</Words>
  <Application>Microsoft Office PowerPoint</Application>
  <PresentationFormat>宽屏</PresentationFormat>
  <Paragraphs>659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DejaVuSans</vt:lpstr>
      <vt:lpstr>FandolSong</vt:lpstr>
      <vt:lpstr>Helvetica Neue</vt:lpstr>
      <vt:lpstr>Impact MT Std</vt:lpstr>
      <vt:lpstr>PingFang SC</vt:lpstr>
      <vt:lpstr>等线</vt:lpstr>
      <vt:lpstr>等线 Light</vt:lpstr>
      <vt:lpstr>微软雅黑</vt:lpstr>
      <vt:lpstr>Arial</vt:lpstr>
      <vt:lpstr>Cambria Math</vt:lpstr>
      <vt:lpstr>Consolas</vt:lpstr>
      <vt:lpstr>Lucida Console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Tain Haibo</cp:lastModifiedBy>
  <cp:revision>421</cp:revision>
  <dcterms:created xsi:type="dcterms:W3CDTF">2016-11-24T09:20:00Z</dcterms:created>
  <dcterms:modified xsi:type="dcterms:W3CDTF">2022-10-07T13:55:14Z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7E38F6AF0AEB4547AE4ACB4243E3DBEC</vt:lpwstr>
  </property>
</Properties>
</file>