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93" r:id="rId2"/>
    <p:sldId id="258" r:id="rId3"/>
    <p:sldId id="370" r:id="rId4"/>
    <p:sldId id="372" r:id="rId5"/>
    <p:sldId id="373" r:id="rId6"/>
    <p:sldId id="374" r:id="rId7"/>
    <p:sldId id="378" r:id="rId8"/>
    <p:sldId id="375" r:id="rId9"/>
    <p:sldId id="376" r:id="rId10"/>
    <p:sldId id="369" r:id="rId11"/>
    <p:sldId id="379" r:id="rId12"/>
    <p:sldId id="380" r:id="rId13"/>
    <p:sldId id="381" r:id="rId14"/>
    <p:sldId id="382" r:id="rId15"/>
    <p:sldId id="371" r:id="rId16"/>
    <p:sldId id="292" r:id="rId17"/>
    <p:sldId id="323" r:id="rId18"/>
    <p:sldId id="325" r:id="rId19"/>
    <p:sldId id="322" r:id="rId20"/>
    <p:sldId id="324" r:id="rId21"/>
    <p:sldId id="383" r:id="rId22"/>
    <p:sldId id="384" r:id="rId23"/>
    <p:sldId id="385" r:id="rId24"/>
    <p:sldId id="386" r:id="rId25"/>
    <p:sldId id="294" r:id="rId26"/>
    <p:sldId id="295" r:id="rId27"/>
    <p:sldId id="387" r:id="rId28"/>
    <p:sldId id="343" r:id="rId29"/>
    <p:sldId id="326" r:id="rId30"/>
    <p:sldId id="304" r:id="rId31"/>
    <p:sldId id="336" r:id="rId32"/>
    <p:sldId id="305" r:id="rId33"/>
    <p:sldId id="306" r:id="rId34"/>
    <p:sldId id="349" r:id="rId35"/>
    <p:sldId id="298" r:id="rId36"/>
    <p:sldId id="301" r:id="rId37"/>
    <p:sldId id="302" r:id="rId38"/>
    <p:sldId id="299" r:id="rId39"/>
    <p:sldId id="300" r:id="rId40"/>
    <p:sldId id="327" r:id="rId41"/>
    <p:sldId id="303" r:id="rId42"/>
    <p:sldId id="329" r:id="rId43"/>
    <p:sldId id="328" r:id="rId44"/>
    <p:sldId id="330" r:id="rId45"/>
    <p:sldId id="331" r:id="rId46"/>
    <p:sldId id="332" r:id="rId47"/>
    <p:sldId id="350" r:id="rId48"/>
    <p:sldId id="338" r:id="rId49"/>
    <p:sldId id="339" r:id="rId50"/>
    <p:sldId id="340" r:id="rId51"/>
    <p:sldId id="341" r:id="rId52"/>
    <p:sldId id="307" r:id="rId53"/>
    <p:sldId id="308" r:id="rId54"/>
    <p:sldId id="342" r:id="rId55"/>
    <p:sldId id="309" r:id="rId56"/>
    <p:sldId id="310" r:id="rId57"/>
    <p:sldId id="257" r:id="rId58"/>
    <p:sldId id="388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00"/>
    <a:srgbClr val="014723"/>
    <a:srgbClr val="FF5D5D"/>
    <a:srgbClr val="C00000"/>
    <a:srgbClr val="CC3300"/>
    <a:srgbClr val="3A6695"/>
    <a:srgbClr val="9CC5FD"/>
    <a:srgbClr val="134263"/>
    <a:srgbClr val="1E2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89061" autoAdjust="0"/>
  </p:normalViewPr>
  <p:slideViewPr>
    <p:cSldViewPr snapToGrid="0">
      <p:cViewPr varScale="1">
        <p:scale>
          <a:sx n="68" d="100"/>
          <a:sy n="68" d="100"/>
        </p:scale>
        <p:origin x="984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773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393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_Generic(x, int : 0, double: 1, float: 2, default: 3)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　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_Generic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特有的关键字，括号后面第一项是表达式，后面的每一项的都是一个类型。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78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02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后面按表达式类别，分别介绍使用不同运算符的表达式涉及的</a:t>
            </a:r>
            <a:r>
              <a:rPr lang="en-US" altLang="zh-CN" dirty="0"/>
              <a:t>5</a:t>
            </a:r>
            <a:r>
              <a:rPr lang="zh-CN" altLang="en-US" dirty="0"/>
              <a:t>个方面的语言要素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语言标准规定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函数指示符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 designator,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即函数名字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既不是左值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也不是右值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283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322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与直观一致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024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这里输出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；第一句</a:t>
            </a:r>
            <a:r>
              <a:rPr lang="en-US" altLang="zh-CN" sz="1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之后，</a:t>
            </a:r>
            <a:r>
              <a:rPr lang="en-US" altLang="zh-CN" sz="1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的值都是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55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子表达式的求值顺序对于大部分运算符都没有规定，除了以下四个运算符。</a:t>
            </a:r>
            <a:endParaRPr lang="en-US" altLang="zh-CN" b="0" i="0" dirty="0">
              <a:solidFill>
                <a:srgbClr val="4F4F4F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1. 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逻辑与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&amp;&amp;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，先求左侧对象，左侧为真，再求右侧，左侧为假，则不再求右侧</a:t>
            </a:r>
          </a:p>
          <a:p>
            <a:pPr algn="l"/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2. 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逻辑或 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|| ,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先求左侧对象，左侧为假，再求右侧，左侧为真，则不再求右侧</a:t>
            </a:r>
          </a:p>
          <a:p>
            <a:pPr algn="l"/>
            <a:r>
              <a:rPr lang="en-US" altLang="zh-CN" b="1" i="0" dirty="0">
                <a:solidFill>
                  <a:srgbClr val="4F4F4F"/>
                </a:solidFill>
                <a:effectLst/>
                <a:latin typeface="-apple-system"/>
              </a:rPr>
              <a:t>3. 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-apple-system"/>
              </a:rPr>
              <a:t>条件运算符 条件 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-apple-system"/>
              </a:rPr>
              <a:t>? 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-apple-system"/>
              </a:rPr>
              <a:t>表达式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-apple-system"/>
              </a:rPr>
              <a:t>1 : 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-apple-system"/>
              </a:rPr>
              <a:t>表达式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-apple-system"/>
              </a:rPr>
              <a:t>2 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-apple-system"/>
              </a:rPr>
              <a:t>，先对条件判断，为真，对表达式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-apple-system"/>
              </a:rPr>
              <a:t>1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-apple-system"/>
              </a:rPr>
              <a:t>进行计算，为假，对表达式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-apple-system"/>
              </a:rPr>
              <a:t>2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-apple-system"/>
              </a:rPr>
              <a:t>进行计算</a:t>
            </a:r>
            <a:endParaRPr lang="zh-CN" altLang="en-US" b="0" i="0" dirty="0">
              <a:solidFill>
                <a:srgbClr val="4F4F4F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4. 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逗号运算符“，”先求逗号运算符左侧的值，然后再对表达式右侧的求值。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55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符合直观；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在一元操作符中是正负号；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条件运算符是右结合的，也就是说，从右向左分组计算。例如，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 ? b : c ? d : 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将按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 ? b : (c ? d : e)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执行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231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正负号在</a:t>
            </a:r>
            <a:r>
              <a:rPr lang="en-US" altLang="zh-CN" dirty="0"/>
              <a:t>C</a:t>
            </a:r>
            <a:r>
              <a:rPr lang="zh-CN" altLang="en-US" dirty="0"/>
              <a:t>语言中叫做一元加和一元减，对操作数的类型有影响，例如把</a:t>
            </a:r>
            <a:r>
              <a:rPr lang="en-US" altLang="zh-CN" dirty="0"/>
              <a:t>char</a:t>
            </a:r>
            <a:r>
              <a:rPr lang="zh-CN" altLang="en-US" dirty="0"/>
              <a:t>提升为</a:t>
            </a:r>
            <a:r>
              <a:rPr lang="en-US" altLang="zh-CN" dirty="0"/>
              <a:t>int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370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浮点常数，默认为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类型，后面加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类型浮点常数！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963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表达式不存在 </a:t>
            </a:r>
            <a:r>
              <a:rPr lang="en-US" altLang="zh-CN" dirty="0"/>
              <a:t>short </a:t>
            </a:r>
            <a:r>
              <a:rPr lang="zh-CN" altLang="en-US" dirty="0"/>
              <a:t>或 </a:t>
            </a:r>
            <a:r>
              <a:rPr lang="en-US" altLang="zh-CN" dirty="0"/>
              <a:t>char </a:t>
            </a:r>
            <a:r>
              <a:rPr lang="zh-CN" altLang="en-US" dirty="0"/>
              <a:t>类型。</a:t>
            </a:r>
            <a:endParaRPr lang="en-US" altLang="zh-CN" dirty="0"/>
          </a:p>
          <a:p>
            <a:r>
              <a:rPr lang="zh-CN" altLang="en-US" dirty="0"/>
              <a:t>整数提升是重要概念，因为硬件（</a:t>
            </a:r>
            <a:r>
              <a:rPr lang="en-US" altLang="zh-CN" dirty="0"/>
              <a:t>CPU</a:t>
            </a:r>
            <a:r>
              <a:rPr lang="zh-CN" altLang="en-US" dirty="0"/>
              <a:t>）最小计算单位是整数，编译会自动提升为整数计算。</a:t>
            </a:r>
            <a:endParaRPr lang="en-US" altLang="zh-CN" dirty="0"/>
          </a:p>
          <a:p>
            <a:r>
              <a:rPr lang="zh-CN" altLang="en-US" dirty="0"/>
              <a:t>所以 </a:t>
            </a:r>
            <a:r>
              <a:rPr lang="en-US" altLang="zh-CN" dirty="0"/>
              <a:t>c </a:t>
            </a:r>
            <a:r>
              <a:rPr lang="zh-CN" altLang="en-US" dirty="0"/>
              <a:t>语言中除了存储需要，不会一般出现</a:t>
            </a:r>
            <a:r>
              <a:rPr lang="en-US" altLang="zh-CN" dirty="0"/>
              <a:t>short</a:t>
            </a:r>
            <a:r>
              <a:rPr lang="zh-CN" altLang="en-US" dirty="0"/>
              <a:t>，</a:t>
            </a:r>
            <a:r>
              <a:rPr lang="en-US" altLang="zh-CN" dirty="0"/>
              <a:t>char </a:t>
            </a:r>
            <a:r>
              <a:rPr lang="zh-CN" altLang="en-US" dirty="0"/>
              <a:t>类型计算或作为参数传给函数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06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828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提取八进制数字的某一位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1812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5940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3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7739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2664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545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0132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0168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277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4107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2967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语言也是由单词，常量，句子，符号等语法元素构成。</a:t>
            </a:r>
            <a:r>
              <a:rPr lang="en-US" altLang="zh-CN" dirty="0"/>
              <a:t>C</a:t>
            </a:r>
            <a:r>
              <a:rPr lang="zh-CN" altLang="en-US" dirty="0"/>
              <a:t>语言中所用到的单词，称为标识符。</a:t>
            </a:r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/>
              <a:t>include int main char cat </a:t>
            </a: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等都是标识符；数字</a:t>
            </a:r>
            <a:r>
              <a:rPr lang="en-US" altLang="zh-CN" dirty="0"/>
              <a:t>+</a:t>
            </a:r>
            <a:r>
              <a:rPr lang="zh-CN" altLang="en-US" dirty="0"/>
              <a:t>下划线</a:t>
            </a:r>
            <a:r>
              <a:rPr lang="en-US" altLang="zh-CN" dirty="0"/>
              <a:t>+</a:t>
            </a:r>
            <a:r>
              <a:rPr lang="zh-CN" altLang="en-US" dirty="0"/>
              <a:t>大小写字母这个规定排除了特殊符号、标点符号等字符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636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7424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2160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769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2851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110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146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8367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各种名字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8628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6867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74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 </a:t>
            </a:r>
            <a:r>
              <a:rPr lang="en-US" altLang="zh-CN" dirty="0"/>
              <a:t>c </a:t>
            </a:r>
            <a:r>
              <a:rPr lang="zh-CN" altLang="en-US" dirty="0"/>
              <a:t>语言标识符书写的风格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78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9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5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zh.cppreference.com/w/c/language/expressions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qingcms.gitee.io/cppreference/20210212/zh/c/language/value_category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zh.cppreference.com/w/c/language/conversion" TargetMode="External"/><Relationship Id="rId4" Type="http://schemas.openxmlformats.org/officeDocument/2006/relationships/hyperlink" Target="https://zh.cppreference.com/w/c/language/arithmetic_typ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zh.cppreference.com/w/c/language/conversion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zh.cppreference.com/w/c/language/cast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zh.cppreference.com/w/c/language/identifier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zh.cppreference.com/w/c/language/identifier" TargetMode="External"/><Relationship Id="rId5" Type="http://schemas.openxmlformats.org/officeDocument/2006/relationships/hyperlink" Target="https://zh.cppreference.com/w/c/keyword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784764" y="2867904"/>
            <a:ext cx="722514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表达式与运算符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中山大学计算机学院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  <p:sp>
        <p:nvSpPr>
          <p:cNvPr id="17" name="TextBox 6"/>
          <p:cNvSpPr txBox="1"/>
          <p:nvPr/>
        </p:nvSpPr>
        <p:spPr>
          <a:xfrm>
            <a:off x="5231252" y="5644929"/>
            <a:ext cx="2058208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讲课人</a:t>
            </a:r>
            <a:r>
              <a:rPr lang="zh-CN" altLang="en-US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：课题组</a:t>
            </a:r>
            <a:endParaRPr lang="en-US" altLang="zh-CN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7"/>
          <p:cNvSpPr>
            <a:spLocks noChangeAspect="1" noEditPoints="1"/>
          </p:cNvSpPr>
          <p:nvPr/>
        </p:nvSpPr>
        <p:spPr bwMode="auto">
          <a:xfrm>
            <a:off x="4549092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559161" y="2793810"/>
            <a:ext cx="6993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Expressions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8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950"/>
                            </p:stCondLst>
                            <p:childTnLst>
                              <p:par>
                                <p:cTn id="1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表达式（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Expressions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D629388B-A0FA-4935-A200-9BF72A71C0AB}"/>
              </a:ext>
            </a:extLst>
          </p:cNvPr>
          <p:cNvSpPr>
            <a:spLocks noGrp="1"/>
          </p:cNvSpPr>
          <p:nvPr/>
        </p:nvSpPr>
        <p:spPr>
          <a:xfrm>
            <a:off x="838201" y="1815465"/>
            <a:ext cx="46482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/>
              <a:t>表达式</a:t>
            </a:r>
            <a:r>
              <a:rPr lang="zh-CN" altLang="en-US" sz="2400" dirty="0"/>
              <a:t>是</a:t>
            </a:r>
            <a:r>
              <a:rPr lang="zh-CN" altLang="en-US" sz="2400" b="1" dirty="0"/>
              <a:t>运算符（</a:t>
            </a:r>
            <a:r>
              <a:rPr lang="en-US" altLang="zh-CN" sz="2400" dirty="0"/>
              <a:t>Operators</a:t>
            </a:r>
            <a:r>
              <a:rPr lang="zh-CN" altLang="en-US" sz="2400" b="1" dirty="0"/>
              <a:t>）</a:t>
            </a:r>
            <a:r>
              <a:rPr lang="zh-CN" altLang="en-US" sz="2400" dirty="0"/>
              <a:t>及其</a:t>
            </a:r>
            <a:r>
              <a:rPr lang="zh-CN" altLang="en-US" sz="2400" b="1" dirty="0"/>
              <a:t>操作数（</a:t>
            </a:r>
            <a:r>
              <a:rPr lang="en-US" altLang="zh-CN" sz="2400" dirty="0"/>
              <a:t>Operands</a:t>
            </a:r>
            <a:r>
              <a:rPr lang="zh-CN" altLang="en-US" sz="2400" b="1" dirty="0"/>
              <a:t>）</a:t>
            </a:r>
            <a:r>
              <a:rPr lang="zh-CN" altLang="en-US" sz="2400" dirty="0"/>
              <a:t>的序列，它指定一个运算。例如：</a:t>
            </a:r>
            <a:endParaRPr lang="en-US" altLang="zh-CN" sz="2400" dirty="0"/>
          </a:p>
          <a:p>
            <a:pPr marL="457200" lvl="1" indent="0" algn="ctr">
              <a:lnSpc>
                <a:spcPct val="120000"/>
              </a:lnSpc>
              <a:buNone/>
            </a:pPr>
            <a:r>
              <a:rPr lang="en-US" altLang="zh-CN" sz="2000" dirty="0"/>
              <a:t>2+3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其中，“</a:t>
            </a:r>
            <a:r>
              <a:rPr lang="en-US" altLang="zh-CN" sz="2000" dirty="0"/>
              <a:t>+</a:t>
            </a:r>
            <a:r>
              <a:rPr lang="zh-CN" altLang="en-US" sz="2000" dirty="0"/>
              <a:t>”是运算符，“</a:t>
            </a:r>
            <a:r>
              <a:rPr lang="en-US" altLang="zh-CN" sz="2000" dirty="0"/>
              <a:t>2</a:t>
            </a:r>
            <a:r>
              <a:rPr lang="zh-CN" altLang="en-US" sz="2000" dirty="0"/>
              <a:t>”和“</a:t>
            </a:r>
            <a:r>
              <a:rPr lang="en-US" altLang="zh-CN" sz="2000" dirty="0"/>
              <a:t>3</a:t>
            </a:r>
            <a:r>
              <a:rPr lang="zh-CN" altLang="en-US" sz="2000" dirty="0"/>
              <a:t>”是操作数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其</a:t>
            </a:r>
            <a:r>
              <a:rPr lang="zh-CN" altLang="en-US" sz="2000" b="1" dirty="0"/>
              <a:t>结果（</a:t>
            </a:r>
            <a:r>
              <a:rPr lang="en-US" altLang="zh-CN" sz="2000" b="1" dirty="0"/>
              <a:t>Result</a:t>
            </a:r>
            <a:r>
              <a:rPr lang="zh-CN" altLang="en-US" sz="2000" b="1" dirty="0"/>
              <a:t>）</a:t>
            </a:r>
            <a:r>
              <a:rPr lang="zh-CN" altLang="en-US" sz="2000" dirty="0"/>
              <a:t>是“</a:t>
            </a:r>
            <a:r>
              <a:rPr lang="en-US" altLang="zh-CN" sz="2000" dirty="0"/>
              <a:t>5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常见操作符（右表）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CD4580-5E8A-400C-AED0-6582888FC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021" y="2136654"/>
            <a:ext cx="6352001" cy="307752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F629A4F-85A9-4F29-8762-7CD2070680B6}"/>
              </a:ext>
            </a:extLst>
          </p:cNvPr>
          <p:cNvSpPr txBox="1"/>
          <p:nvPr/>
        </p:nvSpPr>
        <p:spPr>
          <a:xfrm>
            <a:off x="750324" y="6167120"/>
            <a:ext cx="6323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5"/>
              </a:rPr>
              <a:t>表达式 </a:t>
            </a:r>
            <a:r>
              <a:rPr lang="en-US" altLang="zh-CN" dirty="0">
                <a:hlinkClick r:id="rId5"/>
              </a:rPr>
              <a:t>- cppreference.com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C9AA68-D772-1F98-70ED-49201F98FDD4}"/>
              </a:ext>
            </a:extLst>
          </p:cNvPr>
          <p:cNvSpPr txBox="1"/>
          <p:nvPr/>
        </p:nvSpPr>
        <p:spPr>
          <a:xfrm>
            <a:off x="7547428" y="524874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表达式的七个类别</a:t>
            </a:r>
          </a:p>
        </p:txBody>
      </p:sp>
    </p:spTree>
    <p:extLst>
      <p:ext uri="{BB962C8B-B14F-4D97-AF65-F5344CB8AC3E}">
        <p14:creationId xmlns:p14="http://schemas.microsoft.com/office/powerpoint/2010/main" val="1014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初等表达式与子表达式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D629388B-A0FA-4935-A200-9BF72A71C0AB}"/>
              </a:ext>
            </a:extLst>
          </p:cNvPr>
          <p:cNvSpPr>
            <a:spLocks noGrp="1"/>
          </p:cNvSpPr>
          <p:nvPr/>
        </p:nvSpPr>
        <p:spPr>
          <a:xfrm>
            <a:off x="838200" y="1815465"/>
            <a:ext cx="10205484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i="0" dirty="0">
                <a:solidFill>
                  <a:srgbClr val="000000"/>
                </a:solidFill>
                <a:effectLst/>
                <a:latin typeface="DejaVuSans"/>
              </a:rPr>
              <a:t>表达式</a:t>
            </a:r>
            <a:endParaRPr lang="en-US" altLang="zh-CN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DejaVuSans"/>
              </a:rPr>
              <a:t>1 + 2 * 3</a:t>
            </a:r>
            <a:endParaRPr lang="zh-CN" altLang="en-US" b="1" i="0" dirty="0">
              <a:solidFill>
                <a:srgbClr val="000000"/>
              </a:solidFill>
              <a:effectLst/>
              <a:latin typeface="DejaVuSans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DejaVuSans"/>
              </a:rPr>
              <a:t>“</a:t>
            </a:r>
            <a:r>
              <a:rPr lang="en-US" altLang="zh-CN" dirty="0">
                <a:solidFill>
                  <a:srgbClr val="000000"/>
                </a:solidFill>
                <a:latin typeface="DejaVuSans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DejaVuSans"/>
              </a:rPr>
              <a:t>”是运算符，操作数“</a:t>
            </a:r>
            <a:r>
              <a:rPr lang="en-US" altLang="zh-CN" dirty="0">
                <a:solidFill>
                  <a:srgbClr val="000000"/>
                </a:solidFill>
                <a:latin typeface="DejaVuSans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DejaVuSans"/>
              </a:rPr>
              <a:t>”是</a:t>
            </a:r>
            <a:r>
              <a:rPr lang="zh-CN" altLang="en-US" b="1" dirty="0">
                <a:solidFill>
                  <a:srgbClr val="000000"/>
                </a:solidFill>
                <a:latin typeface="DejaVuSans"/>
              </a:rPr>
              <a:t>初等表达式（</a:t>
            </a:r>
            <a:r>
              <a:rPr lang="en-US" altLang="zh-CN" sz="2000" b="1" dirty="0">
                <a:solidFill>
                  <a:srgbClr val="000000"/>
                </a:solidFill>
                <a:latin typeface="DejaVuSans"/>
              </a:rPr>
              <a:t>Primary expressions</a:t>
            </a:r>
            <a:r>
              <a:rPr lang="zh-CN" altLang="en-US" b="1" dirty="0">
                <a:solidFill>
                  <a:srgbClr val="000000"/>
                </a:solidFill>
                <a:latin typeface="DejaVuSans"/>
              </a:rPr>
              <a:t>），</a:t>
            </a:r>
            <a:r>
              <a:rPr lang="zh-CN" altLang="en-US" dirty="0">
                <a:solidFill>
                  <a:srgbClr val="000000"/>
                </a:solidFill>
                <a:latin typeface="DejaVuSans"/>
              </a:rPr>
              <a:t>操作数“</a:t>
            </a:r>
            <a:r>
              <a:rPr lang="en-US" altLang="zh-CN" dirty="0">
                <a:solidFill>
                  <a:srgbClr val="000000"/>
                </a:solidFill>
                <a:latin typeface="DejaVuSans"/>
              </a:rPr>
              <a:t>2 * 3</a:t>
            </a:r>
            <a:r>
              <a:rPr lang="zh-CN" altLang="en-US" dirty="0">
                <a:solidFill>
                  <a:srgbClr val="000000"/>
                </a:solidFill>
                <a:latin typeface="DejaVuSans"/>
              </a:rPr>
              <a:t>”是</a:t>
            </a:r>
            <a:r>
              <a:rPr lang="zh-CN" altLang="en-US" b="1" dirty="0">
                <a:solidFill>
                  <a:srgbClr val="000000"/>
                </a:solidFill>
                <a:latin typeface="DejaVuSans"/>
              </a:rPr>
              <a:t>子表达式（</a:t>
            </a:r>
            <a:r>
              <a:rPr lang="en-US" altLang="zh-CN" sz="2000" b="1" dirty="0">
                <a:solidFill>
                  <a:srgbClr val="000000"/>
                </a:solidFill>
                <a:latin typeface="DejaVuSans"/>
              </a:rPr>
              <a:t>S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DejaVuSans"/>
              </a:rPr>
              <a:t>ubexpressions</a:t>
            </a:r>
            <a:r>
              <a:rPr lang="zh-CN" altLang="en-US" b="1" dirty="0">
                <a:solidFill>
                  <a:srgbClr val="000000"/>
                </a:solidFill>
                <a:latin typeface="DejaVuSans"/>
              </a:rPr>
              <a:t>）</a:t>
            </a:r>
            <a:endParaRPr lang="en-US" altLang="zh-CN" b="1" dirty="0">
              <a:solidFill>
                <a:srgbClr val="000000"/>
              </a:solidFill>
              <a:latin typeface="DejaVuSans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DejaVuSans"/>
              </a:rPr>
              <a:t>初等表达式不能在分解，可能是以下几种</a:t>
            </a:r>
            <a:endParaRPr lang="en-US" altLang="zh-CN" dirty="0">
              <a:solidFill>
                <a:srgbClr val="000000"/>
              </a:solidFill>
              <a:latin typeface="DejaVuSans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DejaVuSans"/>
              </a:rPr>
              <a:t>1) </a:t>
            </a:r>
            <a:r>
              <a:rPr lang="zh-CN" altLang="en-US" dirty="0">
                <a:solidFill>
                  <a:srgbClr val="000000"/>
                </a:solidFill>
                <a:latin typeface="DejaVuSans"/>
              </a:rPr>
              <a:t>常量及字面量（例如 </a:t>
            </a:r>
            <a:r>
              <a:rPr lang="en-US" altLang="zh-CN" dirty="0">
                <a:solidFill>
                  <a:srgbClr val="000000"/>
                </a:solidFill>
                <a:latin typeface="DejaVuSans"/>
              </a:rPr>
              <a:t>2 </a:t>
            </a:r>
            <a:r>
              <a:rPr lang="zh-CN" altLang="en-US" dirty="0">
                <a:solidFill>
                  <a:srgbClr val="000000"/>
                </a:solidFill>
                <a:latin typeface="DejaVuSans"/>
              </a:rPr>
              <a:t>或 </a:t>
            </a:r>
            <a:r>
              <a:rPr lang="en-US" altLang="zh-CN" dirty="0">
                <a:solidFill>
                  <a:srgbClr val="000000"/>
                </a:solidFill>
                <a:latin typeface="DejaVuSans"/>
              </a:rPr>
              <a:t>"Hello, world" </a:t>
            </a:r>
            <a:r>
              <a:rPr lang="zh-CN" altLang="en-US" dirty="0">
                <a:solidFill>
                  <a:srgbClr val="000000"/>
                </a:solidFill>
                <a:latin typeface="DejaVuSans"/>
              </a:rPr>
              <a:t>）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DejaVuSans"/>
              </a:rPr>
              <a:t>2) </a:t>
            </a:r>
            <a:r>
              <a:rPr lang="zh-CN" altLang="en-US" dirty="0">
                <a:solidFill>
                  <a:srgbClr val="000000"/>
                </a:solidFill>
                <a:latin typeface="DejaVuSans"/>
              </a:rPr>
              <a:t>适合的已声明标识符（例如 </a:t>
            </a:r>
            <a:r>
              <a:rPr lang="en-US" altLang="zh-CN" dirty="0">
                <a:solidFill>
                  <a:srgbClr val="000000"/>
                </a:solidFill>
                <a:latin typeface="DejaVuSans"/>
              </a:rPr>
              <a:t>n </a:t>
            </a:r>
            <a:r>
              <a:rPr lang="zh-CN" altLang="en-US" dirty="0">
                <a:solidFill>
                  <a:srgbClr val="000000"/>
                </a:solidFill>
                <a:latin typeface="DejaVuSans"/>
              </a:rPr>
              <a:t>或 </a:t>
            </a:r>
            <a:r>
              <a:rPr lang="en-US" altLang="zh-CN" dirty="0" err="1">
                <a:solidFill>
                  <a:srgbClr val="000000"/>
                </a:solidFill>
                <a:latin typeface="DejaVuSans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DejaVuSans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DejaVuSans"/>
              </a:rPr>
              <a:t>）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DejaVuSans"/>
              </a:rPr>
              <a:t>3)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DejaVuSans"/>
              </a:rPr>
              <a:t>泛型选择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DejaVuSans"/>
              </a:rPr>
              <a:t>(C11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DejaVuSans"/>
              </a:rPr>
              <a:t>起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DejaVuSans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rgbClr val="000000"/>
              </a:solidFill>
              <a:latin typeface="DejaVuSans"/>
            </a:endParaRPr>
          </a:p>
        </p:txBody>
      </p:sp>
    </p:spTree>
    <p:extLst>
      <p:ext uri="{BB962C8B-B14F-4D97-AF65-F5344CB8AC3E}">
        <p14:creationId xmlns:p14="http://schemas.microsoft.com/office/powerpoint/2010/main" val="303142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表达式学习要点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D629388B-A0FA-4935-A200-9BF72A71C0AB}"/>
              </a:ext>
            </a:extLst>
          </p:cNvPr>
          <p:cNvSpPr>
            <a:spLocks noGrp="1"/>
          </p:cNvSpPr>
          <p:nvPr/>
        </p:nvSpPr>
        <p:spPr>
          <a:xfrm>
            <a:off x="838200" y="1815465"/>
            <a:ext cx="52578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右边程序是经典的选择题，问哪条赋值语句是错误的？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为什么第三句是错误的？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C </a:t>
            </a:r>
            <a:r>
              <a:rPr lang="zh-CN" altLang="en-US" dirty="0"/>
              <a:t>表达式学习的要点：</a:t>
            </a:r>
            <a:endParaRPr lang="en-US" altLang="zh-CN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类型（</a:t>
            </a:r>
            <a:r>
              <a:rPr lang="en-US" altLang="zh-CN" dirty="0"/>
              <a:t>object type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值类别（</a:t>
            </a:r>
            <a:r>
              <a:rPr lang="en-US" altLang="zh-CN" dirty="0"/>
              <a:t>value category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>
                <a:highlight>
                  <a:srgbClr val="FFFF00"/>
                </a:highlight>
              </a:rPr>
              <a:t>求值顺序（结合性）</a:t>
            </a:r>
            <a:endParaRPr lang="en-US" altLang="zh-CN" dirty="0">
              <a:highlight>
                <a:srgbClr val="FFFF00"/>
              </a:highlight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>
                <a:highlight>
                  <a:srgbClr val="FFFF00"/>
                </a:highlight>
              </a:rPr>
              <a:t>运算符优先级（</a:t>
            </a:r>
            <a:r>
              <a:rPr lang="en-US" altLang="zh-CN" dirty="0">
                <a:highlight>
                  <a:srgbClr val="FFFF00"/>
                </a:highlight>
              </a:rPr>
              <a:t>precedence</a:t>
            </a:r>
            <a:r>
              <a:rPr lang="zh-CN" altLang="en-US" dirty="0">
                <a:highlight>
                  <a:srgbClr val="FFFF00"/>
                </a:highlight>
              </a:rPr>
              <a:t>）</a:t>
            </a:r>
            <a:endParaRPr lang="en-US" altLang="zh-CN" dirty="0">
              <a:highlight>
                <a:srgbClr val="FFFF00"/>
              </a:highlight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>
                <a:highlight>
                  <a:srgbClr val="FFFF00"/>
                </a:highlight>
              </a:rPr>
              <a:t>兼容类型与隐式转换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7A78D6-3229-47CA-8A84-E4124685F9C8}"/>
              </a:ext>
            </a:extLst>
          </p:cNvPr>
          <p:cNvSpPr txBox="1"/>
          <p:nvPr/>
        </p:nvSpPr>
        <p:spPr>
          <a:xfrm>
            <a:off x="6360663" y="1816090"/>
            <a:ext cx="5086786" cy="25853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赋值运算先算右表达式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赋值运算返回左值 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括号改变了计算的顺序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编译提示：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= j)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不是左值表达式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917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值类别 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– 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左值、右值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D629388B-A0FA-4935-A200-9BF72A71C0AB}"/>
              </a:ext>
            </a:extLst>
          </p:cNvPr>
          <p:cNvSpPr>
            <a:spLocks noGrp="1"/>
          </p:cNvSpPr>
          <p:nvPr/>
        </p:nvSpPr>
        <p:spPr>
          <a:xfrm>
            <a:off x="838200" y="1815465"/>
            <a:ext cx="9779000" cy="4250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/>
              <a:t>C </a:t>
            </a:r>
            <a:r>
              <a:rPr lang="zh-CN" altLang="en-US" sz="2000" dirty="0"/>
              <a:t>中每个表达式有两个独立的属性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1600" dirty="0"/>
              <a:t>左值表达式求值得到的</a:t>
            </a:r>
            <a:r>
              <a:rPr lang="zh-CN" altLang="en-US" sz="1600" b="1" dirty="0"/>
              <a:t>数据类型</a:t>
            </a:r>
            <a:r>
              <a:rPr lang="zh-CN" altLang="en-US" sz="1600" dirty="0"/>
              <a:t>。例如：</a:t>
            </a:r>
            <a:r>
              <a:rPr lang="en-US" altLang="zh-CN" sz="1600" dirty="0"/>
              <a:t>7L </a:t>
            </a:r>
            <a:r>
              <a:rPr lang="zh-CN" altLang="en-US" sz="1600" dirty="0"/>
              <a:t>是长整形表达式</a:t>
            </a:r>
            <a:endParaRPr lang="en-US" altLang="zh-CN" sz="1600" dirty="0"/>
          </a:p>
          <a:p>
            <a:pPr lvl="1">
              <a:lnSpc>
                <a:spcPct val="120000"/>
              </a:lnSpc>
            </a:pPr>
            <a:r>
              <a:rPr lang="zh-CN" altLang="en-US" sz="1600" dirty="0"/>
              <a:t>表达式属于三个</a:t>
            </a:r>
            <a:r>
              <a:rPr lang="zh-CN" altLang="en-US" sz="1600" b="1" dirty="0"/>
              <a:t>值类别</a:t>
            </a:r>
            <a:r>
              <a:rPr lang="zh-CN" altLang="en-US" sz="1600" dirty="0"/>
              <a:t>之一：</a:t>
            </a:r>
            <a:r>
              <a:rPr lang="zh-CN" altLang="en-US" sz="1600" b="1" dirty="0"/>
              <a:t>左值</a:t>
            </a:r>
            <a:r>
              <a:rPr lang="zh-CN" altLang="en-US" sz="1600" dirty="0"/>
              <a:t>、非左值对象（</a:t>
            </a:r>
            <a:r>
              <a:rPr lang="zh-CN" altLang="en-US" sz="1600" b="1" dirty="0"/>
              <a:t>右值</a:t>
            </a:r>
            <a:r>
              <a:rPr lang="zh-CN" altLang="en-US" sz="1600" dirty="0"/>
              <a:t>）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以及函数指代器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左值表达式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1600" dirty="0"/>
              <a:t>左值表达式</a:t>
            </a:r>
            <a:r>
              <a:rPr lang="zh-CN" altLang="en-US" sz="1600" dirty="0">
                <a:solidFill>
                  <a:srgbClr val="C00000"/>
                </a:solidFill>
              </a:rPr>
              <a:t>可作为</a:t>
            </a:r>
            <a:r>
              <a:rPr lang="zh-CN" altLang="en-US" sz="1600" dirty="0"/>
              <a:t>赋值运算符的左运算数。如变量</a:t>
            </a:r>
            <a:endParaRPr lang="en-US" altLang="zh-CN" sz="1600" dirty="0"/>
          </a:p>
          <a:p>
            <a:pPr lvl="1">
              <a:lnSpc>
                <a:spcPct val="120000"/>
              </a:lnSpc>
            </a:pPr>
            <a:r>
              <a:rPr lang="zh-CN" altLang="en-US" sz="1600" dirty="0"/>
              <a:t>左值表达式求值得到对象标识（或一个内存变量）。如果表达式是左值，则</a:t>
            </a:r>
            <a:endParaRPr lang="en-US" altLang="zh-CN" sz="1600" dirty="0"/>
          </a:p>
          <a:p>
            <a:pPr lvl="2">
              <a:lnSpc>
                <a:spcPct val="120000"/>
              </a:lnSpc>
            </a:pPr>
            <a:r>
              <a:rPr lang="zh-CN" altLang="en-US" sz="1200" dirty="0"/>
              <a:t>可以取地址</a:t>
            </a:r>
            <a:endParaRPr lang="en-US" altLang="zh-CN" sz="1200" dirty="0"/>
          </a:p>
          <a:p>
            <a:pPr lvl="2">
              <a:lnSpc>
                <a:spcPct val="120000"/>
              </a:lnSpc>
            </a:pPr>
            <a:r>
              <a:rPr lang="zh-CN" altLang="en-US" sz="1200" dirty="0"/>
              <a:t>使用自增运算符</a:t>
            </a:r>
            <a:r>
              <a:rPr lang="en-US" altLang="zh-CN" sz="1200" dirty="0"/>
              <a:t>(</a:t>
            </a:r>
            <a:r>
              <a:rPr lang="zh-CN" altLang="en-US" sz="1200" dirty="0"/>
              <a:t>可以改变其中的内容</a:t>
            </a:r>
            <a:r>
              <a:rPr lang="en-US" altLang="zh-CN" sz="1200" dirty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右值表达式（非左值对象）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1600" dirty="0"/>
              <a:t>右值表达式</a:t>
            </a:r>
            <a:r>
              <a:rPr lang="zh-CN" altLang="en-US" sz="1600" dirty="0">
                <a:solidFill>
                  <a:srgbClr val="C00000"/>
                </a:solidFill>
              </a:rPr>
              <a:t>只能作为</a:t>
            </a:r>
            <a:r>
              <a:rPr lang="zh-CN" altLang="en-US" sz="1600" dirty="0"/>
              <a:t>赋值运算符的右运算数。如常量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/>
              <a:t>表达式计算结果只是一个数值，没有存储位置（一般在寄存器中）</a:t>
            </a:r>
            <a:endParaRPr lang="en-US" altLang="zh-CN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60F0AE-9582-7739-9997-AD3AC126BCB3}"/>
              </a:ext>
            </a:extLst>
          </p:cNvPr>
          <p:cNvSpPr txBox="1"/>
          <p:nvPr/>
        </p:nvSpPr>
        <p:spPr>
          <a:xfrm>
            <a:off x="1020450" y="6352539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4"/>
              </a:rPr>
              <a:t>值类别 </a:t>
            </a:r>
            <a:r>
              <a:rPr lang="en-US" altLang="zh-CN" dirty="0">
                <a:hlinkClick r:id="rId4"/>
              </a:rPr>
              <a:t>(gitee.io)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77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559161" y="2793810"/>
            <a:ext cx="6993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Operators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0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950"/>
                            </p:stCondLst>
                            <p:childTnLst>
                              <p:par>
                                <p:cTn id="1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从运算到运算符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33868" y="2062057"/>
            <a:ext cx="103846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运算在数学上是一种行为，是</a:t>
            </a:r>
            <a:r>
              <a:rPr lang="zh-CN" altLang="en-US" sz="2400" i="0" dirty="0">
                <a:solidFill>
                  <a:schemeClr val="bg1">
                    <a:lumMod val="6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通过已知量的可能的组合获得新的量。运算的本质是集合之间的映射。而运算符就是反映运算类型的符号。</a:t>
            </a:r>
            <a:endParaRPr lang="en-US" altLang="zh-CN" sz="2400" i="0" dirty="0">
              <a:solidFill>
                <a:schemeClr val="bg1">
                  <a:lumMod val="6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例如，算术中的加法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+ 3 = 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操作数（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operands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，而加号“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operator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表明这是一个加法运算。这是一个常见的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二元运算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本质上是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A×B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形式的映射。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C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语言内置了丰富的运算符，大致将其分为以下六类：算术运算符、赋值运算符、逻辑运算符、关系运算符、位运算符和其他运算符。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21E684-A915-E814-4DC9-20C7E353D222}"/>
              </a:ext>
            </a:extLst>
          </p:cNvPr>
          <p:cNvSpPr txBox="1"/>
          <p:nvPr/>
        </p:nvSpPr>
        <p:spPr>
          <a:xfrm>
            <a:off x="1033868" y="624840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备注：不同教材运算符分类可能不同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运算符 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– 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优先级与结合性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69238" y="2320925"/>
            <a:ext cx="6653524" cy="341632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/*operator precedence*/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 main() {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int a = 16, b = 4, c = 2;</a:t>
            </a:r>
          </a:p>
          <a:p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int d = a + b * c;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int e = a / b * c;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"d=%d, e=%d\n", d, e);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5" name="标注: 双弯曲线形(带强调线) 4">
            <a:extLst>
              <a:ext uri="{FF2B5EF4-FFF2-40B4-BE49-F238E27FC236}">
                <a16:creationId xmlns:a16="http://schemas.microsoft.com/office/drawing/2014/main" id="{360BBDEC-DFCE-4724-844E-C1F26C99AA44}"/>
              </a:ext>
            </a:extLst>
          </p:cNvPr>
          <p:cNvSpPr/>
          <p:nvPr/>
        </p:nvSpPr>
        <p:spPr>
          <a:xfrm>
            <a:off x="8440615" y="3597309"/>
            <a:ext cx="2291026" cy="612648"/>
          </a:xfrm>
          <a:prstGeom prst="accentCallout3">
            <a:avLst>
              <a:gd name="adj1" fmla="val 20390"/>
              <a:gd name="adj2" fmla="val 2193"/>
              <a:gd name="adj3" fmla="val 18750"/>
              <a:gd name="adj4" fmla="val -16667"/>
              <a:gd name="adj5" fmla="val 118041"/>
              <a:gd name="adj6" fmla="val -124237"/>
              <a:gd name="adj7" fmla="val 114604"/>
              <a:gd name="adj8" fmla="val -155371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乘性运算优先加减运算</a:t>
            </a:r>
          </a:p>
        </p:txBody>
      </p:sp>
      <p:sp>
        <p:nvSpPr>
          <p:cNvPr id="6" name="标注: 双弯曲线形(带强调线) 5">
            <a:extLst>
              <a:ext uri="{FF2B5EF4-FFF2-40B4-BE49-F238E27FC236}">
                <a16:creationId xmlns:a16="http://schemas.microsoft.com/office/drawing/2014/main" id="{3E3C6F22-A2DC-1C91-F394-B45DB0DC9E32}"/>
              </a:ext>
            </a:extLst>
          </p:cNvPr>
          <p:cNvSpPr/>
          <p:nvPr/>
        </p:nvSpPr>
        <p:spPr>
          <a:xfrm>
            <a:off x="8440615" y="4389154"/>
            <a:ext cx="2291026" cy="612648"/>
          </a:xfrm>
          <a:prstGeom prst="accentCallout3">
            <a:avLst>
              <a:gd name="adj1" fmla="val 20390"/>
              <a:gd name="adj2" fmla="val 2193"/>
              <a:gd name="adj3" fmla="val 18750"/>
              <a:gd name="adj4" fmla="val -16667"/>
              <a:gd name="adj5" fmla="val 27833"/>
              <a:gd name="adj6" fmla="val -124676"/>
              <a:gd name="adj7" fmla="val 24395"/>
              <a:gd name="adj8" fmla="val -179932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二元算术运算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左结合</a:t>
            </a:r>
          </a:p>
        </p:txBody>
      </p:sp>
    </p:spTree>
    <p:extLst>
      <p:ext uri="{BB962C8B-B14F-4D97-AF65-F5344CB8AC3E}">
        <p14:creationId xmlns:p14="http://schemas.microsoft.com/office/powerpoint/2010/main" val="370693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运算符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-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优先级与结合性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78320" y="2095837"/>
            <a:ext cx="6653524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/*operator eval order*/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</a:p>
          <a:p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 main() {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int a=4,b=2,c=3;</a:t>
            </a:r>
          </a:p>
          <a:p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("%d\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n",a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=b=c);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("%d\n", a=b==c);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("%d\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n",a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==(b=c));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("%d\n", a==(b==c));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456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运算符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-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优先级与结合性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33868" y="2062057"/>
            <a:ext cx="1038464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优先级，就是当多个运算符出现在同一个表达式中时，先执行哪个运算符。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结合性，就是当一个操作数左右出现优先级相同的运算符时，把哪个运算符和操作数看作一个整体（可加括号）：把左边的看成整体叫左结合性，把右边的看作整体叫右结合性。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a=b=c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，赋值运算右结合，则等价表示为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a=(b=c);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a*b/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c%e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，乘除运算左结合，等价于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((a*b)/c)%e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a?c:d?e:f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，条件运算右结合，等价于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a?c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d?e:f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语言对于大多数子表达式的求值顺序是没有规定的，但是对于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”&amp;&amp;”  ”||”  ”?:”  ”,”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这四个有明确规定，符合短路求值及直观规则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352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-1791046" y="1892300"/>
            <a:ext cx="5651845" cy="30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33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-1556426" y="1998319"/>
            <a:ext cx="5261917" cy="2861362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586904" y="945644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01</a:t>
            </a:r>
            <a:endParaRPr lang="zh-CN" altLang="en-US" b="1" dirty="0"/>
          </a:p>
        </p:txBody>
      </p:sp>
      <p:sp>
        <p:nvSpPr>
          <p:cNvPr id="7" name="圆角矩形 6"/>
          <p:cNvSpPr/>
          <p:nvPr/>
        </p:nvSpPr>
        <p:spPr>
          <a:xfrm>
            <a:off x="5602964" y="3864916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05</a:t>
            </a:r>
            <a:endParaRPr lang="zh-CN" altLang="en-US" b="1" dirty="0"/>
          </a:p>
        </p:txBody>
      </p:sp>
      <p:sp>
        <p:nvSpPr>
          <p:cNvPr id="8" name="圆角矩形 7"/>
          <p:cNvSpPr/>
          <p:nvPr/>
        </p:nvSpPr>
        <p:spPr>
          <a:xfrm>
            <a:off x="5602964" y="1681521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02</a:t>
            </a:r>
            <a:endParaRPr lang="zh-CN" altLang="en-US" b="1" dirty="0"/>
          </a:p>
        </p:txBody>
      </p:sp>
      <p:sp>
        <p:nvSpPr>
          <p:cNvPr id="9" name="圆角矩形 8"/>
          <p:cNvSpPr/>
          <p:nvPr/>
        </p:nvSpPr>
        <p:spPr>
          <a:xfrm>
            <a:off x="5602964" y="2415102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03</a:t>
            </a:r>
            <a:endParaRPr lang="zh-CN" altLang="en-US" b="1" dirty="0"/>
          </a:p>
        </p:txBody>
      </p:sp>
      <p:sp>
        <p:nvSpPr>
          <p:cNvPr id="59" name="圆角矩形 58"/>
          <p:cNvSpPr/>
          <p:nvPr/>
        </p:nvSpPr>
        <p:spPr>
          <a:xfrm>
            <a:off x="6691804" y="945644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6707864" y="3864916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6707864" y="1681521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6707864" y="2415102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关系运算符</a:t>
            </a:r>
          </a:p>
        </p:txBody>
      </p:sp>
      <p:sp>
        <p:nvSpPr>
          <p:cNvPr id="64" name="TextBox 78"/>
          <p:cNvSpPr txBox="1"/>
          <p:nvPr/>
        </p:nvSpPr>
        <p:spPr>
          <a:xfrm>
            <a:off x="565975" y="3733289"/>
            <a:ext cx="20633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CONTENTS</a:t>
            </a:r>
            <a:endParaRPr lang="zh-CN" altLang="en-US" sz="2665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TextBox 79"/>
          <p:cNvSpPr txBox="1"/>
          <p:nvPr/>
        </p:nvSpPr>
        <p:spPr>
          <a:xfrm>
            <a:off x="641317" y="2677173"/>
            <a:ext cx="1912703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16" name="圆角矩形 8"/>
          <p:cNvSpPr/>
          <p:nvPr/>
        </p:nvSpPr>
        <p:spPr>
          <a:xfrm>
            <a:off x="5602964" y="3148683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04</a:t>
            </a:r>
            <a:endParaRPr lang="zh-CN" altLang="en-US" b="1" dirty="0"/>
          </a:p>
        </p:txBody>
      </p:sp>
      <p:sp>
        <p:nvSpPr>
          <p:cNvPr id="18" name="圆角矩形 62"/>
          <p:cNvSpPr/>
          <p:nvPr/>
        </p:nvSpPr>
        <p:spPr>
          <a:xfrm>
            <a:off x="6707864" y="3148683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位运算符</a:t>
            </a:r>
          </a:p>
        </p:txBody>
      </p:sp>
      <p:sp>
        <p:nvSpPr>
          <p:cNvPr id="21" name="圆角矩形 8"/>
          <p:cNvSpPr/>
          <p:nvPr/>
        </p:nvSpPr>
        <p:spPr>
          <a:xfrm>
            <a:off x="5602964" y="458302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06</a:t>
            </a:r>
            <a:endParaRPr lang="zh-CN" altLang="en-US" b="1" dirty="0"/>
          </a:p>
        </p:txBody>
      </p:sp>
      <p:sp>
        <p:nvSpPr>
          <p:cNvPr id="22" name="圆角矩形 62"/>
          <p:cNvSpPr/>
          <p:nvPr/>
        </p:nvSpPr>
        <p:spPr>
          <a:xfrm>
            <a:off x="6707864" y="4583027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其他运算符</a:t>
            </a:r>
          </a:p>
        </p:txBody>
      </p:sp>
      <p:sp>
        <p:nvSpPr>
          <p:cNvPr id="23" name="圆角矩形 8"/>
          <p:cNvSpPr/>
          <p:nvPr/>
        </p:nvSpPr>
        <p:spPr>
          <a:xfrm>
            <a:off x="5628259" y="5347130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07</a:t>
            </a:r>
            <a:endParaRPr lang="zh-CN" altLang="en-US" b="1" dirty="0"/>
          </a:p>
        </p:txBody>
      </p:sp>
      <p:sp>
        <p:nvSpPr>
          <p:cNvPr id="24" name="圆角矩形 62"/>
          <p:cNvSpPr/>
          <p:nvPr/>
        </p:nvSpPr>
        <p:spPr>
          <a:xfrm>
            <a:off x="6733159" y="5347130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运算符优先级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944078"/>
              </p:ext>
            </p:extLst>
          </p:nvPr>
        </p:nvGraphicFramePr>
        <p:xfrm>
          <a:off x="1156305" y="173084"/>
          <a:ext cx="9477828" cy="667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9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9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9457">
                  <a:extLst>
                    <a:ext uri="{9D8B030D-6E8A-4147-A177-3AD203B41FA5}">
                      <a16:colId xmlns:a16="http://schemas.microsoft.com/office/drawing/2014/main" val="3530634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 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 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结合性 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优先级</a:t>
                      </a:r>
                    </a:p>
                  </a:txBody>
                  <a:tcPr marL="11430" marR="11430" marT="11430" marB="114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后缀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 [] -&gt; . ++ - - 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从左到右 </a:t>
                      </a:r>
                    </a:p>
                  </a:txBody>
                  <a:tcPr marL="19050" marR="19050" marT="26670" marB="26670"/>
                </a:tc>
                <a:tc rowSpan="15">
                  <a:txBody>
                    <a:bodyPr/>
                    <a:lstStyle/>
                    <a:p>
                      <a:pPr fontAlgn="t"/>
                      <a:endParaRPr lang="zh-CN" altLang="en-US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一元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- ! ~ ++ - - (type)* &amp; </a:t>
                      </a:r>
                      <a:r>
                        <a:rPr lang="en-US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sizeof</a:t>
                      </a:r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从右到左 </a:t>
                      </a:r>
                    </a:p>
                  </a:txBody>
                  <a:tcPr marL="19050" marR="19050" marT="26670" marB="26670"/>
                </a:tc>
                <a:tc vMerge="1">
                  <a:txBody>
                    <a:bodyPr/>
                    <a:lstStyle/>
                    <a:p>
                      <a:pPr fontAlgn="t"/>
                      <a:endParaRPr lang="zh-CN" altLang="en-US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乘除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 </a:t>
                      </a:r>
                      <a:r>
                        <a:rPr lang="en-US" altLang="zh-CN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 %</a:t>
                      </a:r>
                      <a:r>
                        <a:rPr lang="en-US" altLang="zh-CN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从左到右 </a:t>
                      </a:r>
                    </a:p>
                  </a:txBody>
                  <a:tcPr marL="19050" marR="19050" marT="26670" marB="26670"/>
                </a:tc>
                <a:tc vMerge="1">
                  <a:txBody>
                    <a:bodyPr/>
                    <a:lstStyle/>
                    <a:p>
                      <a:pPr fontAlgn="t"/>
                      <a:endParaRPr lang="zh-CN" altLang="en-US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加减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-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从左到右 </a:t>
                      </a:r>
                    </a:p>
                  </a:txBody>
                  <a:tcPr marL="19050" marR="19050" marT="26670" marB="26670"/>
                </a:tc>
                <a:tc vMerge="1">
                  <a:txBody>
                    <a:bodyPr/>
                    <a:lstStyle/>
                    <a:p>
                      <a:pPr fontAlgn="t"/>
                      <a:endParaRPr lang="zh-CN" altLang="en-US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移位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&lt;&lt; &gt;&gt;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从左到右 </a:t>
                      </a:r>
                    </a:p>
                  </a:txBody>
                  <a:tcPr marL="19050" marR="19050" marT="26670" marB="26670"/>
                </a:tc>
                <a:tc vMerge="1">
                  <a:txBody>
                    <a:bodyPr/>
                    <a:lstStyle/>
                    <a:p>
                      <a:pPr fontAlgn="t"/>
                      <a:endParaRPr lang="zh-CN" altLang="en-US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 &lt;= &gt; &gt;=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从左到右 </a:t>
                      </a:r>
                    </a:p>
                  </a:txBody>
                  <a:tcPr marL="19050" marR="19050" marT="26670" marB="26670"/>
                </a:tc>
                <a:tc vMerge="1">
                  <a:txBody>
                    <a:bodyPr/>
                    <a:lstStyle/>
                    <a:p>
                      <a:pPr fontAlgn="t"/>
                      <a:endParaRPr lang="zh-CN" altLang="en-US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相等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 !=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从左到右 </a:t>
                      </a:r>
                    </a:p>
                  </a:txBody>
                  <a:tcPr marL="19050" marR="19050" marT="26670" marB="26670"/>
                </a:tc>
                <a:tc vMerge="1">
                  <a:txBody>
                    <a:bodyPr/>
                    <a:lstStyle/>
                    <a:p>
                      <a:pPr fontAlgn="t"/>
                      <a:endParaRPr lang="zh-CN" altLang="en-US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位与 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从左到右 </a:t>
                      </a:r>
                    </a:p>
                  </a:txBody>
                  <a:tcPr marL="19050" marR="19050" marT="26670" marB="26670"/>
                </a:tc>
                <a:tc vMerge="1">
                  <a:txBody>
                    <a:bodyPr/>
                    <a:lstStyle/>
                    <a:p>
                      <a:pPr fontAlgn="t"/>
                      <a:endParaRPr lang="zh-CN" altLang="en-US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位异或 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XOR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从左到右 </a:t>
                      </a:r>
                    </a:p>
                  </a:txBody>
                  <a:tcPr marL="19050" marR="19050" marT="26670" marB="26670"/>
                </a:tc>
                <a:tc vMerge="1">
                  <a:txBody>
                    <a:bodyPr/>
                    <a:lstStyle/>
                    <a:p>
                      <a:pPr fontAlgn="t"/>
                      <a:endParaRPr lang="zh-CN" altLang="en-US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位或 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从左到右 </a:t>
                      </a:r>
                    </a:p>
                  </a:txBody>
                  <a:tcPr marL="19050" marR="19050" marT="26670" marB="26670"/>
                </a:tc>
                <a:tc vMerge="1">
                  <a:txBody>
                    <a:bodyPr/>
                    <a:lstStyle/>
                    <a:p>
                      <a:pPr fontAlgn="t"/>
                      <a:endParaRPr lang="zh-CN" altLang="en-US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逻辑与 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&amp;&amp;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从左到右 </a:t>
                      </a:r>
                    </a:p>
                  </a:txBody>
                  <a:tcPr marL="19050" marR="19050" marT="26670" marB="26670"/>
                </a:tc>
                <a:tc vMerge="1">
                  <a:txBody>
                    <a:bodyPr/>
                    <a:lstStyle/>
                    <a:p>
                      <a:pPr fontAlgn="t"/>
                      <a:endParaRPr lang="zh-CN" altLang="en-US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逻辑或 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||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从左到右 </a:t>
                      </a:r>
                    </a:p>
                  </a:txBody>
                  <a:tcPr marL="19050" marR="19050" marT="26670" marB="26670"/>
                </a:tc>
                <a:tc vMerge="1">
                  <a:txBody>
                    <a:bodyPr/>
                    <a:lstStyle/>
                    <a:p>
                      <a:pPr fontAlgn="t"/>
                      <a:endParaRPr lang="zh-CN" altLang="en-US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条件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?: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从右到左 </a:t>
                      </a:r>
                    </a:p>
                  </a:txBody>
                  <a:tcPr marL="19050" marR="19050" marT="26670" marB="26670"/>
                </a:tc>
                <a:tc vMerge="1">
                  <a:txBody>
                    <a:bodyPr/>
                    <a:lstStyle/>
                    <a:p>
                      <a:pPr fontAlgn="t"/>
                      <a:endParaRPr lang="zh-CN" altLang="en-US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赋值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+= -= *= /= %=&gt;&gt;= &lt;&lt;= &amp;= ^= |=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从右到左 </a:t>
                      </a:r>
                    </a:p>
                  </a:txBody>
                  <a:tcPr marL="19050" marR="19050" marT="26670" marB="26670"/>
                </a:tc>
                <a:tc vMerge="1">
                  <a:txBody>
                    <a:bodyPr/>
                    <a:lstStyle/>
                    <a:p>
                      <a:pPr fontAlgn="t"/>
                      <a:endParaRPr lang="zh-CN" altLang="en-US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逗号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从左到右 </a:t>
                      </a:r>
                    </a:p>
                  </a:txBody>
                  <a:tcPr marL="19050" marR="19050" marT="26670" marB="26670"/>
                </a:tc>
                <a:tc vMerge="1">
                  <a:txBody>
                    <a:bodyPr/>
                    <a:lstStyle/>
                    <a:p>
                      <a:pPr fontAlgn="t"/>
                      <a:endParaRPr lang="zh-CN" altLang="en-US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箭头: 下 2">
            <a:extLst>
              <a:ext uri="{FF2B5EF4-FFF2-40B4-BE49-F238E27FC236}">
                <a16:creationId xmlns:a16="http://schemas.microsoft.com/office/drawing/2014/main" id="{DE408642-FD29-4AA7-A1E5-1CC1690C3600}"/>
              </a:ext>
            </a:extLst>
          </p:cNvPr>
          <p:cNvSpPr/>
          <p:nvPr/>
        </p:nvSpPr>
        <p:spPr>
          <a:xfrm>
            <a:off x="9090782" y="691848"/>
            <a:ext cx="430590" cy="59218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76C877-3207-431F-8B8D-5A603CB0484A}"/>
              </a:ext>
            </a:extLst>
          </p:cNvPr>
          <p:cNvSpPr txBox="1"/>
          <p:nvPr/>
        </p:nvSpPr>
        <p:spPr>
          <a:xfrm>
            <a:off x="9603619" y="2288419"/>
            <a:ext cx="4305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从高到低</a:t>
            </a:r>
          </a:p>
        </p:txBody>
      </p:sp>
    </p:spTree>
    <p:extLst>
      <p:ext uri="{BB962C8B-B14F-4D97-AF65-F5344CB8AC3E}">
        <p14:creationId xmlns:p14="http://schemas.microsoft.com/office/powerpoint/2010/main" val="1041851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算术运算（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Arithmetic operators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D629388B-A0FA-4935-A200-9BF72A71C0AB}"/>
              </a:ext>
            </a:extLst>
          </p:cNvPr>
          <p:cNvSpPr>
            <a:spLocks noGrp="1"/>
          </p:cNvSpPr>
          <p:nvPr/>
        </p:nvSpPr>
        <p:spPr>
          <a:xfrm>
            <a:off x="838200" y="1815465"/>
            <a:ext cx="5171711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3300" dirty="0"/>
              <a:t>算术运算符应用标准数学运算符到其操作数。</a:t>
            </a:r>
            <a:endParaRPr lang="en-US" altLang="zh-CN" sz="3300" dirty="0"/>
          </a:p>
          <a:p>
            <a:pPr>
              <a:lnSpc>
                <a:spcPct val="120000"/>
              </a:lnSpc>
            </a:pPr>
            <a:r>
              <a:rPr lang="zh-CN" altLang="en-US" dirty="0"/>
              <a:t>操作数类型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字符，整数，实数，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复数，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布尔（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C99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6B9F2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算术类型 </a:t>
            </a:r>
            <a:r>
              <a:rPr lang="en-US" altLang="zh-CN" dirty="0">
                <a:solidFill>
                  <a:srgbClr val="6B9F2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cppreference.com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值类别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非左值，即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不能放在赋值语句左边，不能求地址等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求值顺序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DejaVuSans"/>
              </a:rPr>
              <a:t>优先级</a:t>
            </a:r>
            <a:endParaRPr lang="en-US" altLang="zh-CN" dirty="0">
              <a:solidFill>
                <a:srgbClr val="000000"/>
              </a:solidFill>
              <a:latin typeface="DejaVuSans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highlight>
                  <a:srgbClr val="FFFF00"/>
                </a:highlight>
                <a:latin typeface="DejaVuSans"/>
              </a:rPr>
              <a:t>隐式转换</a:t>
            </a:r>
            <a:endParaRPr lang="en-US" altLang="zh-CN" dirty="0">
              <a:solidFill>
                <a:srgbClr val="000000"/>
              </a:solidFill>
              <a:highlight>
                <a:srgbClr val="FFFF00"/>
              </a:highlight>
              <a:latin typeface="DejaVuSans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DejaVuSans"/>
              </a:rPr>
              <a:t>两个操作数都转为相同的类型</a:t>
            </a:r>
            <a:endParaRPr lang="en-US" altLang="zh-CN" dirty="0">
              <a:solidFill>
                <a:srgbClr val="000000"/>
              </a:solidFill>
              <a:latin typeface="DejaVuSans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hlinkClick r:id="rId5"/>
              </a:rPr>
              <a:t>隐式转换 </a:t>
            </a:r>
            <a:r>
              <a:rPr lang="en-US" altLang="zh-CN" dirty="0">
                <a:hlinkClick r:id="rId5"/>
              </a:rPr>
              <a:t>- cppreference.com</a:t>
            </a:r>
            <a:endParaRPr lang="en-US" altLang="zh-CN" dirty="0">
              <a:solidFill>
                <a:srgbClr val="000000"/>
              </a:solidFill>
              <a:latin typeface="DejaVuSans"/>
            </a:endParaRPr>
          </a:p>
          <a:p>
            <a:pPr lvl="1">
              <a:lnSpc>
                <a:spcPct val="120000"/>
              </a:lnSpc>
            </a:pPr>
            <a:endParaRPr lang="en-US" altLang="zh-CN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lvl="1"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948D3C-FC75-41B2-A2B9-58E15D16ACF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2095"/>
          <a:stretch/>
        </p:blipFill>
        <p:spPr>
          <a:xfrm>
            <a:off x="6449953" y="2823085"/>
            <a:ext cx="3931208" cy="2764854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953AC552-84E9-41F2-8D97-F9CC208AD881}"/>
              </a:ext>
            </a:extLst>
          </p:cNvPr>
          <p:cNvGrpSpPr/>
          <p:nvPr/>
        </p:nvGrpSpPr>
        <p:grpSpPr>
          <a:xfrm>
            <a:off x="10381161" y="2894438"/>
            <a:ext cx="580878" cy="2532926"/>
            <a:chOff x="10343061" y="1675237"/>
            <a:chExt cx="580878" cy="2638497"/>
          </a:xfrm>
        </p:grpSpPr>
        <p:sp>
          <p:nvSpPr>
            <p:cNvPr id="4" name="右大括号 3">
              <a:extLst>
                <a:ext uri="{FF2B5EF4-FFF2-40B4-BE49-F238E27FC236}">
                  <a16:creationId xmlns:a16="http://schemas.microsoft.com/office/drawing/2014/main" id="{CD2DE7E5-3143-4FA6-95B8-65339EAD8C1F}"/>
                </a:ext>
              </a:extLst>
            </p:cNvPr>
            <p:cNvSpPr/>
            <p:nvPr/>
          </p:nvSpPr>
          <p:spPr>
            <a:xfrm>
              <a:off x="10343061" y="1675237"/>
              <a:ext cx="238850" cy="263849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9479BD5-8927-4CD8-942E-166377294A9C}"/>
                </a:ext>
              </a:extLst>
            </p:cNvPr>
            <p:cNvSpPr txBox="1"/>
            <p:nvPr/>
          </p:nvSpPr>
          <p:spPr>
            <a:xfrm>
              <a:off x="10533050" y="2477954"/>
              <a:ext cx="3908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算术运算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3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算术隐式转换规则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-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非整数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D629388B-A0FA-4935-A200-9BF72A71C0AB}"/>
              </a:ext>
            </a:extLst>
          </p:cNvPr>
          <p:cNvSpPr>
            <a:spLocks noGrp="1"/>
          </p:cNvSpPr>
          <p:nvPr/>
        </p:nvSpPr>
        <p:spPr>
          <a:xfrm>
            <a:off x="838199" y="1815465"/>
            <a:ext cx="103579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如果两个操作数类型不一样，则会发生隐式类型转换。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类型等级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b="1" dirty="0">
                <a:highlight>
                  <a:srgbClr val="FFFF00"/>
                </a:highlight>
              </a:rPr>
              <a:t>complex &gt; imaginary &gt; long double &gt; double &gt; float &gt; </a:t>
            </a:r>
            <a:r>
              <a:rPr lang="zh-CN" altLang="en-US" b="1" dirty="0">
                <a:highlight>
                  <a:srgbClr val="FFFF00"/>
                </a:highlight>
              </a:rPr>
              <a:t>整数</a:t>
            </a:r>
            <a:endParaRPr lang="en-US" altLang="zh-CN" b="1" dirty="0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低等级操作数转换到高等级，例如：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1.f + 2000000L;  // long int </a:t>
            </a:r>
            <a:r>
              <a:rPr lang="zh-CN" altLang="en-US" dirty="0"/>
              <a:t>转 </a:t>
            </a:r>
            <a:r>
              <a:rPr lang="en-US" altLang="zh-CN" dirty="0"/>
              <a:t>float</a:t>
            </a:r>
            <a:r>
              <a:rPr lang="zh-CN" altLang="en-US" dirty="0"/>
              <a:t>；执行 </a:t>
            </a:r>
            <a:r>
              <a:rPr lang="en-US" altLang="zh-CN" dirty="0"/>
              <a:t>float </a:t>
            </a:r>
            <a:r>
              <a:rPr lang="zh-CN" altLang="en-US" dirty="0"/>
              <a:t>加法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1.0 + 1.0f + 1; //</a:t>
            </a:r>
            <a:r>
              <a:rPr lang="zh-CN" altLang="en-US" dirty="0"/>
              <a:t>左结合，</a:t>
            </a:r>
            <a:r>
              <a:rPr lang="en-US" altLang="zh-CN" dirty="0"/>
              <a:t>float </a:t>
            </a:r>
            <a:r>
              <a:rPr lang="zh-CN" altLang="en-US" dirty="0"/>
              <a:t>转 </a:t>
            </a:r>
            <a:r>
              <a:rPr lang="en-US" altLang="zh-CN" dirty="0"/>
              <a:t>double</a:t>
            </a:r>
            <a:r>
              <a:rPr lang="zh-CN" altLang="en-US" dirty="0"/>
              <a:t>，执行</a:t>
            </a:r>
            <a:r>
              <a:rPr lang="en-US" altLang="zh-CN" dirty="0"/>
              <a:t>double</a:t>
            </a:r>
            <a:r>
              <a:rPr lang="zh-CN" altLang="en-US" dirty="0"/>
              <a:t>加法；</a:t>
            </a:r>
            <a:r>
              <a:rPr lang="en-US" altLang="zh-CN" dirty="0"/>
              <a:t>int </a:t>
            </a:r>
            <a:r>
              <a:rPr lang="zh-CN" altLang="en-US" dirty="0"/>
              <a:t>转 </a:t>
            </a:r>
            <a:r>
              <a:rPr lang="en-US" altLang="zh-CN" dirty="0"/>
              <a:t>double</a:t>
            </a:r>
            <a:r>
              <a:rPr lang="zh-CN" altLang="en-US" dirty="0"/>
              <a:t>，执行 </a:t>
            </a:r>
            <a:r>
              <a:rPr lang="en-US" altLang="zh-CN" dirty="0"/>
              <a:t>double </a:t>
            </a:r>
            <a:r>
              <a:rPr lang="zh-CN" altLang="en-US" dirty="0"/>
              <a:t>加法（浮点常数，默认为</a:t>
            </a:r>
            <a:r>
              <a:rPr lang="en-US" altLang="zh-CN" dirty="0"/>
              <a:t>double</a:t>
            </a:r>
            <a:r>
              <a:rPr lang="zh-CN" altLang="en-US" dirty="0"/>
              <a:t>类型）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应用：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两个整数 </a:t>
            </a:r>
            <a:r>
              <a:rPr lang="en-US" altLang="zh-CN" dirty="0" err="1">
                <a:solidFill>
                  <a:srgbClr val="C00000"/>
                </a:solidFill>
              </a:rPr>
              <a:t>i,j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需要执行浮点除法，表达式写法：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457200" lvl="1" indent="0" algn="ctr">
              <a:lnSpc>
                <a:spcPct val="120000"/>
              </a:lnSpc>
              <a:buNone/>
            </a:pPr>
            <a:r>
              <a:rPr lang="en-US" altLang="zh-CN" dirty="0"/>
              <a:t>1.0 * </a:t>
            </a:r>
            <a:r>
              <a:rPr lang="en-US" altLang="zh-CN" dirty="0" err="1"/>
              <a:t>i</a:t>
            </a:r>
            <a:r>
              <a:rPr lang="en-US" altLang="zh-CN" dirty="0"/>
              <a:t> / j  </a:t>
            </a:r>
            <a:r>
              <a:rPr lang="zh-CN" altLang="en-US" dirty="0"/>
              <a:t>或  </a:t>
            </a:r>
            <a:r>
              <a:rPr lang="en-US" altLang="zh-CN" dirty="0"/>
              <a:t>(double)</a:t>
            </a:r>
            <a:r>
              <a:rPr lang="en-US" altLang="zh-CN" dirty="0" err="1"/>
              <a:t>i</a:t>
            </a:r>
            <a:r>
              <a:rPr lang="en-US" altLang="zh-CN" dirty="0"/>
              <a:t> / j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824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算术隐式转换（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Implicit Casting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）规则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-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整数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D629388B-A0FA-4935-A200-9BF72A71C0AB}"/>
              </a:ext>
            </a:extLst>
          </p:cNvPr>
          <p:cNvSpPr>
            <a:spLocks noGrp="1"/>
          </p:cNvSpPr>
          <p:nvPr/>
        </p:nvSpPr>
        <p:spPr>
          <a:xfrm>
            <a:off x="838200" y="1815465"/>
            <a:ext cx="52578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/>
              <a:t>整数类型等级</a:t>
            </a:r>
            <a:endParaRPr lang="en-US" altLang="zh-CN" sz="1600" dirty="0"/>
          </a:p>
          <a:p>
            <a:pPr lvl="1">
              <a:lnSpc>
                <a:spcPct val="120000"/>
              </a:lnSpc>
            </a:pPr>
            <a:r>
              <a:rPr lang="en-US" altLang="zh-CN" sz="1400" b="1" dirty="0">
                <a:highlight>
                  <a:srgbClr val="FFFF00"/>
                </a:highlight>
              </a:rPr>
              <a:t>long </a:t>
            </a:r>
            <a:r>
              <a:rPr lang="en-US" altLang="zh-CN" sz="1400" b="1" dirty="0" err="1">
                <a:highlight>
                  <a:srgbClr val="FFFF00"/>
                </a:highlight>
              </a:rPr>
              <a:t>long</a:t>
            </a:r>
            <a:r>
              <a:rPr lang="en-US" altLang="zh-CN" sz="1400" b="1" dirty="0">
                <a:highlight>
                  <a:srgbClr val="FFFF00"/>
                </a:highlight>
              </a:rPr>
              <a:t> &gt; long &gt;= int &gt;= short &gt; char </a:t>
            </a:r>
          </a:p>
          <a:p>
            <a:pPr>
              <a:lnSpc>
                <a:spcPct val="120000"/>
              </a:lnSpc>
            </a:pPr>
            <a:r>
              <a:rPr lang="zh-CN" altLang="en-US" sz="1600" dirty="0"/>
              <a:t>如果有高于 </a:t>
            </a:r>
            <a:r>
              <a:rPr lang="en-US" altLang="zh-CN" sz="1600" dirty="0"/>
              <a:t>int </a:t>
            </a:r>
            <a:r>
              <a:rPr lang="zh-CN" altLang="en-US" sz="1600" dirty="0"/>
              <a:t>等级，则低等级类型操作数转为高等级类型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zh-CN" altLang="en-US" sz="1600" dirty="0"/>
              <a:t>否则操作数都自动转为对应的 </a:t>
            </a:r>
            <a:r>
              <a:rPr lang="en-US" altLang="zh-CN" sz="1600" dirty="0"/>
              <a:t>int </a:t>
            </a:r>
            <a:r>
              <a:rPr lang="zh-CN" altLang="en-US" sz="1600" dirty="0"/>
              <a:t>或 </a:t>
            </a:r>
            <a:r>
              <a:rPr lang="en-US" altLang="zh-CN" sz="1600" dirty="0"/>
              <a:t>unsigned int</a:t>
            </a:r>
            <a:r>
              <a:rPr lang="zh-CN" altLang="en-US" sz="1600" dirty="0"/>
              <a:t>，称为</a:t>
            </a:r>
            <a:r>
              <a:rPr lang="zh-CN" altLang="en-US" sz="1600" b="1" dirty="0">
                <a:solidFill>
                  <a:srgbClr val="C00000"/>
                </a:solidFill>
              </a:rPr>
              <a:t>整数提升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lvl="1">
              <a:lnSpc>
                <a:spcPct val="120000"/>
              </a:lnSpc>
            </a:pPr>
            <a:r>
              <a:rPr lang="zh-CN" altLang="en-US" sz="1200" dirty="0">
                <a:highlight>
                  <a:srgbClr val="FFFF00"/>
                </a:highlight>
              </a:rPr>
              <a:t>提升后运算，</a:t>
            </a:r>
            <a:r>
              <a:rPr lang="en-US" altLang="zh-CN" sz="1200" dirty="0">
                <a:highlight>
                  <a:srgbClr val="FFFF00"/>
                </a:highlight>
              </a:rPr>
              <a:t>unsigned </a:t>
            </a:r>
            <a:r>
              <a:rPr lang="zh-CN" altLang="en-US" sz="1200" dirty="0">
                <a:highlight>
                  <a:srgbClr val="FFFF00"/>
                </a:highlight>
              </a:rPr>
              <a:t>优先</a:t>
            </a:r>
            <a:endParaRPr lang="en-US" altLang="zh-CN" sz="1200" dirty="0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/>
              <a:t>例如：</a:t>
            </a:r>
            <a:endParaRPr lang="en-US" altLang="zh-CN" sz="1600" dirty="0"/>
          </a:p>
          <a:p>
            <a:pPr lvl="1">
              <a:lnSpc>
                <a:spcPct val="120000"/>
              </a:lnSpc>
            </a:pPr>
            <a:r>
              <a:rPr lang="en-US" altLang="zh-CN" sz="1400" dirty="0" err="1"/>
              <a:t>a_char</a:t>
            </a:r>
            <a:r>
              <a:rPr lang="en-US" altLang="zh-CN" sz="1400" dirty="0"/>
              <a:t> +</a:t>
            </a:r>
            <a:r>
              <a:rPr lang="zh-CN" altLang="en-US" sz="1400" dirty="0"/>
              <a:t>‘</a:t>
            </a:r>
            <a:r>
              <a:rPr lang="en-US" altLang="zh-CN" sz="1400" dirty="0"/>
              <a:t>a</a:t>
            </a:r>
            <a:r>
              <a:rPr lang="zh-CN" altLang="en-US" sz="1400" dirty="0"/>
              <a:t>’</a:t>
            </a:r>
            <a:r>
              <a:rPr lang="en-US" altLang="zh-CN" sz="1400" dirty="0"/>
              <a:t>//</a:t>
            </a:r>
            <a:r>
              <a:rPr lang="zh-CN" altLang="en-US" sz="1400" dirty="0"/>
              <a:t>两个操作数转为</a:t>
            </a:r>
            <a:r>
              <a:rPr lang="en-US" altLang="zh-CN" sz="1400" dirty="0"/>
              <a:t>int</a:t>
            </a:r>
          </a:p>
          <a:p>
            <a:pPr lvl="1">
              <a:lnSpc>
                <a:spcPct val="120000"/>
              </a:lnSpc>
            </a:pPr>
            <a:r>
              <a:rPr lang="en-US" altLang="zh-CN" sz="1400" dirty="0"/>
              <a:t>2 + 3LLU //</a:t>
            </a:r>
            <a:r>
              <a:rPr lang="zh-CN" altLang="en-US" sz="1400" dirty="0"/>
              <a:t> </a:t>
            </a:r>
            <a:r>
              <a:rPr lang="en-US" altLang="zh-CN" sz="1400" dirty="0"/>
              <a:t>int</a:t>
            </a:r>
            <a:r>
              <a:rPr lang="zh-CN" altLang="en-US" sz="1400" dirty="0"/>
              <a:t> 转为 </a:t>
            </a:r>
            <a:r>
              <a:rPr lang="en-US" altLang="zh-CN" sz="1400" dirty="0"/>
              <a:t>unsigned long </a:t>
            </a:r>
            <a:r>
              <a:rPr lang="en-US" altLang="zh-CN" sz="1400" dirty="0" err="1"/>
              <a:t>long</a:t>
            </a:r>
            <a:endParaRPr lang="en-US" altLang="zh-CN" sz="1400" dirty="0"/>
          </a:p>
          <a:p>
            <a:pPr lvl="1">
              <a:lnSpc>
                <a:spcPct val="120000"/>
              </a:lnSpc>
            </a:pPr>
            <a:r>
              <a:rPr lang="en-US" altLang="zh-CN" sz="1400" dirty="0"/>
              <a:t>2u – 10 // 10 </a:t>
            </a:r>
            <a:r>
              <a:rPr lang="zh-CN" altLang="en-US" sz="1400" dirty="0"/>
              <a:t>转为 </a:t>
            </a:r>
            <a:r>
              <a:rPr lang="en-US" altLang="zh-CN" sz="1400" dirty="0"/>
              <a:t>unsigned int</a:t>
            </a:r>
            <a:r>
              <a:rPr lang="zh-CN" altLang="en-US" sz="1400" dirty="0"/>
              <a:t>，结果是</a:t>
            </a:r>
            <a:r>
              <a:rPr lang="en-US" altLang="zh-CN" sz="1400" dirty="0"/>
              <a:t>4294967288 </a:t>
            </a:r>
            <a:r>
              <a:rPr lang="zh-CN" altLang="en-US" sz="1400" dirty="0"/>
              <a:t>（即 </a:t>
            </a:r>
            <a:r>
              <a:rPr lang="en-US" altLang="zh-CN" sz="1400" dirty="0"/>
              <a:t>UINT_MAX-7 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lvl="1">
              <a:lnSpc>
                <a:spcPct val="120000"/>
              </a:lnSpc>
            </a:pPr>
            <a:r>
              <a:rPr lang="en-US" altLang="zh-CN" sz="1400" dirty="0"/>
              <a:t>2u – 10LL </a:t>
            </a:r>
            <a:r>
              <a:rPr lang="zh-CN" altLang="en-US" sz="1400" dirty="0"/>
              <a:t> </a:t>
            </a:r>
            <a:r>
              <a:rPr lang="en-US" altLang="zh-CN" sz="1400" dirty="0"/>
              <a:t>//</a:t>
            </a:r>
            <a:r>
              <a:rPr lang="zh-CN" altLang="en-US" sz="1400" dirty="0"/>
              <a:t> </a:t>
            </a:r>
            <a:r>
              <a:rPr lang="en-US" altLang="zh-CN" sz="1400" dirty="0"/>
              <a:t>2 </a:t>
            </a:r>
            <a:r>
              <a:rPr lang="zh-CN" altLang="en-US" sz="1400" dirty="0"/>
              <a:t>从 </a:t>
            </a:r>
            <a:r>
              <a:rPr lang="en-US" altLang="zh-CN" sz="1400" dirty="0"/>
              <a:t>unsigned </a:t>
            </a:r>
            <a:r>
              <a:rPr lang="zh-CN" altLang="en-US" sz="1400" dirty="0"/>
              <a:t>转 </a:t>
            </a:r>
            <a:r>
              <a:rPr lang="en-US" altLang="zh-CN" sz="1400" dirty="0"/>
              <a:t>long </a:t>
            </a:r>
            <a:r>
              <a:rPr lang="en-US" altLang="zh-CN" sz="1400" dirty="0" err="1"/>
              <a:t>long</a:t>
            </a:r>
            <a:r>
              <a:rPr lang="zh-CN" altLang="en-US" sz="1400" dirty="0"/>
              <a:t>，结果是 </a:t>
            </a:r>
            <a:r>
              <a:rPr lang="en-US" altLang="zh-CN" sz="1400" dirty="0"/>
              <a:t>-8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1">
              <a:lnSpc>
                <a:spcPct val="120000"/>
              </a:lnSpc>
            </a:pPr>
            <a:endParaRPr lang="en-US" altLang="zh-CN" sz="1400" dirty="0"/>
          </a:p>
          <a:p>
            <a:pPr lvl="1">
              <a:lnSpc>
                <a:spcPct val="120000"/>
              </a:lnSpc>
            </a:pPr>
            <a:endParaRPr lang="en-US" altLang="zh-CN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4849E8-ED6C-43D3-B728-859A8A04B8C0}"/>
              </a:ext>
            </a:extLst>
          </p:cNvPr>
          <p:cNvSpPr txBox="1"/>
          <p:nvPr/>
        </p:nvSpPr>
        <p:spPr>
          <a:xfrm>
            <a:off x="6486308" y="1752644"/>
            <a:ext cx="4507433" cy="31393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/*ops arithmetic int promotions*/ 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#include &lt;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char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i,j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/*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请分别输入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1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2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100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129*/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("%d",&amp;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j = 255 *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("%d,%d,%0x\n",j,255 *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  255 *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2F1583-EB14-491A-A1D1-779709DB8C51}"/>
              </a:ext>
            </a:extLst>
          </p:cNvPr>
          <p:cNvSpPr txBox="1"/>
          <p:nvPr/>
        </p:nvSpPr>
        <p:spPr>
          <a:xfrm>
            <a:off x="6486308" y="4937260"/>
            <a:ext cx="4507433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-1,255,ff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-2,510,1fe</a:t>
            </a:r>
          </a:p>
          <a:p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100,25500,639c</a:t>
            </a:r>
          </a:p>
          <a:p>
            <a:r>
              <a:rPr lang="en-US" altLang="zh-CN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127,-32385,ffff817f</a:t>
            </a:r>
            <a:r>
              <a:rPr lang="zh-CN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（运算提升，赋值截断，</a:t>
            </a:r>
            <a:r>
              <a:rPr lang="en-US" altLang="zh-CN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129</a:t>
            </a:r>
            <a:r>
              <a:rPr lang="zh-CN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作为</a:t>
            </a:r>
            <a:r>
              <a:rPr lang="en-US" altLang="zh-CN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char</a:t>
            </a:r>
            <a:r>
              <a:rPr lang="zh-CN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输入是</a:t>
            </a:r>
            <a:r>
              <a:rPr lang="en-US" altLang="zh-CN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-127</a:t>
            </a:r>
            <a:r>
              <a:rPr lang="zh-CN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30B12E-6618-4EEC-BB58-8EF389AFDCAD}"/>
              </a:ext>
            </a:extLst>
          </p:cNvPr>
          <p:cNvSpPr txBox="1"/>
          <p:nvPr/>
        </p:nvSpPr>
        <p:spPr>
          <a:xfrm>
            <a:off x="523474" y="6268839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4"/>
              </a:rPr>
              <a:t>隐式转换 </a:t>
            </a:r>
            <a:r>
              <a:rPr lang="en-US" altLang="zh-CN" dirty="0">
                <a:hlinkClick r:id="rId4"/>
              </a:rPr>
              <a:t>- cppreference.com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27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显式类型转换（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Explicit Casting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D629388B-A0FA-4935-A200-9BF72A71C0AB}"/>
              </a:ext>
            </a:extLst>
          </p:cNvPr>
          <p:cNvSpPr>
            <a:spLocks noGrp="1"/>
          </p:cNvSpPr>
          <p:nvPr/>
        </p:nvSpPr>
        <p:spPr>
          <a:xfrm>
            <a:off x="838200" y="1815465"/>
            <a:ext cx="6535994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从一种类型转变为另一种兼容类型。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例如：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(double)</a:t>
            </a:r>
            <a:r>
              <a:rPr lang="en-US" altLang="zh-CN" dirty="0" err="1"/>
              <a:t>i</a:t>
            </a:r>
            <a:endParaRPr lang="en-US" altLang="zh-CN" dirty="0"/>
          </a:p>
          <a:p>
            <a:pPr lvl="1" algn="l">
              <a:lnSpc>
                <a:spcPct val="120000"/>
              </a:lnSpc>
            </a:pPr>
            <a:r>
              <a:rPr lang="en-US" altLang="zh-CN" dirty="0"/>
              <a:t>(long long)(</a:t>
            </a:r>
            <a:r>
              <a:rPr lang="en-US" altLang="zh-CN" dirty="0" err="1"/>
              <a:t>i+j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隐式类型转换主要是方便我们书写</a:t>
            </a:r>
            <a:r>
              <a:rPr lang="zh-CN" altLang="en-US" dirty="0">
                <a:solidFill>
                  <a:srgbClr val="C00000"/>
                </a:solidFill>
              </a:rPr>
              <a:t>习惯的</a:t>
            </a:r>
            <a:r>
              <a:rPr lang="zh-CN" altLang="en-US" dirty="0"/>
              <a:t>算术表达式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当需要指定操作数类型时，则可采用显式转换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E014C62-1FFB-4B08-9076-4C990917F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355" y="1942226"/>
            <a:ext cx="4610500" cy="27358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1911650-CB7A-408F-B026-F6775A7CC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187" y="2259432"/>
            <a:ext cx="4078852" cy="165036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43D0062-83C3-44AC-9D26-245C05F06748}"/>
              </a:ext>
            </a:extLst>
          </p:cNvPr>
          <p:cNvSpPr txBox="1"/>
          <p:nvPr/>
        </p:nvSpPr>
        <p:spPr>
          <a:xfrm>
            <a:off x="880985" y="6210934"/>
            <a:ext cx="6323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6"/>
              </a:rPr>
              <a:t>转型运算符 </a:t>
            </a:r>
            <a:r>
              <a:rPr lang="en-US" altLang="zh-CN" dirty="0">
                <a:hlinkClick r:id="rId6"/>
              </a:rPr>
              <a:t>- cppreference.com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80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算术运算符 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– 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求商与取余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5752" y="1774008"/>
            <a:ext cx="1038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假设变量 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的值为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，变量 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的值为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76540"/>
              </p:ext>
            </p:extLst>
          </p:nvPr>
        </p:nvGraphicFramePr>
        <p:xfrm>
          <a:off x="1731043" y="2700101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3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11430" marR="11430" marT="11430" marB="114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+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把两个操作数相加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 + B </a:t>
                      </a:r>
                      <a:r>
                        <a:rPr lang="zh-CN" altLang="en-US">
                          <a:effectLst/>
                        </a:rPr>
                        <a:t>将得到 </a:t>
                      </a:r>
                      <a:r>
                        <a:rPr lang="en-US" altLang="zh-CN">
                          <a:effectLst/>
                        </a:rPr>
                        <a:t>30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从第一个操作数中减去第二个操作数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 - B </a:t>
                      </a:r>
                      <a:r>
                        <a:rPr lang="zh-CN" altLang="en-US">
                          <a:effectLst/>
                        </a:rPr>
                        <a:t>将得到 </a:t>
                      </a:r>
                      <a:r>
                        <a:rPr lang="en-US" altLang="zh-CN">
                          <a:effectLst/>
                        </a:rPr>
                        <a:t>-10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effectLst/>
                        </a:rPr>
                        <a:t>*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把两个操作数相乘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 * B </a:t>
                      </a:r>
                      <a:r>
                        <a:rPr lang="zh-CN" altLang="en-US">
                          <a:effectLst/>
                        </a:rPr>
                        <a:t>将得到 </a:t>
                      </a:r>
                      <a:r>
                        <a:rPr lang="en-US" altLang="zh-CN">
                          <a:effectLst/>
                        </a:rPr>
                        <a:t>200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rgbClr val="FF0000"/>
                          </a:solidFill>
                          <a:effectLst/>
                        </a:rPr>
                        <a:t>分子除以分母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B / A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effectLst/>
                        </a:rPr>
                        <a:t>将得到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rgbClr val="FF0000"/>
                          </a:solidFill>
                          <a:effectLst/>
                        </a:rPr>
                        <a:t>%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rgbClr val="FF0000"/>
                          </a:solidFill>
                          <a:effectLst/>
                        </a:rPr>
                        <a:t>取模运算符，整除后的余数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B % A 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effectLst/>
                        </a:rPr>
                        <a:t>将得到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C22FB5-C816-E633-A088-AE25AE43A4D7}"/>
                  </a:ext>
                </a:extLst>
              </p:cNvPr>
              <p:cNvSpPr txBox="1"/>
              <p:nvPr/>
            </p:nvSpPr>
            <p:spPr>
              <a:xfrm>
                <a:off x="1731043" y="5028287"/>
                <a:ext cx="81279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“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” 分为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整数除法和浮点除法</a:t>
                </a:r>
                <a:r>
                  <a:rPr lang="zh-CN" altLang="en-US" dirty="0"/>
                  <a:t>。例如：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25 /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 1 … … 5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25.0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1.2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语言中，如果操作数是整数，表达式 </a:t>
                </a:r>
                <a:r>
                  <a:rPr lang="en-US" altLang="zh-CN" dirty="0"/>
                  <a:t>25 / B </a:t>
                </a:r>
                <a:r>
                  <a:rPr lang="zh-CN" altLang="en-US" dirty="0"/>
                  <a:t>得到商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；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25 % B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得到余数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5</a:t>
                </a:r>
              </a:p>
              <a:p>
                <a:r>
                  <a:rPr lang="zh-CN" altLang="en-US" dirty="0"/>
                  <a:t>如果操作数是浮点数， 表达式 </a:t>
                </a:r>
                <a:r>
                  <a:rPr lang="en-US" altLang="zh-CN" dirty="0"/>
                  <a:t>25.0 / B </a:t>
                </a:r>
                <a:r>
                  <a:rPr lang="zh-CN" altLang="en-US" dirty="0"/>
                  <a:t>得到实数商</a:t>
                </a:r>
                <a:r>
                  <a:rPr lang="en-US" altLang="zh-CN" dirty="0"/>
                  <a:t> 1.25</a:t>
                </a:r>
                <a:r>
                  <a:rPr lang="zh-CN" altLang="en-US" dirty="0"/>
                  <a:t>；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%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运算为非法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C22FB5-C816-E633-A088-AE25AE43A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43" y="5028287"/>
                <a:ext cx="8127999" cy="1200329"/>
              </a:xfrm>
              <a:prstGeom prst="rect">
                <a:avLst/>
              </a:prstGeom>
              <a:blipFill>
                <a:blip r:embed="rId4"/>
                <a:stretch>
                  <a:fillRect l="-675" t="-3046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算术运算符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-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案例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1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6243" y="1736901"/>
            <a:ext cx="6653524" cy="42473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/*ops arithmetic examples*/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 main() {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int a = 20;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int b = 10;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int c ;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 = a + b;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("Line 1 - c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%d\n", c );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 = a - b;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("Line 2 - c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%d\n", c );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 = a * b;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("Line 3 - c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%d\n", c );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 = a / b;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("Line 4 - c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%d\n", c );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 = a % b;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("Line 5 - c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%d\n", c );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356605" y="2458267"/>
            <a:ext cx="4178364" cy="225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7610" rIns="91440" bIns="4761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左侧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的代码被编译和执行时，它会产生下列结果：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39DFBB-06AF-527F-FAA6-6D59989DBFC6}"/>
              </a:ext>
            </a:extLst>
          </p:cNvPr>
          <p:cNvSpPr txBox="1"/>
          <p:nvPr/>
        </p:nvSpPr>
        <p:spPr>
          <a:xfrm>
            <a:off x="326243" y="6519446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</a:rPr>
              <a:t>arithmetic.c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算术运算符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-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案例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2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99776" y="1730636"/>
            <a:ext cx="9792448" cy="45243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/*ops arithmetic quotient*/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 main() {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int a = 0123456;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int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3;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("input a octal:");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("%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o",&amp;a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/*calculate the </a:t>
            </a:r>
            <a:r>
              <a:rPr lang="en-US" altLang="zh-CN" b="0" i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i'th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number*/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int q = a &gt;&gt; (3 * (i-1));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//a / 8^(i-1)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int r = q % 8; </a:t>
            </a:r>
          </a:p>
          <a:p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("The %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i'th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of the octal %o is %d.",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i,a,r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3A471B8B-0441-47C5-A26E-9B40D5815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493" y="2143729"/>
            <a:ext cx="6204731" cy="52322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 dirty="0">
                <a:cs typeface="Arial" panose="020B0604020202020204" pitchFamily="34" charset="0"/>
              </a:rPr>
              <a:t>(642)</a:t>
            </a:r>
            <a:r>
              <a:rPr lang="en-US" altLang="zh-CN" sz="2800" b="0" baseline="-25000" dirty="0">
                <a:cs typeface="Arial" panose="020B0604020202020204" pitchFamily="34" charset="0"/>
              </a:rPr>
              <a:t>10</a:t>
            </a:r>
            <a:r>
              <a:rPr lang="en-US" altLang="zh-CN" sz="2800" b="0" dirty="0">
                <a:cs typeface="Arial" panose="020B0604020202020204" pitchFamily="34" charset="0"/>
              </a:rPr>
              <a:t>  </a:t>
            </a:r>
            <a:r>
              <a:rPr lang="zh-CN" altLang="en-US" sz="2800" b="0" dirty="0">
                <a:cs typeface="Arial" panose="020B0604020202020204" pitchFamily="34" charset="0"/>
              </a:rPr>
              <a:t>等于</a:t>
            </a:r>
            <a:r>
              <a:rPr lang="en-US" altLang="zh-CN" sz="2800" b="0" dirty="0">
                <a:cs typeface="Arial" panose="020B0604020202020204" pitchFamily="34" charset="0"/>
              </a:rPr>
              <a:t>  6</a:t>
            </a:r>
            <a:r>
              <a:rPr lang="en-US" altLang="zh-CN" sz="2800" b="0" baseline="-30000" dirty="0">
                <a:cs typeface="Arial" panose="020B0604020202020204" pitchFamily="34" charset="0"/>
              </a:rPr>
              <a:t>3</a:t>
            </a:r>
            <a:r>
              <a:rPr lang="en-US" altLang="zh-CN" sz="2800" b="0" dirty="0">
                <a:cs typeface="Arial" panose="020B0604020202020204" pitchFamily="34" charset="0"/>
              </a:rPr>
              <a:t> * 10</a:t>
            </a:r>
            <a:r>
              <a:rPr lang="en-US" altLang="zh-CN" sz="2800" b="0" baseline="30000" dirty="0">
                <a:cs typeface="Arial" panose="020B0604020202020204" pitchFamily="34" charset="0"/>
              </a:rPr>
              <a:t>2</a:t>
            </a:r>
            <a:r>
              <a:rPr lang="en-US" altLang="zh-CN" sz="2800" b="0" dirty="0">
                <a:cs typeface="Arial" panose="020B0604020202020204" pitchFamily="34" charset="0"/>
              </a:rPr>
              <a:t> +  4</a:t>
            </a:r>
            <a:r>
              <a:rPr lang="en-US" altLang="zh-CN" sz="2800" b="0" baseline="-30000" dirty="0">
                <a:cs typeface="Arial" panose="020B0604020202020204" pitchFamily="34" charset="0"/>
              </a:rPr>
              <a:t>2</a:t>
            </a:r>
            <a:r>
              <a:rPr lang="en-US" altLang="zh-CN" sz="2800" b="0" dirty="0">
                <a:cs typeface="Arial" panose="020B0604020202020204" pitchFamily="34" charset="0"/>
              </a:rPr>
              <a:t> * 10 </a:t>
            </a:r>
            <a:r>
              <a:rPr lang="en-US" altLang="zh-CN" sz="2800" b="0" baseline="30000" dirty="0">
                <a:cs typeface="Arial" panose="020B0604020202020204" pitchFamily="34" charset="0"/>
              </a:rPr>
              <a:t>+</a:t>
            </a:r>
            <a:r>
              <a:rPr lang="en-US" altLang="zh-CN" sz="2800" b="0" dirty="0">
                <a:cs typeface="Arial" panose="020B0604020202020204" pitchFamily="34" charset="0"/>
              </a:rPr>
              <a:t>  2</a:t>
            </a:r>
            <a:r>
              <a:rPr lang="en-US" altLang="zh-CN" sz="2800" b="0" baseline="-30000" dirty="0">
                <a:cs typeface="Arial" panose="020B0604020202020204" pitchFamily="34" charset="0"/>
              </a:rPr>
              <a:t>1</a:t>
            </a:r>
            <a:endParaRPr lang="en-US" altLang="zh-CN" sz="2800" b="0" dirty="0"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D2B532-B0D0-42F7-BAAE-9B2B2B0718FF}"/>
              </a:ext>
            </a:extLst>
          </p:cNvPr>
          <p:cNvSpPr txBox="1"/>
          <p:nvPr/>
        </p:nvSpPr>
        <p:spPr>
          <a:xfrm>
            <a:off x="4731658" y="2782669"/>
            <a:ext cx="550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位值计数法中，提取</a:t>
            </a:r>
            <a:r>
              <a:rPr lang="en-US" altLang="zh-CN" dirty="0"/>
              <a:t>value</a:t>
            </a: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位的值，只需要计算</a:t>
            </a:r>
            <a:endParaRPr lang="en-US" altLang="zh-CN" dirty="0"/>
          </a:p>
          <a:p>
            <a:r>
              <a:rPr lang="en-US" altLang="zh-CN" dirty="0"/>
              <a:t>value/R(i-1)%R</a:t>
            </a:r>
            <a:r>
              <a:rPr lang="zh-CN" altLang="en-US" dirty="0"/>
              <a:t>，例如</a:t>
            </a:r>
            <a:r>
              <a:rPr lang="en-US" altLang="zh-CN" dirty="0"/>
              <a:t>642/(10</a:t>
            </a:r>
            <a:r>
              <a:rPr lang="en-US" altLang="zh-CN" baseline="30000" dirty="0"/>
              <a:t>2</a:t>
            </a:r>
            <a:r>
              <a:rPr lang="en-US" altLang="zh-CN" dirty="0"/>
              <a:t>)%10=6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316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运算符优先级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-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案例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6243" y="1736901"/>
            <a:ext cx="6364040" cy="4801314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pt-BR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pt-BR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pt-BR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pt-BR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pt-BR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pt-BR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pt-BR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( 30 * 15 ) / 5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(a + b) * c / d </a:t>
            </a:r>
            <a:r>
              <a:rPr lang="zh-CN" altLang="pt-BR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pt-BR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pt-BR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(30 * 15 ) / 5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((a + b) * c) / d </a:t>
            </a:r>
            <a:r>
              <a:rPr lang="zh-CN" altLang="pt-BR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pt-BR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pt-BR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(30) * (15/5)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(a + b) * (c / d) </a:t>
            </a:r>
            <a:r>
              <a:rPr lang="zh-CN" altLang="pt-BR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pt-BR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pt-BR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20 + (150/5)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a + (b * c) / d </a:t>
            </a:r>
            <a:r>
              <a:rPr lang="zh-CN" altLang="pt-BR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pt-BR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pt-BR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025717" y="3024322"/>
            <a:ext cx="4636299" cy="1942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7610" rIns="91440" bIns="4761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左侧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的代码被编译和执行时，它会产生下列结果：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2635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位运算符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0758" y="1920815"/>
            <a:ext cx="1038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什么是位运算？位运算符作用于位，并逐位执行操作。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^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的真值表如下所示：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04108"/>
              </p:ext>
            </p:extLst>
          </p:nvPr>
        </p:nvGraphicFramePr>
        <p:xfrm>
          <a:off x="425752" y="3247108"/>
          <a:ext cx="58512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 &amp; q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 | q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 ^ q</a:t>
                      </a:r>
                    </a:p>
                  </a:txBody>
                  <a:tcPr marL="11430" marR="11430" marT="11430" marB="114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CAAA618D-6BF2-4051-9B11-71C5D7B3E3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981"/>
          <a:stretch/>
        </p:blipFill>
        <p:spPr>
          <a:xfrm>
            <a:off x="7050028" y="3247108"/>
            <a:ext cx="3931208" cy="214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0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559161" y="2793810"/>
            <a:ext cx="6993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标识符与关键字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Identifiers and Keywords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5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50"/>
                            </p:stCondLst>
                            <p:childTnLst>
                              <p:par>
                                <p:cTn id="1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位运算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-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例子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1648" y="2605351"/>
            <a:ext cx="4751204" cy="30469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latinLnBrk="1"/>
            <a:r>
              <a:rPr lang="pt-BR" altLang="zh-C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=   0011 1100</a:t>
            </a:r>
          </a:p>
          <a:p>
            <a:pPr algn="l" latinLnBrk="1"/>
            <a:r>
              <a:rPr lang="pt-BR" altLang="zh-C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=   0000 1101</a:t>
            </a:r>
          </a:p>
          <a:p>
            <a:pPr algn="l" latinLnBrk="1"/>
            <a:r>
              <a:rPr lang="pt-BR" altLang="zh-C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-----------------</a:t>
            </a:r>
          </a:p>
          <a:p>
            <a:pPr algn="l" latinLnBrk="1"/>
            <a:r>
              <a:rPr lang="pt-BR" altLang="zh-C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A&amp;B = 0000 1100</a:t>
            </a:r>
          </a:p>
          <a:p>
            <a:pPr algn="l" latinLnBrk="1"/>
            <a:r>
              <a:rPr lang="pt-BR" altLang="zh-C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A|B = 0011 1101</a:t>
            </a:r>
          </a:p>
          <a:p>
            <a:pPr algn="l" latinLnBrk="1"/>
            <a:r>
              <a:rPr lang="pt-BR" altLang="zh-C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A^B = 0011 0001</a:t>
            </a:r>
          </a:p>
          <a:p>
            <a:pPr algn="l" latinLnBrk="1"/>
            <a:r>
              <a:rPr lang="pt-BR" altLang="zh-C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~A  = 1100 0011</a:t>
            </a:r>
          </a:p>
          <a:p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889943" y="3563523"/>
            <a:ext cx="5090232" cy="711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7610" rIns="91440" bIns="4761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 </a:t>
            </a:r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60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 </a:t>
            </a:r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= 13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，现在以二进制格式表示，它们如左所示。</a:t>
            </a:r>
            <a:endParaRPr lang="zh-CN" altLang="zh-CN" sz="2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763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位运算符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28545" y="2459504"/>
            <a:ext cx="9334909" cy="1846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位运算的优先级：由高到低的顺序是：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→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→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位运算的运算对象只能是整型（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）或字符型（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）的数据；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位运算是对运算量的每一个二进制位分别进行；</a:t>
            </a:r>
          </a:p>
        </p:txBody>
      </p:sp>
    </p:spTree>
    <p:extLst>
      <p:ext uri="{BB962C8B-B14F-4D97-AF65-F5344CB8AC3E}">
        <p14:creationId xmlns:p14="http://schemas.microsoft.com/office/powerpoint/2010/main" val="3612499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位运算符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5752" y="1774008"/>
            <a:ext cx="1038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假设变量 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的值为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，变量 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的值为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729464"/>
              </p:ext>
            </p:extLst>
          </p:nvPr>
        </p:nvGraphicFramePr>
        <p:xfrm>
          <a:off x="1731043" y="2700101"/>
          <a:ext cx="8127999" cy="346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3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</a:t>
                      </a:r>
                    </a:p>
                  </a:txBody>
                  <a:tcPr marL="11430" marR="11430" marT="11430" marB="114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按位与操作，按二进制位进行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运算。运算规则：</a:t>
                      </a:r>
                    </a:p>
                    <a:p>
                      <a:pPr fontAlgn="t"/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&amp; B) 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将得到 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，即为 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0000 1100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按位或运算符，按二进制位进行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运算。运算规则：</a:t>
                      </a:r>
                    </a:p>
                    <a:p>
                      <a:pPr fontAlgn="t"/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| B) 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将得到 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，即为 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0011 1101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异或运算符，按二进制位进行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异或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运算。运算规则：</a:t>
                      </a:r>
                    </a:p>
                    <a:p>
                      <a:pPr fontAlgn="t"/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^ B) 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将得到 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，即为 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0011 0001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取反运算符，按二进制位进行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取反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运算。运算规则：</a:t>
                      </a:r>
                    </a:p>
                    <a:p>
                      <a:pPr fontAlgn="t"/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=-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=-</a:t>
                      </a:r>
                      <a:r>
                        <a:rPr lang="en-US" altLang="zh-CN" sz="140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(~A ) 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将得到 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-61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，即为 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1100 0011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，一个有符号二进制数的补码形式。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8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&lt;&lt;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二进制左移运算符。将一个运算对象的各二进制位全部左移若干位（左边的二进制位丢弃，右边补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）。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&lt;&lt; 2 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将得到 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240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，即为 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1111 0000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&gt;&gt;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二进制右移运算符。将一个数的各二进制位全部右移若干位，</a:t>
                      </a:r>
                      <a:r>
                        <a:rPr lang="zh-CN" altLang="en-US" sz="1400" b="1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正数左补</a:t>
                      </a: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400" b="1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，负数左补</a:t>
                      </a: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，右边丢弃。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&gt;&gt; 2 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将得到 </a:t>
                      </a:r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，即为 </a:t>
                      </a:r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0000 1111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034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位运算符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-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案例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6242" y="1736901"/>
            <a:ext cx="6466444" cy="535531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US" altLang="zh-CN" b="0" i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ops_bits_examples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*/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i="0" dirty="0" err="1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 60 = 0011 1100 */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 13 = 0000 1101 */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&amp;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 12 = 0000 1100 */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1 - c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 61 = 0011 1101 */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2 - c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^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 49 = 0011 0001 */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3 - c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~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/*-61 = 1100 0011 */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4 - c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 240 = 1111 0000 */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5 - c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 15 = 0000 1111 */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6 - c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B4C2995-870C-44D5-3FF3-01436658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960" y="2716705"/>
            <a:ext cx="4513797" cy="286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7610" rIns="91440" bIns="4761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当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左侧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的代码被编译和执行时，它会产生下列结果：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Arial Unicode MS"/>
              <a:ea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12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61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49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61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240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6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15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56070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自增、自减运算符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D629388B-A0FA-4935-A200-9BF72A71C0AB}"/>
              </a:ext>
            </a:extLst>
          </p:cNvPr>
          <p:cNvSpPr>
            <a:spLocks noGrp="1"/>
          </p:cNvSpPr>
          <p:nvPr/>
        </p:nvSpPr>
        <p:spPr>
          <a:xfrm>
            <a:off x="838200" y="1815465"/>
            <a:ext cx="5348748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3300" dirty="0"/>
              <a:t>自增</a:t>
            </a:r>
            <a:r>
              <a:rPr lang="en-US" altLang="zh-CN" sz="3300" dirty="0"/>
              <a:t>/</a:t>
            </a:r>
            <a:r>
              <a:rPr lang="zh-CN" altLang="en-US" sz="3300" dirty="0"/>
              <a:t>自减运算符是使</a:t>
            </a:r>
            <a:r>
              <a:rPr lang="zh-CN" altLang="en-US" sz="3300" b="1" dirty="0"/>
              <a:t>对象</a:t>
            </a:r>
            <a:r>
              <a:rPr lang="zh-CN" altLang="en-US" sz="3300" dirty="0"/>
              <a:t>的值</a:t>
            </a:r>
            <a:r>
              <a:rPr lang="zh-CN" altLang="en-US" sz="3300" b="1" dirty="0">
                <a:solidFill>
                  <a:srgbClr val="C00000"/>
                </a:solidFill>
              </a:rPr>
              <a:t>增加</a:t>
            </a:r>
            <a:r>
              <a:rPr lang="en-US" altLang="zh-CN" sz="3300" b="1" dirty="0">
                <a:solidFill>
                  <a:srgbClr val="C00000"/>
                </a:solidFill>
              </a:rPr>
              <a:t>/</a:t>
            </a:r>
            <a:r>
              <a:rPr lang="zh-CN" altLang="en-US" sz="3300" b="1" dirty="0">
                <a:solidFill>
                  <a:srgbClr val="C00000"/>
                </a:solidFill>
              </a:rPr>
              <a:t>减少 </a:t>
            </a:r>
            <a:r>
              <a:rPr lang="en-US" altLang="zh-CN" sz="3300" b="1" dirty="0">
                <a:solidFill>
                  <a:srgbClr val="C00000"/>
                </a:solidFill>
              </a:rPr>
              <a:t>1 </a:t>
            </a:r>
            <a:r>
              <a:rPr lang="zh-CN" altLang="en-US" sz="3300" dirty="0"/>
              <a:t>的一元运算符。</a:t>
            </a:r>
            <a:endParaRPr lang="en-US" altLang="zh-CN" sz="3300" dirty="0"/>
          </a:p>
          <a:p>
            <a:pPr>
              <a:lnSpc>
                <a:spcPct val="120000"/>
              </a:lnSpc>
            </a:pPr>
            <a:r>
              <a:rPr lang="zh-CN" altLang="en-US" dirty="0"/>
              <a:t>操作数（</a:t>
            </a:r>
            <a:r>
              <a:rPr lang="en-US" altLang="zh-CN" dirty="0"/>
              <a:t>expr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整型，实数型，指针的</a:t>
            </a:r>
            <a:r>
              <a:rPr lang="zh-CN" altLang="en-US" b="1" dirty="0"/>
              <a:t>可修改左值</a:t>
            </a:r>
            <a:r>
              <a:rPr lang="zh-CN" altLang="en-US" dirty="0"/>
              <a:t>表达式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常见操作数：变量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值类别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非左值，即不能 </a:t>
            </a:r>
            <a:r>
              <a:rPr lang="en-US" altLang="zh-CN" dirty="0"/>
              <a:t>&amp;(++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求值顺序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b="1" dirty="0">
                <a:highlight>
                  <a:srgbClr val="FFFF00"/>
                </a:highlight>
              </a:rPr>
              <a:t>后缀形式：先求值，再修改对象</a:t>
            </a:r>
            <a:endParaRPr lang="en-US" altLang="zh-CN" b="1" dirty="0">
              <a:highlight>
                <a:srgbClr val="FFFF00"/>
              </a:highlight>
            </a:endParaRPr>
          </a:p>
          <a:p>
            <a:pPr lvl="1">
              <a:lnSpc>
                <a:spcPct val="120000"/>
              </a:lnSpc>
            </a:pPr>
            <a:r>
              <a:rPr lang="zh-CN" altLang="en-US" b="1" dirty="0">
                <a:highlight>
                  <a:srgbClr val="FFFF00"/>
                </a:highlight>
              </a:rPr>
              <a:t>前缀形式：先修改对象，再求值</a:t>
            </a:r>
            <a:endParaRPr lang="en-US" altLang="zh-CN" b="1" dirty="0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优先级（高）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隐式转换（无</a:t>
            </a:r>
            <a:r>
              <a:rPr lang="en-US" altLang="zh-CN" dirty="0"/>
              <a:t>,</a:t>
            </a:r>
            <a:r>
              <a:rPr lang="zh-CN" altLang="en-US" dirty="0"/>
              <a:t>不改变数据类型）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例如： </a:t>
            </a:r>
            <a:r>
              <a:rPr lang="en-US" altLang="zh-CN" dirty="0">
                <a:highlight>
                  <a:srgbClr val="FFFF00"/>
                </a:highlight>
              </a:rPr>
              <a:t>char </a:t>
            </a:r>
            <a:r>
              <a:rPr lang="en-US" altLang="zh-CN" dirty="0" err="1">
                <a:highlight>
                  <a:srgbClr val="FFFF00"/>
                </a:highlight>
              </a:rPr>
              <a:t>i</a:t>
            </a:r>
            <a:r>
              <a:rPr lang="en-US" altLang="zh-CN" dirty="0">
                <a:highlight>
                  <a:srgbClr val="FFFF00"/>
                </a:highlight>
              </a:rPr>
              <a:t>; </a:t>
            </a:r>
            <a:r>
              <a:rPr lang="en-US" altLang="zh-CN" dirty="0" err="1">
                <a:highlight>
                  <a:srgbClr val="FFFF00"/>
                </a:highlight>
              </a:rPr>
              <a:t>sizeof</a:t>
            </a:r>
            <a:r>
              <a:rPr lang="en-US" altLang="zh-CN" dirty="0">
                <a:highlight>
                  <a:srgbClr val="FFFF00"/>
                </a:highlight>
              </a:rPr>
              <a:t>(++</a:t>
            </a:r>
            <a:r>
              <a:rPr lang="en-US" altLang="zh-CN" dirty="0" err="1">
                <a:highlight>
                  <a:srgbClr val="FFFF00"/>
                </a:highlight>
              </a:rPr>
              <a:t>i</a:t>
            </a:r>
            <a:r>
              <a:rPr lang="en-US" altLang="zh-CN" dirty="0">
                <a:highlight>
                  <a:srgbClr val="FFFF00"/>
                </a:highlight>
              </a:rPr>
              <a:t>) </a:t>
            </a:r>
            <a:r>
              <a:rPr lang="zh-CN" altLang="en-US" dirty="0">
                <a:highlight>
                  <a:srgbClr val="FFFF00"/>
                </a:highlight>
              </a:rPr>
              <a:t>返回</a:t>
            </a:r>
            <a:r>
              <a:rPr lang="en-US" altLang="zh-CN" dirty="0">
                <a:highlight>
                  <a:srgbClr val="FFFF00"/>
                </a:highlight>
              </a:rPr>
              <a:t>1; </a:t>
            </a:r>
            <a:r>
              <a:rPr lang="en-US" altLang="zh-CN" dirty="0" err="1">
                <a:highlight>
                  <a:srgbClr val="FFFF00"/>
                </a:highlight>
              </a:rPr>
              <a:t>sizeof</a:t>
            </a:r>
            <a:r>
              <a:rPr lang="en-US" altLang="zh-CN" dirty="0">
                <a:highlight>
                  <a:srgbClr val="FFFF00"/>
                </a:highlight>
              </a:rPr>
              <a:t>(+</a:t>
            </a:r>
            <a:r>
              <a:rPr lang="en-US" altLang="zh-CN" dirty="0" err="1">
                <a:highlight>
                  <a:srgbClr val="FFFF00"/>
                </a:highlight>
              </a:rPr>
              <a:t>i</a:t>
            </a:r>
            <a:r>
              <a:rPr lang="en-US" altLang="zh-CN" dirty="0">
                <a:highlight>
                  <a:srgbClr val="FFFF00"/>
                </a:highlight>
              </a:rPr>
              <a:t>) </a:t>
            </a:r>
            <a:r>
              <a:rPr lang="zh-CN" altLang="en-US" dirty="0">
                <a:highlight>
                  <a:srgbClr val="FFFF00"/>
                </a:highlight>
              </a:rPr>
              <a:t>返回 </a:t>
            </a:r>
            <a:r>
              <a:rPr lang="en-US" altLang="zh-CN" dirty="0">
                <a:highlight>
                  <a:srgbClr val="FFFF00"/>
                </a:highlight>
              </a:rPr>
              <a:t>4 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A9883C-9C8A-46D5-841A-1BD60CD69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709" y="1905000"/>
            <a:ext cx="25431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2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++A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和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A++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的区别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80293" y="1715325"/>
            <a:ext cx="4751204" cy="5093702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300" b="0" i="0" dirty="0" err="1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3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zh-CN" altLang="en-US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++; 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先赋值后运算：</a:t>
            </a:r>
            <a:r>
              <a:rPr lang="en-US" altLang="zh-CN" sz="13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1 - c </a:t>
            </a:r>
            <a:r>
              <a:rPr lang="zh-CN" altLang="en-US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3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 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2 - a </a:t>
            </a:r>
            <a:r>
              <a:rPr lang="zh-CN" altLang="en-US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3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endParaRPr lang="en-US" altLang="zh-CN" sz="13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3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--; 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3 - c </a:t>
            </a:r>
            <a:r>
              <a:rPr lang="zh-CN" altLang="en-US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3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CN" sz="13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4 - a </a:t>
            </a:r>
            <a:r>
              <a:rPr lang="zh-CN" altLang="en-US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3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先运算后赋值：</a:t>
            </a:r>
            <a:r>
              <a:rPr lang="en-US" altLang="zh-CN" sz="13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3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++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5 - c </a:t>
            </a:r>
            <a:r>
              <a:rPr lang="zh-CN" altLang="en-US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3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6 - a </a:t>
            </a:r>
            <a:r>
              <a:rPr lang="zh-CN" altLang="en-US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3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endParaRPr lang="en-US" altLang="zh-CN" sz="13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3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--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7 - c </a:t>
            </a:r>
            <a:r>
              <a:rPr lang="zh-CN" altLang="en-US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3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8 - a </a:t>
            </a:r>
            <a:r>
              <a:rPr lang="zh-CN" altLang="en-US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3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1300" b="1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262453" y="2280680"/>
            <a:ext cx="4134465" cy="3604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7610" rIns="91440" bIns="4761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例子演示了 </a:t>
            </a:r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a++ 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++a 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r>
              <a:rPr lang="zh-CN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先赋值后运算：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先运算后赋值：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FA9A05-51AB-DE4B-861F-EF25E02664D9}"/>
              </a:ext>
            </a:extLst>
          </p:cNvPr>
          <p:cNvSpPr txBox="1"/>
          <p:nvPr/>
        </p:nvSpPr>
        <p:spPr>
          <a:xfrm>
            <a:off x="4994920" y="1583845"/>
            <a:ext cx="1417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</a:rPr>
              <a:t>Ops_inc_dec.c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关系运算符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5752" y="1774008"/>
            <a:ext cx="1038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假设变量 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的值为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，变量 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的值为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1738417" y="2569413"/>
          <a:ext cx="8127999" cy="398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3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</a:t>
                      </a:r>
                    </a:p>
                  </a:txBody>
                  <a:tcPr marL="11430" marR="11430" marT="11430" marB="114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检查两个操作数的值是否相等，如果相等则条件为真。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== B)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为假。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!=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检查两个操作数的值是否相等，如果不相等则条件为真。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!= B)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为真。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检查左操作数的值是否大于右操作数的值，如果是则条件为真。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&gt; B)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为假。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检查左操作数的值是否小于右操作数的值，如果是则条件为真。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&lt; B)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为真。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&gt;=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检查左操作数的值是否大于或等于右操作数的值，如果是则条件为真。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&gt;= B)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为假。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检查左操作数的值是否小于或等于右操作数的值，如果是则条件为真。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&lt;= B) </a:t>
                      </a:r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为真。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760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关系运算符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-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例子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6243" y="1736901"/>
            <a:ext cx="7154376" cy="4801314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i="0" dirty="0" err="1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1 - a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等于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altLang="zh-CN" dirty="0">
              <a:solidFill>
                <a:srgbClr val="808000"/>
              </a:solidFill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1 - a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不等于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altLang="zh-CN" dirty="0">
              <a:solidFill>
                <a:srgbClr val="808000"/>
              </a:solidFill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2 - a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小于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altLang="zh-CN" dirty="0">
              <a:solidFill>
                <a:srgbClr val="808000"/>
              </a:solidFill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2 - a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不小于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altLang="zh-CN" dirty="0">
              <a:solidFill>
                <a:srgbClr val="808000"/>
              </a:solidFill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3 - a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大于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altLang="zh-CN" dirty="0">
              <a:solidFill>
                <a:srgbClr val="808000"/>
              </a:solidFill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3 - a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不大于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改变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和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的值 *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    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4 - a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小于或等于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808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5 - b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大于或等于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altLang="zh-CN" dirty="0">
              <a:solidFill>
                <a:srgbClr val="808000"/>
              </a:solidFill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881944" y="2858377"/>
            <a:ext cx="3983813" cy="255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7610" rIns="91440" bIns="4761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左侧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的代码被编译和执行时，它会产生下列结果：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b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不小于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b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b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小于或等于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b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b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大于或等于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DA04CA-A09F-0F61-7366-8213280800DA}"/>
              </a:ext>
            </a:extLst>
          </p:cNvPr>
          <p:cNvSpPr txBox="1"/>
          <p:nvPr/>
        </p:nvSpPr>
        <p:spPr>
          <a:xfrm>
            <a:off x="7480619" y="1685897"/>
            <a:ext cx="1811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Ops-</a:t>
            </a:r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</a:rPr>
              <a:t>comparison.c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612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逻辑运算符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5752" y="1774008"/>
            <a:ext cx="1038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假设变量 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的值为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，变量 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的值为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1731043" y="2700101"/>
          <a:ext cx="8127999" cy="245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3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</a:t>
                      </a:r>
                    </a:p>
                  </a:txBody>
                  <a:tcPr marL="11430" marR="11430" marT="11430" marB="114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&amp;&amp;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称为逻辑与运算符。如果两个操作数都非零，则条件为真。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&amp;&amp; B)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为假。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||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称为逻辑或运算符。如果两个操作数中有任意一个非零，则条件为真。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|| B)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为真。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称为逻辑非运算符。用来逆转操作数的逻辑状态。如果条件为真则逻辑非运算符将使其为假。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!(A &amp;&amp; B) </a:t>
                      </a:r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为真。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逻辑运算符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-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例子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12041" y="1906508"/>
            <a:ext cx="7356972" cy="440120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20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000" b="0" i="0" dirty="0" err="1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20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; </a:t>
            </a:r>
          </a:p>
          <a:p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1 - </a:t>
            </a:r>
            <a:r>
              <a:rPr lang="zh-CN" altLang="en-US" sz="20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条件为真</a:t>
            </a:r>
            <a:r>
              <a:rPr lang="en-US" altLang="zh-CN" sz="20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0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0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altLang="zh-CN" sz="2000" dirty="0">
              <a:solidFill>
                <a:srgbClr val="808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sz="20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2 - </a:t>
            </a:r>
            <a:r>
              <a:rPr lang="zh-CN" altLang="en-US" sz="20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条件为真</a:t>
            </a:r>
            <a:r>
              <a:rPr lang="en-US" altLang="zh-CN" sz="20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0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0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altLang="zh-CN" sz="2000" dirty="0">
              <a:solidFill>
                <a:srgbClr val="808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改变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和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的值 *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2000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3 - </a:t>
            </a:r>
            <a:r>
              <a:rPr lang="zh-CN" altLang="en-US" sz="20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条件为真</a:t>
            </a:r>
            <a:r>
              <a:rPr lang="en-US" altLang="zh-CN" sz="20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0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0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 </a:t>
            </a:r>
          </a:p>
          <a:p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3 - </a:t>
            </a:r>
            <a:r>
              <a:rPr lang="zh-CN" altLang="en-US" sz="20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条件为假</a:t>
            </a:r>
            <a:r>
              <a:rPr lang="en-US" altLang="zh-CN" sz="20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0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0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 </a:t>
            </a:r>
          </a:p>
          <a:p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!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4 - </a:t>
            </a:r>
            <a:r>
              <a:rPr lang="zh-CN" altLang="en-US" sz="20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条件为真</a:t>
            </a:r>
            <a:r>
              <a:rPr lang="en-US" altLang="zh-CN" sz="20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0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0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altLang="zh-CN" sz="2000" dirty="0">
              <a:solidFill>
                <a:srgbClr val="808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843622" y="2674040"/>
            <a:ext cx="3993003" cy="286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7610" rIns="91440" bIns="4761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语言当中，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所有非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的数都会是真也就是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 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会是假也就是仍然是 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左侧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的代码被编译和执行时，它会产生下列结果：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条件为真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条件为真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条件为假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条件为真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A6947C-91B5-FB88-0ABA-EC8D99C13AF2}"/>
              </a:ext>
            </a:extLst>
          </p:cNvPr>
          <p:cNvSpPr txBox="1"/>
          <p:nvPr/>
        </p:nvSpPr>
        <p:spPr>
          <a:xfrm>
            <a:off x="280737" y="1564453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</a:rPr>
              <a:t>Ops_logical.c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标识符（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Identifiers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D629388B-A0FA-4935-A200-9BF72A71C0AB}"/>
              </a:ext>
            </a:extLst>
          </p:cNvPr>
          <p:cNvSpPr>
            <a:spLocks noGrp="1"/>
          </p:cNvSpPr>
          <p:nvPr/>
        </p:nvSpPr>
        <p:spPr>
          <a:xfrm>
            <a:off x="838200" y="1815466"/>
            <a:ext cx="10205484" cy="2097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标识符是</a:t>
            </a:r>
            <a:r>
              <a:rPr lang="zh-CN" altLang="en-US" b="1" dirty="0"/>
              <a:t>数字</a:t>
            </a:r>
            <a:r>
              <a:rPr lang="zh-CN" altLang="en-US" dirty="0"/>
              <a:t>、</a:t>
            </a:r>
            <a:r>
              <a:rPr lang="zh-CN" altLang="en-US" b="1" dirty="0"/>
              <a:t>下划线</a:t>
            </a:r>
            <a:r>
              <a:rPr lang="zh-CN" altLang="en-US" dirty="0"/>
              <a:t>、小写及大写拉丁</a:t>
            </a:r>
            <a:r>
              <a:rPr lang="zh-CN" altLang="en-US" b="1" dirty="0"/>
              <a:t>字母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以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\u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及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\U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转义记号指定的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Unicode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字符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(C99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起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zh-CN" altLang="en-US" dirty="0"/>
              <a:t>的任意长度序列。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合法的标识符必须以</a:t>
            </a:r>
            <a:r>
              <a:rPr lang="zh-CN" altLang="en-US" dirty="0">
                <a:solidFill>
                  <a:srgbClr val="FF0000"/>
                </a:solidFill>
              </a:rPr>
              <a:t>非数字字符</a:t>
            </a:r>
            <a:r>
              <a:rPr lang="zh-CN" altLang="en-US" dirty="0"/>
              <a:t>（拉丁字母、下划线或 </a:t>
            </a:r>
            <a:r>
              <a:rPr lang="en-US" altLang="zh-CN" dirty="0"/>
              <a:t>Unicode </a:t>
            </a:r>
            <a:r>
              <a:rPr lang="zh-CN" altLang="en-US" dirty="0"/>
              <a:t>非数字字符 </a:t>
            </a:r>
            <a:r>
              <a:rPr lang="en-US" altLang="zh-CN" dirty="0"/>
              <a:t>(C99 </a:t>
            </a:r>
            <a:r>
              <a:rPr lang="zh-CN" altLang="en-US" dirty="0"/>
              <a:t>起</a:t>
            </a:r>
            <a:r>
              <a:rPr lang="en-US" altLang="zh-CN" dirty="0"/>
              <a:t>)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开始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标识符</a:t>
            </a:r>
            <a:r>
              <a:rPr lang="zh-CN" altLang="en-US" b="1" dirty="0"/>
              <a:t>大小写有别</a:t>
            </a:r>
            <a:r>
              <a:rPr lang="zh-CN" altLang="en-US" dirty="0"/>
              <a:t>（小写和大写字母不同）。</a:t>
            </a:r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DF7632-96AA-4198-AAA6-F57DC5BC0D77}"/>
              </a:ext>
            </a:extLst>
          </p:cNvPr>
          <p:cNvSpPr txBox="1"/>
          <p:nvPr/>
        </p:nvSpPr>
        <p:spPr>
          <a:xfrm>
            <a:off x="2550485" y="3912781"/>
            <a:ext cx="7091030" cy="28623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\U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0001f431 =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Since C99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zh-CN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1Cat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\U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0001f431);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%s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”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\U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0001f431\u55B5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”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5DDC573-44E0-41D9-A833-3D194E726B69}"/>
              </a:ext>
            </a:extLst>
          </p:cNvPr>
          <p:cNvSpPr txBox="1"/>
          <p:nvPr/>
        </p:nvSpPr>
        <p:spPr>
          <a:xfrm>
            <a:off x="5374722" y="5574774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❌规则</a:t>
            </a:r>
            <a:r>
              <a:rPr lang="en-US" altLang="zh-CN" dirty="0"/>
              <a:t>2</a:t>
            </a:r>
            <a:r>
              <a:rPr lang="zh-CN" altLang="en-US" dirty="0"/>
              <a:t>，必须非数字开始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88AAFA5-90EC-4926-8919-E27DAA4E1244}"/>
              </a:ext>
            </a:extLst>
          </p:cNvPr>
          <p:cNvSpPr txBox="1"/>
          <p:nvPr/>
        </p:nvSpPr>
        <p:spPr>
          <a:xfrm>
            <a:off x="5297728" y="502077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✔规则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cat</a:t>
            </a:r>
            <a:r>
              <a:rPr lang="zh-CN" altLang="en-US" dirty="0"/>
              <a:t>与</a:t>
            </a:r>
            <a:r>
              <a:rPr lang="en-US" altLang="zh-CN" dirty="0"/>
              <a:t>Cat</a:t>
            </a:r>
            <a:r>
              <a:rPr lang="zh-CN" altLang="en-US" dirty="0"/>
              <a:t>是不同标识符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56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20" grpId="0"/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举例：交换两个数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464511" y="3244334"/>
            <a:ext cx="5262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600" b="1" kern="0" dirty="0">
                <a:ea typeface="微软雅黑" panose="020B0503020204020204" pitchFamily="34" charset="-122"/>
              </a:rPr>
              <a:t>问题：如何交换两个数？</a:t>
            </a:r>
          </a:p>
        </p:txBody>
      </p:sp>
    </p:spTree>
    <p:extLst>
      <p:ext uri="{BB962C8B-B14F-4D97-AF65-F5344CB8AC3E}">
        <p14:creationId xmlns:p14="http://schemas.microsoft.com/office/powerpoint/2010/main" val="34494788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举例：交换两个数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438400" y="2019242"/>
            <a:ext cx="7356972" cy="440120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20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000" b="0" i="0" dirty="0" err="1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20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a,b,c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("%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,%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",&amp;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a,&amp;b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c=a;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a=b;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b=c;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("a=%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lf,b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=%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\n",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return 0;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63C030-3595-B6BA-1DEA-5B0E83D5875D}"/>
              </a:ext>
            </a:extLst>
          </p:cNvPr>
          <p:cNvSpPr txBox="1"/>
          <p:nvPr/>
        </p:nvSpPr>
        <p:spPr>
          <a:xfrm>
            <a:off x="2379155" y="1644836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</a:rPr>
              <a:t>swap.c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举例：交换两个数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464512" y="3244334"/>
            <a:ext cx="5262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600" b="1" kern="0" dirty="0">
                <a:ea typeface="微软雅黑" panose="020B0503020204020204" pitchFamily="34" charset="-122"/>
              </a:rPr>
              <a:t>问题：有无更好的办法？</a:t>
            </a:r>
          </a:p>
        </p:txBody>
      </p:sp>
    </p:spTree>
    <p:extLst>
      <p:ext uri="{BB962C8B-B14F-4D97-AF65-F5344CB8AC3E}">
        <p14:creationId xmlns:p14="http://schemas.microsoft.com/office/powerpoint/2010/main" val="41901138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举例：交换两个数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438400" y="2019242"/>
            <a:ext cx="7356972" cy="440120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20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000" b="0" i="0" dirty="0" err="1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20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("%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,%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",&amp;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a,&amp;b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 = a + b;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b = a - b;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a = a - b;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("a=%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lf,b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=%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\n",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return 0;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DF271A-16D8-9F5C-9282-046E48702F99}"/>
              </a:ext>
            </a:extLst>
          </p:cNvPr>
          <p:cNvSpPr txBox="1"/>
          <p:nvPr/>
        </p:nvSpPr>
        <p:spPr>
          <a:xfrm>
            <a:off x="2379155" y="1644836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swap1.c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A37BEE62-122A-7F01-CCA5-CC87A4F51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580351"/>
              </p:ext>
            </p:extLst>
          </p:nvPr>
        </p:nvGraphicFramePr>
        <p:xfrm>
          <a:off x="6735140" y="3398415"/>
          <a:ext cx="2936553" cy="1483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851">
                  <a:extLst>
                    <a:ext uri="{9D8B030D-6E8A-4147-A177-3AD203B41FA5}">
                      <a16:colId xmlns:a16="http://schemas.microsoft.com/office/drawing/2014/main" val="4029540474"/>
                    </a:ext>
                  </a:extLst>
                </a:gridCol>
                <a:gridCol w="978851">
                  <a:extLst>
                    <a:ext uri="{9D8B030D-6E8A-4147-A177-3AD203B41FA5}">
                      <a16:colId xmlns:a16="http://schemas.microsoft.com/office/drawing/2014/main" val="3607627177"/>
                    </a:ext>
                  </a:extLst>
                </a:gridCol>
                <a:gridCol w="978851">
                  <a:extLst>
                    <a:ext uri="{9D8B030D-6E8A-4147-A177-3AD203B41FA5}">
                      <a16:colId xmlns:a16="http://schemas.microsoft.com/office/drawing/2014/main" val="4137340976"/>
                    </a:ext>
                  </a:extLst>
                </a:gridCol>
              </a:tblGrid>
              <a:tr h="2967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变量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016916"/>
                  </a:ext>
                </a:extLst>
              </a:tr>
              <a:tr h="2967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598752"/>
                  </a:ext>
                </a:extLst>
              </a:tr>
              <a:tr h="296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a=</a:t>
                      </a:r>
                      <a:r>
                        <a:rPr lang="en-US" altLang="zh-CN" sz="1200" dirty="0" err="1"/>
                        <a:t>a+b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x+y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280934"/>
                  </a:ext>
                </a:extLst>
              </a:tr>
              <a:tr h="296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b=a-b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x+y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664259"/>
                  </a:ext>
                </a:extLst>
              </a:tr>
              <a:tr h="296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a=a-b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01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48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举例：交换两个数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438400" y="2019242"/>
            <a:ext cx="7356972" cy="440120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20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000" b="0" i="0" dirty="0" err="1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20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a,b,c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("%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d,%d",&amp;a,&amp;b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 = a ^ b;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b = b ^ a;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a = a ^ b;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("a=%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d,b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=%d\n",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return 0;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6000DD-E358-C7F3-B1C4-D38A2C193820}"/>
              </a:ext>
            </a:extLst>
          </p:cNvPr>
          <p:cNvSpPr txBox="1"/>
          <p:nvPr/>
        </p:nvSpPr>
        <p:spPr>
          <a:xfrm>
            <a:off x="2379155" y="1644836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swap2.c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39D2AD61-6790-390F-38E8-FD44C1A81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862673"/>
              </p:ext>
            </p:extLst>
          </p:nvPr>
        </p:nvGraphicFramePr>
        <p:xfrm>
          <a:off x="6735140" y="3398415"/>
          <a:ext cx="2936553" cy="1483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851">
                  <a:extLst>
                    <a:ext uri="{9D8B030D-6E8A-4147-A177-3AD203B41FA5}">
                      <a16:colId xmlns:a16="http://schemas.microsoft.com/office/drawing/2014/main" val="4029540474"/>
                    </a:ext>
                  </a:extLst>
                </a:gridCol>
                <a:gridCol w="978851">
                  <a:extLst>
                    <a:ext uri="{9D8B030D-6E8A-4147-A177-3AD203B41FA5}">
                      <a16:colId xmlns:a16="http://schemas.microsoft.com/office/drawing/2014/main" val="3607627177"/>
                    </a:ext>
                  </a:extLst>
                </a:gridCol>
                <a:gridCol w="978851">
                  <a:extLst>
                    <a:ext uri="{9D8B030D-6E8A-4147-A177-3AD203B41FA5}">
                      <a16:colId xmlns:a16="http://schemas.microsoft.com/office/drawing/2014/main" val="4137340976"/>
                    </a:ext>
                  </a:extLst>
                </a:gridCol>
              </a:tblGrid>
              <a:tr h="2967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变量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016916"/>
                  </a:ext>
                </a:extLst>
              </a:tr>
              <a:tr h="2967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598752"/>
                  </a:ext>
                </a:extLst>
              </a:tr>
              <a:tr h="296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a=</a:t>
                      </a:r>
                      <a:r>
                        <a:rPr lang="en-US" altLang="zh-CN" sz="1200" dirty="0" err="1"/>
                        <a:t>a^b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x^y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280934"/>
                  </a:ext>
                </a:extLst>
              </a:tr>
              <a:tr h="296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b=</a:t>
                      </a:r>
                      <a:r>
                        <a:rPr lang="en-US" altLang="zh-CN" sz="1200" dirty="0" err="1"/>
                        <a:t>a^b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x^y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x^(</a:t>
                      </a:r>
                      <a:r>
                        <a:rPr lang="en-US" altLang="zh-CN" sz="1200" dirty="0" err="1"/>
                        <a:t>y^y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664259"/>
                  </a:ext>
                </a:extLst>
              </a:tr>
              <a:tr h="296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a=</a:t>
                      </a:r>
                      <a:r>
                        <a:rPr lang="en-US" altLang="zh-CN" sz="1200" dirty="0" err="1"/>
                        <a:t>a^b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01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60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运算优化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49886" y="3071428"/>
            <a:ext cx="2296438" cy="101566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I,J;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I = 257 /8;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J = 456 % 32</a:t>
            </a:r>
          </a:p>
        </p:txBody>
      </p:sp>
    </p:spTree>
    <p:extLst>
      <p:ext uri="{BB962C8B-B14F-4D97-AF65-F5344CB8AC3E}">
        <p14:creationId xmlns:p14="http://schemas.microsoft.com/office/powerpoint/2010/main" val="19240616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运算优化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49886" y="3071428"/>
            <a:ext cx="2296438" cy="101566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I,J;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I = 257 /8;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J = 456 % 32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845888" y="3071427"/>
            <a:ext cx="3852337" cy="101566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I,J;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I = 257 &gt;&gt;3;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J = 456 - (456 &gt;&gt; 4 &lt;&lt; 4);</a:t>
            </a:r>
          </a:p>
        </p:txBody>
      </p:sp>
    </p:spTree>
    <p:extLst>
      <p:ext uri="{BB962C8B-B14F-4D97-AF65-F5344CB8AC3E}">
        <p14:creationId xmlns:p14="http://schemas.microsoft.com/office/powerpoint/2010/main" val="30796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位运算应用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-Mask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1648" y="2605351"/>
            <a:ext cx="7141036" cy="2677656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latinLnBrk="1"/>
            <a:r>
              <a:rPr lang="pt-BR" altLang="zh-C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=   1010 1010</a:t>
            </a:r>
          </a:p>
          <a:p>
            <a:pPr algn="l" latinLnBrk="1"/>
            <a:r>
              <a:rPr lang="pt-BR" altLang="zh-C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=   0000 1111 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（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，掩码）</a:t>
            </a:r>
            <a:endParaRPr lang="pt-BR" altLang="zh-CN" sz="24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 latinLnBrk="1"/>
            <a:r>
              <a:rPr lang="pt-BR" altLang="zh-C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-----------------</a:t>
            </a:r>
          </a:p>
          <a:p>
            <a:pPr algn="l" latinLnBrk="1"/>
            <a:r>
              <a:rPr lang="pt-BR" altLang="zh-C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A&amp;B = 0000 1010  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屏蔽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清零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高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4</a:t>
            </a:r>
            <a:r>
              <a:rPr lang="zh-CN" alt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位</a:t>
            </a:r>
            <a:r>
              <a:rPr lang="pt-BR" altLang="zh-C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</a:p>
          <a:p>
            <a:pPr algn="l" latinLnBrk="1"/>
            <a:r>
              <a:rPr lang="pt-BR" altLang="zh-C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A|B = 1010 1111  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置位低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位</a:t>
            </a:r>
            <a:r>
              <a:rPr lang="pt-BR" altLang="zh-C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</a:p>
          <a:p>
            <a:pPr algn="l" latinLnBrk="1"/>
            <a:r>
              <a:rPr lang="pt-BR" altLang="zh-C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A^B = 1010 </a:t>
            </a:r>
            <a:r>
              <a:rPr lang="pt-BR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01</a:t>
            </a:r>
            <a:r>
              <a:rPr lang="pt-BR" altLang="zh-C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01  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高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位直通，低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位求反</a:t>
            </a:r>
            <a:endParaRPr lang="pt-BR" altLang="zh-CN" sz="24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20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FF00"/>
              </a:buClr>
              <a:buSzPct val="85000"/>
              <a:buFont typeface="Wingdings" panose="05000000000000000000" pitchFamily="2" charset="2"/>
              <a:buChar char="p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FF00FF"/>
              </a:buClr>
              <a:buSzPct val="85000"/>
              <a:buFont typeface="Wingdings" panose="05000000000000000000" pitchFamily="2" charset="2"/>
              <a:buChar char="n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E21E2C"/>
              </a:buClr>
              <a:buSzPct val="85000"/>
              <a:buFont typeface="Wingdings" panose="05000000000000000000" pitchFamily="2" charset="2"/>
              <a:buChar char="u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/>
              <a:t>12-</a:t>
            </a:r>
            <a:fld id="{6DACA670-18FE-4E37-B219-B69E54F56162}" type="slidenum">
              <a:rPr lang="en-US" altLang="zh-CN" sz="1400" b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400" b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将一个数的某位清零</a:t>
            </a:r>
          </a:p>
          <a:p>
            <a:pPr marL="914400" lvl="1" indent="-457200"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       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914400" lvl="1" indent="-457200"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      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如果想将某个数的某个比特清零，只要另找一个数，让对应的该比特置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，然后使两数进行按位与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&amp;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运算，即可达到将此数的特定比特清零的目的。</a:t>
            </a:r>
          </a:p>
          <a:p>
            <a:pPr marL="914400" lvl="1" indent="-457200"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        如：有数为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00101011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，想让该数从右数的第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比特变成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，其他位保持不变。我们另找一个数，该数从右数的第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比特设它为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，其他位全为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11110111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，将两个数进行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&amp;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运算：</a:t>
            </a:r>
          </a:p>
          <a:p>
            <a:pPr marL="1371600" lvl="2" indent="-457200"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0 0 1 0 </a:t>
            </a:r>
            <a:r>
              <a:rPr lang="en-US" altLang="zh-CN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0 1 1</a:t>
            </a:r>
          </a:p>
          <a:p>
            <a:pPr marL="1371600" lvl="2" indent="-457200">
              <a:spcBef>
                <a:spcPct val="0"/>
              </a:spcBef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</a:t>
            </a:r>
            <a:r>
              <a:rPr lang="en-US" altLang="zh-CN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&amp;  1 1 1 1</a:t>
            </a:r>
            <a:r>
              <a:rPr lang="en-US" altLang="zh-CN" u="sng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0 </a:t>
            </a:r>
            <a:r>
              <a:rPr lang="en-US" altLang="zh-CN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1 1 1</a:t>
            </a:r>
          </a:p>
          <a:p>
            <a:pPr marL="1371600" lvl="2" indent="-457200">
              <a:spcBef>
                <a:spcPct val="0"/>
              </a:spcBef>
              <a:buNone/>
              <a:defRPr/>
            </a:pP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0 0 1 0 </a:t>
            </a:r>
            <a:r>
              <a:rPr lang="en-US" altLang="zh-CN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0 1 1</a:t>
            </a:r>
          </a:p>
        </p:txBody>
      </p:sp>
      <p:sp>
        <p:nvSpPr>
          <p:cNvPr id="6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7" name="直接连接符 6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按位与的实际用途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3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FF00"/>
              </a:buClr>
              <a:buSzPct val="85000"/>
              <a:buFont typeface="Wingdings" panose="05000000000000000000" pitchFamily="2" charset="2"/>
              <a:buChar char="p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FF00FF"/>
              </a:buClr>
              <a:buSzPct val="85000"/>
              <a:buFont typeface="Wingdings" panose="05000000000000000000" pitchFamily="2" charset="2"/>
              <a:buChar char="n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E21E2C"/>
              </a:buClr>
              <a:buSzPct val="85000"/>
              <a:buFont typeface="Wingdings" panose="05000000000000000000" pitchFamily="2" charset="2"/>
              <a:buChar char="u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/>
              <a:t>12-</a:t>
            </a:r>
            <a:fld id="{B5AB9055-F2F8-40FF-93A3-07762C5D9ABE}" type="slidenum">
              <a:rPr lang="en-US" altLang="zh-CN" sz="1400" b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400" b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取一个数中某些指定位</a:t>
            </a:r>
          </a:p>
          <a:p>
            <a:pPr marL="914400" lvl="1" indent="-457200">
              <a:buNone/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        如有一个两个字节整数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a=(16a1)</a:t>
            </a:r>
            <a:r>
              <a:rPr kumimoji="1"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，想取出其中的低字节。我们构造一个数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，它的高字节全为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，低字节全为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，即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b=(00ff)</a:t>
            </a:r>
            <a:r>
              <a:rPr kumimoji="1"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=(255)</a:t>
            </a:r>
            <a:r>
              <a:rPr kumimoji="1"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，只需将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与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按位与即可：</a:t>
            </a:r>
          </a:p>
          <a:p>
            <a:pPr marL="457200" indent="-457200">
              <a:buNone/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           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= (16a1)</a:t>
            </a:r>
            <a:r>
              <a:rPr kumimoji="1"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(00010110</a:t>
            </a:r>
            <a:r>
              <a:rPr kumimoji="1" lang="en-US" altLang="zh-CN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10100001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kumimoji="1"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  <a:p>
            <a:pPr marL="457200" indent="-457200"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</a:t>
            </a:r>
            <a:r>
              <a:rPr kumimoji="1" lang="en-US" altLang="zh-CN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&amp; b = (00ff )</a:t>
            </a:r>
            <a:r>
              <a:rPr kumimoji="1" lang="en-US" altLang="zh-CN" u="sng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  <a:r>
              <a:rPr kumimoji="1" lang="en-US" altLang="zh-CN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= (</a:t>
            </a:r>
            <a:r>
              <a:rPr kumimoji="1" lang="en-US" altLang="zh-CN" u="sng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0000000011111111</a:t>
            </a:r>
            <a:r>
              <a:rPr kumimoji="1" lang="en-US" altLang="zh-CN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kumimoji="1" lang="en-US" altLang="zh-CN" u="sng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  <a:p>
            <a:pPr marL="457200" indent="-457200"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(00a1)</a:t>
            </a:r>
            <a:r>
              <a:rPr kumimoji="1"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 (0000000</a:t>
            </a:r>
            <a:r>
              <a:rPr kumimoji="1" lang="en-US" altLang="zh-CN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010100001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kumimoji="1"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6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按位与的实际用途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9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标识符的作用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D629388B-A0FA-4935-A200-9BF72A71C0AB}"/>
              </a:ext>
            </a:extLst>
          </p:cNvPr>
          <p:cNvSpPr>
            <a:spLocks noGrp="1"/>
          </p:cNvSpPr>
          <p:nvPr/>
        </p:nvSpPr>
        <p:spPr>
          <a:xfrm>
            <a:off x="838200" y="1815466"/>
            <a:ext cx="10205484" cy="43585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标识符能指代下列类型的实体</a:t>
            </a:r>
            <a:r>
              <a:rPr lang="zh-CN" altLang="en-US" b="1" dirty="0"/>
              <a:t>名称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对象（变量）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函数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标签（ </a:t>
            </a:r>
            <a:r>
              <a:rPr lang="en-US" altLang="zh-CN" dirty="0"/>
              <a:t>struct </a:t>
            </a:r>
            <a:r>
              <a:rPr lang="zh-CN" altLang="en-US" dirty="0"/>
              <a:t>、 </a:t>
            </a:r>
            <a:r>
              <a:rPr lang="en-US" altLang="zh-CN" dirty="0"/>
              <a:t>union </a:t>
            </a:r>
            <a:r>
              <a:rPr lang="zh-CN" altLang="en-US" dirty="0"/>
              <a:t>或枚举）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结构体或联合体成员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枚举常量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typedef </a:t>
            </a:r>
            <a:r>
              <a:rPr lang="zh-CN" altLang="en-US" dirty="0"/>
              <a:t>名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标号名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宏名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宏形参名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3CEE26-C079-451F-9DE6-2FA630CD20B4}"/>
              </a:ext>
            </a:extLst>
          </p:cNvPr>
          <p:cNvSpPr txBox="1"/>
          <p:nvPr/>
        </p:nvSpPr>
        <p:spPr>
          <a:xfrm>
            <a:off x="1065028" y="6326003"/>
            <a:ext cx="6383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标识符 </a:t>
            </a:r>
            <a:r>
              <a:rPr lang="en-US" altLang="zh-CN" dirty="0">
                <a:hlinkClick r:id="rId4"/>
              </a:rPr>
              <a:t>- cppreference.com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40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FF00"/>
              </a:buClr>
              <a:buSzPct val="85000"/>
              <a:buFont typeface="Wingdings" panose="05000000000000000000" pitchFamily="2" charset="2"/>
              <a:buChar char="p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FF00FF"/>
              </a:buClr>
              <a:buSzPct val="85000"/>
              <a:buFont typeface="Wingdings" panose="05000000000000000000" pitchFamily="2" charset="2"/>
              <a:buChar char="n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E21E2C"/>
              </a:buClr>
              <a:buSzPct val="85000"/>
              <a:buFont typeface="Wingdings" panose="05000000000000000000" pitchFamily="2" charset="2"/>
              <a:buChar char="u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/>
              <a:t>12-</a:t>
            </a:r>
            <a:fld id="{C7442E58-98BF-4348-8439-924794ECEEA5}" type="slidenum">
              <a:rPr lang="en-US" altLang="zh-CN" sz="1400" b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1400" b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使特定位翻转：假设有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01111010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，想使其低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位翻转，即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变为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变为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。可以将它与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00001111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进行∧运算，即</a:t>
            </a:r>
          </a:p>
          <a:p>
            <a:pPr marL="1828800" lvl="3" indent="-457200">
              <a:buNone/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0 1 1 1 </a:t>
            </a:r>
            <a:r>
              <a:rPr kumimoji="1" lang="en-US" altLang="zh-CN" sz="2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1 0 1 0</a:t>
            </a:r>
          </a:p>
          <a:p>
            <a:pPr marL="1828800" lvl="3" indent="-457200">
              <a:buNone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kumimoji="1" lang="en-US" altLang="zh-CN" sz="20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∧    0 0 0 0 1 1 1 1</a:t>
            </a:r>
          </a:p>
          <a:p>
            <a:pPr marL="1828800" lvl="3" indent="-457200">
              <a:buNone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0 1 1 1 </a:t>
            </a:r>
            <a:r>
              <a:rPr kumimoji="1" lang="en-US" altLang="zh-CN" sz="2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0 1 0 1</a:t>
            </a:r>
          </a:p>
          <a:p>
            <a:pPr marL="457200" indent="-457200">
              <a:buNone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要使哪几位翻转就将与其进行∧运算的该几位置为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即可。</a:t>
            </a:r>
            <a:endParaRPr kumimoji="1" lang="en-US" altLang="zh-CN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buNone/>
              <a:defRPr/>
            </a:pPr>
            <a:endParaRPr kumimoji="1" lang="zh-CN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914400" lvl="1" indent="-457200">
              <a:buFont typeface="Wingdings" panose="05000000000000000000" pitchFamily="2" charset="2"/>
              <a:buAutoNum type="arabicPeriod" startAt="2"/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与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相∧，保留原值。如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012∧00=012</a:t>
            </a:r>
          </a:p>
          <a:p>
            <a:pPr marL="1371600" lvl="2" indent="-457200"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0 0 0 0 1 0 1 0</a:t>
            </a:r>
          </a:p>
          <a:p>
            <a:pPr marL="1371600" lvl="2" indent="-457200"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kumimoji="1" lang="en-US" altLang="zh-CN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∧   0 0 0 0 0 0 0 0</a:t>
            </a:r>
          </a:p>
          <a:p>
            <a:pPr marL="1371600" lvl="2" indent="-457200"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0 0 0 0 1 0 1 0</a:t>
            </a:r>
          </a:p>
          <a:p>
            <a:pPr marL="457200" indent="-457200">
              <a:buNone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因为原数中的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与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进行∧运算得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0∧0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得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，故保留原数。</a:t>
            </a:r>
          </a:p>
        </p:txBody>
      </p:sp>
      <p:sp>
        <p:nvSpPr>
          <p:cNvPr id="8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异或的实际用途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71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FF00"/>
              </a:buClr>
              <a:buSzPct val="85000"/>
              <a:buFont typeface="Wingdings" panose="05000000000000000000" pitchFamily="2" charset="2"/>
              <a:buChar char="p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FF00FF"/>
              </a:buClr>
              <a:buSzPct val="85000"/>
              <a:buFont typeface="Wingdings" panose="05000000000000000000" pitchFamily="2" charset="2"/>
              <a:buChar char="n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E21E2C"/>
              </a:buClr>
              <a:buSzPct val="85000"/>
              <a:buFont typeface="Wingdings" panose="05000000000000000000" pitchFamily="2" charset="2"/>
              <a:buChar char="u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/>
              <a:t>12-</a:t>
            </a:r>
            <a:fld id="{B827BA6A-2E2C-4861-817B-856858800DDB}" type="slidenum">
              <a:rPr lang="en-US" altLang="zh-CN" sz="1400" b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1400" b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825624"/>
            <a:ext cx="10785953" cy="4650331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10000"/>
              </a:lnSpc>
              <a:buNone/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若一个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位整数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，想使最低一位为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，可以将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与二进制数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1111111111111110  ( 0177776)</a:t>
            </a:r>
            <a:r>
              <a:rPr kumimoji="1"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8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进行按位与：</a:t>
            </a:r>
          </a:p>
          <a:p>
            <a:pPr marL="1714500" lvl="3" indent="-342900">
              <a:lnSpc>
                <a:spcPct val="110000"/>
              </a:lnSpc>
              <a:buNone/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0 0 0 0 0 0 0 0 0 0 1 1 1 1 0 1</a:t>
            </a:r>
          </a:p>
          <a:p>
            <a:pPr marL="1714500" lvl="3" indent="-342900">
              <a:lnSpc>
                <a:spcPct val="110000"/>
              </a:lnSpc>
              <a:buNone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kumimoji="1" lang="en-US" altLang="zh-CN" sz="20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&amp;   1 1 1 1 1 1 1 1 1 1 1 1 1 1 1 0</a:t>
            </a:r>
          </a:p>
          <a:p>
            <a:pPr marL="1714500" lvl="3" indent="-342900">
              <a:lnSpc>
                <a:spcPct val="110000"/>
              </a:lnSpc>
              <a:buNone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0 0 0 0 0 0 0 0 0 0 1 1 1 1 0 0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     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但若将此程序移植到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32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位计算机上，由于整数用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个字节表示，想将最后一位变成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就不能用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a&amp;0177776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了，应改用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&amp; 037777777776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。这个算法的移植性很差，可以改用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a=a&amp;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～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endParaRPr kumimoji="1" lang="en-US" altLang="zh-CN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10000"/>
              </a:lnSpc>
              <a:buNone/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因为在以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个字节存一个整数时，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的二进制形式为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0000000000000001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，～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是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1111111111111110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。以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个字节存储一个整数时，～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是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1111111111111111111111111111110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kumimoji="1" lang="zh-CN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取反的实际用途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7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赋值运算符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640731" y="1854801"/>
          <a:ext cx="11025489" cy="4452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46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</a:t>
                      </a:r>
                    </a:p>
                  </a:txBody>
                  <a:tcPr marL="11430" marR="11430" marT="11430" marB="114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简单的赋值运算符，把右边操作数的值赋给左边操作数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A + B </a:t>
                      </a:r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将把 </a:t>
                      </a:r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+ B </a:t>
                      </a:r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的值赋给 </a:t>
                      </a:r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+=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加且赋值运算符，把右边操作数加上左边操作数的结果赋值给左边操作数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+= A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相当于 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C + A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-=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减且赋值运算符，把左边操作数减去右边操作数的结果赋值给左边操作数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-= A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相当于 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C - A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乘且赋值运算符，把右边操作数乘以左边操作数的结果赋值给左边操作数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*= A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相当于 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C * A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/=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除且赋值运算符，把左边操作数除以右边操作数的结果赋值给左边操作数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/= A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相当于 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C / A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%=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求模且赋值运算符，求两个操作数的模赋值给左边操作数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%= A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相当于 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C % A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&lt;&lt;=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左移且赋值运算符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&lt;&lt;= 2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等同于 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C &lt;&lt; 2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&gt;&gt;=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右移且赋值运算符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&gt;&gt;= 2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等同于 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C &gt;&gt; 2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&amp;=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按位与且赋值运算符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&amp;= 2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等同于 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C &amp; 2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^=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按位异或且赋值运算符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^= 2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等同于 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C ^ 2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|=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按位或且赋值运算符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|= 2 </a:t>
                      </a:r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等同于 </a:t>
                      </a:r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C | 2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赋值运算符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-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例子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4322" y="1595021"/>
            <a:ext cx="5387762" cy="5262979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i="0" dirty="0" err="1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1 - 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2 - +=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3 - -=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*=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4 - *=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/=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5 - /=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%=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6 - %%=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&lt;&lt;= </a:t>
            </a:r>
            <a:r>
              <a:rPr lang="en-US" altLang="zh-CN" sz="12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7 - &lt;&lt;=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&gt;&gt;= </a:t>
            </a:r>
            <a:r>
              <a:rPr lang="en-US" altLang="zh-CN" sz="12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8 - &gt;&gt;=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&amp;= </a:t>
            </a:r>
            <a:r>
              <a:rPr lang="en-US" altLang="zh-CN" sz="12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9 - &amp;=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^= </a:t>
            </a:r>
            <a:r>
              <a:rPr lang="en-US" altLang="zh-CN" sz="12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10 - ^=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|= </a:t>
            </a:r>
            <a:r>
              <a:rPr lang="en-US" altLang="zh-CN" sz="12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11 - |=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1200" b="1" dirty="0"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8ED819-116C-CBEC-35E4-08A98E9A8331}"/>
              </a:ext>
            </a:extLst>
          </p:cNvPr>
          <p:cNvSpPr txBox="1"/>
          <p:nvPr/>
        </p:nvSpPr>
        <p:spPr>
          <a:xfrm>
            <a:off x="5664743" y="1628724"/>
            <a:ext cx="16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</a:rPr>
              <a:t>ops_and_assign.c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赋值运算符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-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例子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4322" y="1595021"/>
            <a:ext cx="5387762" cy="5262979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i="0" dirty="0" err="1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1 - 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2 - +=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3 - -=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*=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4 - *=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/=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5 - /=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%=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6 - %%=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&lt;&lt;= </a:t>
            </a:r>
            <a:r>
              <a:rPr lang="en-US" altLang="zh-CN" sz="12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7 - &lt;&lt;=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&gt;&gt;= </a:t>
            </a:r>
            <a:r>
              <a:rPr lang="en-US" altLang="zh-CN" sz="12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8 - &gt;&gt;=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&amp;= </a:t>
            </a:r>
            <a:r>
              <a:rPr lang="en-US" altLang="zh-CN" sz="12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9 - &amp;=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^= </a:t>
            </a:r>
            <a:r>
              <a:rPr lang="en-US" altLang="zh-CN" sz="12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10 - ^=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|= </a:t>
            </a:r>
            <a:r>
              <a:rPr lang="en-US" altLang="zh-CN" sz="12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11 - |=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1200" b="1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98820" y="2133121"/>
            <a:ext cx="6083717" cy="378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7610" rIns="91440" bIns="4761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左侧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的代码被编译和执行时，它会产生下列结果：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运算符实例，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运算符实例，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运算符实例，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运算符实例，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441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运算符实例，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运算符实例，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运算符实例，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&gt;&gt;=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运算符实例，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&amp;=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运算符实例，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^=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运算符实例，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|=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运算符实例，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34757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其他运算符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1608471" y="2733040"/>
          <a:ext cx="8975057" cy="243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4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6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</a:t>
                      </a:r>
                    </a:p>
                  </a:txBody>
                  <a:tcPr marL="11430" marR="11430" marT="11430" marB="114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sizeof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返回变量的大小。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sizeof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(a) 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将返回 </a:t>
                      </a:r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，其中 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是整数。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返回变量的地址。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&amp;a; </a:t>
                      </a:r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将给出变量的实际地址。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指向一个变量。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a; </a:t>
                      </a:r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将指向一个变量。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 :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条件表达式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如果条件为真 </a:t>
                      </a:r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 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则值为 </a:t>
                      </a:r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: 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否则值为 </a:t>
                      </a:r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其他运算符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-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例子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2423" y="1583845"/>
            <a:ext cx="6480026" cy="5262979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i="0" dirty="0" err="1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运算符实例 *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600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1 - </a:t>
            </a:r>
            <a:r>
              <a:rPr lang="zh-CN" altLang="en-US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变量 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zh-CN" altLang="en-US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的大小 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</a:t>
            </a:r>
            <a:r>
              <a:rPr lang="en-US" altLang="zh-CN" sz="1600" b="0" i="0" dirty="0" err="1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lang="en-US" altLang="zh-CN" sz="16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2 - </a:t>
            </a:r>
            <a:r>
              <a:rPr lang="zh-CN" altLang="en-US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变量 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zh-CN" altLang="en-US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的大小 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</a:t>
            </a:r>
            <a:r>
              <a:rPr lang="en-US" altLang="zh-CN" sz="1600" b="0" i="0" dirty="0" err="1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lang="en-US" altLang="zh-CN" sz="16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3 - </a:t>
            </a:r>
            <a:r>
              <a:rPr lang="zh-CN" altLang="en-US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变量 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的大小 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</a:t>
            </a:r>
            <a:r>
              <a:rPr lang="en-US" altLang="zh-CN" sz="1600" b="0" i="0" dirty="0" err="1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lang="en-US" altLang="zh-CN" sz="16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/* &amp; 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和 * 运算符实例 *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600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 ‘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 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现在包含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‘a’ 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的地址 *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endParaRPr lang="en-US" altLang="zh-CN" sz="1600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zh-CN" altLang="en-US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6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i="0" dirty="0" err="1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是 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6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三元运算符实例 *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600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6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zh-CN" sz="16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6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zh-CN" altLang="en-US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6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6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zh-CN" sz="16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6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zh-CN" altLang="en-US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6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195731" y="2433277"/>
            <a:ext cx="4591115" cy="317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7610" rIns="91440" bIns="4761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左侧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的代码被编译和执行时，它会产生下列结果：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的大小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b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的大小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的大小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ptr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627D6D-DD5D-E4A3-6AFA-A692E4323CAE}"/>
              </a:ext>
            </a:extLst>
          </p:cNvPr>
          <p:cNvSpPr txBox="1"/>
          <p:nvPr/>
        </p:nvSpPr>
        <p:spPr>
          <a:xfrm>
            <a:off x="6722449" y="1528840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</a:rPr>
              <a:t>ops_others.c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61452" y="2867904"/>
            <a:ext cx="1886392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中山大学计算机学院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EF16FDC-B651-4822-BEFC-9D6AA648E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666750"/>
            <a:ext cx="5200650" cy="52006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1E0BAAB-5EFF-4FF5-9F02-FF9657F3F183}"/>
              </a:ext>
            </a:extLst>
          </p:cNvPr>
          <p:cNvSpPr txBox="1"/>
          <p:nvPr/>
        </p:nvSpPr>
        <p:spPr>
          <a:xfrm>
            <a:off x="6696075" y="2482245"/>
            <a:ext cx="4371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下载课件</a:t>
            </a:r>
            <a:endParaRPr lang="en-US" altLang="zh-CN" sz="4800" dirty="0"/>
          </a:p>
          <a:p>
            <a:r>
              <a:rPr lang="zh-CN" altLang="en-US" sz="4800" dirty="0"/>
              <a:t>的二维码</a:t>
            </a:r>
          </a:p>
        </p:txBody>
      </p:sp>
    </p:spTree>
    <p:extLst>
      <p:ext uri="{BB962C8B-B14F-4D97-AF65-F5344CB8AC3E}">
        <p14:creationId xmlns:p14="http://schemas.microsoft.com/office/powerpoint/2010/main" val="289049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使用有意义，可读的标识符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D629388B-A0FA-4935-A200-9BF72A71C0AB}"/>
              </a:ext>
            </a:extLst>
          </p:cNvPr>
          <p:cNvSpPr>
            <a:spLocks noGrp="1"/>
          </p:cNvSpPr>
          <p:nvPr/>
        </p:nvSpPr>
        <p:spPr>
          <a:xfrm>
            <a:off x="838200" y="1815466"/>
            <a:ext cx="10205484" cy="4748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以下哪些标识符是合法的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以下哪些是好的标识符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AA9C13-7FD4-4665-8897-034D1995C2B1}"/>
              </a:ext>
            </a:extLst>
          </p:cNvPr>
          <p:cNvSpPr txBox="1"/>
          <p:nvPr/>
        </p:nvSpPr>
        <p:spPr>
          <a:xfrm>
            <a:off x="1066800" y="2598003"/>
            <a:ext cx="98705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age_of_dog</a:t>
            </a:r>
            <a:r>
              <a:rPr lang="en-US" altLang="zh-CN" sz="2400" dirty="0">
                <a:latin typeface="Consolas" panose="020B0609020204030204" pitchFamily="49" charset="0"/>
              </a:rPr>
              <a:t>   taxRateY2K    </a:t>
            </a:r>
            <a:r>
              <a:rPr lang="en-US" altLang="zh-CN" sz="2400" dirty="0" err="1">
                <a:latin typeface="Consolas" panose="020B0609020204030204" pitchFamily="49" charset="0"/>
              </a:rPr>
              <a:t>PrintHeading</a:t>
            </a:r>
            <a:r>
              <a:rPr lang="en-US" altLang="zh-CN" sz="2400" dirty="0">
                <a:latin typeface="Consolas" panose="020B0609020204030204" pitchFamily="49" charset="0"/>
              </a:rPr>
              <a:t>     _EAX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Age#         Age-Of-Cat    </a:t>
            </a:r>
            <a:r>
              <a:rPr lang="en-US" altLang="zh-CN" sz="2400" dirty="0" err="1">
                <a:latin typeface="Consolas" panose="020B0609020204030204" pitchFamily="49" charset="0"/>
              </a:rPr>
              <a:t>ageOfHorse</a:t>
            </a:r>
            <a:r>
              <a:rPr lang="en-US" altLang="zh-CN" sz="2400" dirty="0">
                <a:latin typeface="Consolas" panose="020B0609020204030204" pitchFamily="49" charset="0"/>
              </a:rPr>
              <a:t>       2000TaxRate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EA27C2-56DF-4846-83D4-908D3A9CF3C2}"/>
              </a:ext>
            </a:extLst>
          </p:cNvPr>
          <p:cNvSpPr txBox="1"/>
          <p:nvPr/>
        </p:nvSpPr>
        <p:spPr>
          <a:xfrm>
            <a:off x="2631206" y="282883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✔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763E42-D803-41E8-BA86-931466E26382}"/>
              </a:ext>
            </a:extLst>
          </p:cNvPr>
          <p:cNvSpPr txBox="1"/>
          <p:nvPr/>
        </p:nvSpPr>
        <p:spPr>
          <a:xfrm>
            <a:off x="4719145" y="282883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✔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5469A5-9613-45B6-818A-298EE009CB9E}"/>
              </a:ext>
            </a:extLst>
          </p:cNvPr>
          <p:cNvSpPr txBox="1"/>
          <p:nvPr/>
        </p:nvSpPr>
        <p:spPr>
          <a:xfrm>
            <a:off x="7430447" y="282883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62604D-417C-4A8A-9B60-54D87BF76A16}"/>
              </a:ext>
            </a:extLst>
          </p:cNvPr>
          <p:cNvSpPr txBox="1"/>
          <p:nvPr/>
        </p:nvSpPr>
        <p:spPr>
          <a:xfrm>
            <a:off x="9058735" y="278724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✔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8D27341-49D2-4E14-9611-536212E5B081}"/>
              </a:ext>
            </a:extLst>
          </p:cNvPr>
          <p:cNvSpPr txBox="1"/>
          <p:nvPr/>
        </p:nvSpPr>
        <p:spPr>
          <a:xfrm>
            <a:off x="7135466" y="315658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✔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7963DB-ACFF-4CD5-8331-25DAC7676B0D}"/>
              </a:ext>
            </a:extLst>
          </p:cNvPr>
          <p:cNvSpPr txBox="1"/>
          <p:nvPr/>
        </p:nvSpPr>
        <p:spPr>
          <a:xfrm>
            <a:off x="921489" y="4465712"/>
            <a:ext cx="9870559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PRINTTOPPORTION             PRINT_TOP_PORTION</a:t>
            </a:r>
          </a:p>
          <a:p>
            <a:r>
              <a:rPr lang="en-US" altLang="zh-CN" sz="2400" dirty="0" err="1">
                <a:latin typeface="Consolas" panose="020B0609020204030204" pitchFamily="49" charset="0"/>
              </a:rPr>
              <a:t>Printtopportion</a:t>
            </a:r>
            <a:r>
              <a:rPr lang="en-US" altLang="zh-CN" sz="2400" dirty="0">
                <a:latin typeface="Consolas" panose="020B0609020204030204" pitchFamily="49" charset="0"/>
              </a:rPr>
              <a:t>             </a:t>
            </a:r>
            <a:r>
              <a:rPr lang="en-US" altLang="zh-CN" sz="2400" dirty="0" err="1">
                <a:latin typeface="Consolas" panose="020B0609020204030204" pitchFamily="49" charset="0"/>
              </a:rPr>
              <a:t>printTopPortion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latin typeface="Consolas" panose="020B0609020204030204" pitchFamily="49" charset="0"/>
              </a:rPr>
              <a:t>Print_Top_Portion</a:t>
            </a:r>
            <a:r>
              <a:rPr lang="en-US" altLang="zh-CN" sz="2400" dirty="0">
                <a:latin typeface="Consolas" panose="020B0609020204030204" pitchFamily="49" charset="0"/>
              </a:rPr>
              <a:t>           </a:t>
            </a:r>
            <a:r>
              <a:rPr lang="en-US" altLang="zh-CN" sz="2400" dirty="0" err="1">
                <a:latin typeface="Consolas" panose="020B0609020204030204" pitchFamily="49" charset="0"/>
              </a:rPr>
              <a:t>PrintTopPortion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latin typeface="Consolas" panose="020B0609020204030204" pitchFamily="49" charset="0"/>
              </a:rPr>
              <a:t>pRiNtToPpOrTion</a:t>
            </a:r>
            <a:r>
              <a:rPr lang="en-US" altLang="zh-CN" sz="2400" dirty="0">
                <a:latin typeface="Consolas" panose="020B0609020204030204" pitchFamily="49" charset="0"/>
              </a:rPr>
              <a:t>             </a:t>
            </a:r>
            <a:r>
              <a:rPr lang="en-US" altLang="zh-CN" sz="2400" dirty="0" err="1">
                <a:latin typeface="Consolas" panose="020B0609020204030204" pitchFamily="49" charset="0"/>
              </a:rPr>
              <a:t>isPrintTopPortion</a:t>
            </a:r>
            <a:r>
              <a:rPr lang="en-US" altLang="zh-CN" sz="2400" dirty="0">
                <a:latin typeface="Consolas" panose="020B0609020204030204" pitchFamily="49" charset="0"/>
              </a:rPr>
              <a:t>                             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42D2FA1-1F59-9DE3-DAAE-F821C403A082}"/>
              </a:ext>
            </a:extLst>
          </p:cNvPr>
          <p:cNvGrpSpPr/>
          <p:nvPr/>
        </p:nvGrpSpPr>
        <p:grpSpPr>
          <a:xfrm>
            <a:off x="5421087" y="4234879"/>
            <a:ext cx="3788228" cy="2107864"/>
            <a:chOff x="5421087" y="4234879"/>
            <a:chExt cx="3788228" cy="2107864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CD4CABB-85E6-4BCA-8268-911EF96FB8AB}"/>
                </a:ext>
              </a:extLst>
            </p:cNvPr>
            <p:cNvSpPr txBox="1"/>
            <p:nvPr/>
          </p:nvSpPr>
          <p:spPr>
            <a:xfrm>
              <a:off x="7064170" y="4234879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✔</a:t>
              </a:r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46B22BF6-00A1-1B83-5AAD-12B4F5B14BE8}"/>
                </a:ext>
              </a:extLst>
            </p:cNvPr>
            <p:cNvSpPr/>
            <p:nvPr/>
          </p:nvSpPr>
          <p:spPr>
            <a:xfrm>
              <a:off x="5421087" y="4405086"/>
              <a:ext cx="3788228" cy="1937657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412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6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常见的标识符命名风格（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Style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D629388B-A0FA-4935-A200-9BF72A71C0AB}"/>
              </a:ext>
            </a:extLst>
          </p:cNvPr>
          <p:cNvSpPr>
            <a:spLocks noGrp="1"/>
          </p:cNvSpPr>
          <p:nvPr/>
        </p:nvSpPr>
        <p:spPr>
          <a:xfrm>
            <a:off x="838200" y="1815466"/>
            <a:ext cx="10205484" cy="43585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b="1" dirty="0"/>
              <a:t>Unix like </a:t>
            </a:r>
            <a:r>
              <a:rPr lang="zh-CN" altLang="en-US" b="1" dirty="0"/>
              <a:t>风格</a:t>
            </a:r>
            <a:r>
              <a:rPr lang="zh-CN" altLang="en-US" dirty="0"/>
              <a:t>：单词用大写或小写字母，单词间用下划线风格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大写风格：常用于常量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例如：</a:t>
            </a:r>
            <a:r>
              <a:rPr lang="en-US" altLang="zh-CN" dirty="0"/>
              <a:t>PI</a:t>
            </a:r>
            <a:r>
              <a:rPr lang="zh-CN" altLang="en-US" dirty="0"/>
              <a:t>，</a:t>
            </a:r>
            <a:r>
              <a:rPr lang="en-US" altLang="zh-CN" dirty="0"/>
              <a:t>E, INT_MAX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小写风格：常用于局部的变量、函数等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例如：</a:t>
            </a:r>
            <a:r>
              <a:rPr lang="en-US" altLang="zh-CN" dirty="0" err="1"/>
              <a:t>printf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length</a:t>
            </a:r>
            <a:r>
              <a:rPr lang="zh-CN" altLang="en-US" dirty="0"/>
              <a:t>，</a:t>
            </a:r>
            <a:r>
              <a:rPr lang="en-US" altLang="zh-CN" dirty="0" err="1"/>
              <a:t>my_age</a:t>
            </a:r>
            <a:r>
              <a:rPr lang="en-US" altLang="zh-CN" dirty="0"/>
              <a:t>, </a:t>
            </a:r>
            <a:r>
              <a:rPr lang="en-US" altLang="zh-CN" dirty="0" err="1"/>
              <a:t>text_color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b="1" dirty="0"/>
              <a:t>驼峰（</a:t>
            </a:r>
            <a:r>
              <a:rPr lang="en-US" altLang="zh-CN" b="1" dirty="0"/>
              <a:t>camelCase</a:t>
            </a:r>
            <a:r>
              <a:rPr lang="zh-CN" altLang="en-US" b="1" dirty="0"/>
              <a:t>）风格</a:t>
            </a:r>
            <a:r>
              <a:rPr lang="zh-CN" altLang="en-US" dirty="0"/>
              <a:t>：首字母大写的单词连接一起形成驼峰一样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大驼峰风格：常用于全局事物如类型名、结构名、函数等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例如：</a:t>
            </a:r>
            <a:r>
              <a:rPr lang="en-US" altLang="zh-CN" dirty="0"/>
              <a:t>Point</a:t>
            </a:r>
            <a:r>
              <a:rPr lang="zh-CN" altLang="en-US" dirty="0"/>
              <a:t>，</a:t>
            </a:r>
            <a:r>
              <a:rPr lang="en-US" altLang="zh-CN" dirty="0"/>
              <a:t>Vector</a:t>
            </a:r>
            <a:r>
              <a:rPr lang="zh-CN" altLang="en-US" dirty="0"/>
              <a:t>，</a:t>
            </a:r>
            <a:r>
              <a:rPr lang="en-US" altLang="zh-CN" dirty="0"/>
              <a:t>Color</a:t>
            </a:r>
            <a:r>
              <a:rPr lang="zh-CN" altLang="en-US" dirty="0"/>
              <a:t>，</a:t>
            </a:r>
            <a:r>
              <a:rPr lang="en-US" altLang="zh-CN" dirty="0" err="1"/>
              <a:t>WindowStyle</a:t>
            </a:r>
            <a:r>
              <a:rPr lang="zh-CN" altLang="en-US" dirty="0"/>
              <a:t>，</a:t>
            </a:r>
            <a:r>
              <a:rPr lang="en-US" altLang="zh-CN" dirty="0" err="1"/>
              <a:t>ContextMenu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小驼峰风格：常用于局部的变量、函数等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例如：</a:t>
            </a:r>
            <a:r>
              <a:rPr lang="en-US" altLang="zh-CN" dirty="0" err="1"/>
              <a:t>myAge</a:t>
            </a:r>
            <a:r>
              <a:rPr lang="en-US" altLang="zh-CN" dirty="0"/>
              <a:t>, </a:t>
            </a:r>
            <a:r>
              <a:rPr lang="en-US" altLang="zh-CN" dirty="0" err="1"/>
              <a:t>textColor</a:t>
            </a:r>
            <a:r>
              <a:rPr lang="en-US" altLang="zh-CN" dirty="0"/>
              <a:t>, </a:t>
            </a:r>
            <a:r>
              <a:rPr lang="en-US" altLang="zh-CN" dirty="0" err="1"/>
              <a:t>firstName</a:t>
            </a:r>
            <a:r>
              <a:rPr lang="en-US" altLang="zh-CN" dirty="0"/>
              <a:t>, </a:t>
            </a:r>
            <a:r>
              <a:rPr lang="en-US" altLang="zh-CN" dirty="0" err="1"/>
              <a:t>numberOfYears</a:t>
            </a:r>
            <a:r>
              <a:rPr lang="en-US" altLang="zh-CN" dirty="0"/>
              <a:t>, </a:t>
            </a:r>
            <a:r>
              <a:rPr lang="en-US" altLang="zh-CN" dirty="0" err="1"/>
              <a:t>annualInterestRate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b="1" dirty="0"/>
              <a:t>匈牙利风格</a:t>
            </a:r>
            <a:r>
              <a:rPr lang="zh-CN" altLang="en-US" dirty="0"/>
              <a:t>：用一个前缀表示数据类型。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例如，用</a:t>
            </a:r>
            <a:r>
              <a:rPr lang="en-US" altLang="zh-CN" dirty="0"/>
              <a:t>is</a:t>
            </a:r>
            <a:r>
              <a:rPr lang="zh-CN" altLang="en-US" dirty="0"/>
              <a:t>作为前缀表示布尔数据。</a:t>
            </a:r>
            <a:r>
              <a:rPr lang="en-US" altLang="zh-CN" dirty="0" err="1"/>
              <a:t>isOK</a:t>
            </a:r>
            <a:r>
              <a:rPr lang="zh-CN" altLang="en-US" dirty="0"/>
              <a:t>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846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C 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关键词（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keywords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D629388B-A0FA-4935-A200-9BF72A71C0AB}"/>
              </a:ext>
            </a:extLst>
          </p:cNvPr>
          <p:cNvSpPr>
            <a:spLocks noGrp="1"/>
          </p:cNvSpPr>
          <p:nvPr/>
        </p:nvSpPr>
        <p:spPr>
          <a:xfrm>
            <a:off x="838200" y="1815466"/>
            <a:ext cx="10205484" cy="737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/>
              <a:t>C </a:t>
            </a:r>
            <a:r>
              <a:rPr lang="zh-CN" altLang="en-US" dirty="0"/>
              <a:t>中</a:t>
            </a:r>
            <a:r>
              <a:rPr lang="zh-CN" altLang="en-US" b="1" dirty="0"/>
              <a:t>保留的标识符（</a:t>
            </a:r>
            <a:r>
              <a:rPr lang="en-US" altLang="zh-CN" b="1" dirty="0"/>
              <a:t>Reserved identifiers</a:t>
            </a:r>
            <a:r>
              <a:rPr lang="zh-CN" altLang="en-US" b="1" dirty="0"/>
              <a:t>）</a:t>
            </a:r>
            <a:r>
              <a:rPr lang="zh-CN" altLang="en-US" dirty="0"/>
              <a:t>列表。因为语言使用这些关键词，故不可重定义它们。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4355CF-130A-4DFD-BB77-FE7CAB93B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411" y="2603315"/>
            <a:ext cx="7229475" cy="39338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6D0CC11-FE03-4D15-8DC0-C8FD7C420EE7}"/>
              </a:ext>
            </a:extLst>
          </p:cNvPr>
          <p:cNvSpPr txBox="1"/>
          <p:nvPr/>
        </p:nvSpPr>
        <p:spPr>
          <a:xfrm>
            <a:off x="8364279" y="3104970"/>
            <a:ext cx="3225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随着</a:t>
            </a:r>
            <a:r>
              <a:rPr lang="en-US" altLang="zh-CN" dirty="0"/>
              <a:t>C</a:t>
            </a:r>
            <a:r>
              <a:rPr lang="zh-CN" altLang="en-US" dirty="0"/>
              <a:t>语言的发展，关键字越来越多，详细参考：</a:t>
            </a:r>
            <a:endParaRPr lang="en-US" altLang="zh-CN" dirty="0"/>
          </a:p>
          <a:p>
            <a:endParaRPr lang="en-US" altLang="zh-CN" dirty="0">
              <a:hlinkClick r:id="" action="ppaction://noaction"/>
            </a:endParaRPr>
          </a:p>
          <a:p>
            <a:r>
              <a:rPr lang="en-US" altLang="zh-CN" dirty="0">
                <a:hlinkClick r:id="" action="ppaction://noaction"/>
              </a:rPr>
              <a:t>C </a:t>
            </a:r>
            <a:r>
              <a:rPr lang="zh-CN" altLang="en-US" dirty="0">
                <a:hlinkClick r:id="rId5"/>
              </a:rPr>
              <a:t>关键词 </a:t>
            </a:r>
            <a:r>
              <a:rPr lang="en-US" altLang="zh-CN" dirty="0">
                <a:hlinkClick r:id="rId5"/>
              </a:rPr>
              <a:t>- cppreference.com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hlinkClick r:id="rId6"/>
              </a:rPr>
              <a:t>标识符 </a:t>
            </a:r>
            <a:r>
              <a:rPr lang="en-US" altLang="zh-CN" dirty="0">
                <a:hlinkClick r:id="rId6"/>
              </a:rPr>
              <a:t>- cppreference.com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2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C 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关键词的记忆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D629388B-A0FA-4935-A200-9BF72A71C0AB}"/>
              </a:ext>
            </a:extLst>
          </p:cNvPr>
          <p:cNvSpPr>
            <a:spLocks noGrp="1"/>
          </p:cNvSpPr>
          <p:nvPr/>
        </p:nvSpPr>
        <p:spPr>
          <a:xfrm>
            <a:off x="838200" y="1815465"/>
            <a:ext cx="10205484" cy="4250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/>
              <a:t>C </a:t>
            </a:r>
            <a:r>
              <a:rPr lang="zh-CN" altLang="en-US" sz="2000" dirty="0"/>
              <a:t>基本数据类型名称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en-US" altLang="zh-CN" sz="1600" dirty="0"/>
              <a:t>char</a:t>
            </a:r>
            <a:r>
              <a:rPr lang="zh-CN" altLang="en-US" sz="1600" dirty="0"/>
              <a:t>，</a:t>
            </a:r>
            <a:r>
              <a:rPr lang="en-US" altLang="zh-CN" sz="1600" dirty="0"/>
              <a:t>short</a:t>
            </a:r>
            <a:r>
              <a:rPr lang="zh-CN" altLang="en-US" sz="1600" dirty="0"/>
              <a:t>，</a:t>
            </a:r>
            <a:r>
              <a:rPr lang="en-US" altLang="zh-CN" sz="1600" dirty="0"/>
              <a:t>int</a:t>
            </a:r>
            <a:r>
              <a:rPr lang="zh-CN" altLang="en-US" sz="1600" dirty="0"/>
              <a:t>，</a:t>
            </a:r>
            <a:r>
              <a:rPr lang="en-US" altLang="zh-CN" sz="1600" dirty="0"/>
              <a:t>long</a:t>
            </a:r>
            <a:r>
              <a:rPr lang="zh-CN" altLang="en-US" sz="1600" dirty="0"/>
              <a:t>，</a:t>
            </a:r>
            <a:r>
              <a:rPr lang="en-US" altLang="zh-CN" sz="1600" dirty="0"/>
              <a:t>float</a:t>
            </a:r>
            <a:r>
              <a:rPr lang="zh-CN" altLang="en-US" sz="1600" dirty="0"/>
              <a:t>，</a:t>
            </a:r>
            <a:r>
              <a:rPr lang="en-US" altLang="zh-CN" sz="1600" dirty="0"/>
              <a:t>double</a:t>
            </a:r>
            <a:r>
              <a:rPr lang="zh-CN" altLang="en-US" sz="1600" dirty="0"/>
              <a:t>，</a:t>
            </a:r>
            <a:r>
              <a:rPr lang="en-US" altLang="zh-CN" sz="1600" dirty="0"/>
              <a:t>void 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/>
              <a:t>建议不要使用的标识符： 已下划线开头的首字母大写单词，如 </a:t>
            </a:r>
            <a:r>
              <a:rPr lang="en-US" altLang="zh-CN" sz="1600" dirty="0"/>
              <a:t>_Bool; </a:t>
            </a:r>
            <a:r>
              <a:rPr lang="zh-CN" altLang="en-US" sz="1600" dirty="0"/>
              <a:t>以 </a:t>
            </a:r>
            <a:r>
              <a:rPr lang="en-US" altLang="zh-CN" sz="1600" dirty="0"/>
              <a:t>_t </a:t>
            </a:r>
            <a:r>
              <a:rPr lang="zh-CN" altLang="en-US" sz="1600" dirty="0"/>
              <a:t>结尾，如 </a:t>
            </a:r>
            <a:r>
              <a:rPr lang="en-US" altLang="zh-CN" sz="1600" dirty="0" err="1"/>
              <a:t>size_t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对象的修饰、限定或属性名称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en-US" altLang="zh-CN" sz="1600" dirty="0"/>
              <a:t>signed</a:t>
            </a:r>
            <a:r>
              <a:rPr lang="zh-CN" altLang="en-US" sz="1600" dirty="0"/>
              <a:t>，</a:t>
            </a:r>
            <a:r>
              <a:rPr lang="en-US" altLang="zh-CN" sz="1600" dirty="0"/>
              <a:t>unsigned</a:t>
            </a:r>
            <a:r>
              <a:rPr lang="zh-CN" altLang="en-US" sz="1600" dirty="0"/>
              <a:t>，</a:t>
            </a:r>
            <a:r>
              <a:rPr lang="en-US" altLang="zh-CN" sz="1600" dirty="0"/>
              <a:t>long</a:t>
            </a:r>
            <a:r>
              <a:rPr lang="zh-CN" altLang="en-US" sz="1600" dirty="0"/>
              <a:t>，</a:t>
            </a:r>
            <a:r>
              <a:rPr lang="en-US" altLang="zh-CN" sz="1600" dirty="0"/>
              <a:t>const</a:t>
            </a:r>
            <a:r>
              <a:rPr lang="zh-CN" altLang="en-US" sz="1600" dirty="0"/>
              <a:t>，</a:t>
            </a:r>
            <a:r>
              <a:rPr lang="en-US" altLang="zh-CN" sz="1600" dirty="0"/>
              <a:t>static</a:t>
            </a:r>
            <a:r>
              <a:rPr lang="zh-CN" altLang="en-US" sz="1600" dirty="0"/>
              <a:t>，</a:t>
            </a:r>
            <a:r>
              <a:rPr lang="en-US" altLang="zh-CN" sz="1600" dirty="0"/>
              <a:t>extern</a:t>
            </a:r>
            <a:r>
              <a:rPr lang="zh-CN" altLang="en-US" sz="1600" dirty="0"/>
              <a:t>，</a:t>
            </a:r>
            <a:r>
              <a:rPr lang="en-US" altLang="zh-CN" sz="1600" dirty="0"/>
              <a:t>volatile</a:t>
            </a:r>
            <a:r>
              <a:rPr lang="zh-CN" altLang="en-US" sz="1600" dirty="0"/>
              <a:t>，</a:t>
            </a:r>
            <a:r>
              <a:rPr lang="en-US" altLang="zh-CN" sz="1600" dirty="0"/>
              <a:t>auto</a:t>
            </a:r>
            <a:r>
              <a:rPr lang="zh-CN" altLang="en-US" sz="1600" dirty="0"/>
              <a:t>，</a:t>
            </a:r>
            <a:r>
              <a:rPr lang="en-US" altLang="zh-CN" sz="1600" dirty="0"/>
              <a:t>register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复杂数据申明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en-US" altLang="zh-CN" sz="1600" dirty="0"/>
              <a:t>struct</a:t>
            </a:r>
            <a:r>
              <a:rPr lang="zh-CN" altLang="en-US" sz="1600" dirty="0"/>
              <a:t>（结构体申明），</a:t>
            </a:r>
            <a:r>
              <a:rPr lang="en-US" altLang="zh-CN" sz="1600" dirty="0"/>
              <a:t>union</a:t>
            </a:r>
            <a:r>
              <a:rPr lang="zh-CN" altLang="en-US" sz="1600" dirty="0"/>
              <a:t>（共用体申明），</a:t>
            </a:r>
            <a:r>
              <a:rPr lang="en-US" altLang="zh-CN" sz="1600" dirty="0" err="1"/>
              <a:t>enum</a:t>
            </a:r>
            <a:r>
              <a:rPr lang="zh-CN" altLang="en-US" sz="1600" dirty="0"/>
              <a:t>（枚举申明），</a:t>
            </a:r>
            <a:r>
              <a:rPr lang="en-US" altLang="zh-CN" sz="1600" dirty="0"/>
              <a:t>typedef</a:t>
            </a:r>
            <a:r>
              <a:rPr lang="zh-CN" altLang="en-US" sz="1600" dirty="0"/>
              <a:t>（类型别名申明）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特殊操作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en-US" altLang="zh-CN" sz="1600" dirty="0" err="1"/>
              <a:t>sizeof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程序结构控制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1600" dirty="0"/>
              <a:t> </a:t>
            </a:r>
            <a:r>
              <a:rPr lang="en-US" altLang="zh-CN" sz="1600" dirty="0"/>
              <a:t>if</a:t>
            </a:r>
            <a:r>
              <a:rPr lang="zh-CN" altLang="en-US" sz="1600" dirty="0"/>
              <a:t>，</a:t>
            </a:r>
            <a:r>
              <a:rPr lang="en-US" altLang="zh-CN" sz="1600" dirty="0"/>
              <a:t>else</a:t>
            </a:r>
            <a:r>
              <a:rPr lang="zh-CN" altLang="en-US" sz="1600" dirty="0"/>
              <a:t>，</a:t>
            </a:r>
            <a:r>
              <a:rPr lang="en-US" altLang="zh-CN" sz="1600" dirty="0"/>
              <a:t>switch</a:t>
            </a:r>
            <a:r>
              <a:rPr lang="zh-CN" altLang="en-US" sz="1600" dirty="0"/>
              <a:t>，</a:t>
            </a:r>
            <a:r>
              <a:rPr lang="en-US" altLang="zh-CN" sz="1600" dirty="0"/>
              <a:t>case</a:t>
            </a:r>
            <a:r>
              <a:rPr lang="zh-CN" altLang="en-US" sz="1600" dirty="0"/>
              <a:t>，</a:t>
            </a:r>
            <a:r>
              <a:rPr lang="en-US" altLang="zh-CN" sz="1600" dirty="0"/>
              <a:t>default</a:t>
            </a:r>
            <a:r>
              <a:rPr lang="zh-CN" altLang="en-US" sz="1600" dirty="0"/>
              <a:t>，</a:t>
            </a:r>
            <a:r>
              <a:rPr lang="en-US" altLang="zh-CN" sz="1600" dirty="0"/>
              <a:t>for</a:t>
            </a:r>
            <a:r>
              <a:rPr lang="zh-CN" altLang="en-US" sz="1600" dirty="0"/>
              <a:t>，</a:t>
            </a:r>
            <a:r>
              <a:rPr lang="en-US" altLang="zh-CN" sz="1600" dirty="0"/>
              <a:t>while</a:t>
            </a:r>
            <a:r>
              <a:rPr lang="zh-CN" altLang="en-US" sz="1600" dirty="0"/>
              <a:t>，</a:t>
            </a:r>
            <a:r>
              <a:rPr lang="en-US" altLang="zh-CN" sz="1600" dirty="0"/>
              <a:t>do</a:t>
            </a:r>
            <a:r>
              <a:rPr lang="zh-CN" altLang="en-US" sz="1600" dirty="0"/>
              <a:t>，</a:t>
            </a:r>
            <a:r>
              <a:rPr lang="en-US" altLang="zh-CN" sz="1600" dirty="0"/>
              <a:t>return</a:t>
            </a:r>
            <a:r>
              <a:rPr lang="zh-CN" altLang="en-US" sz="1600" dirty="0"/>
              <a:t>，</a:t>
            </a:r>
            <a:r>
              <a:rPr lang="en-US" altLang="zh-CN" sz="1600" dirty="0"/>
              <a:t>continue</a:t>
            </a:r>
            <a:r>
              <a:rPr lang="zh-CN" altLang="en-US" sz="1600" dirty="0"/>
              <a:t>，</a:t>
            </a:r>
            <a:r>
              <a:rPr lang="en-US" altLang="zh-CN" sz="1600" dirty="0"/>
              <a:t>break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goto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54004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4723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5604</TotalTime>
  <Words>8416</Words>
  <Application>Microsoft Office PowerPoint</Application>
  <PresentationFormat>宽屏</PresentationFormat>
  <Paragraphs>1061</Paragraphs>
  <Slides>58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5" baseType="lpstr">
      <vt:lpstr>-apple-system</vt:lpstr>
      <vt:lpstr>Arial Unicode MS</vt:lpstr>
      <vt:lpstr>DejaVuSans</vt:lpstr>
      <vt:lpstr>FandolSong</vt:lpstr>
      <vt:lpstr>Helvetica Neue</vt:lpstr>
      <vt:lpstr>Impact MT Std</vt:lpstr>
      <vt:lpstr>Menlo</vt:lpstr>
      <vt:lpstr>等线</vt:lpstr>
      <vt:lpstr>等线 Light</vt:lpstr>
      <vt:lpstr>宋体</vt:lpstr>
      <vt:lpstr>微软雅黑</vt:lpstr>
      <vt:lpstr>Arial</vt:lpstr>
      <vt:lpstr>Cambria Math</vt:lpstr>
      <vt:lpstr>Consolas</vt:lpstr>
      <vt:lpstr>Lucida Console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答辩-19</dc:title>
  <dc:creator>LP</dc:creator>
  <cp:lastModifiedBy>Administrator</cp:lastModifiedBy>
  <cp:revision>298</cp:revision>
  <dcterms:created xsi:type="dcterms:W3CDTF">2016-11-24T09:20:00Z</dcterms:created>
  <dcterms:modified xsi:type="dcterms:W3CDTF">2022-10-13T01:53:49Z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DE0C867DB9D4427D991D9DE803E4B6E9</vt:lpwstr>
  </property>
</Properties>
</file>