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Alatsi"/>
      <p:regular r:id="rId17"/>
    </p:embeddedFont>
    <p:embeddedFont>
      <p:font typeface="Open Sans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latsi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a958d187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4a958d1878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a958d187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4a958d1878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a958d187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4a958d1878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a958d187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4a958d1878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a958d187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4a958d1878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a958d187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4a958d1878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a958d187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4a958d1878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a958d187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4a958d1878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85" name="Google Shape;85;p13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86" name="Google Shape;86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87" name="Google Shape;87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88;p13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89" name="Google Shape;89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90" name="Google Shape;90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13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93" name="Google Shape;93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4" name="Google Shape;94;p13"/>
          <p:cNvSpPr txBox="1"/>
          <p:nvPr/>
        </p:nvSpPr>
        <p:spPr>
          <a:xfrm>
            <a:off x="4284975" y="2339663"/>
            <a:ext cx="13584300" cy="1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900">
                <a:latin typeface="Alatsi"/>
                <a:ea typeface="Alatsi"/>
                <a:cs typeface="Alatsi"/>
                <a:sym typeface="Alatsi"/>
              </a:rPr>
              <a:t>Traffic Detection and Tracking System Using YOLOv8</a:t>
            </a:r>
            <a:endParaRPr b="1" sz="5900"/>
          </a:p>
        </p:txBody>
      </p:sp>
      <p:sp>
        <p:nvSpPr>
          <p:cNvPr id="95" name="Google Shape;95;p13"/>
          <p:cNvSpPr/>
          <p:nvPr/>
        </p:nvSpPr>
        <p:spPr>
          <a:xfrm>
            <a:off x="12646898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3"/>
          <p:cNvSpPr txBox="1"/>
          <p:nvPr/>
        </p:nvSpPr>
        <p:spPr>
          <a:xfrm>
            <a:off x="4764527" y="5328458"/>
            <a:ext cx="126252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</a:t>
            </a:r>
            <a:r>
              <a:rPr b="1" lang="en-US" sz="3600">
                <a:latin typeface="Alatsi"/>
                <a:ea typeface="Alatsi"/>
                <a:cs typeface="Alatsi"/>
                <a:sym typeface="Alatsi"/>
              </a:rPr>
              <a:t>Saras Umakant Pantulwar </a:t>
            </a:r>
            <a:endParaRPr b="1" sz="36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Alatsi"/>
                <a:ea typeface="Alatsi"/>
                <a:cs typeface="Alatsi"/>
                <a:sym typeface="Alatsi"/>
              </a:rPr>
              <a:t>20CS30046</a:t>
            </a:r>
            <a:endParaRPr b="1" sz="3600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569090" y="7539801"/>
            <a:ext cx="688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Alatsi"/>
                <a:ea typeface="Alatsi"/>
                <a:cs typeface="Alatsi"/>
                <a:sym typeface="Alatsi"/>
              </a:rPr>
              <a:t>IIT Kharagpur</a:t>
            </a:r>
            <a:r>
              <a:rPr b="1" i="0" lang="en-US" sz="48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</a:t>
            </a:r>
            <a:r>
              <a:rPr b="1" lang="en-US" sz="4800">
                <a:latin typeface="Alatsi"/>
                <a:ea typeface="Alatsi"/>
                <a:cs typeface="Alatsi"/>
                <a:sym typeface="Alatsi"/>
              </a:rPr>
              <a:t>5</a:t>
            </a:r>
            <a:endParaRPr sz="4800"/>
          </a:p>
        </p:txBody>
      </p:sp>
      <p:sp>
        <p:nvSpPr>
          <p:cNvPr id="98" name="Google Shape;98;p13"/>
          <p:cNvSpPr/>
          <p:nvPr/>
        </p:nvSpPr>
        <p:spPr>
          <a:xfrm>
            <a:off x="11315620" y="7328525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/>
          <p:nvPr/>
        </p:nvSpPr>
        <p:spPr>
          <a:xfrm>
            <a:off x="14007292" y="7809224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8" name="Google Shape;228;p22"/>
          <p:cNvSpPr/>
          <p:nvPr/>
        </p:nvSpPr>
        <p:spPr>
          <a:xfrm>
            <a:off x="-4761147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9" name="Google Shape;229;p22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230" name="Google Shape;230;p22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231" name="Google Shape;231;p22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2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3" name="Google Shape;233;p22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endParaRPr/>
            </a:p>
          </p:txBody>
        </p:sp>
      </p:grpSp>
      <p:pic>
        <p:nvPicPr>
          <p:cNvPr id="234" name="Google Shape;234;p22" title="challenges-solutions-image.png"/>
          <p:cNvPicPr preferRelativeResize="0"/>
          <p:nvPr/>
        </p:nvPicPr>
        <p:blipFill rotWithShape="1">
          <a:blip r:embed="rId4">
            <a:alphaModFix/>
          </a:blip>
          <a:srcRect b="0" l="8333" r="8333" t="0"/>
          <a:stretch/>
        </p:blipFill>
        <p:spPr>
          <a:xfrm>
            <a:off x="3203263" y="1308303"/>
            <a:ext cx="11881476" cy="89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/>
        </p:nvSpPr>
        <p:spPr>
          <a:xfrm>
            <a:off x="2616655" y="-12"/>
            <a:ext cx="1317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Alatsi"/>
                <a:ea typeface="Alatsi"/>
                <a:cs typeface="Alatsi"/>
                <a:sym typeface="Alatsi"/>
              </a:rPr>
              <a:t>Challenges &amp; Solutions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69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5033857" y="6762653"/>
            <a:ext cx="106698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116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</a:t>
            </a:r>
            <a:r>
              <a:rPr b="1" lang="en-US" sz="4116">
                <a:latin typeface="Alatsi"/>
                <a:ea typeface="Alatsi"/>
                <a:cs typeface="Alatsi"/>
                <a:sym typeface="Alatsi"/>
              </a:rPr>
              <a:t>Saras Umakant Pantulwar</a:t>
            </a:r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6927671" y="1846941"/>
            <a:ext cx="6882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26">
                <a:latin typeface="Alatsi"/>
                <a:ea typeface="Alatsi"/>
                <a:cs typeface="Alatsi"/>
                <a:sym typeface="Alatsi"/>
              </a:rPr>
              <a:t>IIT Kharagpur</a:t>
            </a:r>
            <a:r>
              <a:rPr b="1" i="0" lang="en-US" sz="3126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</a:t>
            </a:r>
            <a:r>
              <a:rPr b="1" lang="en-US" sz="3126">
                <a:latin typeface="Alatsi"/>
                <a:ea typeface="Alatsi"/>
                <a:cs typeface="Alatsi"/>
                <a:sym typeface="Alatsi"/>
              </a:rPr>
              <a:t>5</a:t>
            </a:r>
            <a:endParaRPr/>
          </a:p>
        </p:txBody>
      </p:sp>
      <p:grpSp>
        <p:nvGrpSpPr>
          <p:cNvPr id="243" name="Google Shape;243;p23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244" name="Google Shape;244;p23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245" name="Google Shape;245;p2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246" name="Google Shape;246;p2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23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248" name="Google Shape;248;p2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249" name="Google Shape;249;p2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23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251" name="Google Shape;251;p2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252" name="Google Shape;252;p2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3" name="Google Shape;253;p23"/>
          <p:cNvSpPr/>
          <p:nvPr/>
        </p:nvSpPr>
        <p:spPr>
          <a:xfrm>
            <a:off x="12412831" y="8026211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4" name="Google Shape;254;p23"/>
          <p:cNvSpPr/>
          <p:nvPr/>
        </p:nvSpPr>
        <p:spPr>
          <a:xfrm>
            <a:off x="11413653" y="-573693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667350" y="2440450"/>
            <a:ext cx="16953300" cy="6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Objective: </a:t>
            </a:r>
            <a:endParaRPr b="1" sz="3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57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Develop a system for detecting and tracking vehicles in traffic videos </a:t>
            </a:r>
            <a:endParaRPr sz="3600">
              <a:latin typeface="Alatsi"/>
              <a:ea typeface="Alatsi"/>
              <a:cs typeface="Alatsi"/>
              <a:sym typeface="Alatsi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latsi"/>
              <a:buChar char="●"/>
            </a:pPr>
            <a:r>
              <a:rPr b="1" lang="en-US" sz="3600">
                <a:latin typeface="Alatsi"/>
                <a:ea typeface="Alatsi"/>
                <a:cs typeface="Alatsi"/>
                <a:sym typeface="Alatsi"/>
              </a:rPr>
              <a:t>Capabilities:</a:t>
            </a:r>
            <a:endParaRPr b="1" sz="3600">
              <a:latin typeface="Alatsi"/>
              <a:ea typeface="Alatsi"/>
              <a:cs typeface="Alatsi"/>
              <a:sym typeface="Alatsi"/>
            </a:endParaRPr>
          </a:p>
          <a:p>
            <a:pPr indent="-457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si"/>
              <a:buChar char="○"/>
            </a:pPr>
            <a:r>
              <a:rPr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Detect multiple vehicle types (cars, trucks, buses, motorcycles)</a:t>
            </a:r>
            <a:endParaRPr sz="3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57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si"/>
              <a:buChar char="○"/>
            </a:pPr>
            <a:r>
              <a:rPr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Track unique vehicles across frames </a:t>
            </a:r>
            <a:endParaRPr sz="3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57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si"/>
              <a:buChar char="○"/>
            </a:pPr>
            <a:r>
              <a:rPr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Classify direction (incoming/outgoing) </a:t>
            </a:r>
            <a:endParaRPr sz="3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57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si"/>
              <a:buChar char="○"/>
            </a:pPr>
            <a:r>
              <a:rPr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Generate traffic statistics </a:t>
            </a:r>
            <a:endParaRPr b="1" sz="3600">
              <a:latin typeface="Alatsi"/>
              <a:ea typeface="Alatsi"/>
              <a:cs typeface="Alatsi"/>
              <a:sym typeface="Alatsi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latsi"/>
              <a:buChar char="●"/>
            </a:pPr>
            <a:r>
              <a:rPr b="1" lang="en-US" sz="3600">
                <a:latin typeface="Alatsi"/>
                <a:ea typeface="Alatsi"/>
                <a:cs typeface="Alatsi"/>
                <a:sym typeface="Alatsi"/>
              </a:rPr>
              <a:t>Technology: </a:t>
            </a:r>
            <a:endParaRPr b="1" sz="3600">
              <a:latin typeface="Alatsi"/>
              <a:ea typeface="Alatsi"/>
              <a:cs typeface="Alatsi"/>
              <a:sym typeface="Alatsi"/>
            </a:endParaRPr>
          </a:p>
          <a:p>
            <a:pPr indent="-4572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latsi"/>
              <a:buChar char="○"/>
            </a:pPr>
            <a:r>
              <a:rPr lang="en-US" sz="3600">
                <a:latin typeface="Alatsi"/>
                <a:ea typeface="Alatsi"/>
                <a:cs typeface="Alatsi"/>
                <a:sym typeface="Alatsi"/>
              </a:rPr>
              <a:t>YOLOv8 + Custom tracking algorithm </a:t>
            </a:r>
            <a:endParaRPr sz="3600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5702946" y="9698507"/>
            <a:ext cx="688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Alatsi"/>
                <a:ea typeface="Alatsi"/>
                <a:cs typeface="Alatsi"/>
                <a:sym typeface="Alatsi"/>
              </a:rPr>
              <a:t>IIT Kharagpur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</a:t>
            </a:r>
            <a:r>
              <a:rPr b="1" lang="en-US" sz="2700">
                <a:latin typeface="Alatsi"/>
                <a:ea typeface="Alatsi"/>
                <a:cs typeface="Alatsi"/>
                <a:sym typeface="Alatsi"/>
              </a:rPr>
              <a:t>5</a:t>
            </a:r>
            <a:endParaRPr/>
          </a:p>
        </p:txBody>
      </p:sp>
      <p:cxnSp>
        <p:nvCxnSpPr>
          <p:cNvPr id="105" name="Google Shape;105;p14"/>
          <p:cNvCxnSpPr/>
          <p:nvPr/>
        </p:nvCxnSpPr>
        <p:spPr>
          <a:xfrm>
            <a:off x="-275774" y="9896642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4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07" name="Google Shape;107;p14"/>
          <p:cNvCxnSpPr/>
          <p:nvPr/>
        </p:nvCxnSpPr>
        <p:spPr>
          <a:xfrm>
            <a:off x="11430169" y="9896642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4"/>
          <p:cNvSpPr txBox="1"/>
          <p:nvPr/>
        </p:nvSpPr>
        <p:spPr>
          <a:xfrm>
            <a:off x="2554055" y="133438"/>
            <a:ext cx="1317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Alatsi"/>
                <a:ea typeface="Alatsi"/>
                <a:cs typeface="Alatsi"/>
                <a:sym typeface="Alatsi"/>
              </a:rPr>
              <a:t>Project Overview</a:t>
            </a:r>
            <a:endParaRPr sz="6000"/>
          </a:p>
        </p:txBody>
      </p:sp>
      <p:grpSp>
        <p:nvGrpSpPr>
          <p:cNvPr id="109" name="Google Shape;109;p14"/>
          <p:cNvGrpSpPr/>
          <p:nvPr/>
        </p:nvGrpSpPr>
        <p:grpSpPr>
          <a:xfrm>
            <a:off x="15859155" y="-98041"/>
            <a:ext cx="1562612" cy="1771266"/>
            <a:chOff x="0" y="-130721"/>
            <a:chExt cx="2083482" cy="2361688"/>
          </a:xfrm>
        </p:grpSpPr>
        <p:grpSp>
          <p:nvGrpSpPr>
            <p:cNvPr id="110" name="Google Shape;110;p14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4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" name="Google Shape;113;p14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75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/>
            </a:p>
          </p:txBody>
        </p:sp>
      </p:grpSp>
      <p:sp>
        <p:nvSpPr>
          <p:cNvPr id="114" name="Google Shape;114;p14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/>
        </p:nvSpPr>
        <p:spPr>
          <a:xfrm>
            <a:off x="9769150" y="3028188"/>
            <a:ext cx="9057300" cy="5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Video Input</a:t>
            </a:r>
            <a:endParaRPr b="1" sz="3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si"/>
              <a:buChar char="●"/>
            </a:pPr>
            <a:r>
              <a:rPr b="1"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Object Detection </a:t>
            </a:r>
            <a:endParaRPr b="1" sz="3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57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si"/>
              <a:buChar char="○"/>
            </a:pPr>
            <a:r>
              <a:rPr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(Pre-fine-tuned YOLOv8)</a:t>
            </a:r>
            <a:endParaRPr sz="3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si"/>
              <a:buChar char="●"/>
            </a:pPr>
            <a:r>
              <a:rPr b="1"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Vehicle Tracking</a:t>
            </a:r>
            <a:endParaRPr b="1" sz="3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si"/>
              <a:buChar char="●"/>
            </a:pPr>
            <a:r>
              <a:rPr b="1"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Direction Classification</a:t>
            </a:r>
            <a:endParaRPr b="1" sz="3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si"/>
              <a:buChar char="●"/>
            </a:pPr>
            <a:r>
              <a:rPr b="1"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Data Aggregation</a:t>
            </a:r>
            <a:endParaRPr b="1" sz="3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si"/>
              <a:buChar char="●"/>
            </a:pPr>
            <a:r>
              <a:rPr b="1"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Visualization &amp; </a:t>
            </a:r>
            <a:r>
              <a:rPr b="1"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Output</a:t>
            </a:r>
            <a:r>
              <a:rPr b="1"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Generation</a:t>
            </a:r>
            <a:endParaRPr b="1" sz="3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5702946" y="9698507"/>
            <a:ext cx="688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Alatsi"/>
                <a:ea typeface="Alatsi"/>
                <a:cs typeface="Alatsi"/>
                <a:sym typeface="Alatsi"/>
              </a:rPr>
              <a:t>IIT Kharagpur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</a:t>
            </a:r>
            <a:r>
              <a:rPr b="1" lang="en-US" sz="2700">
                <a:latin typeface="Alatsi"/>
                <a:ea typeface="Alatsi"/>
                <a:cs typeface="Alatsi"/>
                <a:sym typeface="Alatsi"/>
              </a:rPr>
              <a:t>5</a:t>
            </a:r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-275774" y="9896642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15"/>
          <p:cNvSpPr/>
          <p:nvPr/>
        </p:nvSpPr>
        <p:spPr>
          <a:xfrm>
            <a:off x="13779367" y="7809224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23" name="Google Shape;123;p15"/>
          <p:cNvCxnSpPr/>
          <p:nvPr/>
        </p:nvCxnSpPr>
        <p:spPr>
          <a:xfrm>
            <a:off x="11430169" y="9896642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15"/>
          <p:cNvSpPr txBox="1"/>
          <p:nvPr/>
        </p:nvSpPr>
        <p:spPr>
          <a:xfrm>
            <a:off x="2554050" y="133444"/>
            <a:ext cx="1317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6000">
                <a:latin typeface="Alatsi"/>
                <a:ea typeface="Alatsi"/>
                <a:cs typeface="Alatsi"/>
                <a:sym typeface="Alatsi"/>
              </a:rPr>
              <a:t>System Pipeline Architecture</a:t>
            </a:r>
            <a:endParaRPr b="1" sz="6000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4761147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6" name="Google Shape;126;p15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27" name="Google Shape;127;p15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28" name="Google Shape;128;p1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15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/>
            </a:p>
          </p:txBody>
        </p:sp>
      </p:grpSp>
      <p:pic>
        <p:nvPicPr>
          <p:cNvPr id="131" name="Google Shape;131;p15" title="pipeline-diagram-revised (1).png"/>
          <p:cNvPicPr preferRelativeResize="0"/>
          <p:nvPr/>
        </p:nvPicPr>
        <p:blipFill rotWithShape="1">
          <a:blip r:embed="rId4">
            <a:alphaModFix/>
          </a:blip>
          <a:srcRect b="0" l="10501" r="11183" t="0"/>
          <a:stretch/>
        </p:blipFill>
        <p:spPr>
          <a:xfrm>
            <a:off x="267100" y="1935575"/>
            <a:ext cx="9265300" cy="73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/>
        </p:nvSpPr>
        <p:spPr>
          <a:xfrm>
            <a:off x="5702946" y="9698507"/>
            <a:ext cx="688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Alatsi"/>
                <a:ea typeface="Alatsi"/>
                <a:cs typeface="Alatsi"/>
                <a:sym typeface="Alatsi"/>
              </a:rPr>
              <a:t>IIT Kharagpur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</a:t>
            </a:r>
            <a:r>
              <a:rPr b="1" lang="en-US" sz="2700">
                <a:latin typeface="Alatsi"/>
                <a:ea typeface="Alatsi"/>
                <a:cs typeface="Alatsi"/>
                <a:sym typeface="Alatsi"/>
              </a:rPr>
              <a:t>5</a:t>
            </a:r>
            <a:endParaRPr/>
          </a:p>
        </p:txBody>
      </p:sp>
      <p:cxnSp>
        <p:nvCxnSpPr>
          <p:cNvPr id="137" name="Google Shape;137;p16"/>
          <p:cNvCxnSpPr/>
          <p:nvPr/>
        </p:nvCxnSpPr>
        <p:spPr>
          <a:xfrm>
            <a:off x="-275774" y="9896642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16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39" name="Google Shape;139;p16"/>
          <p:cNvCxnSpPr/>
          <p:nvPr/>
        </p:nvCxnSpPr>
        <p:spPr>
          <a:xfrm>
            <a:off x="11430169" y="9896642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16"/>
          <p:cNvSpPr txBox="1"/>
          <p:nvPr/>
        </p:nvSpPr>
        <p:spPr>
          <a:xfrm>
            <a:off x="2554055" y="133438"/>
            <a:ext cx="1317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Alatsi"/>
                <a:ea typeface="Alatsi"/>
                <a:cs typeface="Alatsi"/>
                <a:sym typeface="Alatsi"/>
              </a:rPr>
              <a:t>Pipeline: Vehicle Detection</a:t>
            </a:r>
            <a:endParaRPr sz="6000"/>
          </a:p>
        </p:txBody>
      </p:sp>
      <p:grpSp>
        <p:nvGrpSpPr>
          <p:cNvPr id="141" name="Google Shape;141;p16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42" name="Google Shape;142;p16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43" name="Google Shape;143;p1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5" name="Google Shape;145;p16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/>
            </a:p>
          </p:txBody>
        </p:sp>
      </p:grpSp>
      <p:sp>
        <p:nvSpPr>
          <p:cNvPr id="146" name="Google Shape;146;p16"/>
          <p:cNvSpPr/>
          <p:nvPr/>
        </p:nvSpPr>
        <p:spPr>
          <a:xfrm>
            <a:off x="-4086297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47" name="Google Shape;14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3775" y="2808850"/>
            <a:ext cx="15300350" cy="51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17"/>
          <p:cNvSpPr txBox="1"/>
          <p:nvPr/>
        </p:nvSpPr>
        <p:spPr>
          <a:xfrm>
            <a:off x="440675" y="151925"/>
            <a:ext cx="16349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Alatsi"/>
                <a:ea typeface="Alatsi"/>
                <a:cs typeface="Alatsi"/>
                <a:sym typeface="Alatsi"/>
              </a:rPr>
              <a:t>Pipeline: Vehicle Tracking Heuristics </a:t>
            </a:r>
            <a:endParaRPr sz="6000"/>
          </a:p>
        </p:txBody>
      </p:sp>
      <p:sp>
        <p:nvSpPr>
          <p:cNvPr id="154" name="Google Shape;154;p17"/>
          <p:cNvSpPr/>
          <p:nvPr/>
        </p:nvSpPr>
        <p:spPr>
          <a:xfrm>
            <a:off x="-5803347" y="-1538661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55" name="Google Shape;155;p17" title="vehicle-tracking-diagr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6825" y="1186227"/>
            <a:ext cx="11977400" cy="8983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17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57" name="Google Shape;157;p17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58" name="Google Shape;158;p1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7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" name="Google Shape;160;p17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/>
        </p:nvSpPr>
        <p:spPr>
          <a:xfrm>
            <a:off x="5702946" y="9698507"/>
            <a:ext cx="688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Alatsi"/>
                <a:ea typeface="Alatsi"/>
                <a:cs typeface="Alatsi"/>
                <a:sym typeface="Alatsi"/>
              </a:rPr>
              <a:t>IIT Kharagpur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</a:t>
            </a:r>
            <a:r>
              <a:rPr b="1" lang="en-US" sz="2700">
                <a:latin typeface="Alatsi"/>
                <a:ea typeface="Alatsi"/>
                <a:cs typeface="Alatsi"/>
                <a:sym typeface="Alatsi"/>
              </a:rPr>
              <a:t>5</a:t>
            </a:r>
            <a:endParaRPr/>
          </a:p>
        </p:txBody>
      </p:sp>
      <p:cxnSp>
        <p:nvCxnSpPr>
          <p:cNvPr id="166" name="Google Shape;166;p18"/>
          <p:cNvCxnSpPr/>
          <p:nvPr/>
        </p:nvCxnSpPr>
        <p:spPr>
          <a:xfrm>
            <a:off x="-275774" y="9896642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18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68" name="Google Shape;168;p18"/>
          <p:cNvCxnSpPr/>
          <p:nvPr/>
        </p:nvCxnSpPr>
        <p:spPr>
          <a:xfrm>
            <a:off x="11430169" y="9896642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18"/>
          <p:cNvSpPr txBox="1"/>
          <p:nvPr/>
        </p:nvSpPr>
        <p:spPr>
          <a:xfrm>
            <a:off x="471050" y="0"/>
            <a:ext cx="16349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Alatsi"/>
                <a:ea typeface="Alatsi"/>
                <a:cs typeface="Alatsi"/>
                <a:sym typeface="Alatsi"/>
              </a:rPr>
              <a:t>Pipeline: Vehicle Tracking Heuristics </a:t>
            </a:r>
            <a:endParaRPr b="1" sz="60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Alatsi"/>
                <a:ea typeface="Alatsi"/>
                <a:cs typeface="Alatsi"/>
                <a:sym typeface="Alatsi"/>
              </a:rPr>
              <a:t>&amp; Direction </a:t>
            </a:r>
            <a:r>
              <a:rPr b="1" lang="en-US" sz="6000">
                <a:latin typeface="Alatsi"/>
                <a:ea typeface="Alatsi"/>
                <a:cs typeface="Alatsi"/>
                <a:sym typeface="Alatsi"/>
              </a:rPr>
              <a:t>Classification</a:t>
            </a:r>
            <a:r>
              <a:rPr b="1" lang="en-US" sz="6000">
                <a:latin typeface="Alatsi"/>
                <a:ea typeface="Alatsi"/>
                <a:cs typeface="Alatsi"/>
                <a:sym typeface="Alatsi"/>
              </a:rPr>
              <a:t> </a:t>
            </a:r>
            <a:endParaRPr sz="6000"/>
          </a:p>
        </p:txBody>
      </p:sp>
      <p:grpSp>
        <p:nvGrpSpPr>
          <p:cNvPr id="170" name="Google Shape;170;p18"/>
          <p:cNvGrpSpPr/>
          <p:nvPr/>
        </p:nvGrpSpPr>
        <p:grpSpPr>
          <a:xfrm>
            <a:off x="16729568" y="-82853"/>
            <a:ext cx="1562625" cy="1509983"/>
            <a:chOff x="0" y="-130721"/>
            <a:chExt cx="2083500" cy="2013311"/>
          </a:xfrm>
        </p:grpSpPr>
        <p:sp>
          <p:nvSpPr>
            <p:cNvPr id="171" name="Google Shape;171;p18"/>
            <p:cNvSpPr txBox="1"/>
            <p:nvPr/>
          </p:nvSpPr>
          <p:spPr>
            <a:xfrm>
              <a:off x="75599" y="-130721"/>
              <a:ext cx="1932614" cy="2013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8"/>
            <p:cNvSpPr txBox="1"/>
            <p:nvPr/>
          </p:nvSpPr>
          <p:spPr>
            <a:xfrm>
              <a:off x="0" y="437582"/>
              <a:ext cx="20835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8"/>
          <p:cNvSpPr/>
          <p:nvPr/>
        </p:nvSpPr>
        <p:spPr>
          <a:xfrm>
            <a:off x="-5803347" y="-1538661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18"/>
          <p:cNvSpPr txBox="1"/>
          <p:nvPr/>
        </p:nvSpPr>
        <p:spPr>
          <a:xfrm>
            <a:off x="667300" y="2896300"/>
            <a:ext cx="16953300" cy="5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Multi-Criteria Approach: </a:t>
            </a:r>
            <a:endParaRPr b="1" sz="3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57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Spatial: Euclidean distance &lt; 50 pixels </a:t>
            </a:r>
            <a:endParaRPr sz="3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57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Appearance: Color difference &lt; 50 (RGB) </a:t>
            </a:r>
            <a:endParaRPr sz="3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57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Temporal: Time difference ≤ 3 frames </a:t>
            </a:r>
            <a:endParaRPr sz="3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57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Class-specific: Vehicles tracked by class ID</a:t>
            </a:r>
            <a:endParaRPr sz="3600">
              <a:latin typeface="Alatsi"/>
              <a:ea typeface="Alatsi"/>
              <a:cs typeface="Alatsi"/>
              <a:sym typeface="Alatsi"/>
            </a:endParaRPr>
          </a:p>
          <a:p>
            <a:pPr indent="-4572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latsi"/>
              <a:buChar char="●"/>
            </a:pPr>
            <a:r>
              <a:rPr b="1" lang="en-US" sz="3600">
                <a:latin typeface="Alatsi"/>
                <a:ea typeface="Alatsi"/>
                <a:cs typeface="Alatsi"/>
                <a:sym typeface="Alatsi"/>
              </a:rPr>
              <a:t>Direction Classification :</a:t>
            </a:r>
            <a:endParaRPr b="1" sz="3600">
              <a:latin typeface="Alatsi"/>
              <a:ea typeface="Alatsi"/>
              <a:cs typeface="Alatsi"/>
              <a:sym typeface="Alatsi"/>
            </a:endParaRPr>
          </a:p>
          <a:p>
            <a:pPr indent="-4572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latsi"/>
              <a:buChar char="○"/>
            </a:pPr>
            <a:r>
              <a:rPr lang="en-US" sz="3600">
                <a:latin typeface="Alatsi"/>
                <a:ea typeface="Alatsi"/>
                <a:cs typeface="Alatsi"/>
                <a:sym typeface="Alatsi"/>
              </a:rPr>
              <a:t>New Vehicles: Based on frame height (frame_height/2)</a:t>
            </a:r>
            <a:endParaRPr sz="3600">
              <a:latin typeface="Alatsi"/>
              <a:ea typeface="Alatsi"/>
              <a:cs typeface="Alatsi"/>
              <a:sym typeface="Alatsi"/>
            </a:endParaRPr>
          </a:p>
          <a:p>
            <a:pPr indent="-4572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latsi"/>
              <a:buChar char="○"/>
            </a:pPr>
            <a:r>
              <a:rPr lang="en-US" sz="3600">
                <a:latin typeface="Alatsi"/>
                <a:ea typeface="Alatsi"/>
                <a:cs typeface="Alatsi"/>
                <a:sym typeface="Alatsi"/>
              </a:rPr>
              <a:t>Tracked Vehicles: Based on it’s previous centroid location</a:t>
            </a:r>
            <a:endParaRPr sz="3600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75" name="Google Shape;175;p18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76" name="Google Shape;176;p18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77" name="Google Shape;177;p1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8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9" name="Google Shape;179;p18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10209825" y="4245113"/>
            <a:ext cx="90573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Separate from main pipeline</a:t>
            </a:r>
            <a:endParaRPr b="1" sz="3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si"/>
              <a:buChar char="●"/>
            </a:pPr>
            <a:r>
              <a:rPr b="1"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One-time process </a:t>
            </a:r>
            <a:endParaRPr b="1" sz="3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57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si"/>
              <a:buChar char="○"/>
            </a:pPr>
            <a:r>
              <a:rPr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to create a specialized model</a:t>
            </a:r>
            <a:endParaRPr sz="3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atsi"/>
              <a:buChar char="●"/>
            </a:pPr>
            <a:r>
              <a:rPr b="1" lang="en-US" sz="3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Uses ultralytics library for training</a:t>
            </a:r>
            <a:endParaRPr b="1" sz="3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5702946" y="9698507"/>
            <a:ext cx="688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Alatsi"/>
                <a:ea typeface="Alatsi"/>
                <a:cs typeface="Alatsi"/>
                <a:sym typeface="Alatsi"/>
              </a:rPr>
              <a:t>IIT Kharagpur</a:t>
            </a:r>
            <a:r>
              <a:rPr b="1" i="0" lang="en-US" sz="27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</a:t>
            </a:r>
            <a:r>
              <a:rPr b="1" lang="en-US" sz="2700">
                <a:latin typeface="Alatsi"/>
                <a:ea typeface="Alatsi"/>
                <a:cs typeface="Alatsi"/>
                <a:sym typeface="Alatsi"/>
              </a:rPr>
              <a:t>5</a:t>
            </a:r>
            <a:endParaRPr/>
          </a:p>
        </p:txBody>
      </p:sp>
      <p:cxnSp>
        <p:nvCxnSpPr>
          <p:cNvPr id="186" name="Google Shape;186;p19"/>
          <p:cNvCxnSpPr/>
          <p:nvPr/>
        </p:nvCxnSpPr>
        <p:spPr>
          <a:xfrm>
            <a:off x="-275774" y="9896642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19"/>
          <p:cNvSpPr/>
          <p:nvPr/>
        </p:nvSpPr>
        <p:spPr>
          <a:xfrm>
            <a:off x="14007292" y="7809224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88" name="Google Shape;188;p19"/>
          <p:cNvCxnSpPr/>
          <p:nvPr/>
        </p:nvCxnSpPr>
        <p:spPr>
          <a:xfrm>
            <a:off x="11430169" y="9896642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19"/>
          <p:cNvSpPr/>
          <p:nvPr/>
        </p:nvSpPr>
        <p:spPr>
          <a:xfrm>
            <a:off x="-4761147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0" name="Google Shape;190;p19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91" name="Google Shape;191;p19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92" name="Google Shape;192;p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9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4" name="Google Shape;194;p19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  <a:endParaRPr/>
            </a:p>
          </p:txBody>
        </p:sp>
      </p:grpSp>
      <p:pic>
        <p:nvPicPr>
          <p:cNvPr id="195" name="Google Shape;195;p19" title="yolo-finetuning-pipeline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200" y="1988788"/>
            <a:ext cx="9859176" cy="739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2616655" y="-12"/>
            <a:ext cx="1317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Alatsi"/>
                <a:ea typeface="Alatsi"/>
                <a:cs typeface="Alatsi"/>
                <a:sym typeface="Alatsi"/>
              </a:rPr>
              <a:t>YOLOv8 finetuning Pipeline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/>
          <p:nvPr/>
        </p:nvSpPr>
        <p:spPr>
          <a:xfrm>
            <a:off x="14007292" y="7809224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20"/>
          <p:cNvSpPr/>
          <p:nvPr/>
        </p:nvSpPr>
        <p:spPr>
          <a:xfrm>
            <a:off x="-4761147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3" name="Google Shape;203;p20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204" name="Google Shape;204;p20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205" name="Google Shape;205;p2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0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7" name="Google Shape;207;p20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endParaRPr/>
            </a:p>
          </p:txBody>
        </p:sp>
      </p:grpSp>
      <p:pic>
        <p:nvPicPr>
          <p:cNvPr id="208" name="Google Shape;208;p20" title="yolo-finetuning-pipeline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3263" y="1308303"/>
            <a:ext cx="11881476" cy="8910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/>
        </p:nvSpPr>
        <p:spPr>
          <a:xfrm>
            <a:off x="2616655" y="-12"/>
            <a:ext cx="1317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Alatsi"/>
                <a:ea typeface="Alatsi"/>
                <a:cs typeface="Alatsi"/>
                <a:sym typeface="Alatsi"/>
              </a:rPr>
              <a:t>YOLOv8 finetuning Pipeline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/>
          <p:nvPr/>
        </p:nvSpPr>
        <p:spPr>
          <a:xfrm>
            <a:off x="14007292" y="7809224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p21"/>
          <p:cNvSpPr/>
          <p:nvPr/>
        </p:nvSpPr>
        <p:spPr>
          <a:xfrm>
            <a:off x="-4761147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6" name="Google Shape;216;p21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217" name="Google Shape;217;p21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218" name="Google Shape;218;p2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1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0" name="Google Shape;220;p21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  <a:endParaRPr/>
            </a:p>
          </p:txBody>
        </p:sp>
      </p:grpSp>
      <p:pic>
        <p:nvPicPr>
          <p:cNvPr id="221" name="Google Shape;221;p21" title="yolo-finetuning-results-tables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3263" y="1308303"/>
            <a:ext cx="11881476" cy="891077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 txBox="1"/>
          <p:nvPr/>
        </p:nvSpPr>
        <p:spPr>
          <a:xfrm>
            <a:off x="2616655" y="-12"/>
            <a:ext cx="1317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Alatsi"/>
                <a:ea typeface="Alatsi"/>
                <a:cs typeface="Alatsi"/>
                <a:sym typeface="Alatsi"/>
              </a:rPr>
              <a:t>Fine-Tuning Results 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