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4" r:id="rId9"/>
    <p:sldId id="265" r:id="rId10"/>
    <p:sldId id="278" r:id="rId11"/>
    <p:sldId id="266" r:id="rId12"/>
    <p:sldId id="268" r:id="rId13"/>
    <p:sldId id="276" r:id="rId14"/>
    <p:sldId id="277" r:id="rId15"/>
    <p:sldId id="279" r:id="rId16"/>
    <p:sldId id="271" r:id="rId17"/>
    <p:sldId id="272" r:id="rId18"/>
    <p:sldId id="280" r:id="rId19"/>
    <p:sldId id="273" r:id="rId20"/>
    <p:sldId id="282" r:id="rId21"/>
    <p:sldId id="274" r:id="rId22"/>
    <p:sldId id="281" r:id="rId23"/>
    <p:sldId id="27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>
        <p:scale>
          <a:sx n="120" d="100"/>
          <a:sy n="120" d="100"/>
        </p:scale>
        <p:origin x="1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D422-795C-4CC5-B29D-5DB7EC69ED04}" type="datetimeFigureOut">
              <a:rPr lang="th-TH" smtClean="0"/>
              <a:t>15/08/62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895E-5D77-48B2-AA80-BF2383A73FB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38513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D422-795C-4CC5-B29D-5DB7EC69ED04}" type="datetimeFigureOut">
              <a:rPr lang="th-TH" smtClean="0"/>
              <a:t>15/08/62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895E-5D77-48B2-AA80-BF2383A73FB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37076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D422-795C-4CC5-B29D-5DB7EC69ED04}" type="datetimeFigureOut">
              <a:rPr lang="th-TH" smtClean="0"/>
              <a:t>15/08/62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895E-5D77-48B2-AA80-BF2383A73FB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15680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D422-795C-4CC5-B29D-5DB7EC69ED04}" type="datetimeFigureOut">
              <a:rPr lang="th-TH" smtClean="0"/>
              <a:t>15/08/62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895E-5D77-48B2-AA80-BF2383A73FB9}" type="slidenum">
              <a:rPr lang="th-TH" smtClean="0"/>
              <a:t>‹#›</a:t>
            </a:fld>
            <a:endParaRPr lang="th-TH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4544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D422-795C-4CC5-B29D-5DB7EC69ED04}" type="datetimeFigureOut">
              <a:rPr lang="th-TH" smtClean="0"/>
              <a:t>15/08/62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895E-5D77-48B2-AA80-BF2383A73FB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798326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D422-795C-4CC5-B29D-5DB7EC69ED04}" type="datetimeFigureOut">
              <a:rPr lang="th-TH" smtClean="0"/>
              <a:t>15/08/62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895E-5D77-48B2-AA80-BF2383A73FB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65324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D422-795C-4CC5-B29D-5DB7EC69ED04}" type="datetimeFigureOut">
              <a:rPr lang="th-TH" smtClean="0"/>
              <a:t>15/08/62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895E-5D77-48B2-AA80-BF2383A73FB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83003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D422-795C-4CC5-B29D-5DB7EC69ED04}" type="datetimeFigureOut">
              <a:rPr lang="th-TH" smtClean="0"/>
              <a:t>15/08/62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895E-5D77-48B2-AA80-BF2383A73FB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580533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D422-795C-4CC5-B29D-5DB7EC69ED04}" type="datetimeFigureOut">
              <a:rPr lang="th-TH" smtClean="0"/>
              <a:t>15/08/62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895E-5D77-48B2-AA80-BF2383A73FB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83243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D422-795C-4CC5-B29D-5DB7EC69ED04}" type="datetimeFigureOut">
              <a:rPr lang="th-TH" smtClean="0"/>
              <a:t>15/08/62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895E-5D77-48B2-AA80-BF2383A73FB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2005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D422-795C-4CC5-B29D-5DB7EC69ED04}" type="datetimeFigureOut">
              <a:rPr lang="th-TH" smtClean="0"/>
              <a:t>15/08/62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895E-5D77-48B2-AA80-BF2383A73FB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24511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D422-795C-4CC5-B29D-5DB7EC69ED04}" type="datetimeFigureOut">
              <a:rPr lang="th-TH" smtClean="0"/>
              <a:t>15/08/62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895E-5D77-48B2-AA80-BF2383A73FB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05418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D422-795C-4CC5-B29D-5DB7EC69ED04}" type="datetimeFigureOut">
              <a:rPr lang="th-TH" smtClean="0"/>
              <a:t>15/08/62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895E-5D77-48B2-AA80-BF2383A73FB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40035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D422-795C-4CC5-B29D-5DB7EC69ED04}" type="datetimeFigureOut">
              <a:rPr lang="th-TH" smtClean="0"/>
              <a:t>15/08/62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895E-5D77-48B2-AA80-BF2383A73FB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563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D422-795C-4CC5-B29D-5DB7EC69ED04}" type="datetimeFigureOut">
              <a:rPr lang="th-TH" smtClean="0"/>
              <a:t>15/08/62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895E-5D77-48B2-AA80-BF2383A73FB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00166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D422-795C-4CC5-B29D-5DB7EC69ED04}" type="datetimeFigureOut">
              <a:rPr lang="th-TH" smtClean="0"/>
              <a:t>15/08/62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895E-5D77-48B2-AA80-BF2383A73FB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97955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D422-795C-4CC5-B29D-5DB7EC69ED04}" type="datetimeFigureOut">
              <a:rPr lang="th-TH" smtClean="0"/>
              <a:t>15/08/62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895E-5D77-48B2-AA80-BF2383A73FB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05939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86AD422-795C-4CC5-B29D-5DB7EC69ED04}" type="datetimeFigureOut">
              <a:rPr lang="th-TH" smtClean="0"/>
              <a:t>15/08/62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8BF895E-5D77-48B2-AA80-BF2383A73FB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1810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ntuwon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vijayuv/onlineretai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CDC49-4EB0-4398-8235-DA57D50B41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Analysis in Python</a:t>
            </a:r>
            <a:endParaRPr lang="th-T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44643A-D954-4AE1-880B-F577E70173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Natapon Pantuwong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421139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7198DC-265A-434E-A2BA-6672E5DE7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Explanation</a:t>
            </a:r>
            <a:endParaRPr lang="th-T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EE33AC-8067-4711-ADB0-201A46FF80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23466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917D6-0A8D-4E7D-B86D-26C272DB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Segmentation (1/4)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08499-B78B-4865-9C5A-E566715A4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Because you can’t treat every customer the same way with the same content, same channel, same importance.</a:t>
            </a:r>
            <a:endParaRPr lang="en-US" b="1" dirty="0">
              <a:effectLst/>
            </a:endParaRPr>
          </a:p>
          <a:p>
            <a:r>
              <a:rPr lang="en-US" b="1" dirty="0">
                <a:effectLst/>
              </a:rPr>
              <a:t>RFM </a:t>
            </a:r>
            <a:r>
              <a:rPr lang="en-US" dirty="0">
                <a:effectLst/>
              </a:rPr>
              <a:t>stands for Recency - Frequency - Monetary Value. Theoretically we will have segments like below:</a:t>
            </a:r>
          </a:p>
          <a:p>
            <a:pPr lvl="1"/>
            <a:r>
              <a:rPr lang="en-US" b="1" dirty="0">
                <a:effectLst/>
              </a:rPr>
              <a:t>Low Value</a:t>
            </a:r>
            <a:r>
              <a:rPr lang="en-US" dirty="0">
                <a:effectLst/>
              </a:rPr>
              <a:t>: Customers who are less active than others, not very frequent buyer/visitor and generates very low - zero - maybe negative revenue.</a:t>
            </a:r>
          </a:p>
          <a:p>
            <a:pPr lvl="1"/>
            <a:r>
              <a:rPr lang="en-US" b="1" dirty="0">
                <a:effectLst/>
              </a:rPr>
              <a:t>Mid Value</a:t>
            </a:r>
            <a:r>
              <a:rPr lang="en-US" dirty="0">
                <a:effectLst/>
              </a:rPr>
              <a:t>: In the middle of everything. Often using our platform (but not as much as our High Values), fairly frequent and generates moderate revenue.</a:t>
            </a:r>
          </a:p>
          <a:p>
            <a:pPr lvl="1"/>
            <a:r>
              <a:rPr lang="en-US" b="1" dirty="0">
                <a:effectLst/>
              </a:rPr>
              <a:t>High Value</a:t>
            </a:r>
            <a:r>
              <a:rPr lang="en-US" dirty="0">
                <a:effectLst/>
              </a:rPr>
              <a:t>: The group we don’t want to lose. High Revenue, Frequency and low Inactivity.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82483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D15DB-D817-43A1-9C76-56C8AADAB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Segmentation (2/4)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97E17-BBE2-4238-A5A6-0912B1984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calculate Recency clusters</a:t>
            </a:r>
          </a:p>
          <a:p>
            <a:pPr lvl="1"/>
            <a:r>
              <a:rPr lang="en-US" dirty="0">
                <a:effectLst/>
              </a:rPr>
              <a:t>Recency explains how many days that each customer in inactive</a:t>
            </a:r>
          </a:p>
          <a:p>
            <a:pPr lvl="1"/>
            <a:r>
              <a:rPr lang="en-US" dirty="0">
                <a:effectLst/>
              </a:rPr>
              <a:t>Recency score </a:t>
            </a:r>
          </a:p>
          <a:p>
            <a:pPr lvl="2"/>
            <a:r>
              <a:rPr lang="en-US" dirty="0">
                <a:effectLst/>
              </a:rPr>
              <a:t>date difference between the last purchase date of each customer and last purchase date of the store</a:t>
            </a:r>
          </a:p>
          <a:p>
            <a:pPr lvl="1"/>
            <a:r>
              <a:rPr lang="en-US" dirty="0">
                <a:effectLst/>
              </a:rPr>
              <a:t>Coding to</a:t>
            </a:r>
          </a:p>
          <a:p>
            <a:pPr lvl="2"/>
            <a:r>
              <a:rPr lang="en-US" dirty="0">
                <a:effectLst/>
              </a:rPr>
              <a:t>Get last purchase date of each customer</a:t>
            </a:r>
          </a:p>
          <a:p>
            <a:pPr lvl="2"/>
            <a:r>
              <a:rPr lang="en-US" dirty="0">
                <a:effectLst/>
              </a:rPr>
              <a:t>Get the maximum of all last purchase date ( last purchase date of the store )</a:t>
            </a:r>
          </a:p>
          <a:p>
            <a:pPr lvl="2"/>
            <a:r>
              <a:rPr lang="en-US" dirty="0">
                <a:effectLst/>
              </a:rPr>
              <a:t>Calculate the date difference to be recency score of each customer</a:t>
            </a:r>
          </a:p>
          <a:p>
            <a:pPr lvl="2"/>
            <a:r>
              <a:rPr lang="en-US" dirty="0">
                <a:effectLst/>
              </a:rPr>
              <a:t>Apply K-mean to cluster customers into clusters based on recency score</a:t>
            </a:r>
          </a:p>
          <a:p>
            <a:pPr marL="36900" indent="0">
              <a:buNone/>
            </a:pP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983564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D15DB-D817-43A1-9C76-56C8AADAB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Segmentation (3/4)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97E17-BBE2-4238-A5A6-0912B1984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To calculate Frequency clusters</a:t>
            </a:r>
          </a:p>
          <a:p>
            <a:pPr lvl="1"/>
            <a:r>
              <a:rPr lang="en-US" dirty="0">
                <a:effectLst/>
              </a:rPr>
              <a:t>Frequency explains how often that each customer do purchasing </a:t>
            </a:r>
          </a:p>
          <a:p>
            <a:pPr lvl="1"/>
            <a:r>
              <a:rPr lang="en-US" dirty="0">
                <a:effectLst/>
              </a:rPr>
              <a:t>Frequency score </a:t>
            </a:r>
          </a:p>
          <a:p>
            <a:pPr lvl="2"/>
            <a:r>
              <a:rPr lang="en-US" dirty="0">
                <a:effectLst/>
              </a:rPr>
              <a:t>Total number of orders for each customer</a:t>
            </a:r>
          </a:p>
          <a:p>
            <a:pPr lvl="1"/>
            <a:r>
              <a:rPr lang="en-US" dirty="0">
                <a:effectLst/>
              </a:rPr>
              <a:t>Coding to</a:t>
            </a:r>
          </a:p>
          <a:p>
            <a:pPr lvl="2"/>
            <a:r>
              <a:rPr lang="en-US" dirty="0">
                <a:effectLst/>
              </a:rPr>
              <a:t>Group data by </a:t>
            </a:r>
            <a:r>
              <a:rPr lang="en-US" dirty="0" err="1">
                <a:effectLst/>
              </a:rPr>
              <a:t>customerID</a:t>
            </a:r>
            <a:endParaRPr lang="en-US" dirty="0">
              <a:effectLst/>
            </a:endParaRPr>
          </a:p>
          <a:p>
            <a:pPr lvl="2"/>
            <a:r>
              <a:rPr lang="en-US" dirty="0">
                <a:effectLst/>
              </a:rPr>
              <a:t>Count the date in each </a:t>
            </a:r>
            <a:r>
              <a:rPr lang="en-US" dirty="0" err="1">
                <a:effectLst/>
              </a:rPr>
              <a:t>customerID</a:t>
            </a:r>
            <a:r>
              <a:rPr lang="en-US" dirty="0">
                <a:effectLst/>
              </a:rPr>
              <a:t> group</a:t>
            </a:r>
          </a:p>
          <a:p>
            <a:pPr lvl="2"/>
            <a:r>
              <a:rPr lang="en-US" dirty="0">
                <a:effectLst/>
              </a:rPr>
              <a:t>Apply K-mean clustering to get the frequency clustering</a:t>
            </a:r>
          </a:p>
          <a:p>
            <a:pPr lvl="1"/>
            <a:endParaRPr lang="en-US" dirty="0">
              <a:effectLst/>
            </a:endParaRPr>
          </a:p>
          <a:p>
            <a:pPr marL="36900" indent="0">
              <a:buNone/>
            </a:pP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394551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D15DB-D817-43A1-9C76-56C8AADAB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Segmentation (4/4)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97E17-BBE2-4238-A5A6-0912B1984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To calculate Monetary clusters</a:t>
            </a:r>
          </a:p>
          <a:p>
            <a:pPr lvl="1"/>
            <a:r>
              <a:rPr lang="en-US" dirty="0">
                <a:effectLst/>
              </a:rPr>
              <a:t>Monetary explains how much revenue gotten from each customer</a:t>
            </a:r>
          </a:p>
          <a:p>
            <a:pPr lvl="1"/>
            <a:r>
              <a:rPr lang="en-US" dirty="0">
                <a:effectLst/>
              </a:rPr>
              <a:t>Monetary (revenue) score </a:t>
            </a:r>
          </a:p>
          <a:p>
            <a:pPr lvl="2"/>
            <a:r>
              <a:rPr lang="en-US" dirty="0">
                <a:effectLst/>
              </a:rPr>
              <a:t>Revenue of each customer</a:t>
            </a:r>
          </a:p>
          <a:p>
            <a:pPr lvl="1"/>
            <a:r>
              <a:rPr lang="en-US" dirty="0">
                <a:effectLst/>
              </a:rPr>
              <a:t>Coding to</a:t>
            </a:r>
          </a:p>
          <a:p>
            <a:pPr lvl="2"/>
            <a:r>
              <a:rPr lang="en-US" dirty="0">
                <a:effectLst/>
              </a:rPr>
              <a:t>Calculate revenue for each transaction </a:t>
            </a:r>
          </a:p>
          <a:p>
            <a:pPr lvl="2"/>
            <a:r>
              <a:rPr lang="en-US" dirty="0">
                <a:effectLst/>
              </a:rPr>
              <a:t>Group data by </a:t>
            </a:r>
            <a:r>
              <a:rPr lang="en-US" dirty="0" err="1">
                <a:effectLst/>
              </a:rPr>
              <a:t>customerID</a:t>
            </a:r>
            <a:endParaRPr lang="en-US" dirty="0">
              <a:effectLst/>
            </a:endParaRPr>
          </a:p>
          <a:p>
            <a:pPr lvl="2"/>
            <a:r>
              <a:rPr lang="en-US" dirty="0">
                <a:effectLst/>
              </a:rPr>
              <a:t>Sum the revenue of each </a:t>
            </a:r>
            <a:r>
              <a:rPr lang="en-US" dirty="0" err="1">
                <a:effectLst/>
              </a:rPr>
              <a:t>customerID</a:t>
            </a:r>
            <a:endParaRPr lang="en-US" dirty="0">
              <a:effectLst/>
            </a:endParaRPr>
          </a:p>
          <a:p>
            <a:pPr lvl="2"/>
            <a:r>
              <a:rPr lang="en-US" dirty="0">
                <a:effectLst/>
              </a:rPr>
              <a:t>Apply K-mean clustering to get the monetary clustering</a:t>
            </a:r>
          </a:p>
          <a:p>
            <a:pPr marL="36900" indent="0">
              <a:buNone/>
            </a:pP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367057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7198DC-265A-434E-A2BA-6672E5DE7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Explanation</a:t>
            </a:r>
            <a:endParaRPr lang="th-T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EE33AC-8067-4711-ADB0-201A46FF80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06212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E1FFF-D1CC-4ED1-992B-8A0A846FC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Lifetime Value Prediction (1/2)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72615-22F3-4E51-B55E-CB2AF7E7A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h-TH" altLang="th-TH" dirty="0" err="1"/>
              <a:t>We</a:t>
            </a:r>
            <a:r>
              <a:rPr lang="th-TH" altLang="th-TH" dirty="0"/>
              <a:t> </a:t>
            </a:r>
            <a:r>
              <a:rPr lang="th-TH" altLang="th-TH" dirty="0" err="1"/>
              <a:t>invest</a:t>
            </a:r>
            <a:r>
              <a:rPr lang="th-TH" altLang="th-TH" dirty="0"/>
              <a:t> </a:t>
            </a:r>
            <a:r>
              <a:rPr lang="th-TH" altLang="th-TH" dirty="0" err="1"/>
              <a:t>in</a:t>
            </a:r>
            <a:r>
              <a:rPr lang="th-TH" altLang="th-TH" dirty="0"/>
              <a:t> </a:t>
            </a:r>
            <a:r>
              <a:rPr lang="th-TH" altLang="th-TH" dirty="0" err="1"/>
              <a:t>customers</a:t>
            </a:r>
            <a:r>
              <a:rPr lang="th-TH" altLang="th-TH" dirty="0"/>
              <a:t> </a:t>
            </a:r>
            <a:r>
              <a:rPr lang="th-TH" altLang="th-TH" dirty="0" err="1"/>
              <a:t>to</a:t>
            </a:r>
            <a:r>
              <a:rPr lang="th-TH" altLang="th-TH" dirty="0"/>
              <a:t> </a:t>
            </a:r>
            <a:r>
              <a:rPr lang="th-TH" altLang="th-TH" dirty="0" err="1"/>
              <a:t>generate</a:t>
            </a:r>
            <a:r>
              <a:rPr lang="th-TH" altLang="th-TH" dirty="0"/>
              <a:t> </a:t>
            </a:r>
            <a:r>
              <a:rPr lang="th-TH" altLang="th-TH" dirty="0" err="1"/>
              <a:t>revenue</a:t>
            </a:r>
            <a:r>
              <a:rPr lang="th-TH" altLang="th-TH" dirty="0"/>
              <a:t> and </a:t>
            </a:r>
            <a:r>
              <a:rPr lang="th-TH" altLang="th-TH" dirty="0" err="1"/>
              <a:t>be</a:t>
            </a:r>
            <a:r>
              <a:rPr lang="th-TH" altLang="th-TH" dirty="0"/>
              <a:t> </a:t>
            </a:r>
            <a:r>
              <a:rPr lang="th-TH" altLang="th-TH" dirty="0" err="1"/>
              <a:t>profitable</a:t>
            </a:r>
            <a:r>
              <a:rPr lang="th-TH" altLang="th-TH" dirty="0"/>
              <a:t>. </a:t>
            </a:r>
          </a:p>
          <a:p>
            <a:r>
              <a:rPr lang="th-TH" altLang="th-TH" dirty="0" err="1"/>
              <a:t>Naturally</a:t>
            </a:r>
            <a:r>
              <a:rPr lang="th-TH" altLang="th-TH" dirty="0"/>
              <a:t>, </a:t>
            </a:r>
            <a:r>
              <a:rPr lang="th-TH" altLang="th-TH" dirty="0" err="1"/>
              <a:t>these</a:t>
            </a:r>
            <a:r>
              <a:rPr lang="th-TH" altLang="th-TH" dirty="0"/>
              <a:t> </a:t>
            </a:r>
            <a:r>
              <a:rPr lang="th-TH" altLang="th-TH" dirty="0" err="1"/>
              <a:t>actions</a:t>
            </a:r>
            <a:r>
              <a:rPr lang="th-TH" altLang="th-TH" dirty="0"/>
              <a:t> </a:t>
            </a:r>
            <a:r>
              <a:rPr lang="th-TH" altLang="th-TH" dirty="0" err="1"/>
              <a:t>make</a:t>
            </a:r>
            <a:r>
              <a:rPr lang="th-TH" altLang="th-TH" dirty="0"/>
              <a:t> </a:t>
            </a:r>
            <a:r>
              <a:rPr lang="th-TH" altLang="th-TH" dirty="0" err="1"/>
              <a:t>some</a:t>
            </a:r>
            <a:r>
              <a:rPr lang="th-TH" altLang="th-TH" dirty="0"/>
              <a:t> </a:t>
            </a:r>
            <a:r>
              <a:rPr lang="th-TH" altLang="th-TH" dirty="0" err="1"/>
              <a:t>customers</a:t>
            </a:r>
            <a:r>
              <a:rPr lang="th-TH" altLang="th-TH" dirty="0"/>
              <a:t> </a:t>
            </a:r>
            <a:r>
              <a:rPr lang="th-TH" altLang="th-TH" dirty="0" err="1"/>
              <a:t>super</a:t>
            </a:r>
            <a:r>
              <a:rPr lang="th-TH" altLang="th-TH" dirty="0"/>
              <a:t> </a:t>
            </a:r>
            <a:r>
              <a:rPr lang="th-TH" altLang="th-TH" dirty="0" err="1"/>
              <a:t>valuable</a:t>
            </a:r>
            <a:r>
              <a:rPr lang="th-TH" altLang="th-TH" dirty="0"/>
              <a:t> </a:t>
            </a:r>
            <a:r>
              <a:rPr lang="th-TH" altLang="th-TH" dirty="0" err="1"/>
              <a:t>in</a:t>
            </a:r>
            <a:r>
              <a:rPr lang="th-TH" altLang="th-TH" dirty="0"/>
              <a:t> </a:t>
            </a:r>
            <a:r>
              <a:rPr lang="th-TH" altLang="th-TH" dirty="0" err="1"/>
              <a:t>terms</a:t>
            </a:r>
            <a:r>
              <a:rPr lang="th-TH" altLang="th-TH" dirty="0"/>
              <a:t> of </a:t>
            </a:r>
            <a:r>
              <a:rPr lang="th-TH" altLang="th-TH" dirty="0" err="1"/>
              <a:t>lifetime</a:t>
            </a:r>
            <a:r>
              <a:rPr lang="th-TH" altLang="th-TH" dirty="0"/>
              <a:t> </a:t>
            </a:r>
            <a:r>
              <a:rPr lang="th-TH" altLang="th-TH" dirty="0" err="1"/>
              <a:t>value</a:t>
            </a:r>
            <a:r>
              <a:rPr lang="th-TH" altLang="th-TH" dirty="0"/>
              <a:t> </a:t>
            </a:r>
            <a:r>
              <a:rPr lang="th-TH" altLang="th-TH" dirty="0" err="1"/>
              <a:t>but</a:t>
            </a:r>
            <a:r>
              <a:rPr lang="th-TH" altLang="th-TH" dirty="0"/>
              <a:t> </a:t>
            </a:r>
            <a:r>
              <a:rPr lang="th-TH" altLang="th-TH" dirty="0" err="1"/>
              <a:t>there</a:t>
            </a:r>
            <a:r>
              <a:rPr lang="th-TH" altLang="th-TH" dirty="0"/>
              <a:t> </a:t>
            </a:r>
            <a:r>
              <a:rPr lang="th-TH" altLang="th-TH" dirty="0" err="1"/>
              <a:t>are</a:t>
            </a:r>
            <a:r>
              <a:rPr lang="th-TH" altLang="th-TH" dirty="0"/>
              <a:t> </a:t>
            </a:r>
            <a:r>
              <a:rPr lang="th-TH" altLang="th-TH" dirty="0" err="1"/>
              <a:t>always</a:t>
            </a:r>
            <a:r>
              <a:rPr lang="th-TH" altLang="th-TH" dirty="0"/>
              <a:t> </a:t>
            </a:r>
            <a:r>
              <a:rPr lang="th-TH" altLang="th-TH" dirty="0" err="1"/>
              <a:t>some</a:t>
            </a:r>
            <a:r>
              <a:rPr lang="th-TH" altLang="th-TH" dirty="0"/>
              <a:t> </a:t>
            </a:r>
            <a:r>
              <a:rPr lang="th-TH" altLang="th-TH" dirty="0" err="1"/>
              <a:t>customers</a:t>
            </a:r>
            <a:r>
              <a:rPr lang="th-TH" altLang="th-TH" dirty="0"/>
              <a:t> </a:t>
            </a:r>
            <a:r>
              <a:rPr lang="th-TH" altLang="th-TH" dirty="0" err="1"/>
              <a:t>who</a:t>
            </a:r>
            <a:r>
              <a:rPr lang="th-TH" altLang="th-TH" dirty="0"/>
              <a:t> </a:t>
            </a:r>
            <a:r>
              <a:rPr lang="th-TH" altLang="th-TH" dirty="0" err="1"/>
              <a:t>pull</a:t>
            </a:r>
            <a:r>
              <a:rPr lang="th-TH" altLang="th-TH" dirty="0"/>
              <a:t> </a:t>
            </a:r>
            <a:r>
              <a:rPr lang="th-TH" altLang="th-TH" dirty="0" err="1"/>
              <a:t>down</a:t>
            </a:r>
            <a:r>
              <a:rPr lang="th-TH" altLang="th-TH" dirty="0"/>
              <a:t> </a:t>
            </a:r>
            <a:r>
              <a:rPr lang="th-TH" altLang="th-TH" dirty="0" err="1"/>
              <a:t>the</a:t>
            </a:r>
            <a:r>
              <a:rPr lang="th-TH" altLang="th-TH" dirty="0"/>
              <a:t> </a:t>
            </a:r>
            <a:r>
              <a:rPr lang="th-TH" altLang="th-TH" dirty="0" err="1"/>
              <a:t>profitability</a:t>
            </a:r>
            <a:r>
              <a:rPr lang="th-TH" altLang="th-TH" dirty="0"/>
              <a:t>. </a:t>
            </a:r>
          </a:p>
          <a:p>
            <a:r>
              <a:rPr lang="th-TH" altLang="th-TH" dirty="0" err="1"/>
              <a:t>We</a:t>
            </a:r>
            <a:r>
              <a:rPr lang="th-TH" altLang="th-TH" dirty="0"/>
              <a:t> </a:t>
            </a:r>
            <a:r>
              <a:rPr lang="th-TH" altLang="th-TH" dirty="0" err="1"/>
              <a:t>need</a:t>
            </a:r>
            <a:r>
              <a:rPr lang="th-TH" altLang="th-TH" dirty="0"/>
              <a:t> </a:t>
            </a:r>
            <a:r>
              <a:rPr lang="th-TH" altLang="th-TH" dirty="0" err="1"/>
              <a:t>to</a:t>
            </a:r>
            <a:r>
              <a:rPr lang="th-TH" altLang="th-TH" dirty="0"/>
              <a:t> </a:t>
            </a:r>
            <a:r>
              <a:rPr lang="th-TH" altLang="th-TH" dirty="0" err="1"/>
              <a:t>identify</a:t>
            </a:r>
            <a:r>
              <a:rPr lang="th-TH" altLang="th-TH" dirty="0"/>
              <a:t> </a:t>
            </a:r>
            <a:r>
              <a:rPr lang="th-TH" altLang="th-TH" dirty="0" err="1"/>
              <a:t>these</a:t>
            </a:r>
            <a:r>
              <a:rPr lang="th-TH" altLang="th-TH" dirty="0"/>
              <a:t> </a:t>
            </a:r>
            <a:r>
              <a:rPr lang="th-TH" altLang="th-TH" dirty="0" err="1"/>
              <a:t>behavior</a:t>
            </a:r>
            <a:r>
              <a:rPr lang="th-TH" altLang="th-TH" dirty="0"/>
              <a:t> </a:t>
            </a:r>
            <a:r>
              <a:rPr lang="th-TH" altLang="th-TH" dirty="0" err="1"/>
              <a:t>patterns</a:t>
            </a:r>
            <a:r>
              <a:rPr lang="th-TH" altLang="th-TH" dirty="0"/>
              <a:t>, </a:t>
            </a:r>
            <a:r>
              <a:rPr lang="th-TH" altLang="th-TH" dirty="0" err="1"/>
              <a:t>segment</a:t>
            </a:r>
            <a:r>
              <a:rPr lang="th-TH" altLang="th-TH" dirty="0"/>
              <a:t> </a:t>
            </a:r>
            <a:r>
              <a:rPr lang="th-TH" altLang="th-TH" dirty="0" err="1"/>
              <a:t>customers</a:t>
            </a:r>
            <a:r>
              <a:rPr lang="th-TH" altLang="th-TH" dirty="0"/>
              <a:t> and </a:t>
            </a:r>
            <a:r>
              <a:rPr lang="th-TH" altLang="th-TH" dirty="0" err="1"/>
              <a:t>act</a:t>
            </a:r>
            <a:r>
              <a:rPr lang="th-TH" altLang="th-TH" dirty="0"/>
              <a:t> </a:t>
            </a:r>
            <a:r>
              <a:rPr lang="th-TH" altLang="th-TH" dirty="0" err="1"/>
              <a:t>accordingly</a:t>
            </a:r>
            <a:r>
              <a:rPr lang="th-TH" altLang="th-TH" dirty="0"/>
              <a:t>.</a:t>
            </a:r>
          </a:p>
          <a:p>
            <a:r>
              <a:rPr lang="en-US" altLang="th-TH" dirty="0"/>
              <a:t>Lifetime value : Total revenue – Total cost</a:t>
            </a:r>
          </a:p>
          <a:p>
            <a:r>
              <a:rPr lang="en-US" altLang="th-TH" dirty="0"/>
              <a:t>To segment customer by lifetime value</a:t>
            </a:r>
          </a:p>
          <a:p>
            <a:pPr lvl="1"/>
            <a:r>
              <a:rPr lang="en-US" altLang="th-TH" dirty="0"/>
              <a:t>We will divide data into 2 groups; first 3 months and next 6 months</a:t>
            </a:r>
          </a:p>
          <a:p>
            <a:pPr lvl="1"/>
            <a:r>
              <a:rPr lang="en-US" altLang="th-TH" dirty="0"/>
              <a:t>The first 3 months data will be used to extract all information (as input)</a:t>
            </a:r>
          </a:p>
          <a:p>
            <a:pPr lvl="1"/>
            <a:r>
              <a:rPr lang="en-US" altLang="th-TH" dirty="0"/>
              <a:t>The  next 6 months data will be used as an output data to train the prediction model</a:t>
            </a:r>
          </a:p>
          <a:p>
            <a:pPr lvl="1"/>
            <a:r>
              <a:rPr lang="en-US" altLang="th-TH" dirty="0"/>
              <a:t>Therefore, we will create clusters based on lifetime value of the next 6 months data, and train the model using the information from the first 3 months data.</a:t>
            </a:r>
            <a:endParaRPr lang="th-TH" altLang="th-TH" dirty="0"/>
          </a:p>
        </p:txBody>
      </p:sp>
    </p:spTree>
    <p:extLst>
      <p:ext uri="{BB962C8B-B14F-4D97-AF65-F5344CB8AC3E}">
        <p14:creationId xmlns:p14="http://schemas.microsoft.com/office/powerpoint/2010/main" val="2332156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6CB7D-56E9-4A9A-A802-F6A586AFC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Lifetime Value Prediction (2/2)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DDDB1-EDD6-4BD8-80FB-CC8D48CAC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Coding to</a:t>
            </a:r>
          </a:p>
          <a:p>
            <a:pPr lvl="1"/>
            <a:r>
              <a:rPr lang="en-US" dirty="0">
                <a:effectLst/>
              </a:rPr>
              <a:t>Divide data into 2 groups</a:t>
            </a:r>
          </a:p>
          <a:p>
            <a:pPr lvl="1"/>
            <a:r>
              <a:rPr lang="en-US" dirty="0">
                <a:effectLst/>
              </a:rPr>
              <a:t>Calculate RFM scores in the first 3 months group</a:t>
            </a:r>
          </a:p>
          <a:p>
            <a:pPr lvl="1"/>
            <a:r>
              <a:rPr lang="en-US" dirty="0">
                <a:effectLst/>
              </a:rPr>
              <a:t>Calculate LTV and clusters in the next 6 months group</a:t>
            </a:r>
          </a:p>
          <a:p>
            <a:pPr lvl="2"/>
            <a:r>
              <a:rPr lang="en-US" dirty="0">
                <a:effectLst/>
              </a:rPr>
              <a:t>Calculate LTV</a:t>
            </a:r>
          </a:p>
          <a:p>
            <a:pPr lvl="2"/>
            <a:r>
              <a:rPr lang="en-US" dirty="0">
                <a:effectLst/>
              </a:rPr>
              <a:t>Apply K-mean clustering </a:t>
            </a:r>
          </a:p>
          <a:p>
            <a:pPr lvl="1"/>
            <a:r>
              <a:rPr lang="en-US" dirty="0">
                <a:effectLst/>
              </a:rPr>
              <a:t>Use </a:t>
            </a:r>
            <a:r>
              <a:rPr lang="en-US" dirty="0" err="1">
                <a:effectLst/>
              </a:rPr>
              <a:t>XGBoost</a:t>
            </a:r>
            <a:r>
              <a:rPr lang="en-US" dirty="0">
                <a:effectLst/>
              </a:rPr>
              <a:t> to train the prediction model</a:t>
            </a:r>
          </a:p>
          <a:p>
            <a:pPr lvl="1"/>
            <a:r>
              <a:rPr lang="en-US" dirty="0">
                <a:effectLst/>
              </a:rPr>
              <a:t>Check if the model is useful</a:t>
            </a:r>
          </a:p>
          <a:p>
            <a:pPr marL="450000" lvl="1" indent="0">
              <a:buNone/>
            </a:pP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811782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7198DC-265A-434E-A2BA-6672E5DE7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Explanation</a:t>
            </a:r>
            <a:endParaRPr lang="th-T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EE33AC-8067-4711-ADB0-201A46FF80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09959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56DD1-EED8-422A-90C7-3CD8DC7E7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Purchase Date Prediction (1/3)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D5BCC-55C3-407D-B396-A07F47D31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One of the many opportunities it can provide is predicting the next purchase day of the customer. </a:t>
            </a:r>
          </a:p>
          <a:p>
            <a:pPr lvl="1"/>
            <a:r>
              <a:rPr lang="en-US" dirty="0">
                <a:effectLst/>
              </a:rPr>
              <a:t>What if you know if a customer is likely to make another purchase in 7 days?</a:t>
            </a:r>
          </a:p>
          <a:p>
            <a:r>
              <a:rPr lang="en-US" dirty="0">
                <a:effectLst/>
              </a:rPr>
              <a:t>We can build our strategy on top of that and come up with lots of tactical actions like:</a:t>
            </a:r>
          </a:p>
          <a:p>
            <a:pPr lvl="1"/>
            <a:r>
              <a:rPr lang="en-US" dirty="0">
                <a:effectLst/>
              </a:rPr>
              <a:t>No promotional offer to this customer since s/he will make a purchase anyways</a:t>
            </a:r>
          </a:p>
          <a:p>
            <a:pPr lvl="1"/>
            <a:r>
              <a:rPr lang="en-US" dirty="0">
                <a:effectLst/>
              </a:rPr>
              <a:t>Nudge the customer with inbound marketing if there is no purchase in the predicted time window</a:t>
            </a:r>
          </a:p>
          <a:p>
            <a:r>
              <a:rPr lang="en-US" dirty="0">
                <a:effectLst/>
              </a:rPr>
              <a:t>We need to predict customer based on some features to identify the group of people who willing to do purchasing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959253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E2572-369E-47E3-8790-64FA62E54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4EACB-79D8-403A-A093-AF10186C3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your data</a:t>
            </a:r>
          </a:p>
          <a:p>
            <a:r>
              <a:rPr lang="en-US" dirty="0"/>
              <a:t>Customer segmentation</a:t>
            </a:r>
          </a:p>
          <a:p>
            <a:r>
              <a:rPr lang="en-US" dirty="0"/>
              <a:t>Customer Lifetime Value Prediction</a:t>
            </a:r>
          </a:p>
          <a:p>
            <a:r>
              <a:rPr lang="en-US" dirty="0"/>
              <a:t>Next Purchase Date Prediction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8226027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56DD1-EED8-422A-90C7-3CD8DC7E7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Purchase Date Prediction (2/3)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D5BCC-55C3-407D-B396-A07F47D31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Steps to do</a:t>
            </a:r>
          </a:p>
          <a:p>
            <a:pPr lvl="1"/>
            <a:r>
              <a:rPr lang="en-US" dirty="0"/>
              <a:t>We divide data into 2 groups; the first 6 months and the next 3 months</a:t>
            </a:r>
          </a:p>
          <a:p>
            <a:pPr lvl="1"/>
            <a:r>
              <a:rPr lang="en-US" dirty="0"/>
              <a:t>Calculate the date difference between the last purchase day of the first 6 months data and the first purchase day of the next 3 months data</a:t>
            </a:r>
          </a:p>
          <a:p>
            <a:pPr lvl="1"/>
            <a:r>
              <a:rPr lang="en-US" dirty="0"/>
              <a:t>Calculate some features from the first group, and use them as the input of the prediction</a:t>
            </a:r>
          </a:p>
          <a:p>
            <a:pPr lvl="1"/>
            <a:r>
              <a:rPr lang="en-US" dirty="0"/>
              <a:t>Cluster the data into group, and use the cluster information as an input of the prediction</a:t>
            </a:r>
          </a:p>
          <a:p>
            <a:pPr lvl="1"/>
            <a:r>
              <a:rPr lang="en-US" dirty="0"/>
              <a:t>Train the model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8684082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91608-E651-4946-9EF4-A9320309B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Purchase Date Prediction (2/2)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7000F-933E-40C9-9D14-A22F5FEC0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Coding to</a:t>
            </a:r>
          </a:p>
          <a:p>
            <a:pPr lvl="1"/>
            <a:r>
              <a:rPr lang="en-US" dirty="0">
                <a:effectLst/>
              </a:rPr>
              <a:t>Divide data into 2 group</a:t>
            </a:r>
          </a:p>
          <a:p>
            <a:pPr lvl="1"/>
            <a:r>
              <a:rPr lang="en-US" dirty="0">
                <a:effectLst/>
              </a:rPr>
              <a:t>Calculate features from the first group</a:t>
            </a:r>
          </a:p>
          <a:p>
            <a:pPr lvl="2"/>
            <a:r>
              <a:rPr lang="en-US" dirty="0">
                <a:effectLst/>
              </a:rPr>
              <a:t>RFM scores &amp; clusters</a:t>
            </a:r>
          </a:p>
          <a:p>
            <a:pPr lvl="2"/>
            <a:r>
              <a:rPr lang="en-US" dirty="0">
                <a:effectLst/>
              </a:rPr>
              <a:t>Date difference between each purchase date and 3 previous purchase dates</a:t>
            </a:r>
          </a:p>
          <a:p>
            <a:pPr lvl="2"/>
            <a:r>
              <a:rPr lang="en-US" dirty="0">
                <a:effectLst/>
              </a:rPr>
              <a:t>Mean &amp; standard deviation of the date difference between each purchase and the previous purchase </a:t>
            </a:r>
          </a:p>
          <a:p>
            <a:pPr lvl="1"/>
            <a:r>
              <a:rPr lang="en-US" dirty="0">
                <a:effectLst/>
              </a:rPr>
              <a:t>Create class for each customer based on the </a:t>
            </a:r>
            <a:r>
              <a:rPr lang="en-US" dirty="0"/>
              <a:t>date difference between the last purchase day of the first 6 months data and the first purchase day of the next 3 months data</a:t>
            </a:r>
          </a:p>
          <a:p>
            <a:pPr lvl="1"/>
            <a:r>
              <a:rPr lang="en-US" dirty="0"/>
              <a:t>Apply </a:t>
            </a:r>
            <a:r>
              <a:rPr lang="en-US" dirty="0" err="1"/>
              <a:t>XGBoost</a:t>
            </a:r>
            <a:r>
              <a:rPr lang="en-US" dirty="0"/>
              <a:t> to train </a:t>
            </a:r>
            <a:r>
              <a:rPr lang="en-US"/>
              <a:t>the model</a:t>
            </a:r>
            <a:endParaRPr lang="en-US" dirty="0">
              <a:effectLst/>
            </a:endParaRPr>
          </a:p>
          <a:p>
            <a:pPr lvl="1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2057708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7198DC-265A-434E-A2BA-6672E5DE7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Explanation</a:t>
            </a:r>
            <a:endParaRPr lang="th-T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EE33AC-8067-4711-ADB0-201A46FF80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645746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B59BF-2339-4E57-A4FB-EA933B8DA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ABEC7-ED7C-4F2A-8492-375CA57D3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and its packages for data analysis has been introduced</a:t>
            </a:r>
          </a:p>
          <a:p>
            <a:pPr lvl="1"/>
            <a:r>
              <a:rPr lang="en-US" dirty="0"/>
              <a:t>Using retail dataset</a:t>
            </a:r>
          </a:p>
          <a:p>
            <a:pPr lvl="1"/>
            <a:r>
              <a:rPr lang="en-US" dirty="0"/>
              <a:t>Focusing on analysis of customer data</a:t>
            </a:r>
          </a:p>
          <a:p>
            <a:r>
              <a:rPr lang="en-US" dirty="0"/>
              <a:t>Steps and basic ideas of machine learning which is important to predict some information have been also described</a:t>
            </a:r>
          </a:p>
          <a:p>
            <a:r>
              <a:rPr lang="en-US" dirty="0"/>
              <a:t>Because of limited of time, each method might not be described much in detail</a:t>
            </a:r>
          </a:p>
          <a:p>
            <a:pPr lvl="1"/>
            <a:r>
              <a:rPr lang="en-US" dirty="0"/>
              <a:t>We could have a lab session later to do more in practice</a:t>
            </a:r>
          </a:p>
          <a:p>
            <a:r>
              <a:rPr lang="en-US" dirty="0"/>
              <a:t>Code can be found at</a:t>
            </a:r>
          </a:p>
          <a:p>
            <a:pPr lvl="1"/>
            <a:r>
              <a:rPr lang="en-US" dirty="0">
                <a:hlinkClick r:id="rId2"/>
              </a:rPr>
              <a:t>https://github.</a:t>
            </a:r>
            <a:r>
              <a:rPr lang="en-US">
                <a:hlinkClick r:id="rId2"/>
              </a:rPr>
              <a:t>com/pantuwong/retail_analysis/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541274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6FE5F-1BB6-4E89-A3A1-ED4D16647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6519E-7791-424B-86F0-D247EF451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This presentation is focusing on using Python and its packages to analyze the data to improve the business in any company</a:t>
            </a:r>
          </a:p>
          <a:p>
            <a:r>
              <a:rPr lang="en-US" dirty="0"/>
              <a:t>Requirements</a:t>
            </a:r>
          </a:p>
          <a:p>
            <a:pPr lvl="1"/>
            <a:r>
              <a:rPr lang="en-US" dirty="0"/>
              <a:t>Python 3.7</a:t>
            </a:r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Matplotlib</a:t>
            </a:r>
          </a:p>
          <a:p>
            <a:pPr lvl="1"/>
            <a:r>
              <a:rPr lang="en-US" dirty="0"/>
              <a:t>Seaborn </a:t>
            </a:r>
          </a:p>
          <a:p>
            <a:pPr lvl="1"/>
            <a:r>
              <a:rPr lang="en-US" dirty="0" err="1"/>
              <a:t>Plotly</a:t>
            </a:r>
            <a:endParaRPr lang="en-US" dirty="0"/>
          </a:p>
          <a:p>
            <a:pPr lvl="1"/>
            <a:r>
              <a:rPr lang="en-US" dirty="0" err="1"/>
              <a:t>Scikit</a:t>
            </a:r>
            <a:r>
              <a:rPr lang="en-US" dirty="0"/>
              <a:t>-learn</a:t>
            </a:r>
          </a:p>
          <a:p>
            <a:r>
              <a:rPr lang="en-US" dirty="0"/>
              <a:t>Dataset </a:t>
            </a:r>
          </a:p>
          <a:p>
            <a:pPr lvl="1"/>
            <a:r>
              <a:rPr lang="en-US" dirty="0">
                <a:hlinkClick r:id="rId2"/>
              </a:rPr>
              <a:t>https://www.kaggle.com/vijayuv/onlineretail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241172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61316-288D-4535-B9DF-FA486865B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 Your Data (1/6)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B8D44-6F47-4ECC-BBFC-C1F24C71F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Organization of the dataset </a:t>
            </a:r>
            <a:endParaRPr lang="th-TH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284450E-FC5B-4F30-A20D-D42387084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209" y="2200275"/>
            <a:ext cx="10156305" cy="3743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700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61316-288D-4535-B9DF-FA486865B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dirty="0"/>
              <a:t>Understand Your Data (2/6)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B8D44-6F47-4ECC-BBFC-C1F24C71F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/>
          <a:lstStyle/>
          <a:p>
            <a:r>
              <a:rPr lang="en-US"/>
              <a:t>Monthly Revenue</a:t>
            </a:r>
          </a:p>
          <a:p>
            <a:pPr lvl="1"/>
            <a:r>
              <a:rPr lang="en-US"/>
              <a:t>MonthlyRevenue = </a:t>
            </a:r>
            <a:r>
              <a:rPr lang="en-US" i="1">
                <a:effectLst/>
              </a:rPr>
              <a:t>UnitPrice * Quantity</a:t>
            </a:r>
          </a:p>
          <a:p>
            <a:pPr lvl="1"/>
            <a:r>
              <a:rPr lang="en-US">
                <a:effectLst/>
              </a:rPr>
              <a:t>Coding to</a:t>
            </a:r>
          </a:p>
          <a:p>
            <a:pPr lvl="2"/>
            <a:r>
              <a:rPr lang="en-US">
                <a:effectLst/>
              </a:rPr>
              <a:t>Calculate revenue of each record</a:t>
            </a:r>
          </a:p>
          <a:p>
            <a:pPr lvl="2"/>
            <a:r>
              <a:rPr lang="en-US">
                <a:effectLst/>
              </a:rPr>
              <a:t>Calculate year-month of each record</a:t>
            </a:r>
          </a:p>
          <a:p>
            <a:pPr lvl="2"/>
            <a:r>
              <a:rPr lang="en-US">
                <a:effectLst/>
              </a:rPr>
              <a:t>Group data by year-month</a:t>
            </a:r>
          </a:p>
          <a:p>
            <a:pPr lvl="2"/>
            <a:r>
              <a:rPr lang="en-US">
                <a:effectLst/>
              </a:rPr>
              <a:t>Summation the revenue</a:t>
            </a:r>
          </a:p>
          <a:p>
            <a:pPr lvl="2"/>
            <a:endParaRPr lang="en-US" dirty="0">
              <a:effectLst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6E1E746-BA64-4B17-9AE0-0DB25C76F9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499"/>
          <a:stretch/>
        </p:blipFill>
        <p:spPr bwMode="auto">
          <a:xfrm>
            <a:off x="6660832" y="1732449"/>
            <a:ext cx="2850814" cy="4449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742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61316-288D-4535-B9DF-FA486865B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 Your Data (3/6)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B8D44-6F47-4ECC-BBFC-C1F24C71F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Visualize the monthly revenue</a:t>
            </a:r>
            <a:endParaRPr lang="th-TH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58F186B-F64F-4C91-8F97-6EBD77138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032" y="2233764"/>
            <a:ext cx="8827050" cy="4325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4509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61316-288D-4535-B9DF-FA486865B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 Your Data (4/6)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B8D44-6F47-4ECC-BBFC-C1F24C71F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Monthly active customer</a:t>
            </a:r>
          </a:p>
          <a:p>
            <a:pPr lvl="1"/>
            <a:r>
              <a:rPr lang="en-US" dirty="0"/>
              <a:t>Coding to </a:t>
            </a:r>
          </a:p>
          <a:p>
            <a:pPr lvl="2"/>
            <a:r>
              <a:rPr lang="en-US" dirty="0"/>
              <a:t>Group data by year-month</a:t>
            </a:r>
          </a:p>
          <a:p>
            <a:pPr lvl="2"/>
            <a:r>
              <a:rPr lang="en-US" dirty="0"/>
              <a:t>Get number of unique </a:t>
            </a:r>
            <a:r>
              <a:rPr lang="en-US" dirty="0" err="1"/>
              <a:t>customerID</a:t>
            </a:r>
            <a:r>
              <a:rPr lang="en-US" dirty="0"/>
              <a:t> in each month</a:t>
            </a:r>
            <a:endParaRPr lang="th-TH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D2053CAD-B2C1-42AA-B187-056F2B7E2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222" y="3429000"/>
            <a:ext cx="6667500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1514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61316-288D-4535-B9DF-FA486865B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 Your Data (5/6)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B8D44-6F47-4ECC-BBFC-C1F24C71F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Monthly order count</a:t>
            </a:r>
          </a:p>
          <a:p>
            <a:pPr lvl="1"/>
            <a:r>
              <a:rPr lang="en-US" dirty="0"/>
              <a:t>Coding to</a:t>
            </a:r>
          </a:p>
          <a:p>
            <a:pPr lvl="2"/>
            <a:r>
              <a:rPr lang="en-US" dirty="0"/>
              <a:t>Group data by year-month</a:t>
            </a:r>
          </a:p>
          <a:p>
            <a:pPr lvl="2"/>
            <a:r>
              <a:rPr lang="en-US" dirty="0"/>
              <a:t>Sum the quantity in each year-month</a:t>
            </a:r>
            <a:endParaRPr lang="th-TH" dirty="0"/>
          </a:p>
          <a:p>
            <a:endParaRPr lang="th-TH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5EEEEED-8993-4099-94A3-E7D245890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454" y="3317977"/>
            <a:ext cx="6667500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518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61316-288D-4535-B9DF-FA486865B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 Your Data (6/6)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B8D44-6F47-4ECC-BBFC-C1F24C71F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 revenue per order</a:t>
            </a:r>
          </a:p>
          <a:p>
            <a:pPr lvl="1"/>
            <a:r>
              <a:rPr lang="en-US" dirty="0"/>
              <a:t>Coding to</a:t>
            </a:r>
          </a:p>
          <a:p>
            <a:pPr lvl="2"/>
            <a:r>
              <a:rPr lang="en-US" dirty="0"/>
              <a:t>Group data by year-month</a:t>
            </a:r>
          </a:p>
          <a:p>
            <a:pPr lvl="2"/>
            <a:r>
              <a:rPr lang="en-US" dirty="0"/>
              <a:t>Average the revenue in each year-month</a:t>
            </a:r>
            <a:endParaRPr lang="th-TH" dirty="0"/>
          </a:p>
          <a:p>
            <a:pPr lvl="1"/>
            <a:endParaRPr lang="th-TH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40C957F-F350-4D25-9B34-09EB0ECF8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421" y="3429000"/>
            <a:ext cx="5720510" cy="2966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6729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1185</TotalTime>
  <Words>973</Words>
  <Application>Microsoft Office PowerPoint</Application>
  <PresentationFormat>Widescreen</PresentationFormat>
  <Paragraphs>140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Calisto MT</vt:lpstr>
      <vt:lpstr>Wingdings 2</vt:lpstr>
      <vt:lpstr>Slate</vt:lpstr>
      <vt:lpstr>Data Analysis in Python</vt:lpstr>
      <vt:lpstr>Agenda</vt:lpstr>
      <vt:lpstr>Introduction</vt:lpstr>
      <vt:lpstr>Understand Your Data (1/6)</vt:lpstr>
      <vt:lpstr>Understand Your Data (2/6)</vt:lpstr>
      <vt:lpstr>Understand Your Data (3/6)</vt:lpstr>
      <vt:lpstr>Understand Your Data (4/6)</vt:lpstr>
      <vt:lpstr>Understand Your Data (5/6)</vt:lpstr>
      <vt:lpstr>Understand Your Data (6/6)</vt:lpstr>
      <vt:lpstr>Code Explanation</vt:lpstr>
      <vt:lpstr>Customer Segmentation (1/4)</vt:lpstr>
      <vt:lpstr>Customer Segmentation (2/4)</vt:lpstr>
      <vt:lpstr>Customer Segmentation (3/4)</vt:lpstr>
      <vt:lpstr>Customer Segmentation (4/4)</vt:lpstr>
      <vt:lpstr>Code Explanation</vt:lpstr>
      <vt:lpstr>Customer Lifetime Value Prediction (1/2)</vt:lpstr>
      <vt:lpstr>Customer Lifetime Value Prediction (2/2)</vt:lpstr>
      <vt:lpstr>Code Explanation</vt:lpstr>
      <vt:lpstr>Next Purchase Date Prediction (1/3)</vt:lpstr>
      <vt:lpstr>Next Purchase Date Prediction (2/3)</vt:lpstr>
      <vt:lpstr>Next Purchase Date Prediction (2/2)</vt:lpstr>
      <vt:lpstr>Code Explanation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in Python</dc:title>
  <dc:creator>N P</dc:creator>
  <cp:lastModifiedBy>N P</cp:lastModifiedBy>
  <cp:revision>42</cp:revision>
  <dcterms:created xsi:type="dcterms:W3CDTF">2019-08-12T06:50:05Z</dcterms:created>
  <dcterms:modified xsi:type="dcterms:W3CDTF">2019-08-15T15:02:21Z</dcterms:modified>
</cp:coreProperties>
</file>