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78" r:id="rId11"/>
    <p:sldId id="266" r:id="rId12"/>
    <p:sldId id="268" r:id="rId13"/>
    <p:sldId id="276" r:id="rId14"/>
    <p:sldId id="277" r:id="rId15"/>
    <p:sldId id="279" r:id="rId16"/>
    <p:sldId id="271" r:id="rId17"/>
    <p:sldId id="272" r:id="rId18"/>
    <p:sldId id="280" r:id="rId19"/>
    <p:sldId id="273" r:id="rId20"/>
    <p:sldId id="282" r:id="rId21"/>
    <p:sldId id="274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vijayuv/onlineretai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vijayuv/onlineretai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7F80B-81F3-4066-B24C-EC5F922A9A3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AB0A66-1123-4390-A57D-AE6E9C327A99}">
      <dgm:prSet/>
      <dgm:spPr/>
      <dgm:t>
        <a:bodyPr/>
        <a:lstStyle/>
        <a:p>
          <a:r>
            <a:rPr lang="en-US" dirty="0"/>
            <a:t>Focus on using Python and its packages to analyze the data to improve the business in any company</a:t>
          </a:r>
        </a:p>
      </dgm:t>
    </dgm:pt>
    <dgm:pt modelId="{E24B8767-42A3-4FC4-946A-52A193870DE7}" type="parTrans" cxnId="{3D10A1E0-D8C5-4FE4-B32C-013D043C8D67}">
      <dgm:prSet/>
      <dgm:spPr/>
      <dgm:t>
        <a:bodyPr/>
        <a:lstStyle/>
        <a:p>
          <a:endParaRPr lang="en-US"/>
        </a:p>
      </dgm:t>
    </dgm:pt>
    <dgm:pt modelId="{407BBF5B-09D3-4C49-8A9A-4BF8DD638BDB}" type="sibTrans" cxnId="{3D10A1E0-D8C5-4FE4-B32C-013D043C8D67}">
      <dgm:prSet/>
      <dgm:spPr/>
      <dgm:t>
        <a:bodyPr/>
        <a:lstStyle/>
        <a:p>
          <a:endParaRPr lang="en-US"/>
        </a:p>
      </dgm:t>
    </dgm:pt>
    <dgm:pt modelId="{52487CA5-105F-4EA6-83A3-59CD609E7D99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F857F8AE-183D-468A-8CA4-9BC45ABE4226}" type="parTrans" cxnId="{CC4261AE-DE95-4B82-823B-3C179D5F7C26}">
      <dgm:prSet/>
      <dgm:spPr/>
      <dgm:t>
        <a:bodyPr/>
        <a:lstStyle/>
        <a:p>
          <a:endParaRPr lang="en-US"/>
        </a:p>
      </dgm:t>
    </dgm:pt>
    <dgm:pt modelId="{168B4CA3-AEA9-4DAE-8E53-78AD1F6BF16C}" type="sibTrans" cxnId="{CC4261AE-DE95-4B82-823B-3C179D5F7C26}">
      <dgm:prSet/>
      <dgm:spPr/>
      <dgm:t>
        <a:bodyPr/>
        <a:lstStyle/>
        <a:p>
          <a:endParaRPr lang="en-US"/>
        </a:p>
      </dgm:t>
    </dgm:pt>
    <dgm:pt modelId="{2C99DAA9-2FF7-4FE1-87EA-6215E95BD07C}">
      <dgm:prSet/>
      <dgm:spPr/>
      <dgm:t>
        <a:bodyPr/>
        <a:lstStyle/>
        <a:p>
          <a:r>
            <a:rPr lang="en-US"/>
            <a:t>Python 3.7</a:t>
          </a:r>
        </a:p>
      </dgm:t>
    </dgm:pt>
    <dgm:pt modelId="{B14958E0-3CCB-41E9-B76F-D9D534F75FB6}" type="parTrans" cxnId="{40319ECD-F717-433B-AE66-D99247CF3F8B}">
      <dgm:prSet/>
      <dgm:spPr/>
      <dgm:t>
        <a:bodyPr/>
        <a:lstStyle/>
        <a:p>
          <a:endParaRPr lang="en-US"/>
        </a:p>
      </dgm:t>
    </dgm:pt>
    <dgm:pt modelId="{CAB6CD21-1397-45CA-8358-94A80685268C}" type="sibTrans" cxnId="{40319ECD-F717-433B-AE66-D99247CF3F8B}">
      <dgm:prSet/>
      <dgm:spPr/>
      <dgm:t>
        <a:bodyPr/>
        <a:lstStyle/>
        <a:p>
          <a:endParaRPr lang="en-US"/>
        </a:p>
      </dgm:t>
    </dgm:pt>
    <dgm:pt modelId="{42679FA2-71C4-4BC8-A243-7F7D026D9AC8}">
      <dgm:prSet/>
      <dgm:spPr/>
      <dgm:t>
        <a:bodyPr/>
        <a:lstStyle/>
        <a:p>
          <a:r>
            <a:rPr lang="en-US"/>
            <a:t>Pandas : for dataframe analysis</a:t>
          </a:r>
        </a:p>
      </dgm:t>
    </dgm:pt>
    <dgm:pt modelId="{996862F2-F14A-4694-BFD8-4DD82487C6CF}" type="parTrans" cxnId="{45F4AA36-8A62-4FB2-8E9D-09D323615350}">
      <dgm:prSet/>
      <dgm:spPr/>
      <dgm:t>
        <a:bodyPr/>
        <a:lstStyle/>
        <a:p>
          <a:endParaRPr lang="en-US"/>
        </a:p>
      </dgm:t>
    </dgm:pt>
    <dgm:pt modelId="{D61E475F-0267-4AB2-B52C-60EE4D7F6CDA}" type="sibTrans" cxnId="{45F4AA36-8A62-4FB2-8E9D-09D323615350}">
      <dgm:prSet/>
      <dgm:spPr/>
      <dgm:t>
        <a:bodyPr/>
        <a:lstStyle/>
        <a:p>
          <a:endParaRPr lang="en-US"/>
        </a:p>
      </dgm:t>
    </dgm:pt>
    <dgm:pt modelId="{CC57A466-3BA5-45FB-853D-FAB349BC3A18}">
      <dgm:prSet/>
      <dgm:spPr/>
      <dgm:t>
        <a:bodyPr/>
        <a:lstStyle/>
        <a:p>
          <a:r>
            <a:rPr lang="en-US"/>
            <a:t>Scikit-learn : for machine learning</a:t>
          </a:r>
        </a:p>
      </dgm:t>
    </dgm:pt>
    <dgm:pt modelId="{6B903220-7E71-4EB3-980F-A3D6465D8B11}" type="parTrans" cxnId="{B84D92FF-E92E-4022-B85A-F09098C27F7E}">
      <dgm:prSet/>
      <dgm:spPr/>
      <dgm:t>
        <a:bodyPr/>
        <a:lstStyle/>
        <a:p>
          <a:endParaRPr lang="en-US"/>
        </a:p>
      </dgm:t>
    </dgm:pt>
    <dgm:pt modelId="{A0E2FDE3-1CCF-4929-99AC-B4F315A50CAC}" type="sibTrans" cxnId="{B84D92FF-E92E-4022-B85A-F09098C27F7E}">
      <dgm:prSet/>
      <dgm:spPr/>
      <dgm:t>
        <a:bodyPr/>
        <a:lstStyle/>
        <a:p>
          <a:endParaRPr lang="en-US"/>
        </a:p>
      </dgm:t>
    </dgm:pt>
    <dgm:pt modelId="{AAC33576-7517-4739-B062-B026B249887D}">
      <dgm:prSet/>
      <dgm:spPr/>
      <dgm:t>
        <a:bodyPr/>
        <a:lstStyle/>
        <a:p>
          <a:r>
            <a:rPr lang="en-US"/>
            <a:t>Matplotlib: for visualization</a:t>
          </a:r>
        </a:p>
      </dgm:t>
    </dgm:pt>
    <dgm:pt modelId="{608627D0-01B5-49E7-9203-7A81D9FEA613}" type="parTrans" cxnId="{92E79C5F-ED41-4D2A-94E9-340BAA0022E4}">
      <dgm:prSet/>
      <dgm:spPr/>
      <dgm:t>
        <a:bodyPr/>
        <a:lstStyle/>
        <a:p>
          <a:endParaRPr lang="en-US"/>
        </a:p>
      </dgm:t>
    </dgm:pt>
    <dgm:pt modelId="{FE0D257B-A190-4891-BD27-5FAE842FA45A}" type="sibTrans" cxnId="{92E79C5F-ED41-4D2A-94E9-340BAA0022E4}">
      <dgm:prSet/>
      <dgm:spPr/>
      <dgm:t>
        <a:bodyPr/>
        <a:lstStyle/>
        <a:p>
          <a:endParaRPr lang="en-US"/>
        </a:p>
      </dgm:t>
    </dgm:pt>
    <dgm:pt modelId="{5711DBE5-ACFC-41B6-A665-888FDB5BC880}">
      <dgm:prSet/>
      <dgm:spPr/>
      <dgm:t>
        <a:bodyPr/>
        <a:lstStyle/>
        <a:p>
          <a:r>
            <a:rPr lang="en-US"/>
            <a:t>Seaborn: for visualization</a:t>
          </a:r>
        </a:p>
      </dgm:t>
    </dgm:pt>
    <dgm:pt modelId="{630F6F62-3D70-44F0-905B-1AB4ECF08C14}" type="parTrans" cxnId="{8B989211-5671-4DAF-A65B-701CABEBF541}">
      <dgm:prSet/>
      <dgm:spPr/>
      <dgm:t>
        <a:bodyPr/>
        <a:lstStyle/>
        <a:p>
          <a:endParaRPr lang="en-US"/>
        </a:p>
      </dgm:t>
    </dgm:pt>
    <dgm:pt modelId="{EF4A063E-93E8-40BC-9F2A-564D1A1EBB86}" type="sibTrans" cxnId="{8B989211-5671-4DAF-A65B-701CABEBF541}">
      <dgm:prSet/>
      <dgm:spPr/>
      <dgm:t>
        <a:bodyPr/>
        <a:lstStyle/>
        <a:p>
          <a:endParaRPr lang="en-US"/>
        </a:p>
      </dgm:t>
    </dgm:pt>
    <dgm:pt modelId="{0DD79DAD-FBC8-4DB2-9354-D9898E70968C}">
      <dgm:prSet/>
      <dgm:spPr/>
      <dgm:t>
        <a:bodyPr/>
        <a:lstStyle/>
        <a:p>
          <a:r>
            <a:rPr lang="en-US"/>
            <a:t>Plotly: for visualization</a:t>
          </a:r>
        </a:p>
      </dgm:t>
    </dgm:pt>
    <dgm:pt modelId="{B6920087-69B6-4348-BE6D-F434BE91BEE1}" type="parTrans" cxnId="{862BA44F-604C-4015-A8CF-81104DF5D727}">
      <dgm:prSet/>
      <dgm:spPr/>
      <dgm:t>
        <a:bodyPr/>
        <a:lstStyle/>
        <a:p>
          <a:endParaRPr lang="en-US"/>
        </a:p>
      </dgm:t>
    </dgm:pt>
    <dgm:pt modelId="{85251401-E029-448E-B165-59CC0C38425C}" type="sibTrans" cxnId="{862BA44F-604C-4015-A8CF-81104DF5D727}">
      <dgm:prSet/>
      <dgm:spPr/>
      <dgm:t>
        <a:bodyPr/>
        <a:lstStyle/>
        <a:p>
          <a:endParaRPr lang="en-US"/>
        </a:p>
      </dgm:t>
    </dgm:pt>
    <dgm:pt modelId="{6110EF9B-806A-408A-8BD1-342C91A9ED04}">
      <dgm:prSet/>
      <dgm:spPr/>
      <dgm:t>
        <a:bodyPr/>
        <a:lstStyle/>
        <a:p>
          <a:r>
            <a:rPr lang="en-US"/>
            <a:t>Dataset </a:t>
          </a:r>
        </a:p>
      </dgm:t>
    </dgm:pt>
    <dgm:pt modelId="{86C7B8C2-A185-487C-ABE8-E3156CC962C9}" type="parTrans" cxnId="{F4A36A4A-AC3F-4DA0-B32C-F4153496667E}">
      <dgm:prSet/>
      <dgm:spPr/>
      <dgm:t>
        <a:bodyPr/>
        <a:lstStyle/>
        <a:p>
          <a:endParaRPr lang="en-US"/>
        </a:p>
      </dgm:t>
    </dgm:pt>
    <dgm:pt modelId="{07175487-5CFA-4A48-B34B-74E2E8C530F9}" type="sibTrans" cxnId="{F4A36A4A-AC3F-4DA0-B32C-F4153496667E}">
      <dgm:prSet/>
      <dgm:spPr/>
      <dgm:t>
        <a:bodyPr/>
        <a:lstStyle/>
        <a:p>
          <a:endParaRPr lang="en-US"/>
        </a:p>
      </dgm:t>
    </dgm:pt>
    <dgm:pt modelId="{7F149C68-7467-4EA9-ABD8-C57E9180FBE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https://www.kaggle.com/vijayuv/onlineretail</a:t>
          </a:r>
          <a:endParaRPr lang="en-US"/>
        </a:p>
      </dgm:t>
    </dgm:pt>
    <dgm:pt modelId="{0F6E3A3C-9B1C-4DCF-9624-74EED35F1B24}" type="parTrans" cxnId="{EE40C5BE-C32D-43D1-B0D2-DDE21383861B}">
      <dgm:prSet/>
      <dgm:spPr/>
      <dgm:t>
        <a:bodyPr/>
        <a:lstStyle/>
        <a:p>
          <a:endParaRPr lang="en-US"/>
        </a:p>
      </dgm:t>
    </dgm:pt>
    <dgm:pt modelId="{727DCC46-56DA-4A7A-A3FC-234E18BCACA7}" type="sibTrans" cxnId="{EE40C5BE-C32D-43D1-B0D2-DDE21383861B}">
      <dgm:prSet/>
      <dgm:spPr/>
      <dgm:t>
        <a:bodyPr/>
        <a:lstStyle/>
        <a:p>
          <a:endParaRPr lang="en-US"/>
        </a:p>
      </dgm:t>
    </dgm:pt>
    <dgm:pt modelId="{509A33FD-6C0F-4B5A-B802-598FE5907D68}" type="pres">
      <dgm:prSet presAssocID="{7837F80B-81F3-4066-B24C-EC5F922A9A3F}" presName="linear" presStyleCnt="0">
        <dgm:presLayoutVars>
          <dgm:dir/>
          <dgm:animLvl val="lvl"/>
          <dgm:resizeHandles val="exact"/>
        </dgm:presLayoutVars>
      </dgm:prSet>
      <dgm:spPr/>
    </dgm:pt>
    <dgm:pt modelId="{7AFA3FBD-6E66-4068-9E31-21C449E4CDA8}" type="pres">
      <dgm:prSet presAssocID="{4BAB0A66-1123-4390-A57D-AE6E9C327A99}" presName="parentLin" presStyleCnt="0"/>
      <dgm:spPr/>
    </dgm:pt>
    <dgm:pt modelId="{388E38DB-EAA9-4B5B-9390-2B8953ECE6AF}" type="pres">
      <dgm:prSet presAssocID="{4BAB0A66-1123-4390-A57D-AE6E9C327A99}" presName="parentLeftMargin" presStyleLbl="node1" presStyleIdx="0" presStyleCnt="3"/>
      <dgm:spPr/>
    </dgm:pt>
    <dgm:pt modelId="{13687973-266C-4962-BEC7-6CD5920A8817}" type="pres">
      <dgm:prSet presAssocID="{4BAB0A66-1123-4390-A57D-AE6E9C327A99}" presName="parentText" presStyleLbl="node1" presStyleIdx="0" presStyleCnt="3" custScaleX="140388">
        <dgm:presLayoutVars>
          <dgm:chMax val="0"/>
          <dgm:bulletEnabled val="1"/>
        </dgm:presLayoutVars>
      </dgm:prSet>
      <dgm:spPr/>
    </dgm:pt>
    <dgm:pt modelId="{82861441-79FD-44D0-A9EB-0636C57CF7B3}" type="pres">
      <dgm:prSet presAssocID="{4BAB0A66-1123-4390-A57D-AE6E9C327A99}" presName="negativeSpace" presStyleCnt="0"/>
      <dgm:spPr/>
    </dgm:pt>
    <dgm:pt modelId="{A11A67DD-5A22-48F4-93CB-FEE26D08CE14}" type="pres">
      <dgm:prSet presAssocID="{4BAB0A66-1123-4390-A57D-AE6E9C327A99}" presName="childText" presStyleLbl="conFgAcc1" presStyleIdx="0" presStyleCnt="3">
        <dgm:presLayoutVars>
          <dgm:bulletEnabled val="1"/>
        </dgm:presLayoutVars>
      </dgm:prSet>
      <dgm:spPr/>
    </dgm:pt>
    <dgm:pt modelId="{3A5643FF-6B52-45BF-B35B-58E052CD76DE}" type="pres">
      <dgm:prSet presAssocID="{407BBF5B-09D3-4C49-8A9A-4BF8DD638BDB}" presName="spaceBetweenRectangles" presStyleCnt="0"/>
      <dgm:spPr/>
    </dgm:pt>
    <dgm:pt modelId="{5275DF62-2D32-4482-8037-FFF9F19F9EDE}" type="pres">
      <dgm:prSet presAssocID="{52487CA5-105F-4EA6-83A3-59CD609E7D99}" presName="parentLin" presStyleCnt="0"/>
      <dgm:spPr/>
    </dgm:pt>
    <dgm:pt modelId="{4D019B32-25E3-49E1-9565-98585F4B9E9E}" type="pres">
      <dgm:prSet presAssocID="{52487CA5-105F-4EA6-83A3-59CD609E7D99}" presName="parentLeftMargin" presStyleLbl="node1" presStyleIdx="0" presStyleCnt="3"/>
      <dgm:spPr/>
    </dgm:pt>
    <dgm:pt modelId="{86D46D11-4916-4229-ABC4-09CFC27DA103}" type="pres">
      <dgm:prSet presAssocID="{52487CA5-105F-4EA6-83A3-59CD609E7D99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3EBC291B-EC20-4177-8855-DE4DBDCBCBE6}" type="pres">
      <dgm:prSet presAssocID="{52487CA5-105F-4EA6-83A3-59CD609E7D99}" presName="negativeSpace" presStyleCnt="0"/>
      <dgm:spPr/>
    </dgm:pt>
    <dgm:pt modelId="{150D9E6A-FAB2-44E9-A2F0-66334081B08E}" type="pres">
      <dgm:prSet presAssocID="{52487CA5-105F-4EA6-83A3-59CD609E7D99}" presName="childText" presStyleLbl="conFgAcc1" presStyleIdx="1" presStyleCnt="3">
        <dgm:presLayoutVars>
          <dgm:bulletEnabled val="1"/>
        </dgm:presLayoutVars>
      </dgm:prSet>
      <dgm:spPr/>
    </dgm:pt>
    <dgm:pt modelId="{C3FB259B-2375-45B4-8840-4239C6481493}" type="pres">
      <dgm:prSet presAssocID="{168B4CA3-AEA9-4DAE-8E53-78AD1F6BF16C}" presName="spaceBetweenRectangles" presStyleCnt="0"/>
      <dgm:spPr/>
    </dgm:pt>
    <dgm:pt modelId="{F4A289D2-7657-4F83-9FD0-F23CA11E8A7D}" type="pres">
      <dgm:prSet presAssocID="{6110EF9B-806A-408A-8BD1-342C91A9ED04}" presName="parentLin" presStyleCnt="0"/>
      <dgm:spPr/>
    </dgm:pt>
    <dgm:pt modelId="{896A9930-4301-4517-81A2-38DFA3E7D157}" type="pres">
      <dgm:prSet presAssocID="{6110EF9B-806A-408A-8BD1-342C91A9ED04}" presName="parentLeftMargin" presStyleLbl="node1" presStyleIdx="1" presStyleCnt="3"/>
      <dgm:spPr/>
    </dgm:pt>
    <dgm:pt modelId="{D35502B1-6583-431D-A48C-492EFD6507C0}" type="pres">
      <dgm:prSet presAssocID="{6110EF9B-806A-408A-8BD1-342C91A9ED04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13EC7D87-44F6-411C-8FA0-EEE65E86F606}" type="pres">
      <dgm:prSet presAssocID="{6110EF9B-806A-408A-8BD1-342C91A9ED04}" presName="negativeSpace" presStyleCnt="0"/>
      <dgm:spPr/>
    </dgm:pt>
    <dgm:pt modelId="{512BE9C1-6575-4734-AD5A-30945E613AF0}" type="pres">
      <dgm:prSet presAssocID="{6110EF9B-806A-408A-8BD1-342C91A9ED0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989211-5671-4DAF-A65B-701CABEBF541}" srcId="{52487CA5-105F-4EA6-83A3-59CD609E7D99}" destId="{5711DBE5-ACFC-41B6-A665-888FDB5BC880}" srcOrd="4" destOrd="0" parTransId="{630F6F62-3D70-44F0-905B-1AB4ECF08C14}" sibTransId="{EF4A063E-93E8-40BC-9F2A-564D1A1EBB86}"/>
    <dgm:cxn modelId="{CB3AB215-2712-47B1-94CC-E6CD912B5073}" type="presOf" srcId="{4BAB0A66-1123-4390-A57D-AE6E9C327A99}" destId="{13687973-266C-4962-BEC7-6CD5920A8817}" srcOrd="1" destOrd="0" presId="urn:microsoft.com/office/officeart/2005/8/layout/list1"/>
    <dgm:cxn modelId="{F15B8425-B710-40D8-B795-B60AA34285E5}" type="presOf" srcId="{6110EF9B-806A-408A-8BD1-342C91A9ED04}" destId="{D35502B1-6583-431D-A48C-492EFD6507C0}" srcOrd="1" destOrd="0" presId="urn:microsoft.com/office/officeart/2005/8/layout/list1"/>
    <dgm:cxn modelId="{805F3326-2A01-41E2-9626-5A6A6793B7A9}" type="presOf" srcId="{2C99DAA9-2FF7-4FE1-87EA-6215E95BD07C}" destId="{150D9E6A-FAB2-44E9-A2F0-66334081B08E}" srcOrd="0" destOrd="0" presId="urn:microsoft.com/office/officeart/2005/8/layout/list1"/>
    <dgm:cxn modelId="{45F4AA36-8A62-4FB2-8E9D-09D323615350}" srcId="{52487CA5-105F-4EA6-83A3-59CD609E7D99}" destId="{42679FA2-71C4-4BC8-A243-7F7D026D9AC8}" srcOrd="1" destOrd="0" parTransId="{996862F2-F14A-4694-BFD8-4DD82487C6CF}" sibTransId="{D61E475F-0267-4AB2-B52C-60EE4D7F6CDA}"/>
    <dgm:cxn modelId="{13F06E3C-603E-41EB-96ED-D650BB98A322}" type="presOf" srcId="{6110EF9B-806A-408A-8BD1-342C91A9ED04}" destId="{896A9930-4301-4517-81A2-38DFA3E7D157}" srcOrd="0" destOrd="0" presId="urn:microsoft.com/office/officeart/2005/8/layout/list1"/>
    <dgm:cxn modelId="{6ADD8E3C-2CEE-4703-9A1E-C886094FA1C4}" type="presOf" srcId="{CC57A466-3BA5-45FB-853D-FAB349BC3A18}" destId="{150D9E6A-FAB2-44E9-A2F0-66334081B08E}" srcOrd="0" destOrd="2" presId="urn:microsoft.com/office/officeart/2005/8/layout/list1"/>
    <dgm:cxn modelId="{92E79C5F-ED41-4D2A-94E9-340BAA0022E4}" srcId="{52487CA5-105F-4EA6-83A3-59CD609E7D99}" destId="{AAC33576-7517-4739-B062-B026B249887D}" srcOrd="3" destOrd="0" parTransId="{608627D0-01B5-49E7-9203-7A81D9FEA613}" sibTransId="{FE0D257B-A190-4891-BD27-5FAE842FA45A}"/>
    <dgm:cxn modelId="{F4A36A4A-AC3F-4DA0-B32C-F4153496667E}" srcId="{7837F80B-81F3-4066-B24C-EC5F922A9A3F}" destId="{6110EF9B-806A-408A-8BD1-342C91A9ED04}" srcOrd="2" destOrd="0" parTransId="{86C7B8C2-A185-487C-ABE8-E3156CC962C9}" sibTransId="{07175487-5CFA-4A48-B34B-74E2E8C530F9}"/>
    <dgm:cxn modelId="{B6B51C4B-ECC7-468A-9ED5-2EC11882687C}" type="presOf" srcId="{7F149C68-7467-4EA9-ABD8-C57E9180FBE6}" destId="{512BE9C1-6575-4734-AD5A-30945E613AF0}" srcOrd="0" destOrd="0" presId="urn:microsoft.com/office/officeart/2005/8/layout/list1"/>
    <dgm:cxn modelId="{862BA44F-604C-4015-A8CF-81104DF5D727}" srcId="{52487CA5-105F-4EA6-83A3-59CD609E7D99}" destId="{0DD79DAD-FBC8-4DB2-9354-D9898E70968C}" srcOrd="5" destOrd="0" parTransId="{B6920087-69B6-4348-BE6D-F434BE91BEE1}" sibTransId="{85251401-E029-448E-B165-59CC0C38425C}"/>
    <dgm:cxn modelId="{179AF679-0B98-443F-B315-E232BA6DC1B7}" type="presOf" srcId="{0DD79DAD-FBC8-4DB2-9354-D9898E70968C}" destId="{150D9E6A-FAB2-44E9-A2F0-66334081B08E}" srcOrd="0" destOrd="5" presId="urn:microsoft.com/office/officeart/2005/8/layout/list1"/>
    <dgm:cxn modelId="{D21AA48A-3BDB-4A7D-8F9E-243FA5C7D5A9}" type="presOf" srcId="{5711DBE5-ACFC-41B6-A665-888FDB5BC880}" destId="{150D9E6A-FAB2-44E9-A2F0-66334081B08E}" srcOrd="0" destOrd="4" presId="urn:microsoft.com/office/officeart/2005/8/layout/list1"/>
    <dgm:cxn modelId="{184FB393-5112-4646-934A-D1522C9E3F63}" type="presOf" srcId="{52487CA5-105F-4EA6-83A3-59CD609E7D99}" destId="{86D46D11-4916-4229-ABC4-09CFC27DA103}" srcOrd="1" destOrd="0" presId="urn:microsoft.com/office/officeart/2005/8/layout/list1"/>
    <dgm:cxn modelId="{CC4261AE-DE95-4B82-823B-3C179D5F7C26}" srcId="{7837F80B-81F3-4066-B24C-EC5F922A9A3F}" destId="{52487CA5-105F-4EA6-83A3-59CD609E7D99}" srcOrd="1" destOrd="0" parTransId="{F857F8AE-183D-468A-8CA4-9BC45ABE4226}" sibTransId="{168B4CA3-AEA9-4DAE-8E53-78AD1F6BF16C}"/>
    <dgm:cxn modelId="{EE40C5BE-C32D-43D1-B0D2-DDE21383861B}" srcId="{6110EF9B-806A-408A-8BD1-342C91A9ED04}" destId="{7F149C68-7467-4EA9-ABD8-C57E9180FBE6}" srcOrd="0" destOrd="0" parTransId="{0F6E3A3C-9B1C-4DCF-9624-74EED35F1B24}" sibTransId="{727DCC46-56DA-4A7A-A3FC-234E18BCACA7}"/>
    <dgm:cxn modelId="{82B681CB-852E-4823-8FD9-31D407F2ADC6}" type="presOf" srcId="{7837F80B-81F3-4066-B24C-EC5F922A9A3F}" destId="{509A33FD-6C0F-4B5A-B802-598FE5907D68}" srcOrd="0" destOrd="0" presId="urn:microsoft.com/office/officeart/2005/8/layout/list1"/>
    <dgm:cxn modelId="{40319ECD-F717-433B-AE66-D99247CF3F8B}" srcId="{52487CA5-105F-4EA6-83A3-59CD609E7D99}" destId="{2C99DAA9-2FF7-4FE1-87EA-6215E95BD07C}" srcOrd="0" destOrd="0" parTransId="{B14958E0-3CCB-41E9-B76F-D9D534F75FB6}" sibTransId="{CAB6CD21-1397-45CA-8358-94A80685268C}"/>
    <dgm:cxn modelId="{15991FDA-6078-43FA-A1A3-F4E695AA96A8}" type="presOf" srcId="{4BAB0A66-1123-4390-A57D-AE6E9C327A99}" destId="{388E38DB-EAA9-4B5B-9390-2B8953ECE6AF}" srcOrd="0" destOrd="0" presId="urn:microsoft.com/office/officeart/2005/8/layout/list1"/>
    <dgm:cxn modelId="{3D10A1E0-D8C5-4FE4-B32C-013D043C8D67}" srcId="{7837F80B-81F3-4066-B24C-EC5F922A9A3F}" destId="{4BAB0A66-1123-4390-A57D-AE6E9C327A99}" srcOrd="0" destOrd="0" parTransId="{E24B8767-42A3-4FC4-946A-52A193870DE7}" sibTransId="{407BBF5B-09D3-4C49-8A9A-4BF8DD638BDB}"/>
    <dgm:cxn modelId="{DE38F9E5-47FE-4A6F-A851-425B4F3C7669}" type="presOf" srcId="{AAC33576-7517-4739-B062-B026B249887D}" destId="{150D9E6A-FAB2-44E9-A2F0-66334081B08E}" srcOrd="0" destOrd="3" presId="urn:microsoft.com/office/officeart/2005/8/layout/list1"/>
    <dgm:cxn modelId="{3D9D2EE7-8896-48C6-8AC4-F85614ADBA5B}" type="presOf" srcId="{52487CA5-105F-4EA6-83A3-59CD609E7D99}" destId="{4D019B32-25E3-49E1-9565-98585F4B9E9E}" srcOrd="0" destOrd="0" presId="urn:microsoft.com/office/officeart/2005/8/layout/list1"/>
    <dgm:cxn modelId="{969010EF-36CF-444B-9650-E83FA2D7F026}" type="presOf" srcId="{42679FA2-71C4-4BC8-A243-7F7D026D9AC8}" destId="{150D9E6A-FAB2-44E9-A2F0-66334081B08E}" srcOrd="0" destOrd="1" presId="urn:microsoft.com/office/officeart/2005/8/layout/list1"/>
    <dgm:cxn modelId="{B84D92FF-E92E-4022-B85A-F09098C27F7E}" srcId="{52487CA5-105F-4EA6-83A3-59CD609E7D99}" destId="{CC57A466-3BA5-45FB-853D-FAB349BC3A18}" srcOrd="2" destOrd="0" parTransId="{6B903220-7E71-4EB3-980F-A3D6465D8B11}" sibTransId="{A0E2FDE3-1CCF-4929-99AC-B4F315A50CAC}"/>
    <dgm:cxn modelId="{89A1F148-20DA-4DC3-9596-73298B1A390A}" type="presParOf" srcId="{509A33FD-6C0F-4B5A-B802-598FE5907D68}" destId="{7AFA3FBD-6E66-4068-9E31-21C449E4CDA8}" srcOrd="0" destOrd="0" presId="urn:microsoft.com/office/officeart/2005/8/layout/list1"/>
    <dgm:cxn modelId="{2FF75B2E-4976-467D-BC5E-AC864ACFDDA9}" type="presParOf" srcId="{7AFA3FBD-6E66-4068-9E31-21C449E4CDA8}" destId="{388E38DB-EAA9-4B5B-9390-2B8953ECE6AF}" srcOrd="0" destOrd="0" presId="urn:microsoft.com/office/officeart/2005/8/layout/list1"/>
    <dgm:cxn modelId="{0CA88F79-6ACD-4444-AAEE-5E0BA26D06C9}" type="presParOf" srcId="{7AFA3FBD-6E66-4068-9E31-21C449E4CDA8}" destId="{13687973-266C-4962-BEC7-6CD5920A8817}" srcOrd="1" destOrd="0" presId="urn:microsoft.com/office/officeart/2005/8/layout/list1"/>
    <dgm:cxn modelId="{F1893D85-7F1F-47FF-9733-8BD861ECC451}" type="presParOf" srcId="{509A33FD-6C0F-4B5A-B802-598FE5907D68}" destId="{82861441-79FD-44D0-A9EB-0636C57CF7B3}" srcOrd="1" destOrd="0" presId="urn:microsoft.com/office/officeart/2005/8/layout/list1"/>
    <dgm:cxn modelId="{3B6105BF-A939-483F-88CA-E6B50D60D21A}" type="presParOf" srcId="{509A33FD-6C0F-4B5A-B802-598FE5907D68}" destId="{A11A67DD-5A22-48F4-93CB-FEE26D08CE14}" srcOrd="2" destOrd="0" presId="urn:microsoft.com/office/officeart/2005/8/layout/list1"/>
    <dgm:cxn modelId="{D5A056C1-0FF2-4F55-8139-28BFDAD4E874}" type="presParOf" srcId="{509A33FD-6C0F-4B5A-B802-598FE5907D68}" destId="{3A5643FF-6B52-45BF-B35B-58E052CD76DE}" srcOrd="3" destOrd="0" presId="urn:microsoft.com/office/officeart/2005/8/layout/list1"/>
    <dgm:cxn modelId="{6067CF7C-CD00-406A-A54E-60C375E52836}" type="presParOf" srcId="{509A33FD-6C0F-4B5A-B802-598FE5907D68}" destId="{5275DF62-2D32-4482-8037-FFF9F19F9EDE}" srcOrd="4" destOrd="0" presId="urn:microsoft.com/office/officeart/2005/8/layout/list1"/>
    <dgm:cxn modelId="{0CB07725-3355-488D-B442-4A18867557FF}" type="presParOf" srcId="{5275DF62-2D32-4482-8037-FFF9F19F9EDE}" destId="{4D019B32-25E3-49E1-9565-98585F4B9E9E}" srcOrd="0" destOrd="0" presId="urn:microsoft.com/office/officeart/2005/8/layout/list1"/>
    <dgm:cxn modelId="{3BA9DF2C-1320-4639-B3E0-2F2AF709BEB5}" type="presParOf" srcId="{5275DF62-2D32-4482-8037-FFF9F19F9EDE}" destId="{86D46D11-4916-4229-ABC4-09CFC27DA103}" srcOrd="1" destOrd="0" presId="urn:microsoft.com/office/officeart/2005/8/layout/list1"/>
    <dgm:cxn modelId="{E32988E4-E0B7-4B7F-8D3D-A96E112CBB7D}" type="presParOf" srcId="{509A33FD-6C0F-4B5A-B802-598FE5907D68}" destId="{3EBC291B-EC20-4177-8855-DE4DBDCBCBE6}" srcOrd="5" destOrd="0" presId="urn:microsoft.com/office/officeart/2005/8/layout/list1"/>
    <dgm:cxn modelId="{AEF42919-96C1-4C59-9EDB-1EBDF624AA73}" type="presParOf" srcId="{509A33FD-6C0F-4B5A-B802-598FE5907D68}" destId="{150D9E6A-FAB2-44E9-A2F0-66334081B08E}" srcOrd="6" destOrd="0" presId="urn:microsoft.com/office/officeart/2005/8/layout/list1"/>
    <dgm:cxn modelId="{078EFFA6-09EE-4421-BE59-2E8CF69C2A6F}" type="presParOf" srcId="{509A33FD-6C0F-4B5A-B802-598FE5907D68}" destId="{C3FB259B-2375-45B4-8840-4239C6481493}" srcOrd="7" destOrd="0" presId="urn:microsoft.com/office/officeart/2005/8/layout/list1"/>
    <dgm:cxn modelId="{130EE0B4-D1CD-4A9C-9111-4C6D1A8C8092}" type="presParOf" srcId="{509A33FD-6C0F-4B5A-B802-598FE5907D68}" destId="{F4A289D2-7657-4F83-9FD0-F23CA11E8A7D}" srcOrd="8" destOrd="0" presId="urn:microsoft.com/office/officeart/2005/8/layout/list1"/>
    <dgm:cxn modelId="{D3C78CAD-112A-44F2-9C28-071A2647EBE0}" type="presParOf" srcId="{F4A289D2-7657-4F83-9FD0-F23CA11E8A7D}" destId="{896A9930-4301-4517-81A2-38DFA3E7D157}" srcOrd="0" destOrd="0" presId="urn:microsoft.com/office/officeart/2005/8/layout/list1"/>
    <dgm:cxn modelId="{2F208B62-204A-46D7-BAB2-9E33BDDA11FD}" type="presParOf" srcId="{F4A289D2-7657-4F83-9FD0-F23CA11E8A7D}" destId="{D35502B1-6583-431D-A48C-492EFD6507C0}" srcOrd="1" destOrd="0" presId="urn:microsoft.com/office/officeart/2005/8/layout/list1"/>
    <dgm:cxn modelId="{1D4DE1BC-74A5-433F-BB3A-8E7C665D25B0}" type="presParOf" srcId="{509A33FD-6C0F-4B5A-B802-598FE5907D68}" destId="{13EC7D87-44F6-411C-8FA0-EEE65E86F606}" srcOrd="9" destOrd="0" presId="urn:microsoft.com/office/officeart/2005/8/layout/list1"/>
    <dgm:cxn modelId="{9167B032-75AA-43E4-83CB-526D37FB75C5}" type="presParOf" srcId="{509A33FD-6C0F-4B5A-B802-598FE5907D68}" destId="{512BE9C1-6575-4734-AD5A-30945E613A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1630-C726-4481-A308-0AE2DF19B1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44461B-9FA2-467A-B490-8FCA71E5C014}">
      <dgm:prSet/>
      <dgm:spPr/>
      <dgm:t>
        <a:bodyPr/>
        <a:lstStyle/>
        <a:p>
          <a:r>
            <a:rPr lang="en-US"/>
            <a:t>Because you can’t treat every customer the same way with the same content, same channel, same importance.</a:t>
          </a:r>
        </a:p>
      </dgm:t>
    </dgm:pt>
    <dgm:pt modelId="{A87A9305-0E88-4FAB-8FAA-2966DE5B7D0A}" type="parTrans" cxnId="{BA2E9B05-02D8-4326-A6F2-B1EA2D50E260}">
      <dgm:prSet/>
      <dgm:spPr/>
      <dgm:t>
        <a:bodyPr/>
        <a:lstStyle/>
        <a:p>
          <a:endParaRPr lang="en-US"/>
        </a:p>
      </dgm:t>
    </dgm:pt>
    <dgm:pt modelId="{37A835E3-FD89-412F-9F8C-898C27A29043}" type="sibTrans" cxnId="{BA2E9B05-02D8-4326-A6F2-B1EA2D50E260}">
      <dgm:prSet/>
      <dgm:spPr/>
      <dgm:t>
        <a:bodyPr/>
        <a:lstStyle/>
        <a:p>
          <a:endParaRPr lang="en-US"/>
        </a:p>
      </dgm:t>
    </dgm:pt>
    <dgm:pt modelId="{A1B133C7-1BF7-427E-A63E-2D2F320396CE}">
      <dgm:prSet/>
      <dgm:spPr/>
      <dgm:t>
        <a:bodyPr/>
        <a:lstStyle/>
        <a:p>
          <a:r>
            <a:rPr lang="en-US" b="1"/>
            <a:t>RFM </a:t>
          </a:r>
          <a:r>
            <a:rPr lang="en-US"/>
            <a:t>stands for Recency - Frequency - Monetary Value. Theoretically we will have segments like below:</a:t>
          </a:r>
        </a:p>
      </dgm:t>
    </dgm:pt>
    <dgm:pt modelId="{22AB5D70-35C1-4D8B-80BC-19027B37A26D}" type="parTrans" cxnId="{E283BAC8-CBD3-44F1-B6FA-37C716B6FF1E}">
      <dgm:prSet/>
      <dgm:spPr/>
      <dgm:t>
        <a:bodyPr/>
        <a:lstStyle/>
        <a:p>
          <a:endParaRPr lang="en-US"/>
        </a:p>
      </dgm:t>
    </dgm:pt>
    <dgm:pt modelId="{E94F23F5-029A-42D3-8DB8-FC4D2FEE754C}" type="sibTrans" cxnId="{E283BAC8-CBD3-44F1-B6FA-37C716B6FF1E}">
      <dgm:prSet/>
      <dgm:spPr/>
      <dgm:t>
        <a:bodyPr/>
        <a:lstStyle/>
        <a:p>
          <a:endParaRPr lang="en-US"/>
        </a:p>
      </dgm:t>
    </dgm:pt>
    <dgm:pt modelId="{A218A2B5-B2E9-4022-9009-79A090BAD7B1}">
      <dgm:prSet/>
      <dgm:spPr/>
      <dgm:t>
        <a:bodyPr/>
        <a:lstStyle/>
        <a:p>
          <a:r>
            <a:rPr lang="en-US" b="0" i="0" u="sng" dirty="0"/>
            <a:t>Low Value: </a:t>
          </a:r>
          <a:r>
            <a:rPr lang="en-US" b="0" i="0" dirty="0"/>
            <a:t>Customers who are less active than others, not very frequent buyer/visitor and generates very low - zero - maybe negative revenue.</a:t>
          </a:r>
        </a:p>
      </dgm:t>
    </dgm:pt>
    <dgm:pt modelId="{C46479F2-53C6-4BD7-9A88-E276E03E46CD}" type="parTrans" cxnId="{A16D9BDC-C588-4D0A-93E6-BA60ABF3B517}">
      <dgm:prSet/>
      <dgm:spPr/>
      <dgm:t>
        <a:bodyPr/>
        <a:lstStyle/>
        <a:p>
          <a:endParaRPr lang="en-US"/>
        </a:p>
      </dgm:t>
    </dgm:pt>
    <dgm:pt modelId="{4B44EB7D-9631-4204-A35D-9CC7EF24216D}" type="sibTrans" cxnId="{A16D9BDC-C588-4D0A-93E6-BA60ABF3B517}">
      <dgm:prSet/>
      <dgm:spPr/>
      <dgm:t>
        <a:bodyPr/>
        <a:lstStyle/>
        <a:p>
          <a:endParaRPr lang="en-US"/>
        </a:p>
      </dgm:t>
    </dgm:pt>
    <dgm:pt modelId="{BF8C12E2-02BA-4F7C-BA00-72C811AB3428}">
      <dgm:prSet/>
      <dgm:spPr/>
      <dgm:t>
        <a:bodyPr/>
        <a:lstStyle/>
        <a:p>
          <a:r>
            <a:rPr lang="en-US" b="0" i="0" u="sng" dirty="0"/>
            <a:t>Mid Value: </a:t>
          </a:r>
          <a:r>
            <a:rPr lang="en-US" b="0" i="0" dirty="0"/>
            <a:t>In the middle of everything. Often using our platform (but not as much as our High Values), fairly frequent and generates moderate revenue.</a:t>
          </a:r>
        </a:p>
      </dgm:t>
    </dgm:pt>
    <dgm:pt modelId="{021D2472-FAD6-415D-A71D-A9E63E704D4B}" type="parTrans" cxnId="{F4CF6542-3C37-413A-ABED-EB6225C77DF7}">
      <dgm:prSet/>
      <dgm:spPr/>
      <dgm:t>
        <a:bodyPr/>
        <a:lstStyle/>
        <a:p>
          <a:endParaRPr lang="en-US"/>
        </a:p>
      </dgm:t>
    </dgm:pt>
    <dgm:pt modelId="{72F3D2C2-C55D-4303-B755-8384C5ADF32E}" type="sibTrans" cxnId="{F4CF6542-3C37-413A-ABED-EB6225C77DF7}">
      <dgm:prSet/>
      <dgm:spPr/>
      <dgm:t>
        <a:bodyPr/>
        <a:lstStyle/>
        <a:p>
          <a:endParaRPr lang="en-US"/>
        </a:p>
      </dgm:t>
    </dgm:pt>
    <dgm:pt modelId="{97EA9D92-D39B-4B47-8C69-658971B76FB4}">
      <dgm:prSet/>
      <dgm:spPr/>
      <dgm:t>
        <a:bodyPr/>
        <a:lstStyle/>
        <a:p>
          <a:r>
            <a:rPr lang="en-US" b="0" i="0" u="sng" dirty="0"/>
            <a:t>High Value</a:t>
          </a:r>
          <a:r>
            <a:rPr lang="en-US" b="0" i="0" dirty="0"/>
            <a:t>: The group we don’t want to lose. High Revenue, Frequency and low Inactivity.</a:t>
          </a:r>
        </a:p>
      </dgm:t>
    </dgm:pt>
    <dgm:pt modelId="{3FE828DC-E4A4-41D4-8022-DA0E1FDA076C}" type="parTrans" cxnId="{44C26000-C0D1-4115-8A8B-1B268120CFA3}">
      <dgm:prSet/>
      <dgm:spPr/>
      <dgm:t>
        <a:bodyPr/>
        <a:lstStyle/>
        <a:p>
          <a:endParaRPr lang="en-US"/>
        </a:p>
      </dgm:t>
    </dgm:pt>
    <dgm:pt modelId="{42CA7394-B36A-4A44-A5B1-C7105AFD78E2}" type="sibTrans" cxnId="{44C26000-C0D1-4115-8A8B-1B268120CFA3}">
      <dgm:prSet/>
      <dgm:spPr/>
      <dgm:t>
        <a:bodyPr/>
        <a:lstStyle/>
        <a:p>
          <a:endParaRPr lang="en-US"/>
        </a:p>
      </dgm:t>
    </dgm:pt>
    <dgm:pt modelId="{592CDA1F-2F16-47CF-B409-593C18DC3C66}" type="pres">
      <dgm:prSet presAssocID="{75AC1630-C726-4481-A308-0AE2DF19B15D}" presName="linear" presStyleCnt="0">
        <dgm:presLayoutVars>
          <dgm:animLvl val="lvl"/>
          <dgm:resizeHandles val="exact"/>
        </dgm:presLayoutVars>
      </dgm:prSet>
      <dgm:spPr/>
    </dgm:pt>
    <dgm:pt modelId="{04453B92-E5DD-4239-80EE-13E3E3D413DC}" type="pres">
      <dgm:prSet presAssocID="{AA44461B-9FA2-467A-B490-8FCA71E5C0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350D51-937B-493F-BDDB-9487116D7651}" type="pres">
      <dgm:prSet presAssocID="{37A835E3-FD89-412F-9F8C-898C27A29043}" presName="spacer" presStyleCnt="0"/>
      <dgm:spPr/>
    </dgm:pt>
    <dgm:pt modelId="{0D211252-582B-4511-A2BE-D040CE028759}" type="pres">
      <dgm:prSet presAssocID="{A1B133C7-1BF7-427E-A63E-2D2F320396C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59AD63-14FA-4B8E-983B-A476F661630F}" type="pres">
      <dgm:prSet presAssocID="{A1B133C7-1BF7-427E-A63E-2D2F320396C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C26000-C0D1-4115-8A8B-1B268120CFA3}" srcId="{A1B133C7-1BF7-427E-A63E-2D2F320396CE}" destId="{97EA9D92-D39B-4B47-8C69-658971B76FB4}" srcOrd="2" destOrd="0" parTransId="{3FE828DC-E4A4-41D4-8022-DA0E1FDA076C}" sibTransId="{42CA7394-B36A-4A44-A5B1-C7105AFD78E2}"/>
    <dgm:cxn modelId="{BA2E9B05-02D8-4326-A6F2-B1EA2D50E260}" srcId="{75AC1630-C726-4481-A308-0AE2DF19B15D}" destId="{AA44461B-9FA2-467A-B490-8FCA71E5C014}" srcOrd="0" destOrd="0" parTransId="{A87A9305-0E88-4FAB-8FAA-2966DE5B7D0A}" sibTransId="{37A835E3-FD89-412F-9F8C-898C27A29043}"/>
    <dgm:cxn modelId="{803B2724-EDFA-4DA2-A306-D09ED412B431}" type="presOf" srcId="{97EA9D92-D39B-4B47-8C69-658971B76FB4}" destId="{FF59AD63-14FA-4B8E-983B-A476F661630F}" srcOrd="0" destOrd="2" presId="urn:microsoft.com/office/officeart/2005/8/layout/vList2"/>
    <dgm:cxn modelId="{CD294841-5C50-4A22-88AD-58178F1BAECB}" type="presOf" srcId="{AA44461B-9FA2-467A-B490-8FCA71E5C014}" destId="{04453B92-E5DD-4239-80EE-13E3E3D413DC}" srcOrd="0" destOrd="0" presId="urn:microsoft.com/office/officeart/2005/8/layout/vList2"/>
    <dgm:cxn modelId="{F4CF6542-3C37-413A-ABED-EB6225C77DF7}" srcId="{A1B133C7-1BF7-427E-A63E-2D2F320396CE}" destId="{BF8C12E2-02BA-4F7C-BA00-72C811AB3428}" srcOrd="1" destOrd="0" parTransId="{021D2472-FAD6-415D-A71D-A9E63E704D4B}" sibTransId="{72F3D2C2-C55D-4303-B755-8384C5ADF32E}"/>
    <dgm:cxn modelId="{328BBD7B-EF6C-4E96-B37B-57CDC29A1460}" type="presOf" srcId="{BF8C12E2-02BA-4F7C-BA00-72C811AB3428}" destId="{FF59AD63-14FA-4B8E-983B-A476F661630F}" srcOrd="0" destOrd="1" presId="urn:microsoft.com/office/officeart/2005/8/layout/vList2"/>
    <dgm:cxn modelId="{60CB22AA-E29B-4299-B686-B1CEBB490C32}" type="presOf" srcId="{A218A2B5-B2E9-4022-9009-79A090BAD7B1}" destId="{FF59AD63-14FA-4B8E-983B-A476F661630F}" srcOrd="0" destOrd="0" presId="urn:microsoft.com/office/officeart/2005/8/layout/vList2"/>
    <dgm:cxn modelId="{B60E04B2-0FC1-43A8-A06B-0A7A7F7D122B}" type="presOf" srcId="{A1B133C7-1BF7-427E-A63E-2D2F320396CE}" destId="{0D211252-582B-4511-A2BE-D040CE028759}" srcOrd="0" destOrd="0" presId="urn:microsoft.com/office/officeart/2005/8/layout/vList2"/>
    <dgm:cxn modelId="{E283BAC8-CBD3-44F1-B6FA-37C716B6FF1E}" srcId="{75AC1630-C726-4481-A308-0AE2DF19B15D}" destId="{A1B133C7-1BF7-427E-A63E-2D2F320396CE}" srcOrd="1" destOrd="0" parTransId="{22AB5D70-35C1-4D8B-80BC-19027B37A26D}" sibTransId="{E94F23F5-029A-42D3-8DB8-FC4D2FEE754C}"/>
    <dgm:cxn modelId="{A16D9BDC-C588-4D0A-93E6-BA60ABF3B517}" srcId="{A1B133C7-1BF7-427E-A63E-2D2F320396CE}" destId="{A218A2B5-B2E9-4022-9009-79A090BAD7B1}" srcOrd="0" destOrd="0" parTransId="{C46479F2-53C6-4BD7-9A88-E276E03E46CD}" sibTransId="{4B44EB7D-9631-4204-A35D-9CC7EF24216D}"/>
    <dgm:cxn modelId="{CE566EFD-3790-425F-A8E7-2876912F9867}" type="presOf" srcId="{75AC1630-C726-4481-A308-0AE2DF19B15D}" destId="{592CDA1F-2F16-47CF-B409-593C18DC3C66}" srcOrd="0" destOrd="0" presId="urn:microsoft.com/office/officeart/2005/8/layout/vList2"/>
    <dgm:cxn modelId="{141FC08A-8D35-447C-926E-79F98600F390}" type="presParOf" srcId="{592CDA1F-2F16-47CF-B409-593C18DC3C66}" destId="{04453B92-E5DD-4239-80EE-13E3E3D413DC}" srcOrd="0" destOrd="0" presId="urn:microsoft.com/office/officeart/2005/8/layout/vList2"/>
    <dgm:cxn modelId="{41C0433E-1CA2-4EAB-A21E-800DD3D92C1E}" type="presParOf" srcId="{592CDA1F-2F16-47CF-B409-593C18DC3C66}" destId="{D0350D51-937B-493F-BDDB-9487116D7651}" srcOrd="1" destOrd="0" presId="urn:microsoft.com/office/officeart/2005/8/layout/vList2"/>
    <dgm:cxn modelId="{E5F12B2E-8FC6-4939-A019-9E42CB3FC030}" type="presParOf" srcId="{592CDA1F-2F16-47CF-B409-593C18DC3C66}" destId="{0D211252-582B-4511-A2BE-D040CE028759}" srcOrd="2" destOrd="0" presId="urn:microsoft.com/office/officeart/2005/8/layout/vList2"/>
    <dgm:cxn modelId="{27C3E7B6-5736-4381-8C26-17A7DDDB34BE}" type="presParOf" srcId="{592CDA1F-2F16-47CF-B409-593C18DC3C66}" destId="{FF59AD63-14FA-4B8E-983B-A476F66163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35A1F-5D5B-40ED-9ACF-26D8D69938C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EC32F6-2362-4228-A9A7-0FDD4DF386F5}">
      <dgm:prSet/>
      <dgm:spPr/>
      <dgm:t>
        <a:bodyPr/>
        <a:lstStyle/>
        <a:p>
          <a:r>
            <a:rPr lang="th-TH"/>
            <a:t>We invest in customers to generate revenue and be profitable. </a:t>
          </a:r>
          <a:endParaRPr lang="en-US"/>
        </a:p>
      </dgm:t>
    </dgm:pt>
    <dgm:pt modelId="{0B093B1E-B9EA-4190-838D-B8888A6EC02C}" type="parTrans" cxnId="{345D30FD-2E04-48DE-9C11-D89738428472}">
      <dgm:prSet/>
      <dgm:spPr/>
      <dgm:t>
        <a:bodyPr/>
        <a:lstStyle/>
        <a:p>
          <a:endParaRPr lang="en-US"/>
        </a:p>
      </dgm:t>
    </dgm:pt>
    <dgm:pt modelId="{70EBA58D-81A7-4B35-A164-DCBE5D828B74}" type="sibTrans" cxnId="{345D30FD-2E04-48DE-9C11-D89738428472}">
      <dgm:prSet/>
      <dgm:spPr/>
      <dgm:t>
        <a:bodyPr/>
        <a:lstStyle/>
        <a:p>
          <a:endParaRPr lang="en-US"/>
        </a:p>
      </dgm:t>
    </dgm:pt>
    <dgm:pt modelId="{2525E03F-B00C-4967-BD19-C21AB946B4AA}">
      <dgm:prSet/>
      <dgm:spPr/>
      <dgm:t>
        <a:bodyPr/>
        <a:lstStyle/>
        <a:p>
          <a:r>
            <a:rPr lang="en-US" dirty="0"/>
            <a:t>Lifetime value : Total revenue – Total cost</a:t>
          </a:r>
        </a:p>
      </dgm:t>
    </dgm:pt>
    <dgm:pt modelId="{54DD6E4B-A530-41D9-A813-0B2A603C8D07}" type="parTrans" cxnId="{6C527CE3-7139-4D23-8BBD-2756FCFD7E20}">
      <dgm:prSet/>
      <dgm:spPr/>
      <dgm:t>
        <a:bodyPr/>
        <a:lstStyle/>
        <a:p>
          <a:endParaRPr lang="en-US"/>
        </a:p>
      </dgm:t>
    </dgm:pt>
    <dgm:pt modelId="{EDE0F548-73DC-4CC4-9189-1C75ECF9EB76}" type="sibTrans" cxnId="{6C527CE3-7139-4D23-8BBD-2756FCFD7E20}">
      <dgm:prSet/>
      <dgm:spPr/>
      <dgm:t>
        <a:bodyPr/>
        <a:lstStyle/>
        <a:p>
          <a:endParaRPr lang="en-US"/>
        </a:p>
      </dgm:t>
    </dgm:pt>
    <dgm:pt modelId="{90D320D0-6BD0-4D0F-9109-2DE88903A533}">
      <dgm:prSet/>
      <dgm:spPr/>
      <dgm:t>
        <a:bodyPr/>
        <a:lstStyle/>
        <a:p>
          <a:r>
            <a:rPr lang="en-US" dirty="0"/>
            <a:t>To segment customer by lifetime value</a:t>
          </a:r>
        </a:p>
      </dgm:t>
    </dgm:pt>
    <dgm:pt modelId="{19176A1C-0234-4C15-9DE8-2916746538AD}" type="parTrans" cxnId="{8AD13BAB-3D4A-4695-B0D6-CFCA2391285E}">
      <dgm:prSet/>
      <dgm:spPr/>
      <dgm:t>
        <a:bodyPr/>
        <a:lstStyle/>
        <a:p>
          <a:endParaRPr lang="en-US"/>
        </a:p>
      </dgm:t>
    </dgm:pt>
    <dgm:pt modelId="{3DB57B5B-4261-46AC-9DB3-55F8AC46B4AA}" type="sibTrans" cxnId="{8AD13BAB-3D4A-4695-B0D6-CFCA2391285E}">
      <dgm:prSet/>
      <dgm:spPr/>
      <dgm:t>
        <a:bodyPr/>
        <a:lstStyle/>
        <a:p>
          <a:endParaRPr lang="en-US"/>
        </a:p>
      </dgm:t>
    </dgm:pt>
    <dgm:pt modelId="{7941AD38-790B-405D-A25D-EC57FFD5DA21}">
      <dgm:prSet/>
      <dgm:spPr/>
      <dgm:t>
        <a:bodyPr/>
        <a:lstStyle/>
        <a:p>
          <a:r>
            <a:rPr lang="en-US" dirty="0"/>
            <a:t>We will divide data into 2 groups; first 3 months and next 6 months</a:t>
          </a:r>
        </a:p>
      </dgm:t>
    </dgm:pt>
    <dgm:pt modelId="{A12039E0-F84D-4A0B-95B5-513BAF6CD4CA}" type="parTrans" cxnId="{EBD2D8AC-EB2A-4C61-A10A-053045E91871}">
      <dgm:prSet/>
      <dgm:spPr/>
      <dgm:t>
        <a:bodyPr/>
        <a:lstStyle/>
        <a:p>
          <a:endParaRPr lang="en-US"/>
        </a:p>
      </dgm:t>
    </dgm:pt>
    <dgm:pt modelId="{F649F618-906F-4E62-B401-3B623E303B70}" type="sibTrans" cxnId="{EBD2D8AC-EB2A-4C61-A10A-053045E91871}">
      <dgm:prSet/>
      <dgm:spPr/>
      <dgm:t>
        <a:bodyPr/>
        <a:lstStyle/>
        <a:p>
          <a:endParaRPr lang="en-US"/>
        </a:p>
      </dgm:t>
    </dgm:pt>
    <dgm:pt modelId="{10974DE6-CAC7-48ED-8FE5-133D13F4B83B}">
      <dgm:prSet/>
      <dgm:spPr/>
      <dgm:t>
        <a:bodyPr/>
        <a:lstStyle/>
        <a:p>
          <a:r>
            <a:rPr lang="en-US" dirty="0"/>
            <a:t>The first 3 months data will be used to extract all information (as input)</a:t>
          </a:r>
        </a:p>
      </dgm:t>
    </dgm:pt>
    <dgm:pt modelId="{2EED9CA4-E806-4C56-AA9B-F4046BBB123A}" type="parTrans" cxnId="{EAE87D28-35A2-4ECC-9B00-A7E53CAFDA52}">
      <dgm:prSet/>
      <dgm:spPr/>
      <dgm:t>
        <a:bodyPr/>
        <a:lstStyle/>
        <a:p>
          <a:endParaRPr lang="en-US"/>
        </a:p>
      </dgm:t>
    </dgm:pt>
    <dgm:pt modelId="{4532E67A-7858-48BB-AADD-F7A6376A4802}" type="sibTrans" cxnId="{EAE87D28-35A2-4ECC-9B00-A7E53CAFDA52}">
      <dgm:prSet/>
      <dgm:spPr/>
      <dgm:t>
        <a:bodyPr/>
        <a:lstStyle/>
        <a:p>
          <a:endParaRPr lang="en-US"/>
        </a:p>
      </dgm:t>
    </dgm:pt>
    <dgm:pt modelId="{AA37BBE1-0D7D-47F0-BC96-06FC214F5DA5}">
      <dgm:prSet/>
      <dgm:spPr/>
      <dgm:t>
        <a:bodyPr/>
        <a:lstStyle/>
        <a:p>
          <a:r>
            <a:rPr lang="en-US" dirty="0"/>
            <a:t>The  next 6 months data will be used as an output data to train the prediction model</a:t>
          </a:r>
        </a:p>
      </dgm:t>
    </dgm:pt>
    <dgm:pt modelId="{5C553AA1-8425-47E8-80B0-1244F7ECDC35}" type="parTrans" cxnId="{C62319FA-CC0C-4ABA-B2F8-DD6B2E603CDE}">
      <dgm:prSet/>
      <dgm:spPr/>
      <dgm:t>
        <a:bodyPr/>
        <a:lstStyle/>
        <a:p>
          <a:endParaRPr lang="en-US"/>
        </a:p>
      </dgm:t>
    </dgm:pt>
    <dgm:pt modelId="{57FEC096-E359-4916-B83B-C4DCC993C21A}" type="sibTrans" cxnId="{C62319FA-CC0C-4ABA-B2F8-DD6B2E603CDE}">
      <dgm:prSet/>
      <dgm:spPr/>
      <dgm:t>
        <a:bodyPr/>
        <a:lstStyle/>
        <a:p>
          <a:endParaRPr lang="en-US"/>
        </a:p>
      </dgm:t>
    </dgm:pt>
    <dgm:pt modelId="{2E094780-EEED-4625-B00D-A02981EBCAB7}">
      <dgm:prSet/>
      <dgm:spPr/>
      <dgm:t>
        <a:bodyPr/>
        <a:lstStyle/>
        <a:p>
          <a:r>
            <a:rPr lang="en-US" dirty="0"/>
            <a:t>We will create clusters based on lifetime value of the next 6 months data, and train the model using the information from the first 3 months data.</a:t>
          </a:r>
        </a:p>
      </dgm:t>
    </dgm:pt>
    <dgm:pt modelId="{155EF160-6D6E-4214-82CD-CA8FFDB0D769}" type="parTrans" cxnId="{D22452C8-90B3-4F9E-9373-746F1F903D74}">
      <dgm:prSet/>
      <dgm:spPr/>
      <dgm:t>
        <a:bodyPr/>
        <a:lstStyle/>
        <a:p>
          <a:endParaRPr lang="en-US"/>
        </a:p>
      </dgm:t>
    </dgm:pt>
    <dgm:pt modelId="{2AEF3ED7-9855-4BB3-8A34-27CE339FBA7C}" type="sibTrans" cxnId="{D22452C8-90B3-4F9E-9373-746F1F903D74}">
      <dgm:prSet/>
      <dgm:spPr/>
      <dgm:t>
        <a:bodyPr/>
        <a:lstStyle/>
        <a:p>
          <a:endParaRPr lang="en-US"/>
        </a:p>
      </dgm:t>
    </dgm:pt>
    <dgm:pt modelId="{7A0AC402-BA93-42AD-BF42-B1CF3DBE5F88}" type="pres">
      <dgm:prSet presAssocID="{48C35A1F-5D5B-40ED-9ACF-26D8D69938C7}" presName="linear" presStyleCnt="0">
        <dgm:presLayoutVars>
          <dgm:animLvl val="lvl"/>
          <dgm:resizeHandles val="exact"/>
        </dgm:presLayoutVars>
      </dgm:prSet>
      <dgm:spPr/>
    </dgm:pt>
    <dgm:pt modelId="{3FDE37A9-8525-4A46-8163-5FFB934765ED}" type="pres">
      <dgm:prSet presAssocID="{BDEC32F6-2362-4228-A9A7-0FDD4DF386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8386D9-1375-48B0-8B9A-F0C91E741E7D}" type="pres">
      <dgm:prSet presAssocID="{70EBA58D-81A7-4B35-A164-DCBE5D828B74}" presName="spacer" presStyleCnt="0"/>
      <dgm:spPr/>
    </dgm:pt>
    <dgm:pt modelId="{B3C8DAF1-339A-409E-88CE-A66C4423E5C3}" type="pres">
      <dgm:prSet presAssocID="{2525E03F-B00C-4967-BD19-C21AB946B4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7102F4-19A5-4043-B307-9A216FA40138}" type="pres">
      <dgm:prSet presAssocID="{EDE0F548-73DC-4CC4-9189-1C75ECF9EB76}" presName="spacer" presStyleCnt="0"/>
      <dgm:spPr/>
    </dgm:pt>
    <dgm:pt modelId="{8280657E-1703-4ED8-9DD0-AAE65A10252D}" type="pres">
      <dgm:prSet presAssocID="{90D320D0-6BD0-4D0F-9109-2DE88903A5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436178-FB40-480B-875F-EE363DE2933A}" type="pres">
      <dgm:prSet presAssocID="{90D320D0-6BD0-4D0F-9109-2DE88903A53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927D402-D886-4687-BC96-C5EF1C255CFA}" type="presOf" srcId="{BDEC32F6-2362-4228-A9A7-0FDD4DF386F5}" destId="{3FDE37A9-8525-4A46-8163-5FFB934765ED}" srcOrd="0" destOrd="0" presId="urn:microsoft.com/office/officeart/2005/8/layout/vList2"/>
    <dgm:cxn modelId="{EAE87D28-35A2-4ECC-9B00-A7E53CAFDA52}" srcId="{90D320D0-6BD0-4D0F-9109-2DE88903A533}" destId="{10974DE6-CAC7-48ED-8FE5-133D13F4B83B}" srcOrd="1" destOrd="0" parTransId="{2EED9CA4-E806-4C56-AA9B-F4046BBB123A}" sibTransId="{4532E67A-7858-48BB-AADD-F7A6376A4802}"/>
    <dgm:cxn modelId="{01E3EE67-A4C5-4791-9F1D-7A18B440387E}" type="presOf" srcId="{2525E03F-B00C-4967-BD19-C21AB946B4AA}" destId="{B3C8DAF1-339A-409E-88CE-A66C4423E5C3}" srcOrd="0" destOrd="0" presId="urn:microsoft.com/office/officeart/2005/8/layout/vList2"/>
    <dgm:cxn modelId="{C941194C-D0BD-4006-9BA3-0E7488C45D59}" type="presOf" srcId="{2E094780-EEED-4625-B00D-A02981EBCAB7}" destId="{75436178-FB40-480B-875F-EE363DE2933A}" srcOrd="0" destOrd="3" presId="urn:microsoft.com/office/officeart/2005/8/layout/vList2"/>
    <dgm:cxn modelId="{BABF6277-2212-4C1C-B5CD-0B26CE8BB8FB}" type="presOf" srcId="{48C35A1F-5D5B-40ED-9ACF-26D8D69938C7}" destId="{7A0AC402-BA93-42AD-BF42-B1CF3DBE5F88}" srcOrd="0" destOrd="0" presId="urn:microsoft.com/office/officeart/2005/8/layout/vList2"/>
    <dgm:cxn modelId="{5559EF78-0DAA-4868-ADDA-ACB71C28E8D0}" type="presOf" srcId="{10974DE6-CAC7-48ED-8FE5-133D13F4B83B}" destId="{75436178-FB40-480B-875F-EE363DE2933A}" srcOrd="0" destOrd="1" presId="urn:microsoft.com/office/officeart/2005/8/layout/vList2"/>
    <dgm:cxn modelId="{1E407682-3485-4668-BC1F-BAC8B0E795D2}" type="presOf" srcId="{AA37BBE1-0D7D-47F0-BC96-06FC214F5DA5}" destId="{75436178-FB40-480B-875F-EE363DE2933A}" srcOrd="0" destOrd="2" presId="urn:microsoft.com/office/officeart/2005/8/layout/vList2"/>
    <dgm:cxn modelId="{7D1CD382-4EDC-487B-BBA0-B13284856248}" type="presOf" srcId="{90D320D0-6BD0-4D0F-9109-2DE88903A533}" destId="{8280657E-1703-4ED8-9DD0-AAE65A10252D}" srcOrd="0" destOrd="0" presId="urn:microsoft.com/office/officeart/2005/8/layout/vList2"/>
    <dgm:cxn modelId="{9AA699A7-3D0B-4501-B921-C0489E15F328}" type="presOf" srcId="{7941AD38-790B-405D-A25D-EC57FFD5DA21}" destId="{75436178-FB40-480B-875F-EE363DE2933A}" srcOrd="0" destOrd="0" presId="urn:microsoft.com/office/officeart/2005/8/layout/vList2"/>
    <dgm:cxn modelId="{8AD13BAB-3D4A-4695-B0D6-CFCA2391285E}" srcId="{48C35A1F-5D5B-40ED-9ACF-26D8D69938C7}" destId="{90D320D0-6BD0-4D0F-9109-2DE88903A533}" srcOrd="2" destOrd="0" parTransId="{19176A1C-0234-4C15-9DE8-2916746538AD}" sibTransId="{3DB57B5B-4261-46AC-9DB3-55F8AC46B4AA}"/>
    <dgm:cxn modelId="{EBD2D8AC-EB2A-4C61-A10A-053045E91871}" srcId="{90D320D0-6BD0-4D0F-9109-2DE88903A533}" destId="{7941AD38-790B-405D-A25D-EC57FFD5DA21}" srcOrd="0" destOrd="0" parTransId="{A12039E0-F84D-4A0B-95B5-513BAF6CD4CA}" sibTransId="{F649F618-906F-4E62-B401-3B623E303B70}"/>
    <dgm:cxn modelId="{D22452C8-90B3-4F9E-9373-746F1F903D74}" srcId="{90D320D0-6BD0-4D0F-9109-2DE88903A533}" destId="{2E094780-EEED-4625-B00D-A02981EBCAB7}" srcOrd="3" destOrd="0" parTransId="{155EF160-6D6E-4214-82CD-CA8FFDB0D769}" sibTransId="{2AEF3ED7-9855-4BB3-8A34-27CE339FBA7C}"/>
    <dgm:cxn modelId="{6C527CE3-7139-4D23-8BBD-2756FCFD7E20}" srcId="{48C35A1F-5D5B-40ED-9ACF-26D8D69938C7}" destId="{2525E03F-B00C-4967-BD19-C21AB946B4AA}" srcOrd="1" destOrd="0" parTransId="{54DD6E4B-A530-41D9-A813-0B2A603C8D07}" sibTransId="{EDE0F548-73DC-4CC4-9189-1C75ECF9EB76}"/>
    <dgm:cxn modelId="{C62319FA-CC0C-4ABA-B2F8-DD6B2E603CDE}" srcId="{90D320D0-6BD0-4D0F-9109-2DE88903A533}" destId="{AA37BBE1-0D7D-47F0-BC96-06FC214F5DA5}" srcOrd="2" destOrd="0" parTransId="{5C553AA1-8425-47E8-80B0-1244F7ECDC35}" sibTransId="{57FEC096-E359-4916-B83B-C4DCC993C21A}"/>
    <dgm:cxn modelId="{345D30FD-2E04-48DE-9C11-D89738428472}" srcId="{48C35A1F-5D5B-40ED-9ACF-26D8D69938C7}" destId="{BDEC32F6-2362-4228-A9A7-0FDD4DF386F5}" srcOrd="0" destOrd="0" parTransId="{0B093B1E-B9EA-4190-838D-B8888A6EC02C}" sibTransId="{70EBA58D-81A7-4B35-A164-DCBE5D828B74}"/>
    <dgm:cxn modelId="{F6211E9E-241C-4EA3-B732-D504CB0D6728}" type="presParOf" srcId="{7A0AC402-BA93-42AD-BF42-B1CF3DBE5F88}" destId="{3FDE37A9-8525-4A46-8163-5FFB934765ED}" srcOrd="0" destOrd="0" presId="urn:microsoft.com/office/officeart/2005/8/layout/vList2"/>
    <dgm:cxn modelId="{11CAC889-C23C-4736-A5D3-3358DB699507}" type="presParOf" srcId="{7A0AC402-BA93-42AD-BF42-B1CF3DBE5F88}" destId="{058386D9-1375-48B0-8B9A-F0C91E741E7D}" srcOrd="1" destOrd="0" presId="urn:microsoft.com/office/officeart/2005/8/layout/vList2"/>
    <dgm:cxn modelId="{9ACB08CE-84A1-4FF8-8BC9-D3DAB923ACD6}" type="presParOf" srcId="{7A0AC402-BA93-42AD-BF42-B1CF3DBE5F88}" destId="{B3C8DAF1-339A-409E-88CE-A66C4423E5C3}" srcOrd="2" destOrd="0" presId="urn:microsoft.com/office/officeart/2005/8/layout/vList2"/>
    <dgm:cxn modelId="{2C0BD1B1-9046-425E-9AC6-274D3212EC6B}" type="presParOf" srcId="{7A0AC402-BA93-42AD-BF42-B1CF3DBE5F88}" destId="{B87102F4-19A5-4043-B307-9A216FA40138}" srcOrd="3" destOrd="0" presId="urn:microsoft.com/office/officeart/2005/8/layout/vList2"/>
    <dgm:cxn modelId="{FBD5D6F7-CB8D-4EB2-88F1-5B09B3380EA9}" type="presParOf" srcId="{7A0AC402-BA93-42AD-BF42-B1CF3DBE5F88}" destId="{8280657E-1703-4ED8-9DD0-AAE65A10252D}" srcOrd="4" destOrd="0" presId="urn:microsoft.com/office/officeart/2005/8/layout/vList2"/>
    <dgm:cxn modelId="{461D6C5F-E9DD-4062-A680-2C6EA701FB44}" type="presParOf" srcId="{7A0AC402-BA93-42AD-BF42-B1CF3DBE5F88}" destId="{75436178-FB40-480B-875F-EE363DE2933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87257-C399-4237-A2A2-54F45FB6B7AE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C78ABF-3C2F-42E4-930A-49C8B487270B}">
      <dgm:prSet/>
      <dgm:spPr/>
      <dgm:t>
        <a:bodyPr/>
        <a:lstStyle/>
        <a:p>
          <a:r>
            <a:rPr lang="en-US"/>
            <a:t>One of the many opportunities it can provide is predicting the next purchase day of the customer. </a:t>
          </a:r>
        </a:p>
      </dgm:t>
    </dgm:pt>
    <dgm:pt modelId="{D8C2567B-32D0-4754-8BF0-647E428DABC3}" type="parTrans" cxnId="{0F27F523-A89F-46EA-879E-2A7F7C16A6C6}">
      <dgm:prSet/>
      <dgm:spPr/>
      <dgm:t>
        <a:bodyPr/>
        <a:lstStyle/>
        <a:p>
          <a:endParaRPr lang="en-US"/>
        </a:p>
      </dgm:t>
    </dgm:pt>
    <dgm:pt modelId="{3D4B467E-4F76-45A6-9A60-E30A09F3BFBA}" type="sibTrans" cxnId="{0F27F523-A89F-46EA-879E-2A7F7C16A6C6}">
      <dgm:prSet/>
      <dgm:spPr/>
      <dgm:t>
        <a:bodyPr/>
        <a:lstStyle/>
        <a:p>
          <a:endParaRPr lang="en-US"/>
        </a:p>
      </dgm:t>
    </dgm:pt>
    <dgm:pt modelId="{BB10C2E0-4C1D-435B-BD9C-345E6B8E539B}">
      <dgm:prSet/>
      <dgm:spPr/>
      <dgm:t>
        <a:bodyPr/>
        <a:lstStyle/>
        <a:p>
          <a:r>
            <a:rPr lang="en-US"/>
            <a:t>What if you know if a customer is likely to make another purchase in 7 days?</a:t>
          </a:r>
        </a:p>
      </dgm:t>
    </dgm:pt>
    <dgm:pt modelId="{AF3F416E-D187-4750-BC58-C005CBE78912}" type="parTrans" cxnId="{6B50594B-B527-4C27-8995-C58E53B78D31}">
      <dgm:prSet/>
      <dgm:spPr/>
      <dgm:t>
        <a:bodyPr/>
        <a:lstStyle/>
        <a:p>
          <a:endParaRPr lang="en-US"/>
        </a:p>
      </dgm:t>
    </dgm:pt>
    <dgm:pt modelId="{D76EDC61-407F-4C9D-85EA-C273356136E1}" type="sibTrans" cxnId="{6B50594B-B527-4C27-8995-C58E53B78D31}">
      <dgm:prSet/>
      <dgm:spPr/>
      <dgm:t>
        <a:bodyPr/>
        <a:lstStyle/>
        <a:p>
          <a:endParaRPr lang="en-US"/>
        </a:p>
      </dgm:t>
    </dgm:pt>
    <dgm:pt modelId="{17DF6CD9-4D99-4D03-9623-7E50B230ECB0}">
      <dgm:prSet/>
      <dgm:spPr/>
      <dgm:t>
        <a:bodyPr/>
        <a:lstStyle/>
        <a:p>
          <a:r>
            <a:rPr lang="en-US"/>
            <a:t>We can build our strategy on top of that and come up with lots of tactical actions like:</a:t>
          </a:r>
        </a:p>
      </dgm:t>
    </dgm:pt>
    <dgm:pt modelId="{04CDD795-DDE9-4953-8848-3E123260B61B}" type="parTrans" cxnId="{873D5398-31B0-4B6E-B68B-AF43495C948A}">
      <dgm:prSet/>
      <dgm:spPr/>
      <dgm:t>
        <a:bodyPr/>
        <a:lstStyle/>
        <a:p>
          <a:endParaRPr lang="en-US"/>
        </a:p>
      </dgm:t>
    </dgm:pt>
    <dgm:pt modelId="{04CC2DD3-2767-4AF4-9257-ED52A2A362BB}" type="sibTrans" cxnId="{873D5398-31B0-4B6E-B68B-AF43495C948A}">
      <dgm:prSet/>
      <dgm:spPr/>
      <dgm:t>
        <a:bodyPr/>
        <a:lstStyle/>
        <a:p>
          <a:endParaRPr lang="en-US"/>
        </a:p>
      </dgm:t>
    </dgm:pt>
    <dgm:pt modelId="{9B94B91A-324D-479B-BDC4-DEF92A10EA6C}">
      <dgm:prSet/>
      <dgm:spPr/>
      <dgm:t>
        <a:bodyPr/>
        <a:lstStyle/>
        <a:p>
          <a:r>
            <a:rPr lang="en-US"/>
            <a:t>No promotional offer to this customer since s/he will make a purchase anyways</a:t>
          </a:r>
        </a:p>
      </dgm:t>
    </dgm:pt>
    <dgm:pt modelId="{FECC751B-D81F-4D4E-B189-9824B47962B8}" type="parTrans" cxnId="{02552529-6E1A-46E0-BC9F-2A647F361843}">
      <dgm:prSet/>
      <dgm:spPr/>
      <dgm:t>
        <a:bodyPr/>
        <a:lstStyle/>
        <a:p>
          <a:endParaRPr lang="en-US"/>
        </a:p>
      </dgm:t>
    </dgm:pt>
    <dgm:pt modelId="{30362F73-94C1-40B6-AD2E-C64C39D7D2E0}" type="sibTrans" cxnId="{02552529-6E1A-46E0-BC9F-2A647F361843}">
      <dgm:prSet/>
      <dgm:spPr/>
      <dgm:t>
        <a:bodyPr/>
        <a:lstStyle/>
        <a:p>
          <a:endParaRPr lang="en-US"/>
        </a:p>
      </dgm:t>
    </dgm:pt>
    <dgm:pt modelId="{CF29E4A9-6402-427D-9E14-860C6D35B36B}">
      <dgm:prSet/>
      <dgm:spPr/>
      <dgm:t>
        <a:bodyPr/>
        <a:lstStyle/>
        <a:p>
          <a:r>
            <a:rPr lang="en-US"/>
            <a:t>Nudge the customer with inbound marketing if there is no purchase in the predicted time window</a:t>
          </a:r>
        </a:p>
      </dgm:t>
    </dgm:pt>
    <dgm:pt modelId="{8D6802E8-B55B-4FB1-9F77-35E4737C461D}" type="parTrans" cxnId="{0D8EC430-1BFD-4C16-A0A8-F11A12FDA22C}">
      <dgm:prSet/>
      <dgm:spPr/>
      <dgm:t>
        <a:bodyPr/>
        <a:lstStyle/>
        <a:p>
          <a:endParaRPr lang="en-US"/>
        </a:p>
      </dgm:t>
    </dgm:pt>
    <dgm:pt modelId="{3ECA4E12-2380-4ED6-BE20-88128E27CCCC}" type="sibTrans" cxnId="{0D8EC430-1BFD-4C16-A0A8-F11A12FDA22C}">
      <dgm:prSet/>
      <dgm:spPr/>
      <dgm:t>
        <a:bodyPr/>
        <a:lstStyle/>
        <a:p>
          <a:endParaRPr lang="en-US"/>
        </a:p>
      </dgm:t>
    </dgm:pt>
    <dgm:pt modelId="{61763EE9-D269-4DC7-93E9-46FC25864941}">
      <dgm:prSet/>
      <dgm:spPr/>
      <dgm:t>
        <a:bodyPr/>
        <a:lstStyle/>
        <a:p>
          <a:r>
            <a:rPr lang="en-US"/>
            <a:t>We need to predict customer based on some features to identify the group of people who willing to do purchasing</a:t>
          </a:r>
        </a:p>
      </dgm:t>
    </dgm:pt>
    <dgm:pt modelId="{111A93CA-BF1B-48DB-861D-0EC8F0DDD055}" type="parTrans" cxnId="{79DA5FEA-2438-4B5F-AEE2-8F9D04C582EC}">
      <dgm:prSet/>
      <dgm:spPr/>
      <dgm:t>
        <a:bodyPr/>
        <a:lstStyle/>
        <a:p>
          <a:endParaRPr lang="en-US"/>
        </a:p>
      </dgm:t>
    </dgm:pt>
    <dgm:pt modelId="{0A4AEDFF-57F3-45B5-B4EA-2C46B67E419C}" type="sibTrans" cxnId="{79DA5FEA-2438-4B5F-AEE2-8F9D04C582EC}">
      <dgm:prSet/>
      <dgm:spPr/>
      <dgm:t>
        <a:bodyPr/>
        <a:lstStyle/>
        <a:p>
          <a:endParaRPr lang="en-US"/>
        </a:p>
      </dgm:t>
    </dgm:pt>
    <dgm:pt modelId="{A3BDD447-EDAB-472D-A469-CCB47C773428}" type="pres">
      <dgm:prSet presAssocID="{AC987257-C399-4237-A2A2-54F45FB6B7AE}" presName="Name0" presStyleCnt="0">
        <dgm:presLayoutVars>
          <dgm:dir/>
          <dgm:animLvl val="lvl"/>
          <dgm:resizeHandles val="exact"/>
        </dgm:presLayoutVars>
      </dgm:prSet>
      <dgm:spPr/>
    </dgm:pt>
    <dgm:pt modelId="{11FFBAAF-7A68-466D-B7C0-B61F344443E8}" type="pres">
      <dgm:prSet presAssocID="{61763EE9-D269-4DC7-93E9-46FC25864941}" presName="boxAndChildren" presStyleCnt="0"/>
      <dgm:spPr/>
    </dgm:pt>
    <dgm:pt modelId="{D618BBBC-96B6-4E4F-87B6-1E4B4FC28283}" type="pres">
      <dgm:prSet presAssocID="{61763EE9-D269-4DC7-93E9-46FC25864941}" presName="parentTextBox" presStyleLbl="node1" presStyleIdx="0" presStyleCnt="3"/>
      <dgm:spPr/>
    </dgm:pt>
    <dgm:pt modelId="{0C356E64-B6F3-4F29-A2AE-0956FE134E00}" type="pres">
      <dgm:prSet presAssocID="{04CC2DD3-2767-4AF4-9257-ED52A2A362BB}" presName="sp" presStyleCnt="0"/>
      <dgm:spPr/>
    </dgm:pt>
    <dgm:pt modelId="{24A46A40-EF2F-4575-AA83-0DEABFA9356E}" type="pres">
      <dgm:prSet presAssocID="{17DF6CD9-4D99-4D03-9623-7E50B230ECB0}" presName="arrowAndChildren" presStyleCnt="0"/>
      <dgm:spPr/>
    </dgm:pt>
    <dgm:pt modelId="{D63E91AD-BD2C-4CD6-99CC-7BA6A2C32E7A}" type="pres">
      <dgm:prSet presAssocID="{17DF6CD9-4D99-4D03-9623-7E50B230ECB0}" presName="parentTextArrow" presStyleLbl="node1" presStyleIdx="0" presStyleCnt="3"/>
      <dgm:spPr/>
    </dgm:pt>
    <dgm:pt modelId="{12EE6C2A-A678-4C22-B1EE-7440D89CE2DE}" type="pres">
      <dgm:prSet presAssocID="{17DF6CD9-4D99-4D03-9623-7E50B230ECB0}" presName="arrow" presStyleLbl="node1" presStyleIdx="1" presStyleCnt="3"/>
      <dgm:spPr/>
    </dgm:pt>
    <dgm:pt modelId="{8AE5C3B8-B9AD-4C03-8155-EE9212D048E4}" type="pres">
      <dgm:prSet presAssocID="{17DF6CD9-4D99-4D03-9623-7E50B230ECB0}" presName="descendantArrow" presStyleCnt="0"/>
      <dgm:spPr/>
    </dgm:pt>
    <dgm:pt modelId="{06F58F60-F6A1-408A-9190-942A546C2A2E}" type="pres">
      <dgm:prSet presAssocID="{9B94B91A-324D-479B-BDC4-DEF92A10EA6C}" presName="childTextArrow" presStyleLbl="fgAccFollowNode1" presStyleIdx="0" presStyleCnt="3">
        <dgm:presLayoutVars>
          <dgm:bulletEnabled val="1"/>
        </dgm:presLayoutVars>
      </dgm:prSet>
      <dgm:spPr/>
    </dgm:pt>
    <dgm:pt modelId="{A3007AE8-4939-4895-9D17-3FAEC51ED4C6}" type="pres">
      <dgm:prSet presAssocID="{CF29E4A9-6402-427D-9E14-860C6D35B36B}" presName="childTextArrow" presStyleLbl="fgAccFollowNode1" presStyleIdx="1" presStyleCnt="3">
        <dgm:presLayoutVars>
          <dgm:bulletEnabled val="1"/>
        </dgm:presLayoutVars>
      </dgm:prSet>
      <dgm:spPr/>
    </dgm:pt>
    <dgm:pt modelId="{35FF15EE-17C1-4692-9CFD-FF351FCFE1CB}" type="pres">
      <dgm:prSet presAssocID="{3D4B467E-4F76-45A6-9A60-E30A09F3BFBA}" presName="sp" presStyleCnt="0"/>
      <dgm:spPr/>
    </dgm:pt>
    <dgm:pt modelId="{5A1392ED-2183-401F-AFA6-6DE6A438C79C}" type="pres">
      <dgm:prSet presAssocID="{75C78ABF-3C2F-42E4-930A-49C8B487270B}" presName="arrowAndChildren" presStyleCnt="0"/>
      <dgm:spPr/>
    </dgm:pt>
    <dgm:pt modelId="{60A2D3F7-2BA7-4E0A-8492-02E746F67349}" type="pres">
      <dgm:prSet presAssocID="{75C78ABF-3C2F-42E4-930A-49C8B487270B}" presName="parentTextArrow" presStyleLbl="node1" presStyleIdx="1" presStyleCnt="3"/>
      <dgm:spPr/>
    </dgm:pt>
    <dgm:pt modelId="{BB15444C-5C5A-4F52-A9CD-24C0CD757020}" type="pres">
      <dgm:prSet presAssocID="{75C78ABF-3C2F-42E4-930A-49C8B487270B}" presName="arrow" presStyleLbl="node1" presStyleIdx="2" presStyleCnt="3"/>
      <dgm:spPr/>
    </dgm:pt>
    <dgm:pt modelId="{0B2FE30F-1FC6-4270-8ACC-0E9A829EADDA}" type="pres">
      <dgm:prSet presAssocID="{75C78ABF-3C2F-42E4-930A-49C8B487270B}" presName="descendantArrow" presStyleCnt="0"/>
      <dgm:spPr/>
    </dgm:pt>
    <dgm:pt modelId="{6FC76894-DDF5-4E9E-8194-E66EFFD05306}" type="pres">
      <dgm:prSet presAssocID="{BB10C2E0-4C1D-435B-BD9C-345E6B8E539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E6B6807-DF49-47F8-B7C5-FDFB3B243AB2}" type="presOf" srcId="{75C78ABF-3C2F-42E4-930A-49C8B487270B}" destId="{BB15444C-5C5A-4F52-A9CD-24C0CD757020}" srcOrd="1" destOrd="0" presId="urn:microsoft.com/office/officeart/2005/8/layout/process4"/>
    <dgm:cxn modelId="{0F27F523-A89F-46EA-879E-2A7F7C16A6C6}" srcId="{AC987257-C399-4237-A2A2-54F45FB6B7AE}" destId="{75C78ABF-3C2F-42E4-930A-49C8B487270B}" srcOrd="0" destOrd="0" parTransId="{D8C2567B-32D0-4754-8BF0-647E428DABC3}" sibTransId="{3D4B467E-4F76-45A6-9A60-E30A09F3BFBA}"/>
    <dgm:cxn modelId="{02552529-6E1A-46E0-BC9F-2A647F361843}" srcId="{17DF6CD9-4D99-4D03-9623-7E50B230ECB0}" destId="{9B94B91A-324D-479B-BDC4-DEF92A10EA6C}" srcOrd="0" destOrd="0" parTransId="{FECC751B-D81F-4D4E-B189-9824B47962B8}" sibTransId="{30362F73-94C1-40B6-AD2E-C64C39D7D2E0}"/>
    <dgm:cxn modelId="{0D8EC430-1BFD-4C16-A0A8-F11A12FDA22C}" srcId="{17DF6CD9-4D99-4D03-9623-7E50B230ECB0}" destId="{CF29E4A9-6402-427D-9E14-860C6D35B36B}" srcOrd="1" destOrd="0" parTransId="{8D6802E8-B55B-4FB1-9F77-35E4737C461D}" sibTransId="{3ECA4E12-2380-4ED6-BE20-88128E27CCCC}"/>
    <dgm:cxn modelId="{12938640-11D4-44D2-906C-FF25BA84E669}" type="presOf" srcId="{75C78ABF-3C2F-42E4-930A-49C8B487270B}" destId="{60A2D3F7-2BA7-4E0A-8492-02E746F67349}" srcOrd="0" destOrd="0" presId="urn:microsoft.com/office/officeart/2005/8/layout/process4"/>
    <dgm:cxn modelId="{6B50594B-B527-4C27-8995-C58E53B78D31}" srcId="{75C78ABF-3C2F-42E4-930A-49C8B487270B}" destId="{BB10C2E0-4C1D-435B-BD9C-345E6B8E539B}" srcOrd="0" destOrd="0" parTransId="{AF3F416E-D187-4750-BC58-C005CBE78912}" sibTransId="{D76EDC61-407F-4C9D-85EA-C273356136E1}"/>
    <dgm:cxn modelId="{25DE1886-1C3A-457E-B495-722B38F2C426}" type="presOf" srcId="{61763EE9-D269-4DC7-93E9-46FC25864941}" destId="{D618BBBC-96B6-4E4F-87B6-1E4B4FC28283}" srcOrd="0" destOrd="0" presId="urn:microsoft.com/office/officeart/2005/8/layout/process4"/>
    <dgm:cxn modelId="{873D5398-31B0-4B6E-B68B-AF43495C948A}" srcId="{AC987257-C399-4237-A2A2-54F45FB6B7AE}" destId="{17DF6CD9-4D99-4D03-9623-7E50B230ECB0}" srcOrd="1" destOrd="0" parTransId="{04CDD795-DDE9-4953-8848-3E123260B61B}" sibTransId="{04CC2DD3-2767-4AF4-9257-ED52A2A362BB}"/>
    <dgm:cxn modelId="{67FE689D-7041-4118-BCEA-DE3D48D8E820}" type="presOf" srcId="{17DF6CD9-4D99-4D03-9623-7E50B230ECB0}" destId="{12EE6C2A-A678-4C22-B1EE-7440D89CE2DE}" srcOrd="1" destOrd="0" presId="urn:microsoft.com/office/officeart/2005/8/layout/process4"/>
    <dgm:cxn modelId="{52D4E09F-9984-49E3-BE78-2BF6E4E4A7D5}" type="presOf" srcId="{CF29E4A9-6402-427D-9E14-860C6D35B36B}" destId="{A3007AE8-4939-4895-9D17-3FAEC51ED4C6}" srcOrd="0" destOrd="0" presId="urn:microsoft.com/office/officeart/2005/8/layout/process4"/>
    <dgm:cxn modelId="{5C15C3DE-A5F3-4E4A-846C-639DCE48A86E}" type="presOf" srcId="{AC987257-C399-4237-A2A2-54F45FB6B7AE}" destId="{A3BDD447-EDAB-472D-A469-CCB47C773428}" srcOrd="0" destOrd="0" presId="urn:microsoft.com/office/officeart/2005/8/layout/process4"/>
    <dgm:cxn modelId="{2CFAB0E1-D23E-4386-8400-96D49EF2821D}" type="presOf" srcId="{17DF6CD9-4D99-4D03-9623-7E50B230ECB0}" destId="{D63E91AD-BD2C-4CD6-99CC-7BA6A2C32E7A}" srcOrd="0" destOrd="0" presId="urn:microsoft.com/office/officeart/2005/8/layout/process4"/>
    <dgm:cxn modelId="{C26BD8E8-DBE5-4782-9485-423E4D21A8BD}" type="presOf" srcId="{BB10C2E0-4C1D-435B-BD9C-345E6B8E539B}" destId="{6FC76894-DDF5-4E9E-8194-E66EFFD05306}" srcOrd="0" destOrd="0" presId="urn:microsoft.com/office/officeart/2005/8/layout/process4"/>
    <dgm:cxn modelId="{79DA5FEA-2438-4B5F-AEE2-8F9D04C582EC}" srcId="{AC987257-C399-4237-A2A2-54F45FB6B7AE}" destId="{61763EE9-D269-4DC7-93E9-46FC25864941}" srcOrd="2" destOrd="0" parTransId="{111A93CA-BF1B-48DB-861D-0EC8F0DDD055}" sibTransId="{0A4AEDFF-57F3-45B5-B4EA-2C46B67E419C}"/>
    <dgm:cxn modelId="{FEFE3FF6-A3CB-477A-B56C-D00A3901CD7F}" type="presOf" srcId="{9B94B91A-324D-479B-BDC4-DEF92A10EA6C}" destId="{06F58F60-F6A1-408A-9190-942A546C2A2E}" srcOrd="0" destOrd="0" presId="urn:microsoft.com/office/officeart/2005/8/layout/process4"/>
    <dgm:cxn modelId="{F4236DB5-DF54-4A01-BFD9-4C61B0277B8E}" type="presParOf" srcId="{A3BDD447-EDAB-472D-A469-CCB47C773428}" destId="{11FFBAAF-7A68-466D-B7C0-B61F344443E8}" srcOrd="0" destOrd="0" presId="urn:microsoft.com/office/officeart/2005/8/layout/process4"/>
    <dgm:cxn modelId="{CF1C7BB9-5487-4946-8D3F-67E2B88F5466}" type="presParOf" srcId="{11FFBAAF-7A68-466D-B7C0-B61F344443E8}" destId="{D618BBBC-96B6-4E4F-87B6-1E4B4FC28283}" srcOrd="0" destOrd="0" presId="urn:microsoft.com/office/officeart/2005/8/layout/process4"/>
    <dgm:cxn modelId="{6E7BA80D-09F7-4EFA-8F31-CD559FE98E2B}" type="presParOf" srcId="{A3BDD447-EDAB-472D-A469-CCB47C773428}" destId="{0C356E64-B6F3-4F29-A2AE-0956FE134E00}" srcOrd="1" destOrd="0" presId="urn:microsoft.com/office/officeart/2005/8/layout/process4"/>
    <dgm:cxn modelId="{0EE83E13-1692-49B8-9A4D-15888BAB6530}" type="presParOf" srcId="{A3BDD447-EDAB-472D-A469-CCB47C773428}" destId="{24A46A40-EF2F-4575-AA83-0DEABFA9356E}" srcOrd="2" destOrd="0" presId="urn:microsoft.com/office/officeart/2005/8/layout/process4"/>
    <dgm:cxn modelId="{F3AAE8E7-FF31-410C-8027-7AA81969825C}" type="presParOf" srcId="{24A46A40-EF2F-4575-AA83-0DEABFA9356E}" destId="{D63E91AD-BD2C-4CD6-99CC-7BA6A2C32E7A}" srcOrd="0" destOrd="0" presId="urn:microsoft.com/office/officeart/2005/8/layout/process4"/>
    <dgm:cxn modelId="{2234A21E-EC60-4BA5-B701-BA7794A07A92}" type="presParOf" srcId="{24A46A40-EF2F-4575-AA83-0DEABFA9356E}" destId="{12EE6C2A-A678-4C22-B1EE-7440D89CE2DE}" srcOrd="1" destOrd="0" presId="urn:microsoft.com/office/officeart/2005/8/layout/process4"/>
    <dgm:cxn modelId="{81277AB4-C9D4-4BCF-8FA4-B380E8170A01}" type="presParOf" srcId="{24A46A40-EF2F-4575-AA83-0DEABFA9356E}" destId="{8AE5C3B8-B9AD-4C03-8155-EE9212D048E4}" srcOrd="2" destOrd="0" presId="urn:microsoft.com/office/officeart/2005/8/layout/process4"/>
    <dgm:cxn modelId="{718815DC-1D4F-45C8-B6CF-9EC4F915FA9D}" type="presParOf" srcId="{8AE5C3B8-B9AD-4C03-8155-EE9212D048E4}" destId="{06F58F60-F6A1-408A-9190-942A546C2A2E}" srcOrd="0" destOrd="0" presId="urn:microsoft.com/office/officeart/2005/8/layout/process4"/>
    <dgm:cxn modelId="{11B3F9B7-902C-4D67-A226-03355128F86E}" type="presParOf" srcId="{8AE5C3B8-B9AD-4C03-8155-EE9212D048E4}" destId="{A3007AE8-4939-4895-9D17-3FAEC51ED4C6}" srcOrd="1" destOrd="0" presId="urn:microsoft.com/office/officeart/2005/8/layout/process4"/>
    <dgm:cxn modelId="{A15B6914-2107-4134-82A3-E5E9094A5DE1}" type="presParOf" srcId="{A3BDD447-EDAB-472D-A469-CCB47C773428}" destId="{35FF15EE-17C1-4692-9CFD-FF351FCFE1CB}" srcOrd="3" destOrd="0" presId="urn:microsoft.com/office/officeart/2005/8/layout/process4"/>
    <dgm:cxn modelId="{30F80D44-4762-499F-B912-0974460A26E3}" type="presParOf" srcId="{A3BDD447-EDAB-472D-A469-CCB47C773428}" destId="{5A1392ED-2183-401F-AFA6-6DE6A438C79C}" srcOrd="4" destOrd="0" presId="urn:microsoft.com/office/officeart/2005/8/layout/process4"/>
    <dgm:cxn modelId="{D32F7A8E-3D9A-46B8-BC1E-E2EE66B11A55}" type="presParOf" srcId="{5A1392ED-2183-401F-AFA6-6DE6A438C79C}" destId="{60A2D3F7-2BA7-4E0A-8492-02E746F67349}" srcOrd="0" destOrd="0" presId="urn:microsoft.com/office/officeart/2005/8/layout/process4"/>
    <dgm:cxn modelId="{1D676BC7-E88C-4760-9544-86AC1EFE41DC}" type="presParOf" srcId="{5A1392ED-2183-401F-AFA6-6DE6A438C79C}" destId="{BB15444C-5C5A-4F52-A9CD-24C0CD757020}" srcOrd="1" destOrd="0" presId="urn:microsoft.com/office/officeart/2005/8/layout/process4"/>
    <dgm:cxn modelId="{8B880C59-7173-413E-A6EE-03052FACDFD8}" type="presParOf" srcId="{5A1392ED-2183-401F-AFA6-6DE6A438C79C}" destId="{0B2FE30F-1FC6-4270-8ACC-0E9A829EADDA}" srcOrd="2" destOrd="0" presId="urn:microsoft.com/office/officeart/2005/8/layout/process4"/>
    <dgm:cxn modelId="{C9C9766E-6517-40F7-B2DA-495D3F0E48E9}" type="presParOf" srcId="{0B2FE30F-1FC6-4270-8ACC-0E9A829EADDA}" destId="{6FC76894-DDF5-4E9E-8194-E66EFFD0530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A67DD-5A22-48F4-93CB-FEE26D08CE14}">
      <dsp:nvSpPr>
        <dsp:cNvPr id="0" name=""/>
        <dsp:cNvSpPr/>
      </dsp:nvSpPr>
      <dsp:spPr>
        <a:xfrm>
          <a:off x="0" y="251604"/>
          <a:ext cx="1035367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7973-266C-4962-BEC7-6CD5920A8817}">
      <dsp:nvSpPr>
        <dsp:cNvPr id="0" name=""/>
        <dsp:cNvSpPr/>
      </dsp:nvSpPr>
      <dsp:spPr>
        <a:xfrm>
          <a:off x="501000" y="15444"/>
          <a:ext cx="984682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Focus on using Python and its packages to analyze the data to improve the business in any company</a:t>
          </a:r>
        </a:p>
      </dsp:txBody>
      <dsp:txXfrm>
        <a:off x="524057" y="38501"/>
        <a:ext cx="9800711" cy="426206"/>
      </dsp:txXfrm>
    </dsp:sp>
    <dsp:sp modelId="{150D9E6A-FAB2-44E9-A2F0-66334081B08E}">
      <dsp:nvSpPr>
        <dsp:cNvPr id="0" name=""/>
        <dsp:cNvSpPr/>
      </dsp:nvSpPr>
      <dsp:spPr>
        <a:xfrm>
          <a:off x="0" y="977364"/>
          <a:ext cx="10353675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801524"/>
              <a:satOff val="-9438"/>
              <a:lumOff val="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333248" rIns="8035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Python 3.7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Pandas : for dataframe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Scikit-learn : for 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Matplotlib: for visualization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Seaborn: for visualization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Plotly: for visualization</a:t>
          </a:r>
        </a:p>
      </dsp:txBody>
      <dsp:txXfrm>
        <a:off x="0" y="977364"/>
        <a:ext cx="10353675" cy="1915200"/>
      </dsp:txXfrm>
    </dsp:sp>
    <dsp:sp modelId="{86D46D11-4916-4229-ABC4-09CFC27DA103}">
      <dsp:nvSpPr>
        <dsp:cNvPr id="0" name=""/>
        <dsp:cNvSpPr/>
      </dsp:nvSpPr>
      <dsp:spPr>
        <a:xfrm>
          <a:off x="492911" y="741204"/>
          <a:ext cx="9858225" cy="472320"/>
        </a:xfrm>
        <a:prstGeom prst="roundRect">
          <a:avLst/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Requirements</a:t>
          </a:r>
        </a:p>
      </dsp:txBody>
      <dsp:txXfrm>
        <a:off x="515968" y="764261"/>
        <a:ext cx="9812111" cy="426206"/>
      </dsp:txXfrm>
    </dsp:sp>
    <dsp:sp modelId="{512BE9C1-6575-4734-AD5A-30945E613AF0}">
      <dsp:nvSpPr>
        <dsp:cNvPr id="0" name=""/>
        <dsp:cNvSpPr/>
      </dsp:nvSpPr>
      <dsp:spPr>
        <a:xfrm>
          <a:off x="0" y="3215124"/>
          <a:ext cx="10353675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333248" rIns="8035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1"/>
            </a:rPr>
            <a:t>https://www.kaggle.com/vijayuv/onlineretail</a:t>
          </a:r>
          <a:endParaRPr lang="en-US" sz="1600" kern="1200"/>
        </a:p>
      </dsp:txBody>
      <dsp:txXfrm>
        <a:off x="0" y="3215124"/>
        <a:ext cx="10353675" cy="667800"/>
      </dsp:txXfrm>
    </dsp:sp>
    <dsp:sp modelId="{D35502B1-6583-431D-A48C-492EFD6507C0}">
      <dsp:nvSpPr>
        <dsp:cNvPr id="0" name=""/>
        <dsp:cNvSpPr/>
      </dsp:nvSpPr>
      <dsp:spPr>
        <a:xfrm>
          <a:off x="492911" y="2978964"/>
          <a:ext cx="9858225" cy="472320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</a:t>
          </a:r>
        </a:p>
      </dsp:txBody>
      <dsp:txXfrm>
        <a:off x="515968" y="3002021"/>
        <a:ext cx="981211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53B92-E5DD-4239-80EE-13E3E3D413DC}">
      <dsp:nvSpPr>
        <dsp:cNvPr id="0" name=""/>
        <dsp:cNvSpPr/>
      </dsp:nvSpPr>
      <dsp:spPr>
        <a:xfrm>
          <a:off x="0" y="58653"/>
          <a:ext cx="6266011" cy="1263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Because you can’t treat every customer the same way with the same content, same channel, same importance.</a:t>
          </a:r>
        </a:p>
      </dsp:txBody>
      <dsp:txXfrm>
        <a:off x="61684" y="120337"/>
        <a:ext cx="6142643" cy="1140231"/>
      </dsp:txXfrm>
    </dsp:sp>
    <dsp:sp modelId="{0D211252-582B-4511-A2BE-D040CE028759}">
      <dsp:nvSpPr>
        <dsp:cNvPr id="0" name=""/>
        <dsp:cNvSpPr/>
      </dsp:nvSpPr>
      <dsp:spPr>
        <a:xfrm>
          <a:off x="0" y="1391373"/>
          <a:ext cx="6266011" cy="1263599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RFM </a:t>
          </a:r>
          <a:r>
            <a:rPr lang="en-US" sz="2400" kern="1200"/>
            <a:t>stands for Recency - Frequency - Monetary Value. Theoretically we will have segments like below:</a:t>
          </a:r>
        </a:p>
      </dsp:txBody>
      <dsp:txXfrm>
        <a:off x="61684" y="1453057"/>
        <a:ext cx="6142643" cy="1140231"/>
      </dsp:txXfrm>
    </dsp:sp>
    <dsp:sp modelId="{FF59AD63-14FA-4B8E-983B-A476F661630F}">
      <dsp:nvSpPr>
        <dsp:cNvPr id="0" name=""/>
        <dsp:cNvSpPr/>
      </dsp:nvSpPr>
      <dsp:spPr>
        <a:xfrm>
          <a:off x="0" y="2654973"/>
          <a:ext cx="6266011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u="sng" kern="1200" dirty="0"/>
            <a:t>Low Value: </a:t>
          </a:r>
          <a:r>
            <a:rPr lang="en-US" sz="1900" b="0" i="0" kern="1200" dirty="0"/>
            <a:t>Customers who are less active than others, not very frequent buyer/visitor and generates very low - zero - maybe negative revenue.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u="sng" kern="1200" dirty="0"/>
            <a:t>Mid Value: </a:t>
          </a:r>
          <a:r>
            <a:rPr lang="en-US" sz="1900" b="0" i="0" kern="1200" dirty="0"/>
            <a:t>In the middle of everything. Often using our platform (but not as much as our High Values), fairly frequent and generates moderate revenue.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u="sng" kern="1200" dirty="0"/>
            <a:t>High Value</a:t>
          </a:r>
          <a:r>
            <a:rPr lang="en-US" sz="1900" b="0" i="0" kern="1200" dirty="0"/>
            <a:t>: The group we don’t want to lose. High Revenue, Frequency and low Inactivity.</a:t>
          </a:r>
        </a:p>
      </dsp:txBody>
      <dsp:txXfrm>
        <a:off x="0" y="2654973"/>
        <a:ext cx="6266011" cy="2185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E37A9-8525-4A46-8163-5FFB934765ED}">
      <dsp:nvSpPr>
        <dsp:cNvPr id="0" name=""/>
        <dsp:cNvSpPr/>
      </dsp:nvSpPr>
      <dsp:spPr>
        <a:xfrm>
          <a:off x="0" y="108063"/>
          <a:ext cx="6266011" cy="8108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100" kern="1200"/>
            <a:t>We invest in customers to generate revenue and be profitable. </a:t>
          </a:r>
          <a:endParaRPr lang="en-US" sz="2100" kern="1200"/>
        </a:p>
      </dsp:txBody>
      <dsp:txXfrm>
        <a:off x="39580" y="147643"/>
        <a:ext cx="6186851" cy="731649"/>
      </dsp:txXfrm>
    </dsp:sp>
    <dsp:sp modelId="{B3C8DAF1-339A-409E-88CE-A66C4423E5C3}">
      <dsp:nvSpPr>
        <dsp:cNvPr id="0" name=""/>
        <dsp:cNvSpPr/>
      </dsp:nvSpPr>
      <dsp:spPr>
        <a:xfrm>
          <a:off x="0" y="979353"/>
          <a:ext cx="6266011" cy="810809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Lifetime value : Total revenue – Total cost</a:t>
          </a:r>
        </a:p>
      </dsp:txBody>
      <dsp:txXfrm>
        <a:off x="39580" y="1018933"/>
        <a:ext cx="6186851" cy="731649"/>
      </dsp:txXfrm>
    </dsp:sp>
    <dsp:sp modelId="{8280657E-1703-4ED8-9DD0-AAE65A10252D}">
      <dsp:nvSpPr>
        <dsp:cNvPr id="0" name=""/>
        <dsp:cNvSpPr/>
      </dsp:nvSpPr>
      <dsp:spPr>
        <a:xfrm>
          <a:off x="0" y="1850643"/>
          <a:ext cx="6266011" cy="810809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segment customer by lifetime value</a:t>
          </a:r>
        </a:p>
      </dsp:txBody>
      <dsp:txXfrm>
        <a:off x="39580" y="1890223"/>
        <a:ext cx="6186851" cy="731649"/>
      </dsp:txXfrm>
    </dsp:sp>
    <dsp:sp modelId="{75436178-FB40-480B-875F-EE363DE2933A}">
      <dsp:nvSpPr>
        <dsp:cNvPr id="0" name=""/>
        <dsp:cNvSpPr/>
      </dsp:nvSpPr>
      <dsp:spPr>
        <a:xfrm>
          <a:off x="0" y="2661453"/>
          <a:ext cx="6266011" cy="213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We will divide data into 2 groups; first 3 months and next 6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first 3 months data will be used to extract all information (as input)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 next 6 months data will be used as an output data to train the prediction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We will create clusters based on lifetime value of the next 6 months data, and train the model using the information from the first 3 months data.</a:t>
          </a:r>
        </a:p>
      </dsp:txBody>
      <dsp:txXfrm>
        <a:off x="0" y="2661453"/>
        <a:ext cx="6266011" cy="2130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8BBBC-96B6-4E4F-87B6-1E4B4FC28283}">
      <dsp:nvSpPr>
        <dsp:cNvPr id="0" name=""/>
        <dsp:cNvSpPr/>
      </dsp:nvSpPr>
      <dsp:spPr>
        <a:xfrm>
          <a:off x="0" y="3688148"/>
          <a:ext cx="6266011" cy="12105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need to predict customer based on some features to identify the group of people who willing to do purchasing</a:t>
          </a:r>
        </a:p>
      </dsp:txBody>
      <dsp:txXfrm>
        <a:off x="0" y="3688148"/>
        <a:ext cx="6266011" cy="1210532"/>
      </dsp:txXfrm>
    </dsp:sp>
    <dsp:sp modelId="{12EE6C2A-A678-4C22-B1EE-7440D89CE2DE}">
      <dsp:nvSpPr>
        <dsp:cNvPr id="0" name=""/>
        <dsp:cNvSpPr/>
      </dsp:nvSpPr>
      <dsp:spPr>
        <a:xfrm rot="10800000">
          <a:off x="0" y="1844507"/>
          <a:ext cx="6266011" cy="1861799"/>
        </a:xfrm>
        <a:prstGeom prst="upArrowCallou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can build our strategy on top of that and come up with lots of tactical actions like:</a:t>
          </a:r>
        </a:p>
      </dsp:txBody>
      <dsp:txXfrm rot="-10800000">
        <a:off x="0" y="1844507"/>
        <a:ext cx="6266011" cy="653491"/>
      </dsp:txXfrm>
    </dsp:sp>
    <dsp:sp modelId="{06F58F60-F6A1-408A-9190-942A546C2A2E}">
      <dsp:nvSpPr>
        <dsp:cNvPr id="0" name=""/>
        <dsp:cNvSpPr/>
      </dsp:nvSpPr>
      <dsp:spPr>
        <a:xfrm>
          <a:off x="0" y="2497998"/>
          <a:ext cx="3133005" cy="556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 promotional offer to this customer since s/he will make a purchase anyways</a:t>
          </a:r>
        </a:p>
      </dsp:txBody>
      <dsp:txXfrm>
        <a:off x="0" y="2497998"/>
        <a:ext cx="3133005" cy="556677"/>
      </dsp:txXfrm>
    </dsp:sp>
    <dsp:sp modelId="{A3007AE8-4939-4895-9D17-3FAEC51ED4C6}">
      <dsp:nvSpPr>
        <dsp:cNvPr id="0" name=""/>
        <dsp:cNvSpPr/>
      </dsp:nvSpPr>
      <dsp:spPr>
        <a:xfrm>
          <a:off x="3133005" y="2497998"/>
          <a:ext cx="3133005" cy="556677"/>
        </a:xfrm>
        <a:prstGeom prst="rect">
          <a:avLst/>
        </a:prstGeom>
        <a:solidFill>
          <a:schemeClr val="accent2">
            <a:tint val="40000"/>
            <a:alpha val="90000"/>
            <a:hueOff val="-478733"/>
            <a:satOff val="-5827"/>
            <a:lumOff val="-125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78733"/>
              <a:satOff val="-5827"/>
              <a:lumOff val="-12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Nudge the customer with inbound marketing if there is no purchase in the predicted time window</a:t>
          </a:r>
        </a:p>
      </dsp:txBody>
      <dsp:txXfrm>
        <a:off x="3133005" y="2497998"/>
        <a:ext cx="3133005" cy="556677"/>
      </dsp:txXfrm>
    </dsp:sp>
    <dsp:sp modelId="{BB15444C-5C5A-4F52-A9CD-24C0CD757020}">
      <dsp:nvSpPr>
        <dsp:cNvPr id="0" name=""/>
        <dsp:cNvSpPr/>
      </dsp:nvSpPr>
      <dsp:spPr>
        <a:xfrm rot="10800000">
          <a:off x="0" y="866"/>
          <a:ext cx="6266011" cy="1861799"/>
        </a:xfrm>
        <a:prstGeom prst="upArrowCallou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of the many opportunities it can provide is predicting the next purchase day of the customer. </a:t>
          </a:r>
        </a:p>
      </dsp:txBody>
      <dsp:txXfrm rot="-10800000">
        <a:off x="0" y="866"/>
        <a:ext cx="6266011" cy="653491"/>
      </dsp:txXfrm>
    </dsp:sp>
    <dsp:sp modelId="{6FC76894-DDF5-4E9E-8194-E66EFFD05306}">
      <dsp:nvSpPr>
        <dsp:cNvPr id="0" name=""/>
        <dsp:cNvSpPr/>
      </dsp:nvSpPr>
      <dsp:spPr>
        <a:xfrm>
          <a:off x="0" y="654357"/>
          <a:ext cx="6266011" cy="556677"/>
        </a:xfrm>
        <a:prstGeom prst="rect">
          <a:avLst/>
        </a:prstGeom>
        <a:solidFill>
          <a:schemeClr val="accent2">
            <a:tint val="40000"/>
            <a:alpha val="90000"/>
            <a:hueOff val="-957465"/>
            <a:satOff val="-11655"/>
            <a:lumOff val="-25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957465"/>
              <a:satOff val="-11655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if you know if a customer is likely to make another purchase in 7 days?</a:t>
          </a:r>
        </a:p>
      </dsp:txBody>
      <dsp:txXfrm>
        <a:off x="0" y="654357"/>
        <a:ext cx="6266011" cy="556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851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0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568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54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83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32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00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05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2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451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4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003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63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1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79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593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6AD422-795C-4CC5-B29D-5DB7EC69ED04}" type="datetimeFigureOut">
              <a:rPr lang="th-TH" smtClean="0"/>
              <a:t>20/08/62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810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tuwo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C49-4EB0-4398-8235-DA57D50B4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Data Analysis in Python</a:t>
            </a:r>
            <a:endParaRPr lang="th-TH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643A-D954-4AE1-880B-F577E701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D642"/>
                </a:solidFill>
              </a:rPr>
              <a:t>Natapon Pantuwong</a:t>
            </a:r>
            <a:endParaRPr lang="th-TH">
              <a:solidFill>
                <a:srgbClr val="FED64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D3B10F-775F-470D-AE5A-681A1F6D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9841" y="643463"/>
            <a:ext cx="6499106" cy="32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3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46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17D6-0A8D-4E7D-B86D-26C272DB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Customer Segmentation (1/4)</a:t>
            </a:r>
            <a:endParaRPr lang="th-TH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D09BAEB-A981-4242-A843-21B410E6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3578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248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Customer Segmentation (2/4)</a:t>
            </a:r>
            <a:endParaRPr lang="th-TH" sz="4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calculate Recency clusters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Recency explains how many days that each customer in inactive</a:t>
            </a:r>
            <a:endParaRPr lang="en-US"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Recency score </a:t>
            </a:r>
            <a:endParaRPr lang="en-US">
              <a:effectLst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effectLst/>
              </a:rPr>
              <a:t>date difference between the last purchase date of each customer and last purchase date of the store</a:t>
            </a:r>
            <a:endParaRPr lang="en-US"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Coding to</a:t>
            </a:r>
            <a:endParaRPr lang="en-US">
              <a:effectLst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effectLst/>
              </a:rPr>
              <a:t>Get last purchase date of each customer</a:t>
            </a:r>
            <a:endParaRPr lang="en-US">
              <a:effectLst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effectLst/>
              </a:rPr>
              <a:t>Get the maximum of all last purchase date ( last purchase date of the store )</a:t>
            </a:r>
            <a:endParaRPr lang="en-US">
              <a:effectLst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effectLst/>
              </a:rPr>
              <a:t>Calculate the date difference to be recency score of each customer</a:t>
            </a:r>
            <a:endParaRPr lang="en-US">
              <a:effectLst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effectLst/>
              </a:rPr>
              <a:t>Apply K-mean to cluster customers into clusters based on recency score</a:t>
            </a:r>
            <a:endParaRPr lang="en-US">
              <a:effectLst/>
            </a:endParaRPr>
          </a:p>
          <a:p>
            <a:pPr marL="36900" indent="0">
              <a:lnSpc>
                <a:spcPct val="90000"/>
              </a:lnSpc>
              <a:buNone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356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Customer Segmentation (3/4)</a:t>
            </a:r>
            <a:endParaRPr lang="th-TH" sz="4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effectLst/>
              </a:rPr>
              <a:t>To calculate Frequency clusters</a:t>
            </a:r>
          </a:p>
          <a:p>
            <a:pPr lvl="1"/>
            <a:r>
              <a:rPr lang="en-US" dirty="0">
                <a:effectLst/>
              </a:rPr>
              <a:t>Frequency explains how often that each customer do purchasing </a:t>
            </a:r>
          </a:p>
          <a:p>
            <a:pPr lvl="1"/>
            <a:r>
              <a:rPr lang="en-US" dirty="0">
                <a:effectLst/>
              </a:rPr>
              <a:t>Frequency score </a:t>
            </a:r>
          </a:p>
          <a:p>
            <a:pPr lvl="2"/>
            <a:r>
              <a:rPr lang="en-US" dirty="0">
                <a:effectLst/>
              </a:rPr>
              <a:t>Total number of orders for each customer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Group data by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Count the date in each </a:t>
            </a:r>
            <a:r>
              <a:rPr lang="en-US" dirty="0" err="1">
                <a:effectLst/>
              </a:rPr>
              <a:t>customerID</a:t>
            </a:r>
            <a:r>
              <a:rPr lang="en-US" dirty="0">
                <a:effectLst/>
              </a:rPr>
              <a:t> group</a:t>
            </a:r>
          </a:p>
          <a:p>
            <a:pPr lvl="2"/>
            <a:r>
              <a:rPr lang="en-US" dirty="0">
                <a:effectLst/>
              </a:rPr>
              <a:t>Apply K-mean clustering to get the frequency clustering</a:t>
            </a:r>
          </a:p>
          <a:p>
            <a:pPr lvl="1"/>
            <a:endParaRPr lang="en-US" dirty="0">
              <a:effectLst/>
            </a:endParaRP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455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Customer Segmentation (4/4)</a:t>
            </a:r>
            <a:endParaRPr lang="th-TH" sz="4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effectLst/>
              </a:rPr>
              <a:t>To calculate Monetary clusters</a:t>
            </a:r>
          </a:p>
          <a:p>
            <a:pPr lvl="1"/>
            <a:r>
              <a:rPr lang="en-US" dirty="0">
                <a:effectLst/>
              </a:rPr>
              <a:t>Monetary explains how much revenue gotten from each customer</a:t>
            </a:r>
          </a:p>
          <a:p>
            <a:pPr lvl="1"/>
            <a:r>
              <a:rPr lang="en-US" dirty="0">
                <a:effectLst/>
              </a:rPr>
              <a:t>Monetary (revenue) score </a:t>
            </a:r>
          </a:p>
          <a:p>
            <a:pPr lvl="2"/>
            <a:r>
              <a:rPr lang="en-US" dirty="0">
                <a:effectLst/>
              </a:rPr>
              <a:t>Revenue of each customer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Calculate revenue for each transaction </a:t>
            </a:r>
          </a:p>
          <a:p>
            <a:pPr lvl="2"/>
            <a:r>
              <a:rPr lang="en-US" dirty="0">
                <a:effectLst/>
              </a:rPr>
              <a:t>Group data by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Sum the revenue of each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Apply K-mean clustering to get the monetary clustering</a:t>
            </a: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705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621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FFF-D1CC-4ED1-992B-8A0A846F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Customer Lifetime Value Prediction (1/2)</a:t>
            </a:r>
            <a:endParaRPr lang="th-T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2D79B28-040A-44A0-9CB3-4726878B7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18539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215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6CB7D-56E9-4A9A-A802-F6A586AF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Customer Lifetime Value Prediction (2/2)</a:t>
            </a:r>
            <a:endParaRPr lang="th-TH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DDB1-EDD6-4BD8-80FB-CC8D48CA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Coding to</a:t>
            </a:r>
          </a:p>
          <a:p>
            <a:pPr lvl="1"/>
            <a:r>
              <a:rPr lang="en-US" dirty="0">
                <a:effectLst/>
              </a:rPr>
              <a:t>Divide data into 2 groups</a:t>
            </a:r>
          </a:p>
          <a:p>
            <a:pPr lvl="1"/>
            <a:r>
              <a:rPr lang="en-US" dirty="0">
                <a:effectLst/>
              </a:rPr>
              <a:t>Calculate RFM scores in the first 3 months group</a:t>
            </a:r>
          </a:p>
          <a:p>
            <a:pPr lvl="1"/>
            <a:r>
              <a:rPr lang="en-US" dirty="0">
                <a:effectLst/>
              </a:rPr>
              <a:t>Calculate LTV and clusters in the next 6 months group</a:t>
            </a:r>
          </a:p>
          <a:p>
            <a:pPr lvl="2"/>
            <a:r>
              <a:rPr lang="en-US" dirty="0">
                <a:effectLst/>
              </a:rPr>
              <a:t>Calculate LTV</a:t>
            </a:r>
          </a:p>
          <a:p>
            <a:pPr lvl="2"/>
            <a:r>
              <a:rPr lang="en-US" dirty="0">
                <a:effectLst/>
              </a:rPr>
              <a:t>Apply K-mean clustering </a:t>
            </a:r>
          </a:p>
          <a:p>
            <a:pPr lvl="1"/>
            <a:r>
              <a:rPr lang="en-US" dirty="0">
                <a:effectLst/>
              </a:rPr>
              <a:t>Use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to train the prediction model</a:t>
            </a:r>
          </a:p>
          <a:p>
            <a:pPr lvl="1"/>
            <a:r>
              <a:rPr lang="en-US" dirty="0">
                <a:effectLst/>
              </a:rPr>
              <a:t>Check if the model is useful</a:t>
            </a:r>
          </a:p>
          <a:p>
            <a:pPr marL="450000"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178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995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6DD1-EED8-422A-90C7-3CD8DC7E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Next Purchase Date Prediction (1/3)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41BAAA-D26C-439E-ADCD-EF528700E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8771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592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2572-369E-47E3-8790-64FA62E5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EACB-79D8-403A-A093-AF10186C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E8508"/>
              </a:buClr>
            </a:pPr>
            <a:r>
              <a:rPr lang="en-US" dirty="0"/>
              <a:t>Introduction</a:t>
            </a:r>
            <a:endParaRPr lang="en-US"/>
          </a:p>
          <a:p>
            <a:pPr>
              <a:buClr>
                <a:srgbClr val="FE8508"/>
              </a:buClr>
            </a:pPr>
            <a:r>
              <a:rPr lang="en-US" dirty="0"/>
              <a:t>Understand your data</a:t>
            </a:r>
            <a:endParaRPr lang="en-US"/>
          </a:p>
          <a:p>
            <a:pPr>
              <a:buClr>
                <a:srgbClr val="FE8508"/>
              </a:buClr>
            </a:pPr>
            <a:r>
              <a:rPr lang="en-US" dirty="0"/>
              <a:t>Customer segmentation</a:t>
            </a:r>
            <a:endParaRPr lang="en-US"/>
          </a:p>
          <a:p>
            <a:pPr>
              <a:buClr>
                <a:srgbClr val="FE8508"/>
              </a:buClr>
            </a:pPr>
            <a:r>
              <a:rPr lang="en-US" dirty="0"/>
              <a:t>Customer Lifetime Value Prediction</a:t>
            </a:r>
            <a:endParaRPr lang="en-US"/>
          </a:p>
          <a:p>
            <a:pPr>
              <a:buClr>
                <a:srgbClr val="FE8508"/>
              </a:buClr>
            </a:pPr>
            <a:r>
              <a:rPr lang="en-US" dirty="0"/>
              <a:t>Next Purchase Date Prediction</a:t>
            </a:r>
            <a:endParaRPr lang="th-TH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2050" name="Picture 2" descr="à¸à¸¥à¸à¸²à¸£à¸à¹à¸à¸«à¸²à¸£à¸¹à¸à¸ à¸²à¸à¸ªà¸³à¸«à¸£à¸±à¸ agenda">
            <a:extLst>
              <a:ext uri="{FF2B5EF4-FFF2-40B4-BE49-F238E27FC236}">
                <a16:creationId xmlns:a16="http://schemas.microsoft.com/office/drawing/2014/main" id="{3F6F1CCE-DB03-4414-8EF0-41E6137C5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837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60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56DD1-EED8-422A-90C7-3CD8DC7E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Next Purchase Date Prediction (2/3)</a:t>
            </a:r>
            <a:endParaRPr lang="th-TH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5BCC-55C3-407D-B396-A07F47D3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Steps to do</a:t>
            </a:r>
          </a:p>
          <a:p>
            <a:pPr lvl="1"/>
            <a:r>
              <a:rPr lang="en-US" dirty="0"/>
              <a:t>We divide data into 2 groups; the first 6 months and the next 3 months</a:t>
            </a:r>
          </a:p>
          <a:p>
            <a:pPr lvl="1"/>
            <a:r>
              <a:rPr lang="en-US" dirty="0"/>
              <a:t>Next-purchase-date interval is determined from the date difference from the last purchase from the first group and the first purchase from the second group</a:t>
            </a:r>
          </a:p>
          <a:p>
            <a:pPr lvl="1"/>
            <a:r>
              <a:rPr lang="en-US" dirty="0"/>
              <a:t>Calculate some features from the first group, and use them as the input of the prediction</a:t>
            </a:r>
          </a:p>
          <a:p>
            <a:pPr lvl="1"/>
            <a:r>
              <a:rPr lang="en-US" dirty="0"/>
              <a:t>Cluster the customers into group based on the next-purchase-date interval, and use the cluster information as an output of the prediction</a:t>
            </a:r>
          </a:p>
          <a:p>
            <a:pPr lvl="1"/>
            <a:r>
              <a:rPr lang="en-US" dirty="0"/>
              <a:t>Train the 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840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91608-E651-4946-9EF4-A9320309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Next Purchase Date Prediction (3/3)</a:t>
            </a:r>
            <a:endParaRPr lang="th-TH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00F-933E-40C9-9D14-A22F5FEC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Coding to</a:t>
            </a:r>
          </a:p>
          <a:p>
            <a:pPr lvl="1"/>
            <a:r>
              <a:rPr lang="en-US" dirty="0">
                <a:effectLst/>
              </a:rPr>
              <a:t>Divide data into 2 group</a:t>
            </a:r>
          </a:p>
          <a:p>
            <a:pPr lvl="1"/>
            <a:r>
              <a:rPr lang="en-US" dirty="0">
                <a:effectLst/>
              </a:rPr>
              <a:t>Calculate features from the first group</a:t>
            </a:r>
          </a:p>
          <a:p>
            <a:pPr lvl="2"/>
            <a:r>
              <a:rPr lang="en-US" dirty="0">
                <a:effectLst/>
              </a:rPr>
              <a:t>RFM scores &amp; clusters</a:t>
            </a:r>
          </a:p>
          <a:p>
            <a:pPr lvl="2"/>
            <a:r>
              <a:rPr lang="en-US" dirty="0">
                <a:effectLst/>
              </a:rPr>
              <a:t>Date difference between each purchase date and 3 previous purchase dates</a:t>
            </a:r>
          </a:p>
          <a:p>
            <a:pPr lvl="2"/>
            <a:r>
              <a:rPr lang="en-US" dirty="0">
                <a:effectLst/>
              </a:rPr>
              <a:t>Mean &amp; standard deviation of the date difference between each purchase and the previous purchase </a:t>
            </a:r>
          </a:p>
          <a:p>
            <a:pPr lvl="1"/>
            <a:r>
              <a:rPr lang="en-US" dirty="0">
                <a:effectLst/>
              </a:rPr>
              <a:t>Create cluster for each customer based on the </a:t>
            </a:r>
            <a:r>
              <a:rPr lang="en-US" dirty="0"/>
              <a:t>date difference between the last purchase day of the first 6 months data and the first purchase day of the next 3 months data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XGBoost</a:t>
            </a:r>
            <a:r>
              <a:rPr lang="en-US" dirty="0"/>
              <a:t> to train the model</a:t>
            </a:r>
            <a:endParaRPr lang="en-US" dirty="0">
              <a:effectLst/>
            </a:endParaRP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577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4574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B59BF-2339-4E57-A4FB-EA933B8D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Summary</a:t>
            </a:r>
            <a:endParaRPr lang="th-TH" sz="3600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EC7-ED7C-4F2A-8492-375CA57D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and its packages for data analysis has been introduced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Using retail dataset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Focusing on analysis of customer data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Steps and basic ideas of machine learning which is important to predict some information have been also described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Because of limited of time, each method might not be described much in detail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We could have a lab session later to do more in practice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Code can be found 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>
                <a:hlinkClick r:id="rId3"/>
              </a:rPr>
              <a:t>https://github.</a:t>
            </a:r>
            <a:r>
              <a:rPr lang="en-US">
                <a:hlinkClick r:id="rId3"/>
              </a:rPr>
              <a:t>com/pantuwong/retail_analysis/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12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E5F-1BB6-4E89-A3A1-ED4D1664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66D33-9C25-4C1B-8DB9-D05968A30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974337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11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Understand Your Data 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Organization of the dataset 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84450E-FC5B-4F30-A20D-D42387084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 r="-1" b="-1"/>
          <a:stretch/>
        </p:blipFill>
        <p:spPr bwMode="auto">
          <a:xfrm>
            <a:off x="-1" y="-1"/>
            <a:ext cx="12198915" cy="42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0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sz="3700"/>
              <a:t>Understand Your Data (2/6)</a:t>
            </a:r>
            <a:endParaRPr lang="th-TH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E48C73"/>
              </a:buClr>
            </a:pPr>
            <a:r>
              <a:rPr lang="en-US"/>
              <a:t>Monthly Revenue</a:t>
            </a:r>
          </a:p>
          <a:p>
            <a:pPr lvl="1">
              <a:buClr>
                <a:srgbClr val="E48C73"/>
              </a:buClr>
            </a:pPr>
            <a:r>
              <a:rPr lang="en-US"/>
              <a:t>MonthlyRevenue = </a:t>
            </a:r>
            <a:r>
              <a:rPr lang="en-US" i="1">
                <a:effectLst/>
              </a:rPr>
              <a:t>UnitPrice * Quantity</a:t>
            </a:r>
          </a:p>
          <a:p>
            <a:pPr lvl="1">
              <a:buClr>
                <a:srgbClr val="E48C73"/>
              </a:buClr>
            </a:pPr>
            <a:r>
              <a:rPr lang="en-US">
                <a:effectLst/>
              </a:rPr>
              <a:t>Coding to</a:t>
            </a:r>
          </a:p>
          <a:p>
            <a:pPr lvl="2">
              <a:buClr>
                <a:srgbClr val="E48C73"/>
              </a:buClr>
            </a:pPr>
            <a:r>
              <a:rPr lang="en-US">
                <a:effectLst/>
              </a:rPr>
              <a:t>Calculate revenue of each record</a:t>
            </a:r>
          </a:p>
          <a:p>
            <a:pPr lvl="2">
              <a:buClr>
                <a:srgbClr val="E48C73"/>
              </a:buClr>
            </a:pPr>
            <a:r>
              <a:rPr lang="en-US">
                <a:effectLst/>
              </a:rPr>
              <a:t>Calculate year-month of each record</a:t>
            </a:r>
          </a:p>
          <a:p>
            <a:pPr lvl="2">
              <a:buClr>
                <a:srgbClr val="E48C73"/>
              </a:buClr>
            </a:pPr>
            <a:r>
              <a:rPr lang="en-US">
                <a:effectLst/>
              </a:rPr>
              <a:t>Group data by year-month</a:t>
            </a:r>
          </a:p>
          <a:p>
            <a:pPr lvl="2">
              <a:buClr>
                <a:srgbClr val="E48C73"/>
              </a:buClr>
            </a:pPr>
            <a:r>
              <a:rPr lang="en-US">
                <a:effectLst/>
              </a:rPr>
              <a:t>Summation the revenue</a:t>
            </a:r>
          </a:p>
          <a:p>
            <a:pPr lvl="2">
              <a:buClr>
                <a:srgbClr val="E48C73"/>
              </a:buClr>
            </a:pPr>
            <a:endParaRPr lang="en-US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E1E746-BA64-4B17-9AE0-0DB25C76F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r="62797" b="-1"/>
          <a:stretch/>
        </p:blipFill>
        <p:spPr bwMode="auto">
          <a:xfrm>
            <a:off x="7620351" y="10"/>
            <a:ext cx="45716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Understand Your Data (3/6)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4DABF7"/>
                </a:solidFill>
              </a:rPr>
              <a:t>Visualize the monthly revenue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8F186B-F64F-4C91-8F97-6EBD7713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524" y="643463"/>
            <a:ext cx="6631739" cy="32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0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Understand Your Data (4/6)</a:t>
            </a:r>
            <a:endParaRPr lang="th-TH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3A77AF"/>
              </a:buClr>
            </a:pPr>
            <a:r>
              <a:rPr lang="en-US"/>
              <a:t>Monthly active customer</a:t>
            </a:r>
          </a:p>
          <a:p>
            <a:pPr lvl="1">
              <a:buClr>
                <a:srgbClr val="3A77AF"/>
              </a:buClr>
            </a:pPr>
            <a:r>
              <a:rPr lang="en-US"/>
              <a:t>Coding to </a:t>
            </a:r>
          </a:p>
          <a:p>
            <a:pPr lvl="2">
              <a:buClr>
                <a:srgbClr val="3A77AF"/>
              </a:buClr>
            </a:pPr>
            <a:r>
              <a:rPr lang="en-US"/>
              <a:t>Group data by year-month</a:t>
            </a:r>
          </a:p>
          <a:p>
            <a:pPr lvl="2">
              <a:buClr>
                <a:srgbClr val="3A77AF"/>
              </a:buClr>
            </a:pPr>
            <a:r>
              <a:rPr lang="en-US"/>
              <a:t>Get number of unique customerID in each month</a:t>
            </a:r>
            <a:endParaRPr lang="th-TH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2053CAD-B2C1-42AA-B187-056F2B7E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65" y="2707279"/>
            <a:ext cx="8236581" cy="383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Understand Your Data (5/6)</a:t>
            </a:r>
            <a:endParaRPr lang="th-TH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Monthly order count</a:t>
            </a:r>
          </a:p>
          <a:p>
            <a:pPr lvl="1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Coding to</a:t>
            </a:r>
          </a:p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Group data by year-month</a:t>
            </a:r>
          </a:p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Sum the quantity in each year-month</a:t>
            </a:r>
            <a:endParaRPr lang="th-TH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th-TH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EEEEED-8993-4099-94A3-E7D24589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735241"/>
            <a:ext cx="6642193" cy="338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18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Understand Your Data (6/6)</a:t>
            </a:r>
            <a:endParaRPr lang="th-TH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4086C2"/>
              </a:buClr>
            </a:pPr>
            <a:r>
              <a:rPr lang="en-US" dirty="0"/>
              <a:t>Average revenue per order</a:t>
            </a:r>
            <a:endParaRPr lang="en-US"/>
          </a:p>
          <a:p>
            <a:pPr lvl="1">
              <a:buClr>
                <a:srgbClr val="4086C2"/>
              </a:buClr>
            </a:pPr>
            <a:r>
              <a:rPr lang="en-US" dirty="0"/>
              <a:t>Coding to</a:t>
            </a:r>
            <a:endParaRPr lang="en-US"/>
          </a:p>
          <a:p>
            <a:pPr lvl="2">
              <a:buClr>
                <a:srgbClr val="4086C2"/>
              </a:buClr>
            </a:pPr>
            <a:r>
              <a:rPr lang="en-US" dirty="0"/>
              <a:t>Group data by year-month</a:t>
            </a:r>
            <a:endParaRPr lang="en-US"/>
          </a:p>
          <a:p>
            <a:pPr lvl="2">
              <a:buClr>
                <a:srgbClr val="4086C2"/>
              </a:buClr>
            </a:pPr>
            <a:r>
              <a:rPr lang="en-US" dirty="0"/>
              <a:t>Average the revenue in each year-month</a:t>
            </a:r>
            <a:endParaRPr lang="th-TH"/>
          </a:p>
          <a:p>
            <a:pPr lvl="1">
              <a:buClr>
                <a:srgbClr val="4086C2"/>
              </a:buClr>
            </a:pPr>
            <a:endParaRPr lang="th-TH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0C957F-F350-4D25-9B34-09EB0ECF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2952377"/>
            <a:ext cx="6005345" cy="310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7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1025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Calisto MT</vt:lpstr>
      <vt:lpstr>Wingdings 2</vt:lpstr>
      <vt:lpstr>Slate</vt:lpstr>
      <vt:lpstr>Data Analysis in Python</vt:lpstr>
      <vt:lpstr>Agenda</vt:lpstr>
      <vt:lpstr>Introduction</vt:lpstr>
      <vt:lpstr>Understand Your Data (1/6)</vt:lpstr>
      <vt:lpstr>Understand Your Data (2/6)</vt:lpstr>
      <vt:lpstr>Understand Your Data (3/6)</vt:lpstr>
      <vt:lpstr>Understand Your Data (4/6)</vt:lpstr>
      <vt:lpstr>Understand Your Data (5/6)</vt:lpstr>
      <vt:lpstr>Understand Your Data (6/6)</vt:lpstr>
      <vt:lpstr>Code Explanation</vt:lpstr>
      <vt:lpstr>Customer Segmentation (1/4)</vt:lpstr>
      <vt:lpstr>Customer Segmentation (2/4)</vt:lpstr>
      <vt:lpstr>Customer Segmentation (3/4)</vt:lpstr>
      <vt:lpstr>Customer Segmentation (4/4)</vt:lpstr>
      <vt:lpstr>Code Explanation</vt:lpstr>
      <vt:lpstr>Customer Lifetime Value Prediction (1/2)</vt:lpstr>
      <vt:lpstr>Customer Lifetime Value Prediction (2/2)</vt:lpstr>
      <vt:lpstr>Code Explanation</vt:lpstr>
      <vt:lpstr>Next Purchase Date Prediction (1/3)</vt:lpstr>
      <vt:lpstr>Next Purchase Date Prediction (2/3)</vt:lpstr>
      <vt:lpstr>Next Purchase Date Prediction (3/3)</vt:lpstr>
      <vt:lpstr>Code Explanation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Python</dc:title>
  <dc:creator>N P</dc:creator>
  <cp:lastModifiedBy>N P</cp:lastModifiedBy>
  <cp:revision>4</cp:revision>
  <dcterms:created xsi:type="dcterms:W3CDTF">2019-08-20T13:04:09Z</dcterms:created>
  <dcterms:modified xsi:type="dcterms:W3CDTF">2019-08-20T13:09:42Z</dcterms:modified>
</cp:coreProperties>
</file>