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20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1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28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26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19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22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193764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581149"/>
            <a:ext cx="6457788" cy="27432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4680"/>
              </a:lnSpc>
              <a:spcBef>
                <a:spcPts val="0"/>
              </a:spcBef>
              <a:spcAft>
                <a:spcPts val="1300"/>
              </a:spcAft>
            </a:pPr>
            <a:r>
              <a:rPr sz="3588" b="1">
                <a:solidFill>
                  <a:srgbClr val="FFFFFF"/>
                </a:solidFill>
              </a:rPr>
              <a:t>Humm Group Oy: Financial Analysis and AI Implementation Potential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4514850"/>
            <a:ext cx="6457788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950"/>
              </a:spcAft>
            </a:pPr>
            <a:r>
              <a:rPr sz="1196" b="0">
                <a:solidFill>
                  <a:srgbClr val="E0E0E0"/>
                </a:solidFill>
              </a:rPr>
              <a:t>A comprehensive analysis of Humm Group Oy's financial performance and evaluation of AI implementation opportunities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05512" y="1581149"/>
            <a:ext cx="4019449" cy="942975"/>
          </a:xfrm>
          <a:prstGeom prst="roundRect">
            <a:avLst>
              <a:gd name="adj" fmla="val 1616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7696007" y="1968817"/>
            <a:ext cx="228594" cy="177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7473" y="1733550"/>
            <a:ext cx="3266993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837" b="0">
                <a:solidFill>
                  <a:srgbClr val="B0D4F0"/>
                </a:solidFill>
              </a:rPr>
              <a:t>Business Focus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67473" y="1943100"/>
            <a:ext cx="3266993" cy="4381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Customer Experience Consulting &amp; Outsourcing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05512" y="2667000"/>
            <a:ext cx="4019449" cy="723900"/>
          </a:xfrm>
          <a:prstGeom prst="roundRect">
            <a:avLst>
              <a:gd name="adj" fmla="val 21052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7696007" y="2931795"/>
            <a:ext cx="228594" cy="1943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67473" y="2819399"/>
            <a:ext cx="1362040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837" b="0">
                <a:solidFill>
                  <a:srgbClr val="B0D4F0"/>
                </a:solidFill>
              </a:rPr>
              <a:t>Location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67473" y="3028950"/>
            <a:ext cx="136204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Jyväskylä, Finland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05512" y="3543300"/>
            <a:ext cx="4019449" cy="723900"/>
          </a:xfrm>
          <a:prstGeom prst="roundRect">
            <a:avLst>
              <a:gd name="adj" fmla="val 21052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7696007" y="3833812"/>
            <a:ext cx="228594" cy="1428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67473" y="3676649"/>
            <a:ext cx="609584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837" b="0">
                <a:solidFill>
                  <a:srgbClr val="B0D4F0"/>
                </a:solidFill>
              </a:rPr>
              <a:t>Employees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67473" y="3905249"/>
            <a:ext cx="60958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52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505512" y="4400550"/>
            <a:ext cx="4019449" cy="723900"/>
          </a:xfrm>
          <a:prstGeom prst="roundRect">
            <a:avLst>
              <a:gd name="adj" fmla="val 21052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7696007" y="4699634"/>
            <a:ext cx="228594" cy="1257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67473" y="4552949"/>
            <a:ext cx="866753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837" b="0">
                <a:solidFill>
                  <a:srgbClr val="B0D4F0"/>
                </a:solidFill>
              </a:rPr>
              <a:t>Revenue (2024)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67473" y="4762500"/>
            <a:ext cx="866753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€2.1 million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6733" y="6381749"/>
            <a:ext cx="2724081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0D4F0"/>
                </a:solidFill>
              </a:rPr>
              <a:t>Financial Analysis Report | September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381124"/>
          </a:xfrm>
          <a:prstGeom prst="rect">
            <a:avLst/>
          </a:prstGeom>
          <a:solidFill>
            <a:srgbClr val="1937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Financial Analysis of Humm Group 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952499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E0E0E0"/>
                </a:solidFill>
              </a:rPr>
              <a:t>Key financial metrics and performance trends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666874"/>
            <a:ext cx="2571685" cy="1362075"/>
          </a:xfrm>
          <a:prstGeom prst="roundRect">
            <a:avLst>
              <a:gd name="adj" fmla="val 11188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57228" y="1857375"/>
            <a:ext cx="2190695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956" b="0">
                <a:solidFill>
                  <a:srgbClr val="666666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666666"/>
                </a:solidFill>
              </a:rPr>
              <a:t> Revenue (2024) 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857228" y="1908810"/>
            <a:ext cx="228594" cy="1257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7228" y="2181225"/>
            <a:ext cx="2190695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913" b="1">
                <a:solidFill>
                  <a:srgbClr val="193764"/>
                </a:solidFill>
              </a:rPr>
              <a:t>€2.1M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28" y="2609850"/>
            <a:ext cx="2190695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F44336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F44336"/>
                </a:solidFill>
              </a:rPr>
              <a:t> -7.7% from previous year 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57228" y="2641282"/>
            <a:ext cx="228594" cy="16573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428914" y="1666874"/>
            <a:ext cx="2571685" cy="1362075"/>
          </a:xfrm>
          <a:prstGeom prst="roundRect">
            <a:avLst>
              <a:gd name="adj" fmla="val 11188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3619409" y="1857375"/>
            <a:ext cx="2190695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956" b="0">
                <a:solidFill>
                  <a:srgbClr val="666666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666666"/>
                </a:solidFill>
              </a:rPr>
              <a:t> Operating Profit (2024) 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3619409" y="1903094"/>
            <a:ext cx="228594" cy="1371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19409" y="2181225"/>
            <a:ext cx="2190695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913" b="1">
                <a:solidFill>
                  <a:srgbClr val="193764"/>
                </a:solidFill>
              </a:rPr>
              <a:t>-€4,870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9409" y="2609850"/>
            <a:ext cx="2190695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4CAF50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4CAF50"/>
                </a:solidFill>
              </a:rPr>
              <a:t> Improved from -€94,816 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3619409" y="2641282"/>
            <a:ext cx="228594" cy="16573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191095" y="1666874"/>
            <a:ext cx="2571685" cy="1362075"/>
          </a:xfrm>
          <a:prstGeom prst="roundRect">
            <a:avLst>
              <a:gd name="adj" fmla="val 11188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1590" y="1857375"/>
            <a:ext cx="2190695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956" b="0">
                <a:solidFill>
                  <a:srgbClr val="666666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666666"/>
                </a:solidFill>
              </a:rPr>
              <a:t> Operating Profit Margin </a:t>
            </a:r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381590" y="1874519"/>
            <a:ext cx="228594" cy="1943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81590" y="2181225"/>
            <a:ext cx="2190695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913" b="1">
                <a:solidFill>
                  <a:srgbClr val="193764"/>
                </a:solidFill>
              </a:rPr>
              <a:t>-0.2%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1590" y="2609850"/>
            <a:ext cx="2190695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4CAF50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4CAF50"/>
                </a:solidFill>
              </a:rPr>
              <a:t> Improved from -4.1% 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381590" y="2641282"/>
            <a:ext cx="228594" cy="16573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8953276" y="1666874"/>
            <a:ext cx="2571685" cy="1362075"/>
          </a:xfrm>
          <a:prstGeom prst="roundRect">
            <a:avLst>
              <a:gd name="adj" fmla="val 11188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9143771" y="1857375"/>
            <a:ext cx="2190695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956" b="0">
                <a:solidFill>
                  <a:srgbClr val="666666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666666"/>
                </a:solidFill>
              </a:rPr>
              <a:t> Employees 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9143771" y="1900237"/>
            <a:ext cx="228594" cy="14287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43771" y="2181225"/>
            <a:ext cx="2190695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913" b="1">
                <a:solidFill>
                  <a:srgbClr val="193764"/>
                </a:solidFill>
              </a:rPr>
              <a:t>52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3771" y="2609850"/>
            <a:ext cx="2190695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F44336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F44336"/>
                </a:solidFill>
              </a:rPr>
              <a:t> -2 from previous year 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143771" y="2641282"/>
            <a:ext cx="228594" cy="165734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666733" y="3314700"/>
            <a:ext cx="5286242" cy="3047999"/>
          </a:xfrm>
          <a:prstGeom prst="roundRect">
            <a:avLst>
              <a:gd name="adj" fmla="val 5000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857228" y="3505199"/>
            <a:ext cx="4905252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975"/>
              </a:spcAft>
            </a:pPr>
            <a:r>
              <a:rPr sz="1076" b="1">
                <a:solidFill>
                  <a:srgbClr val="193764"/>
                </a:solidFill>
              </a:rPr>
              <a:t>Revenue Trend (€ millions)</a:t>
            </a:r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857228" y="3867149"/>
            <a:ext cx="4905252" cy="2667000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6238719" y="3314700"/>
            <a:ext cx="5286242" cy="3047999"/>
          </a:xfrm>
          <a:prstGeom prst="roundRect">
            <a:avLst>
              <a:gd name="adj" fmla="val 5000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6429214" y="3505199"/>
            <a:ext cx="4905252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975"/>
              </a:spcAft>
            </a:pPr>
            <a:r>
              <a:rPr sz="1076" b="1">
                <a:solidFill>
                  <a:srgbClr val="193764"/>
                </a:solidFill>
              </a:rPr>
              <a:t>Profit Margin Trend (%)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429214" y="3867149"/>
            <a:ext cx="4905252" cy="26670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6648450"/>
            <a:ext cx="12191695" cy="476249"/>
          </a:xfrm>
          <a:prstGeom prst="rect">
            <a:avLst/>
          </a:prstGeom>
          <a:solidFill>
            <a:srgbClr val="1937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0" y="6648450"/>
            <a:ext cx="12191695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E0E0"/>
                </a:solidFill>
              </a:rPr>
              <a:t>Financial Analysis Report | September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381124"/>
          </a:xfrm>
          <a:prstGeom prst="rect">
            <a:avLst/>
          </a:prstGeom>
          <a:solidFill>
            <a:srgbClr val="1937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Company Comparison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952499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E0E0E0"/>
                </a:solidFill>
              </a:rPr>
              <a:t>Benchmarking Humm Group Oy against similar Finnish companies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666874"/>
            <a:ext cx="5333866" cy="3047999"/>
          </a:xfrm>
          <a:prstGeom prst="roundRect">
            <a:avLst>
              <a:gd name="adj" fmla="val 5000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57228" y="1857375"/>
            <a:ext cx="4952876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975"/>
              </a:spcAft>
            </a:pPr>
            <a:r>
              <a:rPr sz="1076" b="1">
                <a:solidFill>
                  <a:srgbClr val="193764"/>
                </a:solidFill>
              </a:rPr>
              <a:t>Revenue Comparison (€ millions)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857228" y="2219324"/>
            <a:ext cx="4952876" cy="2667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191095" y="1666874"/>
            <a:ext cx="5333866" cy="3047999"/>
          </a:xfrm>
          <a:prstGeom prst="roundRect">
            <a:avLst>
              <a:gd name="adj" fmla="val 5000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381590" y="1857375"/>
            <a:ext cx="4952876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975"/>
              </a:spcAft>
            </a:pPr>
            <a:r>
              <a:rPr sz="1076" b="1">
                <a:solidFill>
                  <a:srgbClr val="193764"/>
                </a:solidFill>
              </a:rPr>
              <a:t>Profit Margin Comparison (%)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381590" y="2219324"/>
            <a:ext cx="4952876" cy="2667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66733" y="5191125"/>
            <a:ext cx="10858228" cy="2771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0" y="8248649"/>
            <a:ext cx="12191695" cy="476249"/>
          </a:xfrm>
          <a:prstGeom prst="rect">
            <a:avLst/>
          </a:prstGeom>
          <a:solidFill>
            <a:srgbClr val="1937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0" y="8248649"/>
            <a:ext cx="12191695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E0E0"/>
                </a:solidFill>
              </a:rPr>
              <a:t>Financial Analysis Report | September 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381124"/>
          </a:xfrm>
          <a:prstGeom prst="rect">
            <a:avLst/>
          </a:prstGeom>
          <a:solidFill>
            <a:srgbClr val="1937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Humm Group Oy's AI Initiatives and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952499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E0E0E0"/>
                </a:solidFill>
              </a:rPr>
              <a:t>Current AI projects and implementation approach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666874"/>
            <a:ext cx="5286242" cy="2428875"/>
          </a:xfrm>
          <a:prstGeom prst="roundRect">
            <a:avLst>
              <a:gd name="adj" fmla="val 6274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904852" y="190499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3764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1009624" y="2034415"/>
            <a:ext cx="266693" cy="217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3961" y="2009774"/>
            <a:ext cx="16858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3764"/>
                </a:solidFill>
              </a:rPr>
              <a:t>Current AI Projects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852" y="2524125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Virtual Assistant with </a:t>
            </a:r>
            <a:r>
              <a:rPr sz="1076" b="1">
                <a:solidFill>
                  <a:srgbClr val="193764"/>
                </a:solidFill>
              </a:rPr>
              <a:t>50% resolution rate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538132"/>
            <a:ext cx="190495" cy="1624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852" y="2857500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AI-powered customer service solutions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871507"/>
            <a:ext cx="190495" cy="1624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4852" y="3190874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ChatGPT integration for customer support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3204882"/>
            <a:ext cx="190495" cy="1624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4852" y="3524250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Reduced call handling time through AI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3538257"/>
            <a:ext cx="190495" cy="16248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238719" y="1666874"/>
            <a:ext cx="5286242" cy="2428875"/>
          </a:xfrm>
          <a:prstGeom prst="roundRect">
            <a:avLst>
              <a:gd name="adj" fmla="val 6274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6476838" y="190499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3764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581610" y="2034415"/>
            <a:ext cx="266693" cy="2174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95947" y="2009774"/>
            <a:ext cx="212402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3764"/>
                </a:solidFill>
              </a:rPr>
              <a:t>AI Talent &amp; Recruitment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6838" y="2524125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Active hiring for </a:t>
            </a:r>
            <a:r>
              <a:rPr sz="1076" b="1">
                <a:solidFill>
                  <a:srgbClr val="193764"/>
                </a:solidFill>
              </a:rPr>
              <a:t>Technology Lead</a:t>
            </a:r>
            <a:r>
              <a:rPr sz="1076" b="0">
                <a:solidFill>
                  <a:srgbClr val="333333"/>
                </a:solidFill>
              </a:rPr>
              <a:t> position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476838" y="2543735"/>
            <a:ext cx="190495" cy="15127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476838" y="2857500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Focus on AI transformation initiatives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476838" y="2899522"/>
            <a:ext cx="190495" cy="1064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476838" y="3190874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Testing new AI and automation solutions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476838" y="3204882"/>
            <a:ext cx="190495" cy="1624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76838" y="3524250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Building team for "big changes around AI"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476838" y="3566272"/>
            <a:ext cx="190495" cy="106455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666733" y="4381499"/>
            <a:ext cx="5286242" cy="2981325"/>
          </a:xfrm>
          <a:prstGeom prst="roundRect">
            <a:avLst>
              <a:gd name="adj" fmla="val 5111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904852" y="461962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3764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1009624" y="4753389"/>
            <a:ext cx="266693" cy="20872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23961" y="4724399"/>
            <a:ext cx="1800179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3764"/>
                </a:solidFill>
              </a:rPr>
              <a:t>Thought Leadership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4852" y="5238749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Blog posts on AI and ChatGPT in working life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904852" y="5262562"/>
            <a:ext cx="190495" cy="14287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04852" y="5572125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Public discussions on AI applications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904852" y="5586132"/>
            <a:ext cx="190495" cy="16248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04852" y="5905500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Exploring AI technology development trends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904852" y="5925110"/>
            <a:ext cx="190495" cy="151279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904852" y="6238874"/>
            <a:ext cx="4810004" cy="885825"/>
          </a:xfrm>
          <a:prstGeom prst="roundRect">
            <a:avLst>
              <a:gd name="adj" fmla="val 0"/>
            </a:avLst>
          </a:prstGeom>
          <a:solidFill>
            <a:srgbClr val="193764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ound Same Side Corner Rectangle 39"/>
          <p:cNvSpPr/>
          <p:nvPr/>
        </p:nvSpPr>
        <p:spPr>
          <a:xfrm rot="16200000">
            <a:off x="527980" y="6615746"/>
            <a:ext cx="885825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937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1181070" y="6429375"/>
            <a:ext cx="4295667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555555"/>
                </a:solidFill>
              </a:rPr>
              <a:t>"Tekoäly ja ChatGPT osana (työ)elämää – Mistä on kyse?"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81070" y="6743700"/>
            <a:ext cx="4295667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777777"/>
                </a:solidFill>
              </a:rPr>
              <a:t>- Humm Group Oy Blog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238719" y="4381499"/>
            <a:ext cx="5286242" cy="2981325"/>
          </a:xfrm>
          <a:prstGeom prst="roundRect">
            <a:avLst>
              <a:gd name="adj" fmla="val 5111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6476838" y="461962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3764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>
            <a:fillRect/>
          </a:stretch>
        </p:blipFill>
        <p:spPr>
          <a:xfrm>
            <a:off x="5890632" y="4724399"/>
            <a:ext cx="1648649" cy="26669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95947" y="4724399"/>
            <a:ext cx="224784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3764"/>
                </a:solidFill>
              </a:rPr>
              <a:t>Implementation Strategy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6838" y="5238749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Focus on </a:t>
            </a:r>
            <a:r>
              <a:rPr sz="1076" b="1">
                <a:solidFill>
                  <a:srgbClr val="193764"/>
                </a:solidFill>
              </a:rPr>
              <a:t>customer experience</a:t>
            </a:r>
            <a:r>
              <a:rPr sz="1076" b="0">
                <a:solidFill>
                  <a:srgbClr val="333333"/>
                </a:solidFill>
              </a:rPr>
              <a:t> enhancement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>
            <a:fillRect/>
          </a:stretch>
        </p:blipFill>
        <p:spPr>
          <a:xfrm>
            <a:off x="6476838" y="5258360"/>
            <a:ext cx="190495" cy="15127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476838" y="5572125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Identifying bottlenecks and improving efficiency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>
            <a:fillRect/>
          </a:stretch>
        </p:blipFill>
        <p:spPr>
          <a:xfrm>
            <a:off x="6476838" y="5598738"/>
            <a:ext cx="190495" cy="13727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476838" y="5905500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Collaborative development with partners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>
            <a:fillRect/>
          </a:stretch>
        </p:blipFill>
        <p:spPr>
          <a:xfrm>
            <a:off x="6476838" y="5918106"/>
            <a:ext cx="190495" cy="165286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476838" y="6238874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Testing and scaling successful AI solutions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>
            <a:fillRect/>
          </a:stretch>
        </p:blipFill>
        <p:spPr>
          <a:xfrm>
            <a:off x="6476838" y="6248680"/>
            <a:ext cx="190495" cy="17088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0" y="7934324"/>
            <a:ext cx="12191695" cy="476249"/>
          </a:xfrm>
          <a:prstGeom prst="rect">
            <a:avLst/>
          </a:prstGeom>
          <a:solidFill>
            <a:srgbClr val="1937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0" y="7934324"/>
            <a:ext cx="12191695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E0E0"/>
                </a:solidFill>
              </a:rPr>
              <a:t>Financial Analysis Report | September 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381124"/>
          </a:xfrm>
          <a:prstGeom prst="rect">
            <a:avLst/>
          </a:prstGeom>
          <a:solidFill>
            <a:srgbClr val="1937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Potential Impact of AI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952499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E0E0E0"/>
                </a:solidFill>
              </a:rPr>
              <a:t>Projected improvements in performance and competitive position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666874"/>
            <a:ext cx="10858228" cy="2857500"/>
          </a:xfrm>
          <a:prstGeom prst="roundRect">
            <a:avLst>
              <a:gd name="adj" fmla="val 5333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57228" y="1857375"/>
            <a:ext cx="1047723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975"/>
              </a:spcAft>
            </a:pPr>
            <a:r>
              <a:rPr sz="1196" b="1">
                <a:solidFill>
                  <a:srgbClr val="193764"/>
                </a:solidFill>
              </a:rPr>
              <a:t>Projected Financial Impact Over 3 Years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857228" y="2238375"/>
            <a:ext cx="10477238" cy="247649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66733" y="4762500"/>
            <a:ext cx="5314817" cy="2438400"/>
          </a:xfrm>
          <a:prstGeom prst="roundRect">
            <a:avLst>
              <a:gd name="adj" fmla="val 6250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904852" y="500062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3764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1009624" y="5144535"/>
            <a:ext cx="266693" cy="1884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3961" y="5105400"/>
            <a:ext cx="1990675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3764"/>
                </a:solidFill>
              </a:rPr>
              <a:t>Operational Efficiency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4852" y="5619750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Process automation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04852" y="5661772"/>
            <a:ext cx="190495" cy="1064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4852" y="5953124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Reduced response time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904852" y="5967132"/>
            <a:ext cx="190495" cy="1624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4852" y="6286500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Optimized resource allocation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904852" y="6320117"/>
            <a:ext cx="190495" cy="1232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4852" y="6619875"/>
            <a:ext cx="483857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325"/>
              </a:spcBef>
              <a:spcAft>
                <a:spcPts val="325"/>
              </a:spcAft>
            </a:pPr>
            <a:r>
              <a:rPr sz="1435" b="1">
                <a:solidFill>
                  <a:srgbClr val="193764"/>
                </a:solidFill>
              </a:rPr>
              <a:t>+25-30% efficiency gain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6733" y="7439024"/>
            <a:ext cx="5314817" cy="2438400"/>
          </a:xfrm>
          <a:prstGeom prst="roundRect">
            <a:avLst>
              <a:gd name="adj" fmla="val 6250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904852" y="76771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3764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1009624" y="7806565"/>
            <a:ext cx="266693" cy="2174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23961" y="7781924"/>
            <a:ext cx="13620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3764"/>
                </a:solidFill>
              </a:rPr>
              <a:t>Cost Reduction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4852" y="8296274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Lower customer service costs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904852" y="8315885"/>
            <a:ext cx="190495" cy="15127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04852" y="8629650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Reduced manual work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904852" y="8639455"/>
            <a:ext cx="190495" cy="1708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04852" y="8963024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Better resource planning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904852" y="8985436"/>
            <a:ext cx="190495" cy="14567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04852" y="9296400"/>
            <a:ext cx="483857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325"/>
              </a:spcBef>
              <a:spcAft>
                <a:spcPts val="325"/>
              </a:spcAft>
            </a:pPr>
            <a:r>
              <a:rPr sz="1435" b="1">
                <a:solidFill>
                  <a:srgbClr val="193764"/>
                </a:solidFill>
              </a:rPr>
              <a:t>15-20% cost savings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210144" y="4762500"/>
            <a:ext cx="5314817" cy="2438400"/>
          </a:xfrm>
          <a:prstGeom prst="roundRect">
            <a:avLst>
              <a:gd name="adj" fmla="val 6250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6457788" y="500062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3764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6553036" y="5124242"/>
            <a:ext cx="266693" cy="22901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067373" y="5105400"/>
            <a:ext cx="1895427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3764"/>
                </a:solidFill>
              </a:rPr>
              <a:t>Customer Experience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57788" y="5619750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24/7 AI-powered support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6457788" y="5633757"/>
            <a:ext cx="190495" cy="16248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457788" y="5953124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Personalized interactions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>
            <a:fillRect/>
          </a:stretch>
        </p:blipFill>
        <p:spPr>
          <a:xfrm>
            <a:off x="6457788" y="5972735"/>
            <a:ext cx="190495" cy="15127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457788" y="6286500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Proactive service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>
            <a:fillRect/>
          </a:stretch>
        </p:blipFill>
        <p:spPr>
          <a:xfrm>
            <a:off x="6457788" y="6300507"/>
            <a:ext cx="190495" cy="1624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457788" y="6619875"/>
            <a:ext cx="483857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325"/>
              </a:spcBef>
              <a:spcAft>
                <a:spcPts val="325"/>
              </a:spcAft>
            </a:pPr>
            <a:r>
              <a:rPr sz="1435" b="1">
                <a:solidFill>
                  <a:srgbClr val="193764"/>
                </a:solidFill>
              </a:rPr>
              <a:t>+35-40% satisfaction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210144" y="7439024"/>
            <a:ext cx="5314817" cy="2438400"/>
          </a:xfrm>
          <a:prstGeom prst="roundRect">
            <a:avLst>
              <a:gd name="adj" fmla="val 6250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ed Rectangle 41"/>
          <p:cNvSpPr/>
          <p:nvPr/>
        </p:nvSpPr>
        <p:spPr>
          <a:xfrm>
            <a:off x="6457788" y="76771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3764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>
            <a:fillRect/>
          </a:stretch>
        </p:blipFill>
        <p:spPr>
          <a:xfrm>
            <a:off x="6553036" y="7842802"/>
            <a:ext cx="266693" cy="14494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067373" y="7781924"/>
            <a:ext cx="148586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3764"/>
                </a:solidFill>
              </a:rPr>
              <a:t>Revenue Growth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57788" y="8296274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New AI service offerings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>
            <a:fillRect/>
          </a:stretch>
        </p:blipFill>
        <p:spPr>
          <a:xfrm>
            <a:off x="6457788" y="8311683"/>
            <a:ext cx="190495" cy="15968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57788" y="8629650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Improved customer retention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>
            <a:fillRect/>
          </a:stretch>
        </p:blipFill>
        <p:spPr>
          <a:xfrm>
            <a:off x="6457788" y="8643657"/>
            <a:ext cx="190495" cy="1624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457788" y="8963024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Competitive differentiation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>
            <a:fillRect/>
          </a:stretch>
        </p:blipFill>
        <p:spPr>
          <a:xfrm>
            <a:off x="6457788" y="8982635"/>
            <a:ext cx="190495" cy="15127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457788" y="9296400"/>
            <a:ext cx="483857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325"/>
              </a:spcBef>
              <a:spcAft>
                <a:spcPts val="325"/>
              </a:spcAft>
            </a:pPr>
            <a:r>
              <a:rPr sz="1435" b="1">
                <a:solidFill>
                  <a:srgbClr val="193764"/>
                </a:solidFill>
              </a:rPr>
              <a:t>+20-25% revenue growth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0" y="10448924"/>
            <a:ext cx="12191695" cy="476249"/>
          </a:xfrm>
          <a:prstGeom prst="rect">
            <a:avLst/>
          </a:prstGeom>
          <a:solidFill>
            <a:srgbClr val="1937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0" y="10448924"/>
            <a:ext cx="12191695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E0E0"/>
                </a:solidFill>
              </a:rPr>
              <a:t>Financial Analysis Report | September 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381124"/>
          </a:xfrm>
          <a:prstGeom prst="rect">
            <a:avLst/>
          </a:prstGeom>
          <a:solidFill>
            <a:srgbClr val="1937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Recommendations for AI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952499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E0E0E0"/>
                </a:solidFill>
              </a:rPr>
              <a:t>Strategic action steps and investment priorities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666874"/>
            <a:ext cx="5286242" cy="2428875"/>
          </a:xfrm>
          <a:prstGeom prst="roundRect">
            <a:avLst>
              <a:gd name="adj" fmla="val 6274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904852" y="190499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3764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1009624" y="2030067"/>
            <a:ext cx="266693" cy="226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3961" y="2009774"/>
            <a:ext cx="166683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3764"/>
                </a:solidFill>
              </a:rPr>
              <a:t>Strategic Priorities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852" y="2524125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Focus on </a:t>
            </a:r>
            <a:r>
              <a:rPr sz="1076" b="1">
                <a:solidFill>
                  <a:srgbClr val="193764"/>
                </a:solidFill>
              </a:rPr>
              <a:t>customer experience</a:t>
            </a:r>
            <a:r>
              <a:rPr sz="1076" b="0">
                <a:solidFill>
                  <a:srgbClr val="333333"/>
                </a:solidFill>
              </a:rPr>
              <a:t> AI solutions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543735"/>
            <a:ext cx="190495" cy="1512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852" y="2857500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Develop proprietary AI capabilities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04852" y="2877110"/>
            <a:ext cx="190495" cy="1512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4852" y="3190874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Integrate AI with existing service offerings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904852" y="3203481"/>
            <a:ext cx="190495" cy="1652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4852" y="3524250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Invest in employee AI training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904852" y="3543860"/>
            <a:ext cx="190495" cy="151279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66733" y="4333875"/>
            <a:ext cx="5286242" cy="2428875"/>
          </a:xfrm>
          <a:prstGeom prst="roundRect">
            <a:avLst>
              <a:gd name="adj" fmla="val 6274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904852" y="457200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3764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1009624" y="4705764"/>
            <a:ext cx="266693" cy="2087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23961" y="4676775"/>
            <a:ext cx="1590635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3764"/>
                </a:solidFill>
              </a:rPr>
              <a:t>Investment Focus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4852" y="5191125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AI development team expansion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904852" y="5210735"/>
            <a:ext cx="190495" cy="15127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04852" y="5524499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Cloud infrastructure for AI services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904852" y="5549713"/>
            <a:ext cx="190495" cy="14007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04852" y="5857875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Data management and analytics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904852" y="5883088"/>
            <a:ext cx="190495" cy="14007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04852" y="6191250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Strategic AI partnerships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904852" y="6210860"/>
            <a:ext cx="190495" cy="151279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6238719" y="1666874"/>
            <a:ext cx="5286242" cy="2428875"/>
          </a:xfrm>
          <a:prstGeom prst="roundRect">
            <a:avLst>
              <a:gd name="adj" fmla="val 6274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6476838" y="190499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3764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6581610" y="2031516"/>
            <a:ext cx="266693" cy="22321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095947" y="2009774"/>
            <a:ext cx="1114397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3764"/>
                </a:solidFill>
              </a:rPr>
              <a:t>Action Steps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6838" y="2524125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Hire </a:t>
            </a:r>
            <a:r>
              <a:rPr sz="1076" b="1">
                <a:solidFill>
                  <a:srgbClr val="193764"/>
                </a:solidFill>
              </a:rPr>
              <a:t>Technology Lead</a:t>
            </a:r>
            <a:r>
              <a:rPr sz="1076" b="0">
                <a:solidFill>
                  <a:srgbClr val="333333"/>
                </a:solidFill>
              </a:rPr>
              <a:t> and AI specialists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>
            <a:fillRect/>
          </a:stretch>
        </p:blipFill>
        <p:spPr>
          <a:xfrm>
            <a:off x="6476838" y="2543735"/>
            <a:ext cx="190495" cy="15127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476838" y="2857500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Launch AI pilot projects in Q1 2026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>
            <a:fillRect/>
          </a:stretch>
        </p:blipFill>
        <p:spPr>
          <a:xfrm>
            <a:off x="6476838" y="2882713"/>
            <a:ext cx="190495" cy="14007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476838" y="3190874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Develop AI service offering portfolio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>
            <a:fillRect/>
          </a:stretch>
        </p:blipFill>
        <p:spPr>
          <a:xfrm>
            <a:off x="6476838" y="3199279"/>
            <a:ext cx="190495" cy="17369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76838" y="3524250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Position as AI customer experience leader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>
            <a:fillRect/>
          </a:stretch>
        </p:blipFill>
        <p:spPr>
          <a:xfrm>
            <a:off x="6476838" y="3538257"/>
            <a:ext cx="190495" cy="162485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238719" y="4333875"/>
            <a:ext cx="5286242" cy="2428875"/>
          </a:xfrm>
          <a:prstGeom prst="roundRect">
            <a:avLst>
              <a:gd name="adj" fmla="val 6274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ed Rectangle 41"/>
          <p:cNvSpPr/>
          <p:nvPr/>
        </p:nvSpPr>
        <p:spPr>
          <a:xfrm>
            <a:off x="6476838" y="457200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3764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>
            <a:fillRect/>
          </a:stretch>
        </p:blipFill>
        <p:spPr>
          <a:xfrm>
            <a:off x="6581610" y="4737652"/>
            <a:ext cx="266693" cy="14494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095947" y="4676775"/>
            <a:ext cx="146681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3764"/>
                </a:solidFill>
              </a:rPr>
              <a:t>Growth Strategy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6838" y="5191125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Develop new AI-powered service lines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>
            <a:fillRect/>
          </a:stretch>
        </p:blipFill>
        <p:spPr>
          <a:xfrm>
            <a:off x="6476838" y="5206533"/>
            <a:ext cx="190495" cy="15968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76838" y="5524499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Target larger enterprise clients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19">
            <a:alphaModFix amt="100000"/>
          </a:blip>
          <a:stretch>
            <a:fillRect/>
          </a:stretch>
        </p:blipFill>
        <p:spPr>
          <a:xfrm>
            <a:off x="6476838" y="5566522"/>
            <a:ext cx="190495" cy="10645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476838" y="5857875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Expand to Nordic markets by 2027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20">
            <a:alphaModFix amt="100000"/>
          </a:blip>
          <a:stretch>
            <a:fillRect/>
          </a:stretch>
        </p:blipFill>
        <p:spPr>
          <a:xfrm>
            <a:off x="6476838" y="5871882"/>
            <a:ext cx="190495" cy="16248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476838" y="6191250"/>
            <a:ext cx="4810004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Achieve industry-leading profit margins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21">
            <a:alphaModFix amt="100000"/>
          </a:blip>
          <a:stretch>
            <a:fillRect/>
          </a:stretch>
        </p:blipFill>
        <p:spPr>
          <a:xfrm>
            <a:off x="6476838" y="6196852"/>
            <a:ext cx="190495" cy="179294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666733" y="7048500"/>
            <a:ext cx="10858228" cy="2238375"/>
          </a:xfrm>
          <a:prstGeom prst="roundRect">
            <a:avLst>
              <a:gd name="adj" fmla="val 6808"/>
            </a:avLst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904852" y="7286625"/>
            <a:ext cx="1038199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315" b="1">
                <a:solidFill>
                  <a:srgbClr val="193764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193764"/>
                </a:solidFill>
              </a:rPr>
              <a:t> AI Implementation Timeline </a:t>
            </a:r>
          </a:p>
        </p:txBody>
      </p:sp>
      <p:pic>
        <p:nvPicPr>
          <p:cNvPr id="55" name="Picture 54" descr="image.png"/>
          <p:cNvPicPr>
            <a:picLocks noChangeAspect="1"/>
          </p:cNvPicPr>
          <p:nvPr/>
        </p:nvPicPr>
        <p:blipFill>
          <a:blip r:embed="rId22">
            <a:alphaModFix amt="100000"/>
          </a:blip>
          <a:stretch>
            <a:fillRect/>
          </a:stretch>
        </p:blipFill>
        <p:spPr>
          <a:xfrm>
            <a:off x="904852" y="7306917"/>
            <a:ext cx="266693" cy="226115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904852" y="7743825"/>
            <a:ext cx="3362240" cy="1304925"/>
          </a:xfrm>
          <a:prstGeom prst="roundRect">
            <a:avLst>
              <a:gd name="adj" fmla="val 1167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1047723" y="7886700"/>
            <a:ext cx="3076498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435" b="1">
                <a:solidFill>
                  <a:srgbClr val="193764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7723" y="8229600"/>
            <a:ext cx="307649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520"/>
              </a:spcAft>
            </a:pPr>
            <a:r>
              <a:rPr sz="1076" b="1">
                <a:solidFill>
                  <a:srgbClr val="193764"/>
                </a:solidFill>
              </a:rPr>
              <a:t>Foundation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47723" y="8524875"/>
            <a:ext cx="3076498" cy="3809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Q1-Q2 2026: Team building, infrastructure setup, pilot projects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409964" y="7743825"/>
            <a:ext cx="3362240" cy="1304925"/>
          </a:xfrm>
          <a:prstGeom prst="roundRect">
            <a:avLst>
              <a:gd name="adj" fmla="val 1167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4552836" y="7886700"/>
            <a:ext cx="3076498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435" b="1">
                <a:solidFill>
                  <a:srgbClr val="193764"/>
                </a:solidFill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52836" y="8229600"/>
            <a:ext cx="307649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520"/>
              </a:spcAft>
            </a:pPr>
            <a:r>
              <a:rPr sz="1076" b="1">
                <a:solidFill>
                  <a:srgbClr val="193764"/>
                </a:solidFill>
              </a:rPr>
              <a:t>Development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52836" y="8524875"/>
            <a:ext cx="3076498" cy="3809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Q3-Q4 2026: Service development, market testing, refinement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924601" y="7743825"/>
            <a:ext cx="3362240" cy="1304925"/>
          </a:xfrm>
          <a:prstGeom prst="roundRect">
            <a:avLst>
              <a:gd name="adj" fmla="val 1167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8067473" y="7886700"/>
            <a:ext cx="3076498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435" b="1">
                <a:solidFill>
                  <a:srgbClr val="193764"/>
                </a:solidFill>
              </a:rP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67473" y="8229600"/>
            <a:ext cx="307649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520"/>
              </a:spcAft>
            </a:pPr>
            <a:r>
              <a:rPr sz="1076" b="1">
                <a:solidFill>
                  <a:srgbClr val="193764"/>
                </a:solidFill>
              </a:rPr>
              <a:t>Scale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67473" y="8524875"/>
            <a:ext cx="3076498" cy="3809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2027: Full market launch, expansion, growth optimization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0" y="9572625"/>
            <a:ext cx="12191695" cy="476249"/>
          </a:xfrm>
          <a:prstGeom prst="rect">
            <a:avLst/>
          </a:prstGeom>
          <a:solidFill>
            <a:srgbClr val="1937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0" y="9572625"/>
            <a:ext cx="12191695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E0E0"/>
                </a:solidFill>
              </a:rPr>
              <a:t>Financial Analysis Report | September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