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30"/>
  </p:notesMasterIdLst>
  <p:sldIdLst>
    <p:sldId id="319" r:id="rId2"/>
    <p:sldId id="320" r:id="rId3"/>
    <p:sldId id="260" r:id="rId4"/>
    <p:sldId id="262" r:id="rId5"/>
    <p:sldId id="321" r:id="rId6"/>
    <p:sldId id="337" r:id="rId7"/>
    <p:sldId id="322" r:id="rId8"/>
    <p:sldId id="324" r:id="rId9"/>
    <p:sldId id="325" r:id="rId10"/>
    <p:sldId id="326" r:id="rId11"/>
    <p:sldId id="327" r:id="rId12"/>
    <p:sldId id="328" r:id="rId13"/>
    <p:sldId id="329" r:id="rId14"/>
    <p:sldId id="330" r:id="rId15"/>
    <p:sldId id="331" r:id="rId16"/>
    <p:sldId id="332" r:id="rId17"/>
    <p:sldId id="333" r:id="rId18"/>
    <p:sldId id="334" r:id="rId19"/>
    <p:sldId id="338" r:id="rId20"/>
    <p:sldId id="280" r:id="rId21"/>
    <p:sldId id="340" r:id="rId22"/>
    <p:sldId id="342" r:id="rId23"/>
    <p:sldId id="343" r:id="rId24"/>
    <p:sldId id="344" r:id="rId25"/>
    <p:sldId id="345" r:id="rId26"/>
    <p:sldId id="336" r:id="rId27"/>
    <p:sldId id="349" r:id="rId28"/>
    <p:sldId id="290" r:id="rId29"/>
  </p:sldIdLst>
  <p:sldSz cx="9144000" cy="5143500" type="screen16x9"/>
  <p:notesSz cx="6858000" cy="9144000"/>
  <p:embeddedFontLst>
    <p:embeddedFont>
      <p:font typeface="Calibri" panose="020F0502020204030204" pitchFamily="34" charset="0"/>
      <p:regular r:id="rId31"/>
      <p:bold r:id="rId32"/>
      <p:italic r:id="rId33"/>
      <p:boldItalic r:id="rId34"/>
    </p:embeddedFont>
    <p:embeddedFont>
      <p:font typeface="Nunito" pitchFamily="2" charset="0"/>
      <p:regular r:id="rId35"/>
      <p:bold r:id="rId36"/>
      <p:italic r:id="rId37"/>
      <p:boldItalic r:id="rId38"/>
    </p:embeddedFont>
    <p:embeddedFont>
      <p:font typeface="Poppins" panose="00000500000000000000" pitchFamily="2" charset="0"/>
      <p:regular r:id="rId39"/>
      <p:bold r:id="rId40"/>
      <p:italic r:id="rId41"/>
      <p:boldItalic r:id="rId42"/>
    </p:embeddedFont>
    <p:embeddedFont>
      <p:font typeface="Segoe UI" panose="020B0502040204020203" pitchFamily="34" charset="0"/>
      <p:regular r:id="rId43"/>
      <p:bold r:id="rId44"/>
      <p:italic r:id="rId45"/>
      <p:boldItalic r:id="rId46"/>
    </p:embeddedFont>
    <p:embeddedFont>
      <p:font typeface="Work Sans" pitchFamily="2" charset="0"/>
      <p:regular r:id="rId47"/>
      <p:bold r:id="rId48"/>
      <p:italic r:id="rId49"/>
      <p:boldItalic r:id="rId50"/>
    </p:embeddedFont>
    <p:embeddedFont>
      <p:font typeface="Work Sans SemiBold" pitchFamily="2"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014852-E047-43A1-89DC-BA25084D478F}">
  <a:tblStyle styleId="{7B014852-E047-43A1-89DC-BA25084D478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0" autoAdjust="0"/>
    <p:restoredTop sz="94660"/>
  </p:normalViewPr>
  <p:slideViewPr>
    <p:cSldViewPr snapToGrid="0">
      <p:cViewPr varScale="1">
        <p:scale>
          <a:sx n="100" d="100"/>
          <a:sy n="100" d="100"/>
        </p:scale>
        <p:origin x="811"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font" Target="fonts/font23.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2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54" Type="http://schemas.openxmlformats.org/officeDocument/2006/relationships/font" Target="fonts/font2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font" Target="fonts/font19.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c863ae5e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c863ae5e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0798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cbec6d0839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cbec6d0839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6518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cbec6d0839_3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cbec6d0839_3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8921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cbec6d0839_3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9" name="Google Shape;719;gcbec6d0839_3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4915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cbec6d0839_3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cbec6d0839_3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8112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cbec6d0839_3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cbec6d0839_3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0729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cbec6d0839_3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cbec6d0839_3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8519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cbec6d0839_3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cbec6d0839_3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6071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cbec6d0839_3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cbec6d0839_3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29153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cbec6d0839_3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cbec6d0839_3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33179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c8bcaa2a0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c8bcaa2a0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2014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c863ae5e8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c863ae5e8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85175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cc8cfa50e2_0_7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cc8cfa50e2_0_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cc8cfa50e2_0_7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cc8cfa50e2_0_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1926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cc8cfa50e2_0_7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cc8cfa50e2_0_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8547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cc8cfa50e2_0_7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cc8cfa50e2_0_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69638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cc8cfa50e2_0_7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cc8cfa50e2_0_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2684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cc8cfa50e2_0_7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cc8cfa50e2_0_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62472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cc8cfa50e2_0_4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cc8cfa50e2_0_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58622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c8bcaa2a0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c8bcaa2a0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78803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cc8cfa50e2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cc8cfa50e2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c8bcaa2a0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c8bcaa2a0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c8bcaa2a0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c8bcaa2a0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c8bcaa2a0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c8bcaa2a0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7761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gcc8cfa50e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5" name="Google Shape;975;gcc8cfa50e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1506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c8bcaa2a0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c8bcaa2a0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1027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c8bcaa2a0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c8bcaa2a0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6176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cbf0d1b0a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cbf0d1b0a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9964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7870515" y="3869150"/>
            <a:ext cx="2765700" cy="276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 name="Google Shape;10;p2"/>
          <p:cNvSpPr/>
          <p:nvPr/>
        </p:nvSpPr>
        <p:spPr>
          <a:xfrm rot="10800000">
            <a:off x="8108651" y="4107287"/>
            <a:ext cx="2289300" cy="2289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 name="Google Shape;11;p2"/>
          <p:cNvSpPr/>
          <p:nvPr/>
        </p:nvSpPr>
        <p:spPr>
          <a:xfrm rot="10800000">
            <a:off x="8505754" y="4503562"/>
            <a:ext cx="1495500" cy="14964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 name="Google Shape;12;p2"/>
          <p:cNvSpPr/>
          <p:nvPr/>
        </p:nvSpPr>
        <p:spPr>
          <a:xfrm rot="10800000">
            <a:off x="-1581149" y="-1580275"/>
            <a:ext cx="2943600" cy="2943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 name="Google Shape;13;p2"/>
          <p:cNvSpPr/>
          <p:nvPr/>
        </p:nvSpPr>
        <p:spPr>
          <a:xfrm rot="10800000">
            <a:off x="-1327409" y="-1326536"/>
            <a:ext cx="2436300" cy="2436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 name="Google Shape;14;p2"/>
          <p:cNvSpPr/>
          <p:nvPr/>
        </p:nvSpPr>
        <p:spPr>
          <a:xfrm rot="10800000">
            <a:off x="-904778" y="-905027"/>
            <a:ext cx="1591500" cy="15927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 name="Google Shape;15;p2"/>
          <p:cNvSpPr/>
          <p:nvPr/>
        </p:nvSpPr>
        <p:spPr>
          <a:xfrm rot="10800000">
            <a:off x="932452" y="4444400"/>
            <a:ext cx="1615200" cy="1615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 name="Google Shape;16;p2"/>
          <p:cNvSpPr/>
          <p:nvPr/>
        </p:nvSpPr>
        <p:spPr>
          <a:xfrm rot="10800000">
            <a:off x="1071728" y="4583678"/>
            <a:ext cx="1336800" cy="13368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 name="Google Shape;17;p2"/>
          <p:cNvSpPr/>
          <p:nvPr/>
        </p:nvSpPr>
        <p:spPr>
          <a:xfrm>
            <a:off x="1303704" y="4815037"/>
            <a:ext cx="873300" cy="873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 name="Google Shape;18;p2"/>
          <p:cNvSpPr/>
          <p:nvPr/>
        </p:nvSpPr>
        <p:spPr>
          <a:xfrm rot="10800000">
            <a:off x="6536528" y="-1117475"/>
            <a:ext cx="1829700" cy="1829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 name="Google Shape;19;p2"/>
          <p:cNvSpPr/>
          <p:nvPr/>
        </p:nvSpPr>
        <p:spPr>
          <a:xfrm rot="10800000">
            <a:off x="6693916" y="-960086"/>
            <a:ext cx="1514700" cy="15147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 name="Google Shape;20;p2"/>
          <p:cNvSpPr/>
          <p:nvPr/>
        </p:nvSpPr>
        <p:spPr>
          <a:xfrm rot="10800000">
            <a:off x="6957100" y="-697754"/>
            <a:ext cx="989100" cy="990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 name="Google Shape;21;p2"/>
          <p:cNvSpPr txBox="1">
            <a:spLocks noGrp="1"/>
          </p:cNvSpPr>
          <p:nvPr>
            <p:ph type="ctrTitle"/>
          </p:nvPr>
        </p:nvSpPr>
        <p:spPr>
          <a:xfrm>
            <a:off x="1746351" y="1570885"/>
            <a:ext cx="5697900" cy="14847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2" name="Google Shape;22;p2"/>
          <p:cNvSpPr txBox="1">
            <a:spLocks noGrp="1"/>
          </p:cNvSpPr>
          <p:nvPr>
            <p:ph type="subTitle" idx="1"/>
          </p:nvPr>
        </p:nvSpPr>
        <p:spPr>
          <a:xfrm>
            <a:off x="1750927" y="3178413"/>
            <a:ext cx="5697900" cy="3915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18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3">
  <p:cSld name="CUSTOM_7">
    <p:spTree>
      <p:nvGrpSpPr>
        <p:cNvPr id="1" name="Shape 190"/>
        <p:cNvGrpSpPr/>
        <p:nvPr/>
      </p:nvGrpSpPr>
      <p:grpSpPr>
        <a:xfrm>
          <a:off x="0" y="0"/>
          <a:ext cx="0" cy="0"/>
          <a:chOff x="0" y="0"/>
          <a:chExt cx="0" cy="0"/>
        </a:xfrm>
      </p:grpSpPr>
      <p:sp>
        <p:nvSpPr>
          <p:cNvPr id="191" name="Google Shape;191;p18"/>
          <p:cNvSpPr/>
          <p:nvPr/>
        </p:nvSpPr>
        <p:spPr>
          <a:xfrm rot="5400000">
            <a:off x="7428626" y="-1022150"/>
            <a:ext cx="3494100" cy="34941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2" name="Google Shape;192;p18"/>
          <p:cNvSpPr/>
          <p:nvPr/>
        </p:nvSpPr>
        <p:spPr>
          <a:xfrm rot="5400000">
            <a:off x="7729726" y="-721150"/>
            <a:ext cx="2892000" cy="2892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3" name="Google Shape;193;p18"/>
          <p:cNvSpPr/>
          <p:nvPr/>
        </p:nvSpPr>
        <p:spPr>
          <a:xfrm rot="5400000">
            <a:off x="8230817" y="-220752"/>
            <a:ext cx="1889100" cy="1890601"/>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4" name="Google Shape;194;p18"/>
          <p:cNvSpPr/>
          <p:nvPr/>
        </p:nvSpPr>
        <p:spPr>
          <a:xfrm rot="5400000">
            <a:off x="-953374" y="2926427"/>
            <a:ext cx="3494100" cy="34941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5" name="Google Shape;195;p18"/>
          <p:cNvSpPr/>
          <p:nvPr/>
        </p:nvSpPr>
        <p:spPr>
          <a:xfrm rot="5400000">
            <a:off x="-652274" y="3227425"/>
            <a:ext cx="2892000" cy="2892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6" name="Google Shape;196;p18"/>
          <p:cNvSpPr/>
          <p:nvPr/>
        </p:nvSpPr>
        <p:spPr>
          <a:xfrm rot="5400000">
            <a:off x="-151183" y="3727823"/>
            <a:ext cx="1889100" cy="1890601"/>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7" name="Google Shape;197;p18"/>
          <p:cNvSpPr txBox="1">
            <a:spLocks noGrp="1"/>
          </p:cNvSpPr>
          <p:nvPr>
            <p:ph type="title"/>
          </p:nvPr>
        </p:nvSpPr>
        <p:spPr>
          <a:xfrm>
            <a:off x="713226" y="539500"/>
            <a:ext cx="7717801"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1">
  <p:cSld name="CUSTOM_14">
    <p:spTree>
      <p:nvGrpSpPr>
        <p:cNvPr id="1" name="Shape 222"/>
        <p:cNvGrpSpPr/>
        <p:nvPr/>
      </p:nvGrpSpPr>
      <p:grpSpPr>
        <a:xfrm>
          <a:off x="0" y="0"/>
          <a:ext cx="0" cy="0"/>
          <a:chOff x="0" y="0"/>
          <a:chExt cx="0" cy="0"/>
        </a:xfrm>
      </p:grpSpPr>
      <p:sp>
        <p:nvSpPr>
          <p:cNvPr id="223" name="Google Shape;223;p21"/>
          <p:cNvSpPr/>
          <p:nvPr/>
        </p:nvSpPr>
        <p:spPr>
          <a:xfrm>
            <a:off x="5029675" y="-2522775"/>
            <a:ext cx="10187100" cy="10187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4" name="Google Shape;224;p21"/>
          <p:cNvSpPr/>
          <p:nvPr/>
        </p:nvSpPr>
        <p:spPr>
          <a:xfrm>
            <a:off x="5389412" y="-2163039"/>
            <a:ext cx="9468000" cy="9468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5" name="Google Shape;225;p21"/>
          <p:cNvSpPr/>
          <p:nvPr/>
        </p:nvSpPr>
        <p:spPr>
          <a:xfrm>
            <a:off x="5744584" y="-1808958"/>
            <a:ext cx="8754900" cy="8760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6" name="Google Shape;226;p21"/>
          <p:cNvSpPr/>
          <p:nvPr/>
        </p:nvSpPr>
        <p:spPr>
          <a:xfrm>
            <a:off x="2295902" y="-1299598"/>
            <a:ext cx="2580900" cy="258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7" name="Google Shape;227;p21"/>
          <p:cNvSpPr/>
          <p:nvPr/>
        </p:nvSpPr>
        <p:spPr>
          <a:xfrm>
            <a:off x="2518236" y="-1077263"/>
            <a:ext cx="2136300" cy="2136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8" name="Google Shape;228;p21"/>
          <p:cNvSpPr/>
          <p:nvPr/>
        </p:nvSpPr>
        <p:spPr>
          <a:xfrm>
            <a:off x="2888414" y="-707153"/>
            <a:ext cx="1395300" cy="13965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9" name="Google Shape;229;p21"/>
          <p:cNvSpPr/>
          <p:nvPr/>
        </p:nvSpPr>
        <p:spPr>
          <a:xfrm>
            <a:off x="-1228350" y="3979753"/>
            <a:ext cx="2580900" cy="258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0" name="Google Shape;230;p21"/>
          <p:cNvSpPr/>
          <p:nvPr/>
        </p:nvSpPr>
        <p:spPr>
          <a:xfrm>
            <a:off x="-1006013" y="4202087"/>
            <a:ext cx="2136300" cy="2136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1" name="Google Shape;231;p21"/>
          <p:cNvSpPr/>
          <p:nvPr/>
        </p:nvSpPr>
        <p:spPr>
          <a:xfrm>
            <a:off x="-635838" y="4572197"/>
            <a:ext cx="1395300" cy="13965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2" name="Google Shape;232;p21"/>
          <p:cNvSpPr txBox="1">
            <a:spLocks noGrp="1"/>
          </p:cNvSpPr>
          <p:nvPr>
            <p:ph type="subTitle" idx="1"/>
          </p:nvPr>
        </p:nvSpPr>
        <p:spPr>
          <a:xfrm>
            <a:off x="713227" y="1935550"/>
            <a:ext cx="3858900" cy="2044200"/>
          </a:xfrm>
          <a:prstGeom prst="rect">
            <a:avLst/>
          </a:prstGeom>
        </p:spPr>
        <p:txBody>
          <a:bodyPr spcFirstLastPara="1" wrap="square" lIns="91425" tIns="91425" rIns="91425" bIns="91425" anchor="ctr" anchorCtr="0">
            <a:noAutofit/>
          </a:bodyPr>
          <a:lstStyle>
            <a:lvl1pPr lvl="0" rtl="0">
              <a:lnSpc>
                <a:spcPct val="150000"/>
              </a:lnSpc>
              <a:spcBef>
                <a:spcPts val="0"/>
              </a:spcBef>
              <a:spcAft>
                <a:spcPts val="0"/>
              </a:spcAft>
              <a:buSzPts val="1600"/>
              <a:buFont typeface="Poppins"/>
              <a:buChar char="●"/>
              <a:defRPr/>
            </a:lvl1pPr>
            <a:lvl2pPr lvl="1" rtl="0">
              <a:lnSpc>
                <a:spcPct val="100000"/>
              </a:lnSpc>
              <a:spcBef>
                <a:spcPts val="0"/>
              </a:spcBef>
              <a:spcAft>
                <a:spcPts val="0"/>
              </a:spcAft>
              <a:buClr>
                <a:srgbClr val="184480"/>
              </a:buClr>
              <a:buSzPts val="1600"/>
              <a:buFont typeface="Poppins"/>
              <a:buChar char="○"/>
              <a:defRPr/>
            </a:lvl2pPr>
            <a:lvl3pPr lvl="2" rtl="0">
              <a:lnSpc>
                <a:spcPct val="100000"/>
              </a:lnSpc>
              <a:spcBef>
                <a:spcPts val="0"/>
              </a:spcBef>
              <a:spcAft>
                <a:spcPts val="0"/>
              </a:spcAft>
              <a:buClr>
                <a:srgbClr val="184480"/>
              </a:buClr>
              <a:buSzPts val="1600"/>
              <a:buFont typeface="Poppins"/>
              <a:buChar char="■"/>
              <a:defRPr/>
            </a:lvl3pPr>
            <a:lvl4pPr lvl="3" rtl="0">
              <a:lnSpc>
                <a:spcPct val="100000"/>
              </a:lnSpc>
              <a:spcBef>
                <a:spcPts val="0"/>
              </a:spcBef>
              <a:spcAft>
                <a:spcPts val="0"/>
              </a:spcAft>
              <a:buClr>
                <a:srgbClr val="184480"/>
              </a:buClr>
              <a:buSzPts val="1600"/>
              <a:buFont typeface="Poppins"/>
              <a:buChar char="●"/>
              <a:defRPr/>
            </a:lvl4pPr>
            <a:lvl5pPr lvl="4" rtl="0">
              <a:lnSpc>
                <a:spcPct val="100000"/>
              </a:lnSpc>
              <a:spcBef>
                <a:spcPts val="0"/>
              </a:spcBef>
              <a:spcAft>
                <a:spcPts val="0"/>
              </a:spcAft>
              <a:buClr>
                <a:srgbClr val="184480"/>
              </a:buClr>
              <a:buSzPts val="1600"/>
              <a:buFont typeface="Poppins"/>
              <a:buChar char="○"/>
              <a:defRPr/>
            </a:lvl5pPr>
            <a:lvl6pPr lvl="5" rtl="0">
              <a:lnSpc>
                <a:spcPct val="100000"/>
              </a:lnSpc>
              <a:spcBef>
                <a:spcPts val="0"/>
              </a:spcBef>
              <a:spcAft>
                <a:spcPts val="0"/>
              </a:spcAft>
              <a:buClr>
                <a:srgbClr val="184480"/>
              </a:buClr>
              <a:buSzPts val="1600"/>
              <a:buFont typeface="Poppins"/>
              <a:buChar char="■"/>
              <a:defRPr/>
            </a:lvl6pPr>
            <a:lvl7pPr lvl="6" rtl="0">
              <a:lnSpc>
                <a:spcPct val="100000"/>
              </a:lnSpc>
              <a:spcBef>
                <a:spcPts val="0"/>
              </a:spcBef>
              <a:spcAft>
                <a:spcPts val="0"/>
              </a:spcAft>
              <a:buClr>
                <a:srgbClr val="184480"/>
              </a:buClr>
              <a:buSzPts val="1600"/>
              <a:buFont typeface="Poppins"/>
              <a:buChar char="●"/>
              <a:defRPr/>
            </a:lvl7pPr>
            <a:lvl8pPr lvl="7" rtl="0">
              <a:lnSpc>
                <a:spcPct val="100000"/>
              </a:lnSpc>
              <a:spcBef>
                <a:spcPts val="0"/>
              </a:spcBef>
              <a:spcAft>
                <a:spcPts val="0"/>
              </a:spcAft>
              <a:buClr>
                <a:srgbClr val="184480"/>
              </a:buClr>
              <a:buSzPts val="1600"/>
              <a:buFont typeface="Poppins"/>
              <a:buChar char="○"/>
              <a:defRPr/>
            </a:lvl8pPr>
            <a:lvl9pPr lvl="8" rtl="0">
              <a:lnSpc>
                <a:spcPct val="100000"/>
              </a:lnSpc>
              <a:spcBef>
                <a:spcPts val="0"/>
              </a:spcBef>
              <a:spcAft>
                <a:spcPts val="0"/>
              </a:spcAft>
              <a:buClr>
                <a:srgbClr val="184480"/>
              </a:buClr>
              <a:buSzPts val="1600"/>
              <a:buFont typeface="Poppins"/>
              <a:buChar char="■"/>
              <a:defRPr/>
            </a:lvl9pPr>
          </a:lstStyle>
          <a:p>
            <a:endParaRPr/>
          </a:p>
        </p:txBody>
      </p:sp>
      <p:sp>
        <p:nvSpPr>
          <p:cNvPr id="233" name="Google Shape;233;p21"/>
          <p:cNvSpPr txBox="1">
            <a:spLocks noGrp="1"/>
          </p:cNvSpPr>
          <p:nvPr>
            <p:ph type="title"/>
          </p:nvPr>
        </p:nvSpPr>
        <p:spPr>
          <a:xfrm>
            <a:off x="1681200" y="334876"/>
            <a:ext cx="5781600" cy="76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391"/>
        <p:cNvGrpSpPr/>
        <p:nvPr/>
      </p:nvGrpSpPr>
      <p:grpSpPr>
        <a:xfrm>
          <a:off x="0" y="0"/>
          <a:ext cx="0" cy="0"/>
          <a:chOff x="0" y="0"/>
          <a:chExt cx="0" cy="0"/>
        </a:xfrm>
      </p:grpSpPr>
      <p:sp>
        <p:nvSpPr>
          <p:cNvPr id="392" name="Google Shape;392;p32"/>
          <p:cNvSpPr/>
          <p:nvPr/>
        </p:nvSpPr>
        <p:spPr>
          <a:xfrm rot="5400000">
            <a:off x="-2228487" y="327427"/>
            <a:ext cx="4412100" cy="44121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3" name="Google Shape;393;p32"/>
          <p:cNvSpPr/>
          <p:nvPr/>
        </p:nvSpPr>
        <p:spPr>
          <a:xfrm rot="5400000">
            <a:off x="-1848099" y="707536"/>
            <a:ext cx="3651600" cy="3651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4" name="Google Shape;394;p32"/>
          <p:cNvSpPr/>
          <p:nvPr/>
        </p:nvSpPr>
        <p:spPr>
          <a:xfrm rot="5400000">
            <a:off x="-1216051" y="1338902"/>
            <a:ext cx="2385300" cy="2388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5" name="Google Shape;395;p32"/>
          <p:cNvSpPr/>
          <p:nvPr/>
        </p:nvSpPr>
        <p:spPr>
          <a:xfrm rot="5400000">
            <a:off x="6960389" y="327427"/>
            <a:ext cx="4412100" cy="44121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6" name="Google Shape;396;p32"/>
          <p:cNvSpPr/>
          <p:nvPr/>
        </p:nvSpPr>
        <p:spPr>
          <a:xfrm rot="5400000">
            <a:off x="7340780" y="707536"/>
            <a:ext cx="3651600" cy="3651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7" name="Google Shape;397;p32"/>
          <p:cNvSpPr/>
          <p:nvPr/>
        </p:nvSpPr>
        <p:spPr>
          <a:xfrm rot="5400000">
            <a:off x="7972827" y="1338902"/>
            <a:ext cx="2385300" cy="2388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10_1">
    <p:spTree>
      <p:nvGrpSpPr>
        <p:cNvPr id="1" name="Shape 398"/>
        <p:cNvGrpSpPr/>
        <p:nvPr/>
      </p:nvGrpSpPr>
      <p:grpSpPr>
        <a:xfrm>
          <a:off x="0" y="0"/>
          <a:ext cx="0" cy="0"/>
          <a:chOff x="0" y="0"/>
          <a:chExt cx="0" cy="0"/>
        </a:xfrm>
      </p:grpSpPr>
      <p:sp>
        <p:nvSpPr>
          <p:cNvPr id="399" name="Google Shape;399;p33"/>
          <p:cNvSpPr/>
          <p:nvPr/>
        </p:nvSpPr>
        <p:spPr>
          <a:xfrm rot="5400000">
            <a:off x="-2287449" y="2537575"/>
            <a:ext cx="4859400" cy="4859401"/>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0" name="Google Shape;400;p33"/>
          <p:cNvSpPr/>
          <p:nvPr/>
        </p:nvSpPr>
        <p:spPr>
          <a:xfrm rot="5400000">
            <a:off x="-1868502" y="2956227"/>
            <a:ext cx="4021800" cy="4021801"/>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1" name="Google Shape;401;p33"/>
          <p:cNvSpPr/>
          <p:nvPr/>
        </p:nvSpPr>
        <p:spPr>
          <a:xfrm rot="5400000">
            <a:off x="-1172362" y="3651612"/>
            <a:ext cx="2627100" cy="26304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2" name="Google Shape;402;p33"/>
          <p:cNvSpPr/>
          <p:nvPr/>
        </p:nvSpPr>
        <p:spPr>
          <a:xfrm rot="5400000">
            <a:off x="6572051" y="-2447325"/>
            <a:ext cx="4859400" cy="4859401"/>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3" name="Google Shape;403;p33"/>
          <p:cNvSpPr/>
          <p:nvPr/>
        </p:nvSpPr>
        <p:spPr>
          <a:xfrm rot="5400000">
            <a:off x="6990999" y="-2028673"/>
            <a:ext cx="4021800" cy="4021801"/>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4" name="Google Shape;404;p33"/>
          <p:cNvSpPr/>
          <p:nvPr/>
        </p:nvSpPr>
        <p:spPr>
          <a:xfrm rot="5400000">
            <a:off x="7687138" y="-1333288"/>
            <a:ext cx="2627100" cy="26304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23"/>
        <p:cNvGrpSpPr/>
        <p:nvPr/>
      </p:nvGrpSpPr>
      <p:grpSpPr>
        <a:xfrm>
          <a:off x="0" y="0"/>
          <a:ext cx="0" cy="0"/>
          <a:chOff x="0" y="0"/>
          <a:chExt cx="0" cy="0"/>
        </a:xfrm>
      </p:grpSpPr>
      <p:sp>
        <p:nvSpPr>
          <p:cNvPr id="124" name="Google Shape;124;p13"/>
          <p:cNvSpPr/>
          <p:nvPr/>
        </p:nvSpPr>
        <p:spPr>
          <a:xfrm>
            <a:off x="-522298" y="-7944900"/>
            <a:ext cx="10187100" cy="10187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 name="Google Shape;125;p13"/>
          <p:cNvSpPr/>
          <p:nvPr/>
        </p:nvSpPr>
        <p:spPr>
          <a:xfrm>
            <a:off x="-162564" y="-7585164"/>
            <a:ext cx="9468000" cy="9468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 name="Google Shape;126;p13"/>
          <p:cNvSpPr/>
          <p:nvPr/>
        </p:nvSpPr>
        <p:spPr>
          <a:xfrm>
            <a:off x="192609" y="-7231083"/>
            <a:ext cx="8754900" cy="8760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 name="Google Shape;127;p13"/>
          <p:cNvSpPr/>
          <p:nvPr/>
        </p:nvSpPr>
        <p:spPr>
          <a:xfrm rot="5400000">
            <a:off x="-1626276" y="3435852"/>
            <a:ext cx="3434400" cy="3434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 name="Google Shape;128;p13"/>
          <p:cNvSpPr/>
          <p:nvPr/>
        </p:nvSpPr>
        <p:spPr>
          <a:xfrm rot="5400000">
            <a:off x="-1330365" y="3731540"/>
            <a:ext cx="2842500" cy="28425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 name="Google Shape;129;p13"/>
          <p:cNvSpPr/>
          <p:nvPr/>
        </p:nvSpPr>
        <p:spPr>
          <a:xfrm rot="5400000">
            <a:off x="-837783" y="4223343"/>
            <a:ext cx="1856700" cy="1858201"/>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 name="Google Shape;130;p13"/>
          <p:cNvSpPr/>
          <p:nvPr/>
        </p:nvSpPr>
        <p:spPr>
          <a:xfrm rot="5400000">
            <a:off x="7708527" y="1660824"/>
            <a:ext cx="2916600" cy="291660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 name="Google Shape;131;p13"/>
          <p:cNvSpPr/>
          <p:nvPr/>
        </p:nvSpPr>
        <p:spPr>
          <a:xfrm rot="5400000">
            <a:off x="7959770" y="1912083"/>
            <a:ext cx="2414100" cy="24141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 name="Google Shape;132;p13"/>
          <p:cNvSpPr/>
          <p:nvPr/>
        </p:nvSpPr>
        <p:spPr>
          <a:xfrm rot="5400000">
            <a:off x="8377914" y="2329815"/>
            <a:ext cx="1577100" cy="1578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 name="Google Shape;133;p13"/>
          <p:cNvSpPr txBox="1">
            <a:spLocks noGrp="1"/>
          </p:cNvSpPr>
          <p:nvPr>
            <p:ph type="title"/>
          </p:nvPr>
        </p:nvSpPr>
        <p:spPr>
          <a:xfrm>
            <a:off x="2642552" y="3074775"/>
            <a:ext cx="3858900" cy="79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4" name="Google Shape;134;p13"/>
          <p:cNvSpPr txBox="1">
            <a:spLocks noGrp="1"/>
          </p:cNvSpPr>
          <p:nvPr>
            <p:ph type="subTitle" idx="1"/>
          </p:nvPr>
        </p:nvSpPr>
        <p:spPr>
          <a:xfrm>
            <a:off x="2642552" y="3870675"/>
            <a:ext cx="3858900" cy="39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5" name="Google Shape;135;p13"/>
          <p:cNvSpPr txBox="1">
            <a:spLocks noGrp="1"/>
          </p:cNvSpPr>
          <p:nvPr>
            <p:ph type="title" idx="2" hasCustomPrompt="1"/>
          </p:nvPr>
        </p:nvSpPr>
        <p:spPr>
          <a:xfrm>
            <a:off x="3749852" y="1482700"/>
            <a:ext cx="1644300" cy="74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200" b="0">
                <a:latin typeface="Work Sans SemiBold"/>
                <a:ea typeface="Work Sans SemiBold"/>
                <a:cs typeface="Work Sans SemiBold"/>
                <a:sym typeface="Work Sans SemiBold"/>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Tree>
    <p:extLst>
      <p:ext uri="{BB962C8B-B14F-4D97-AF65-F5344CB8AC3E}">
        <p14:creationId xmlns:p14="http://schemas.microsoft.com/office/powerpoint/2010/main" val="2056654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
          <p:cNvSpPr/>
          <p:nvPr/>
        </p:nvSpPr>
        <p:spPr>
          <a:xfrm>
            <a:off x="-7141374" y="-2522775"/>
            <a:ext cx="10187100" cy="10187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 name="Google Shape;25;p3"/>
          <p:cNvSpPr/>
          <p:nvPr/>
        </p:nvSpPr>
        <p:spPr>
          <a:xfrm>
            <a:off x="-6781639" y="-2163039"/>
            <a:ext cx="9468000" cy="9468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 name="Google Shape;26;p3"/>
          <p:cNvSpPr/>
          <p:nvPr/>
        </p:nvSpPr>
        <p:spPr>
          <a:xfrm>
            <a:off x="-6426469" y="-1808958"/>
            <a:ext cx="8754900" cy="8760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 name="Google Shape;27;p3"/>
          <p:cNvSpPr/>
          <p:nvPr/>
        </p:nvSpPr>
        <p:spPr>
          <a:xfrm>
            <a:off x="1316501" y="1281288"/>
            <a:ext cx="2580900" cy="25809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 name="Google Shape;28;p3"/>
          <p:cNvSpPr/>
          <p:nvPr/>
        </p:nvSpPr>
        <p:spPr>
          <a:xfrm>
            <a:off x="1552900" y="1517687"/>
            <a:ext cx="2106300" cy="2106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 name="Google Shape;29;p3"/>
          <p:cNvSpPr/>
          <p:nvPr/>
        </p:nvSpPr>
        <p:spPr>
          <a:xfrm>
            <a:off x="5211002" y="4029176"/>
            <a:ext cx="2580900" cy="258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 name="Google Shape;30;p3"/>
          <p:cNvSpPr/>
          <p:nvPr/>
        </p:nvSpPr>
        <p:spPr>
          <a:xfrm>
            <a:off x="5433343" y="4251517"/>
            <a:ext cx="2136300" cy="2136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 name="Google Shape;31;p3"/>
          <p:cNvSpPr/>
          <p:nvPr/>
        </p:nvSpPr>
        <p:spPr>
          <a:xfrm>
            <a:off x="5803530" y="4621637"/>
            <a:ext cx="1395300" cy="13965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 name="Google Shape;32;p3"/>
          <p:cNvSpPr/>
          <p:nvPr/>
        </p:nvSpPr>
        <p:spPr>
          <a:xfrm>
            <a:off x="7198828" y="-1299600"/>
            <a:ext cx="3057900" cy="3057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 name="Google Shape;33;p3"/>
          <p:cNvSpPr/>
          <p:nvPr/>
        </p:nvSpPr>
        <p:spPr>
          <a:xfrm>
            <a:off x="7462254" y="-1036171"/>
            <a:ext cx="2531100" cy="25311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 name="Google Shape;34;p3"/>
          <p:cNvSpPr/>
          <p:nvPr/>
        </p:nvSpPr>
        <p:spPr>
          <a:xfrm>
            <a:off x="7900852" y="-597654"/>
            <a:ext cx="1653300" cy="16545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 name="Google Shape;35;p3"/>
          <p:cNvSpPr txBox="1">
            <a:spLocks noGrp="1"/>
          </p:cNvSpPr>
          <p:nvPr>
            <p:ph type="title"/>
          </p:nvPr>
        </p:nvSpPr>
        <p:spPr>
          <a:xfrm>
            <a:off x="4572002" y="1978550"/>
            <a:ext cx="3858900" cy="795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6" name="Google Shape;36;p3"/>
          <p:cNvSpPr txBox="1">
            <a:spLocks noGrp="1"/>
          </p:cNvSpPr>
          <p:nvPr>
            <p:ph type="subTitle" idx="1"/>
          </p:nvPr>
        </p:nvSpPr>
        <p:spPr>
          <a:xfrm>
            <a:off x="4572002" y="2774450"/>
            <a:ext cx="3858900" cy="3915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7" name="Google Shape;37;p3"/>
          <p:cNvSpPr txBox="1">
            <a:spLocks noGrp="1"/>
          </p:cNvSpPr>
          <p:nvPr>
            <p:ph type="title" idx="2" hasCustomPrompt="1"/>
          </p:nvPr>
        </p:nvSpPr>
        <p:spPr>
          <a:xfrm>
            <a:off x="1748502" y="2201750"/>
            <a:ext cx="1715100" cy="74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8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6"/>
          <p:cNvSpPr/>
          <p:nvPr/>
        </p:nvSpPr>
        <p:spPr>
          <a:xfrm rot="5400000">
            <a:off x="-1514950" y="-1668275"/>
            <a:ext cx="2926500" cy="29265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 name="Google Shape;64;p6"/>
          <p:cNvSpPr/>
          <p:nvPr/>
        </p:nvSpPr>
        <p:spPr>
          <a:xfrm rot="5400000">
            <a:off x="-1262461" y="-1416164"/>
            <a:ext cx="2421900" cy="2421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 name="Google Shape;65;p6"/>
          <p:cNvSpPr/>
          <p:nvPr/>
        </p:nvSpPr>
        <p:spPr>
          <a:xfrm rot="5400000">
            <a:off x="-843040" y="-997011"/>
            <a:ext cx="1582200" cy="1583401"/>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 name="Google Shape;66;p6"/>
          <p:cNvSpPr/>
          <p:nvPr/>
        </p:nvSpPr>
        <p:spPr>
          <a:xfrm rot="5400000">
            <a:off x="7797550" y="-1454625"/>
            <a:ext cx="2499300" cy="24993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 name="Google Shape;67;p6"/>
          <p:cNvSpPr/>
          <p:nvPr/>
        </p:nvSpPr>
        <p:spPr>
          <a:xfrm rot="5400000">
            <a:off x="8013062" y="-1239336"/>
            <a:ext cx="2068500" cy="20685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 name="Google Shape;68;p6"/>
          <p:cNvSpPr/>
          <p:nvPr/>
        </p:nvSpPr>
        <p:spPr>
          <a:xfrm rot="5400000">
            <a:off x="8371381" y="-881492"/>
            <a:ext cx="1351200" cy="13524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 name="Google Shape;69;p6"/>
          <p:cNvSpPr/>
          <p:nvPr/>
        </p:nvSpPr>
        <p:spPr>
          <a:xfrm rot="5400000">
            <a:off x="3617852" y="4559652"/>
            <a:ext cx="1908300" cy="19083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 name="Google Shape;70;p6"/>
          <p:cNvSpPr/>
          <p:nvPr/>
        </p:nvSpPr>
        <p:spPr>
          <a:xfrm rot="5400000">
            <a:off x="3782576" y="4724026"/>
            <a:ext cx="1579200" cy="15792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 name="Google Shape;71;p6"/>
          <p:cNvSpPr/>
          <p:nvPr/>
        </p:nvSpPr>
        <p:spPr>
          <a:xfrm rot="5400000">
            <a:off x="4055997" y="4997253"/>
            <a:ext cx="1031700" cy="1032601"/>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 name="Google Shape;72;p6"/>
          <p:cNvSpPr txBox="1">
            <a:spLocks noGrp="1"/>
          </p:cNvSpPr>
          <p:nvPr>
            <p:ph type="title"/>
          </p:nvPr>
        </p:nvSpPr>
        <p:spPr>
          <a:xfrm>
            <a:off x="713226" y="539500"/>
            <a:ext cx="7717801"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7"/>
          <p:cNvSpPr/>
          <p:nvPr/>
        </p:nvSpPr>
        <p:spPr>
          <a:xfrm>
            <a:off x="7854202" y="4312450"/>
            <a:ext cx="1856100" cy="185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 name="Google Shape;75;p7"/>
          <p:cNvSpPr/>
          <p:nvPr/>
        </p:nvSpPr>
        <p:spPr>
          <a:xfrm>
            <a:off x="8014076" y="4472324"/>
            <a:ext cx="1536300" cy="1536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 name="Google Shape;76;p7"/>
          <p:cNvSpPr/>
          <p:nvPr/>
        </p:nvSpPr>
        <p:spPr>
          <a:xfrm>
            <a:off x="8280259" y="4738458"/>
            <a:ext cx="1003500" cy="10041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 name="Google Shape;77;p7"/>
          <p:cNvSpPr/>
          <p:nvPr/>
        </p:nvSpPr>
        <p:spPr>
          <a:xfrm>
            <a:off x="8221588" y="-1240450"/>
            <a:ext cx="2404201" cy="240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 name="Google Shape;78;p7"/>
          <p:cNvSpPr/>
          <p:nvPr/>
        </p:nvSpPr>
        <p:spPr>
          <a:xfrm>
            <a:off x="8428684" y="-1033355"/>
            <a:ext cx="1989900" cy="1989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 name="Google Shape;79;p7"/>
          <p:cNvSpPr/>
          <p:nvPr/>
        </p:nvSpPr>
        <p:spPr>
          <a:xfrm>
            <a:off x="8773486" y="-688613"/>
            <a:ext cx="1299900" cy="13008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 name="Google Shape;80;p7"/>
          <p:cNvSpPr txBox="1">
            <a:spLocks noGrp="1"/>
          </p:cNvSpPr>
          <p:nvPr>
            <p:ph type="subTitle" idx="1"/>
          </p:nvPr>
        </p:nvSpPr>
        <p:spPr>
          <a:xfrm>
            <a:off x="713227" y="1582100"/>
            <a:ext cx="4696500" cy="2550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Poppins"/>
              <a:buChar char="●"/>
              <a:defRPr/>
            </a:lvl1pPr>
            <a:lvl2pPr lvl="1" rtl="0">
              <a:lnSpc>
                <a:spcPct val="100000"/>
              </a:lnSpc>
              <a:spcBef>
                <a:spcPts val="0"/>
              </a:spcBef>
              <a:spcAft>
                <a:spcPts val="0"/>
              </a:spcAft>
              <a:buClr>
                <a:srgbClr val="184480"/>
              </a:buClr>
              <a:buSzPts val="1600"/>
              <a:buFont typeface="Poppins"/>
              <a:buChar char="○"/>
              <a:defRPr/>
            </a:lvl2pPr>
            <a:lvl3pPr lvl="2" rtl="0">
              <a:lnSpc>
                <a:spcPct val="100000"/>
              </a:lnSpc>
              <a:spcBef>
                <a:spcPts val="0"/>
              </a:spcBef>
              <a:spcAft>
                <a:spcPts val="0"/>
              </a:spcAft>
              <a:buClr>
                <a:srgbClr val="184480"/>
              </a:buClr>
              <a:buSzPts val="1600"/>
              <a:buFont typeface="Poppins"/>
              <a:buChar char="■"/>
              <a:defRPr/>
            </a:lvl3pPr>
            <a:lvl4pPr lvl="3" rtl="0">
              <a:lnSpc>
                <a:spcPct val="100000"/>
              </a:lnSpc>
              <a:spcBef>
                <a:spcPts val="0"/>
              </a:spcBef>
              <a:spcAft>
                <a:spcPts val="0"/>
              </a:spcAft>
              <a:buClr>
                <a:srgbClr val="184480"/>
              </a:buClr>
              <a:buSzPts val="1600"/>
              <a:buFont typeface="Poppins"/>
              <a:buChar char="●"/>
              <a:defRPr/>
            </a:lvl4pPr>
            <a:lvl5pPr lvl="4" rtl="0">
              <a:lnSpc>
                <a:spcPct val="100000"/>
              </a:lnSpc>
              <a:spcBef>
                <a:spcPts val="0"/>
              </a:spcBef>
              <a:spcAft>
                <a:spcPts val="0"/>
              </a:spcAft>
              <a:buClr>
                <a:srgbClr val="184480"/>
              </a:buClr>
              <a:buSzPts val="1600"/>
              <a:buFont typeface="Poppins"/>
              <a:buChar char="○"/>
              <a:defRPr/>
            </a:lvl5pPr>
            <a:lvl6pPr lvl="5" rtl="0">
              <a:lnSpc>
                <a:spcPct val="100000"/>
              </a:lnSpc>
              <a:spcBef>
                <a:spcPts val="0"/>
              </a:spcBef>
              <a:spcAft>
                <a:spcPts val="0"/>
              </a:spcAft>
              <a:buClr>
                <a:srgbClr val="184480"/>
              </a:buClr>
              <a:buSzPts val="1600"/>
              <a:buFont typeface="Poppins"/>
              <a:buChar char="■"/>
              <a:defRPr/>
            </a:lvl6pPr>
            <a:lvl7pPr lvl="6" rtl="0">
              <a:lnSpc>
                <a:spcPct val="100000"/>
              </a:lnSpc>
              <a:spcBef>
                <a:spcPts val="0"/>
              </a:spcBef>
              <a:spcAft>
                <a:spcPts val="0"/>
              </a:spcAft>
              <a:buClr>
                <a:srgbClr val="184480"/>
              </a:buClr>
              <a:buSzPts val="1600"/>
              <a:buFont typeface="Poppins"/>
              <a:buChar char="●"/>
              <a:defRPr/>
            </a:lvl7pPr>
            <a:lvl8pPr lvl="7" rtl="0">
              <a:lnSpc>
                <a:spcPct val="100000"/>
              </a:lnSpc>
              <a:spcBef>
                <a:spcPts val="0"/>
              </a:spcBef>
              <a:spcAft>
                <a:spcPts val="0"/>
              </a:spcAft>
              <a:buClr>
                <a:srgbClr val="184480"/>
              </a:buClr>
              <a:buSzPts val="1600"/>
              <a:buFont typeface="Poppins"/>
              <a:buChar char="○"/>
              <a:defRPr/>
            </a:lvl8pPr>
            <a:lvl9pPr lvl="8" rtl="0">
              <a:lnSpc>
                <a:spcPct val="100000"/>
              </a:lnSpc>
              <a:spcBef>
                <a:spcPts val="0"/>
              </a:spcBef>
              <a:spcAft>
                <a:spcPts val="0"/>
              </a:spcAft>
              <a:buClr>
                <a:srgbClr val="184480"/>
              </a:buClr>
              <a:buSzPts val="1600"/>
              <a:buFont typeface="Poppins"/>
              <a:buChar char="■"/>
              <a:defRPr/>
            </a:lvl9pPr>
          </a:lstStyle>
          <a:p>
            <a:endParaRPr/>
          </a:p>
        </p:txBody>
      </p:sp>
      <p:sp>
        <p:nvSpPr>
          <p:cNvPr id="81" name="Google Shape;81;p7"/>
          <p:cNvSpPr txBox="1">
            <a:spLocks noGrp="1"/>
          </p:cNvSpPr>
          <p:nvPr>
            <p:ph type="title"/>
          </p:nvPr>
        </p:nvSpPr>
        <p:spPr>
          <a:xfrm>
            <a:off x="713227" y="1017150"/>
            <a:ext cx="4696500" cy="518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0"/>
        <p:cNvGrpSpPr/>
        <p:nvPr/>
      </p:nvGrpSpPr>
      <p:grpSpPr>
        <a:xfrm>
          <a:off x="0" y="0"/>
          <a:ext cx="0" cy="0"/>
          <a:chOff x="0" y="0"/>
          <a:chExt cx="0" cy="0"/>
        </a:xfrm>
      </p:grpSpPr>
      <p:sp>
        <p:nvSpPr>
          <p:cNvPr id="111" name="Google Shape;111;p11"/>
          <p:cNvSpPr/>
          <p:nvPr/>
        </p:nvSpPr>
        <p:spPr>
          <a:xfrm>
            <a:off x="-1055873" y="721300"/>
            <a:ext cx="11255700" cy="112557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 name="Google Shape;112;p11"/>
          <p:cNvSpPr/>
          <p:nvPr/>
        </p:nvSpPr>
        <p:spPr>
          <a:xfrm>
            <a:off x="-827365" y="949810"/>
            <a:ext cx="10799100" cy="107991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 name="Google Shape;113;p11"/>
          <p:cNvSpPr/>
          <p:nvPr/>
        </p:nvSpPr>
        <p:spPr>
          <a:xfrm>
            <a:off x="-422264" y="1353668"/>
            <a:ext cx="9985801" cy="99918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 name="Google Shape;114;p11"/>
          <p:cNvSpPr/>
          <p:nvPr/>
        </p:nvSpPr>
        <p:spPr>
          <a:xfrm rot="5400000">
            <a:off x="7724202" y="-1195475"/>
            <a:ext cx="2668500" cy="2668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 name="Google Shape;115;p11"/>
          <p:cNvSpPr/>
          <p:nvPr/>
        </p:nvSpPr>
        <p:spPr>
          <a:xfrm rot="5400000">
            <a:off x="7954219" y="-965594"/>
            <a:ext cx="2208600" cy="2208601"/>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 name="Google Shape;116;p11"/>
          <p:cNvSpPr/>
          <p:nvPr/>
        </p:nvSpPr>
        <p:spPr>
          <a:xfrm rot="5400000">
            <a:off x="8336847" y="-583453"/>
            <a:ext cx="1442700" cy="1443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 name="Google Shape;117;p11"/>
          <p:cNvSpPr/>
          <p:nvPr/>
        </p:nvSpPr>
        <p:spPr>
          <a:xfrm rot="5400000">
            <a:off x="-1248350" y="-1195475"/>
            <a:ext cx="2668500" cy="2668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 name="Google Shape;118;p11"/>
          <p:cNvSpPr/>
          <p:nvPr/>
        </p:nvSpPr>
        <p:spPr>
          <a:xfrm rot="5400000">
            <a:off x="-1018330" y="-965594"/>
            <a:ext cx="2208600" cy="2208601"/>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 name="Google Shape;119;p11"/>
          <p:cNvSpPr/>
          <p:nvPr/>
        </p:nvSpPr>
        <p:spPr>
          <a:xfrm rot="5400000">
            <a:off x="-635704" y="-583453"/>
            <a:ext cx="1442700" cy="1443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 name="Google Shape;120;p11"/>
          <p:cNvSpPr txBox="1">
            <a:spLocks noGrp="1"/>
          </p:cNvSpPr>
          <p:nvPr>
            <p:ph type="title" hasCustomPrompt="1"/>
          </p:nvPr>
        </p:nvSpPr>
        <p:spPr>
          <a:xfrm>
            <a:off x="1624955" y="2942275"/>
            <a:ext cx="5894100" cy="7455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6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1" name="Google Shape;121;p11"/>
          <p:cNvSpPr txBox="1">
            <a:spLocks noGrp="1"/>
          </p:cNvSpPr>
          <p:nvPr>
            <p:ph type="subTitle" idx="1"/>
          </p:nvPr>
        </p:nvSpPr>
        <p:spPr>
          <a:xfrm>
            <a:off x="1624927" y="3687750"/>
            <a:ext cx="5894100" cy="54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8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4">
    <p:spTree>
      <p:nvGrpSpPr>
        <p:cNvPr id="1" name="Shape 151"/>
        <p:cNvGrpSpPr/>
        <p:nvPr/>
      </p:nvGrpSpPr>
      <p:grpSpPr>
        <a:xfrm>
          <a:off x="0" y="0"/>
          <a:ext cx="0" cy="0"/>
          <a:chOff x="0" y="0"/>
          <a:chExt cx="0" cy="0"/>
        </a:xfrm>
      </p:grpSpPr>
      <p:sp>
        <p:nvSpPr>
          <p:cNvPr id="152" name="Google Shape;152;p15"/>
          <p:cNvSpPr/>
          <p:nvPr/>
        </p:nvSpPr>
        <p:spPr>
          <a:xfrm>
            <a:off x="-803475" y="-804800"/>
            <a:ext cx="1993801" cy="199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3" name="Google Shape;153;p15"/>
          <p:cNvSpPr/>
          <p:nvPr/>
        </p:nvSpPr>
        <p:spPr>
          <a:xfrm>
            <a:off x="-631722" y="-633049"/>
            <a:ext cx="1650300" cy="1650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4" name="Google Shape;154;p15"/>
          <p:cNvSpPr/>
          <p:nvPr/>
        </p:nvSpPr>
        <p:spPr>
          <a:xfrm>
            <a:off x="-345766" y="-347143"/>
            <a:ext cx="1077900" cy="10788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5" name="Google Shape;155;p15"/>
          <p:cNvSpPr/>
          <p:nvPr/>
        </p:nvSpPr>
        <p:spPr>
          <a:xfrm>
            <a:off x="7953926" y="-804800"/>
            <a:ext cx="1993801" cy="199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6" name="Google Shape;156;p15"/>
          <p:cNvSpPr/>
          <p:nvPr/>
        </p:nvSpPr>
        <p:spPr>
          <a:xfrm>
            <a:off x="8125678" y="-633049"/>
            <a:ext cx="1650300" cy="1650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7" name="Google Shape;157;p15"/>
          <p:cNvSpPr/>
          <p:nvPr/>
        </p:nvSpPr>
        <p:spPr>
          <a:xfrm>
            <a:off x="8411637" y="-347143"/>
            <a:ext cx="1077900" cy="10788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8" name="Google Shape;158;p15"/>
          <p:cNvSpPr txBox="1">
            <a:spLocks noGrp="1"/>
          </p:cNvSpPr>
          <p:nvPr>
            <p:ph type="subTitle" idx="1"/>
          </p:nvPr>
        </p:nvSpPr>
        <p:spPr>
          <a:xfrm>
            <a:off x="5591876" y="1926313"/>
            <a:ext cx="2533200" cy="45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59" name="Google Shape;159;p15"/>
          <p:cNvSpPr txBox="1">
            <a:spLocks noGrp="1"/>
          </p:cNvSpPr>
          <p:nvPr>
            <p:ph type="subTitle" idx="2"/>
          </p:nvPr>
        </p:nvSpPr>
        <p:spPr>
          <a:xfrm>
            <a:off x="5591876" y="1505088"/>
            <a:ext cx="25332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800" b="1">
                <a:solidFill>
                  <a:schemeClr val="dk1"/>
                </a:solidFill>
                <a:latin typeface="Work Sans"/>
                <a:ea typeface="Work Sans"/>
                <a:cs typeface="Work Sans"/>
                <a:sym typeface="Work Sans"/>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160" name="Google Shape;160;p15"/>
          <p:cNvSpPr txBox="1">
            <a:spLocks noGrp="1"/>
          </p:cNvSpPr>
          <p:nvPr>
            <p:ph type="subTitle" idx="3"/>
          </p:nvPr>
        </p:nvSpPr>
        <p:spPr>
          <a:xfrm>
            <a:off x="1600575" y="1796348"/>
            <a:ext cx="2533200" cy="59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1" name="Google Shape;161;p15"/>
          <p:cNvSpPr txBox="1">
            <a:spLocks noGrp="1"/>
          </p:cNvSpPr>
          <p:nvPr>
            <p:ph type="title"/>
          </p:nvPr>
        </p:nvSpPr>
        <p:spPr>
          <a:xfrm>
            <a:off x="713226" y="539500"/>
            <a:ext cx="7717801"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2" name="Google Shape;162;p15"/>
          <p:cNvSpPr txBox="1">
            <a:spLocks noGrp="1"/>
          </p:cNvSpPr>
          <p:nvPr>
            <p:ph type="title" idx="4" hasCustomPrompt="1"/>
          </p:nvPr>
        </p:nvSpPr>
        <p:spPr>
          <a:xfrm>
            <a:off x="630904" y="1741750"/>
            <a:ext cx="8517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400" b="1"/>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63" name="Google Shape;163;p15"/>
          <p:cNvSpPr txBox="1">
            <a:spLocks noGrp="1"/>
          </p:cNvSpPr>
          <p:nvPr>
            <p:ph type="title" idx="5" hasCustomPrompt="1"/>
          </p:nvPr>
        </p:nvSpPr>
        <p:spPr>
          <a:xfrm>
            <a:off x="630706" y="3394278"/>
            <a:ext cx="8517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400" b="1"/>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64" name="Google Shape;164;p15"/>
          <p:cNvSpPr txBox="1">
            <a:spLocks noGrp="1"/>
          </p:cNvSpPr>
          <p:nvPr>
            <p:ph type="title" idx="6" hasCustomPrompt="1"/>
          </p:nvPr>
        </p:nvSpPr>
        <p:spPr>
          <a:xfrm>
            <a:off x="4700572" y="1735600"/>
            <a:ext cx="7740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400" b="1"/>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65" name="Google Shape;165;p15"/>
          <p:cNvSpPr txBox="1">
            <a:spLocks noGrp="1"/>
          </p:cNvSpPr>
          <p:nvPr>
            <p:ph type="subTitle" idx="7"/>
          </p:nvPr>
        </p:nvSpPr>
        <p:spPr>
          <a:xfrm>
            <a:off x="1600643" y="3584999"/>
            <a:ext cx="2533200" cy="45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6" name="Google Shape;166;p15"/>
          <p:cNvSpPr txBox="1">
            <a:spLocks noGrp="1"/>
          </p:cNvSpPr>
          <p:nvPr>
            <p:ph type="subTitle" idx="8"/>
          </p:nvPr>
        </p:nvSpPr>
        <p:spPr>
          <a:xfrm>
            <a:off x="1600643" y="3163774"/>
            <a:ext cx="25332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800" b="1">
                <a:solidFill>
                  <a:schemeClr val="dk1"/>
                </a:solidFill>
                <a:latin typeface="Work Sans"/>
                <a:ea typeface="Work Sans"/>
                <a:cs typeface="Work Sans"/>
                <a:sym typeface="Work Sans"/>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167" name="Google Shape;167;p15"/>
          <p:cNvSpPr txBox="1">
            <a:spLocks noGrp="1"/>
          </p:cNvSpPr>
          <p:nvPr>
            <p:ph type="subTitle" idx="9"/>
          </p:nvPr>
        </p:nvSpPr>
        <p:spPr>
          <a:xfrm>
            <a:off x="5591876" y="3584999"/>
            <a:ext cx="2533200" cy="45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8" name="Google Shape;168;p15"/>
          <p:cNvSpPr txBox="1">
            <a:spLocks noGrp="1"/>
          </p:cNvSpPr>
          <p:nvPr>
            <p:ph type="subTitle" idx="13"/>
          </p:nvPr>
        </p:nvSpPr>
        <p:spPr>
          <a:xfrm>
            <a:off x="5591876" y="3163774"/>
            <a:ext cx="25332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800" b="1">
                <a:solidFill>
                  <a:schemeClr val="dk1"/>
                </a:solidFill>
                <a:latin typeface="Work Sans"/>
                <a:ea typeface="Work Sans"/>
                <a:cs typeface="Work Sans"/>
                <a:sym typeface="Work Sans"/>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169" name="Google Shape;169;p15"/>
          <p:cNvSpPr txBox="1">
            <a:spLocks noGrp="1"/>
          </p:cNvSpPr>
          <p:nvPr>
            <p:ph type="subTitle" idx="14"/>
          </p:nvPr>
        </p:nvSpPr>
        <p:spPr>
          <a:xfrm>
            <a:off x="1600575" y="1461579"/>
            <a:ext cx="2533200" cy="48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2000" b="1">
                <a:solidFill>
                  <a:schemeClr val="dk1"/>
                </a:solidFill>
                <a:latin typeface="Work Sans"/>
                <a:ea typeface="Work Sans"/>
                <a:cs typeface="Work Sans"/>
                <a:sym typeface="Work Sans"/>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170" name="Google Shape;170;p15"/>
          <p:cNvSpPr txBox="1">
            <a:spLocks noGrp="1"/>
          </p:cNvSpPr>
          <p:nvPr>
            <p:ph type="title" idx="15" hasCustomPrompt="1"/>
          </p:nvPr>
        </p:nvSpPr>
        <p:spPr>
          <a:xfrm>
            <a:off x="4700572" y="3394275"/>
            <a:ext cx="7740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400" b="1"/>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5">
    <p:spTree>
      <p:nvGrpSpPr>
        <p:cNvPr id="1" name="Shape 171"/>
        <p:cNvGrpSpPr/>
        <p:nvPr/>
      </p:nvGrpSpPr>
      <p:grpSpPr>
        <a:xfrm>
          <a:off x="0" y="0"/>
          <a:ext cx="0" cy="0"/>
          <a:chOff x="0" y="0"/>
          <a:chExt cx="0" cy="0"/>
        </a:xfrm>
      </p:grpSpPr>
      <p:sp>
        <p:nvSpPr>
          <p:cNvPr id="172" name="Google Shape;172;p16"/>
          <p:cNvSpPr txBox="1">
            <a:spLocks noGrp="1"/>
          </p:cNvSpPr>
          <p:nvPr>
            <p:ph type="title"/>
          </p:nvPr>
        </p:nvSpPr>
        <p:spPr>
          <a:xfrm>
            <a:off x="713226" y="539500"/>
            <a:ext cx="7717801"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3" name="Google Shape;173;p16"/>
          <p:cNvSpPr/>
          <p:nvPr/>
        </p:nvSpPr>
        <p:spPr>
          <a:xfrm rot="5400000">
            <a:off x="-815175" y="-992725"/>
            <a:ext cx="2254200" cy="2254201"/>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4" name="Google Shape;174;p16"/>
          <p:cNvSpPr/>
          <p:nvPr/>
        </p:nvSpPr>
        <p:spPr>
          <a:xfrm rot="5400000">
            <a:off x="-620862" y="-798538"/>
            <a:ext cx="1865700" cy="18657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5" name="Google Shape;175;p16"/>
          <p:cNvSpPr/>
          <p:nvPr/>
        </p:nvSpPr>
        <p:spPr>
          <a:xfrm rot="5400000">
            <a:off x="-297615" y="-475828"/>
            <a:ext cx="1218600" cy="1219801"/>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6" name="Google Shape;176;p16"/>
          <p:cNvSpPr/>
          <p:nvPr/>
        </p:nvSpPr>
        <p:spPr>
          <a:xfrm rot="5400000">
            <a:off x="6619051" y="4234628"/>
            <a:ext cx="1886100" cy="18861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7" name="Google Shape;177;p16"/>
          <p:cNvSpPr/>
          <p:nvPr/>
        </p:nvSpPr>
        <p:spPr>
          <a:xfrm rot="5400000">
            <a:off x="6781770" y="4397106"/>
            <a:ext cx="1560900" cy="1560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8" name="Google Shape;178;p16"/>
          <p:cNvSpPr/>
          <p:nvPr/>
        </p:nvSpPr>
        <p:spPr>
          <a:xfrm rot="5400000">
            <a:off x="7052045" y="4667180"/>
            <a:ext cx="1019700" cy="1020601"/>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6">
    <p:spTree>
      <p:nvGrpSpPr>
        <p:cNvPr id="1" name="Shape 179"/>
        <p:cNvGrpSpPr/>
        <p:nvPr/>
      </p:nvGrpSpPr>
      <p:grpSpPr>
        <a:xfrm>
          <a:off x="0" y="0"/>
          <a:ext cx="0" cy="0"/>
          <a:chOff x="0" y="0"/>
          <a:chExt cx="0" cy="0"/>
        </a:xfrm>
      </p:grpSpPr>
      <p:sp>
        <p:nvSpPr>
          <p:cNvPr id="180" name="Google Shape;180;p17"/>
          <p:cNvSpPr/>
          <p:nvPr/>
        </p:nvSpPr>
        <p:spPr>
          <a:xfrm rot="5400000">
            <a:off x="-1667450" y="-1557425"/>
            <a:ext cx="2668500" cy="26685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1" name="Google Shape;181;p17"/>
          <p:cNvSpPr/>
          <p:nvPr/>
        </p:nvSpPr>
        <p:spPr>
          <a:xfrm rot="5400000">
            <a:off x="-1437431" y="-1327543"/>
            <a:ext cx="2208600" cy="2208601"/>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2" name="Google Shape;182;p17"/>
          <p:cNvSpPr/>
          <p:nvPr/>
        </p:nvSpPr>
        <p:spPr>
          <a:xfrm rot="5400000">
            <a:off x="-1054802" y="-945403"/>
            <a:ext cx="1442700" cy="1443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3" name="Google Shape;183;p17"/>
          <p:cNvSpPr/>
          <p:nvPr/>
        </p:nvSpPr>
        <p:spPr>
          <a:xfrm rot="5400000">
            <a:off x="8257601" y="1692827"/>
            <a:ext cx="2668500" cy="26685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4" name="Google Shape;184;p17"/>
          <p:cNvSpPr/>
          <p:nvPr/>
        </p:nvSpPr>
        <p:spPr>
          <a:xfrm rot="5400000">
            <a:off x="8487618" y="1922707"/>
            <a:ext cx="2208600" cy="2208601"/>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5" name="Google Shape;185;p17"/>
          <p:cNvSpPr/>
          <p:nvPr/>
        </p:nvSpPr>
        <p:spPr>
          <a:xfrm rot="5400000">
            <a:off x="8870246" y="2304847"/>
            <a:ext cx="1442700" cy="1443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6" name="Google Shape;186;p17"/>
          <p:cNvSpPr/>
          <p:nvPr/>
        </p:nvSpPr>
        <p:spPr>
          <a:xfrm rot="5400000">
            <a:off x="3668400" y="4451775"/>
            <a:ext cx="1807800" cy="1807801"/>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7" name="Google Shape;187;p17"/>
          <p:cNvSpPr/>
          <p:nvPr/>
        </p:nvSpPr>
        <p:spPr>
          <a:xfrm rot="5400000">
            <a:off x="3824370" y="4607506"/>
            <a:ext cx="1496100" cy="14961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8" name="Google Shape;188;p17"/>
          <p:cNvSpPr/>
          <p:nvPr/>
        </p:nvSpPr>
        <p:spPr>
          <a:xfrm rot="5400000">
            <a:off x="4083382" y="4866342"/>
            <a:ext cx="977400" cy="978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9" name="Google Shape;189;p17"/>
          <p:cNvSpPr txBox="1">
            <a:spLocks noGrp="1"/>
          </p:cNvSpPr>
          <p:nvPr>
            <p:ph type="title"/>
          </p:nvPr>
        </p:nvSpPr>
        <p:spPr>
          <a:xfrm>
            <a:off x="713226" y="539500"/>
            <a:ext cx="7717801"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BECF0">
            <a:alpha val="4804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8119200" cy="478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Work Sans"/>
              <a:buNone/>
              <a:defRPr sz="2800" b="1">
                <a:solidFill>
                  <a:schemeClr val="dk1"/>
                </a:solidFill>
                <a:latin typeface="Work Sans"/>
                <a:ea typeface="Work Sans"/>
                <a:cs typeface="Work Sans"/>
                <a:sym typeface="Work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3227" y="1152475"/>
            <a:ext cx="7717500" cy="3416400"/>
          </a:xfrm>
          <a:prstGeom prst="rect">
            <a:avLst/>
          </a:prstGeom>
          <a:noFill/>
          <a:ln>
            <a:noFill/>
          </a:ln>
        </p:spPr>
        <p:txBody>
          <a:bodyPr spcFirstLastPara="1" wrap="square" lIns="91425" tIns="91425" rIns="91425" bIns="91425" anchor="ctr" anchorCtr="0">
            <a:noAutofit/>
          </a:bodyPr>
          <a:lstStyle>
            <a:lvl1pPr marL="457200" lvl="0" indent="-330200">
              <a:lnSpc>
                <a:spcPct val="115000"/>
              </a:lnSpc>
              <a:spcBef>
                <a:spcPts val="0"/>
              </a:spcBef>
              <a:spcAft>
                <a:spcPts val="0"/>
              </a:spcAft>
              <a:buClr>
                <a:schemeClr val="dk1"/>
              </a:buClr>
              <a:buSzPts val="1600"/>
              <a:buFont typeface="Nunito"/>
              <a:buChar char="●"/>
              <a:defRPr sz="1600">
                <a:solidFill>
                  <a:schemeClr val="dk1"/>
                </a:solidFill>
                <a:latin typeface="Nunito"/>
                <a:ea typeface="Nunito"/>
                <a:cs typeface="Nunito"/>
                <a:sym typeface="Nunito"/>
              </a:defRPr>
            </a:lvl1pPr>
            <a:lvl2pPr marL="914400" lvl="1" indent="-330200">
              <a:lnSpc>
                <a:spcPct val="115000"/>
              </a:lnSpc>
              <a:spcBef>
                <a:spcPts val="1600"/>
              </a:spcBef>
              <a:spcAft>
                <a:spcPts val="0"/>
              </a:spcAft>
              <a:buClr>
                <a:schemeClr val="dk1"/>
              </a:buClr>
              <a:buSzPts val="1600"/>
              <a:buFont typeface="Nunito"/>
              <a:buChar char="○"/>
              <a:defRPr sz="1600">
                <a:solidFill>
                  <a:schemeClr val="dk1"/>
                </a:solidFill>
                <a:latin typeface="Nunito"/>
                <a:ea typeface="Nunito"/>
                <a:cs typeface="Nunito"/>
                <a:sym typeface="Nunito"/>
              </a:defRPr>
            </a:lvl2pPr>
            <a:lvl3pPr marL="1371600" lvl="2" indent="-330200">
              <a:lnSpc>
                <a:spcPct val="115000"/>
              </a:lnSpc>
              <a:spcBef>
                <a:spcPts val="1600"/>
              </a:spcBef>
              <a:spcAft>
                <a:spcPts val="0"/>
              </a:spcAft>
              <a:buClr>
                <a:schemeClr val="dk1"/>
              </a:buClr>
              <a:buSzPts val="1600"/>
              <a:buFont typeface="Nunito"/>
              <a:buChar char="■"/>
              <a:defRPr sz="1600">
                <a:solidFill>
                  <a:schemeClr val="dk1"/>
                </a:solidFill>
                <a:latin typeface="Nunito"/>
                <a:ea typeface="Nunito"/>
                <a:cs typeface="Nunito"/>
                <a:sym typeface="Nunito"/>
              </a:defRPr>
            </a:lvl3pPr>
            <a:lvl4pPr marL="1828800" lvl="3" indent="-330200">
              <a:lnSpc>
                <a:spcPct val="115000"/>
              </a:lnSpc>
              <a:spcBef>
                <a:spcPts val="1600"/>
              </a:spcBef>
              <a:spcAft>
                <a:spcPts val="0"/>
              </a:spcAft>
              <a:buClr>
                <a:schemeClr val="dk1"/>
              </a:buClr>
              <a:buSzPts val="1600"/>
              <a:buFont typeface="Nunito"/>
              <a:buChar char="●"/>
              <a:defRPr sz="1600">
                <a:solidFill>
                  <a:schemeClr val="dk1"/>
                </a:solidFill>
                <a:latin typeface="Nunito"/>
                <a:ea typeface="Nunito"/>
                <a:cs typeface="Nunito"/>
                <a:sym typeface="Nunito"/>
              </a:defRPr>
            </a:lvl4pPr>
            <a:lvl5pPr marL="2286000" lvl="4" indent="-330200">
              <a:lnSpc>
                <a:spcPct val="115000"/>
              </a:lnSpc>
              <a:spcBef>
                <a:spcPts val="1600"/>
              </a:spcBef>
              <a:spcAft>
                <a:spcPts val="0"/>
              </a:spcAft>
              <a:buClr>
                <a:schemeClr val="dk1"/>
              </a:buClr>
              <a:buSzPts val="1600"/>
              <a:buFont typeface="Nunito"/>
              <a:buChar char="○"/>
              <a:defRPr sz="1600">
                <a:solidFill>
                  <a:schemeClr val="dk1"/>
                </a:solidFill>
                <a:latin typeface="Nunito"/>
                <a:ea typeface="Nunito"/>
                <a:cs typeface="Nunito"/>
                <a:sym typeface="Nunito"/>
              </a:defRPr>
            </a:lvl5pPr>
            <a:lvl6pPr marL="2743200" lvl="5" indent="-330200">
              <a:lnSpc>
                <a:spcPct val="115000"/>
              </a:lnSpc>
              <a:spcBef>
                <a:spcPts val="1600"/>
              </a:spcBef>
              <a:spcAft>
                <a:spcPts val="0"/>
              </a:spcAft>
              <a:buClr>
                <a:schemeClr val="dk1"/>
              </a:buClr>
              <a:buSzPts val="1600"/>
              <a:buFont typeface="Nunito"/>
              <a:buChar char="■"/>
              <a:defRPr sz="1600">
                <a:solidFill>
                  <a:schemeClr val="dk1"/>
                </a:solidFill>
                <a:latin typeface="Nunito"/>
                <a:ea typeface="Nunito"/>
                <a:cs typeface="Nunito"/>
                <a:sym typeface="Nunito"/>
              </a:defRPr>
            </a:lvl6pPr>
            <a:lvl7pPr marL="3200400" lvl="6" indent="-330200">
              <a:lnSpc>
                <a:spcPct val="115000"/>
              </a:lnSpc>
              <a:spcBef>
                <a:spcPts val="1600"/>
              </a:spcBef>
              <a:spcAft>
                <a:spcPts val="0"/>
              </a:spcAft>
              <a:buClr>
                <a:schemeClr val="dk1"/>
              </a:buClr>
              <a:buSzPts val="1600"/>
              <a:buFont typeface="Nunito"/>
              <a:buChar char="●"/>
              <a:defRPr sz="1600">
                <a:solidFill>
                  <a:schemeClr val="dk1"/>
                </a:solidFill>
                <a:latin typeface="Nunito"/>
                <a:ea typeface="Nunito"/>
                <a:cs typeface="Nunito"/>
                <a:sym typeface="Nunito"/>
              </a:defRPr>
            </a:lvl7pPr>
            <a:lvl8pPr marL="3657600" lvl="7" indent="-330200">
              <a:lnSpc>
                <a:spcPct val="115000"/>
              </a:lnSpc>
              <a:spcBef>
                <a:spcPts val="1600"/>
              </a:spcBef>
              <a:spcAft>
                <a:spcPts val="0"/>
              </a:spcAft>
              <a:buClr>
                <a:schemeClr val="dk1"/>
              </a:buClr>
              <a:buSzPts val="1600"/>
              <a:buFont typeface="Nunito"/>
              <a:buChar char="○"/>
              <a:defRPr sz="1600">
                <a:solidFill>
                  <a:schemeClr val="dk1"/>
                </a:solidFill>
                <a:latin typeface="Nunito"/>
                <a:ea typeface="Nunito"/>
                <a:cs typeface="Nunito"/>
                <a:sym typeface="Nunito"/>
              </a:defRPr>
            </a:lvl8pPr>
            <a:lvl9pPr marL="4114800" lvl="8" indent="-330200">
              <a:lnSpc>
                <a:spcPct val="115000"/>
              </a:lnSpc>
              <a:spcBef>
                <a:spcPts val="1600"/>
              </a:spcBef>
              <a:spcAft>
                <a:spcPts val="1600"/>
              </a:spcAft>
              <a:buClr>
                <a:schemeClr val="dk1"/>
              </a:buClr>
              <a:buSzPts val="1600"/>
              <a:buFont typeface="Nunito"/>
              <a:buChar char="■"/>
              <a:defRPr sz="1600">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7" r:id="rId5"/>
    <p:sldLayoutId id="2147483658" r:id="rId6"/>
    <p:sldLayoutId id="2147483661" r:id="rId7"/>
    <p:sldLayoutId id="2147483662" r:id="rId8"/>
    <p:sldLayoutId id="2147483663" r:id="rId9"/>
    <p:sldLayoutId id="2147483664" r:id="rId10"/>
    <p:sldLayoutId id="2147483667" r:id="rId11"/>
    <p:sldLayoutId id="2147483678" r:id="rId12"/>
    <p:sldLayoutId id="2147483679" r:id="rId13"/>
    <p:sldLayoutId id="214748368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mailto:Panupong.intern.work@gmail.com" TargetMode="External"/><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file/d/1q25one9oWQtkoMP5w8y_vcI5LENdlDoG/view?usp=sharing"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6"/>
          <p:cNvSpPr/>
          <p:nvPr/>
        </p:nvSpPr>
        <p:spPr>
          <a:xfrm rot="10800000">
            <a:off x="592841" y="950217"/>
            <a:ext cx="8014087" cy="3153384"/>
          </a:xfrm>
          <a:prstGeom prst="flowChartTerminator">
            <a:avLst/>
          </a:prstGeom>
          <a:gradFill>
            <a:gsLst>
              <a:gs pos="0">
                <a:schemeClr val="lt2"/>
              </a:gs>
              <a:gs pos="100000">
                <a:schemeClr val="accent1"/>
              </a:gs>
            </a:gsLst>
            <a:lin ang="2698631"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414" name="Google Shape;414;p36"/>
          <p:cNvSpPr/>
          <p:nvPr/>
        </p:nvSpPr>
        <p:spPr>
          <a:xfrm rot="10800000">
            <a:off x="783318" y="1140105"/>
            <a:ext cx="7623883" cy="2761020"/>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416" name="Google Shape;416;p36"/>
          <p:cNvSpPr txBox="1">
            <a:spLocks noGrp="1"/>
          </p:cNvSpPr>
          <p:nvPr>
            <p:ph type="ctrTitle"/>
          </p:nvPr>
        </p:nvSpPr>
        <p:spPr>
          <a:xfrm>
            <a:off x="1746351" y="1570885"/>
            <a:ext cx="5697900" cy="1484700"/>
          </a:xfrm>
          <a:prstGeom prst="rect">
            <a:avLst/>
          </a:prstGeom>
          <a:noFill/>
        </p:spPr>
        <p:txBody>
          <a:bodyPr spcFirstLastPara="1" wrap="square" lIns="91425" tIns="91425" rIns="91425" bIns="91425" anchor="ctr" anchorCtr="0">
            <a:noAutofit/>
          </a:bodyPr>
          <a:lstStyle/>
          <a:p>
            <a:pPr algn="ctr"/>
            <a:r>
              <a:rPr lang="en-US" sz="3600" dirty="0"/>
              <a:t>Machine learning model detecting fraud in insurance claims</a:t>
            </a:r>
          </a:p>
        </p:txBody>
      </p:sp>
      <p:pic>
        <p:nvPicPr>
          <p:cNvPr id="1026" name="Picture 2" descr="Business Identity Theft - National Cybersecurity Society">
            <a:extLst>
              <a:ext uri="{FF2B5EF4-FFF2-40B4-BE49-F238E27FC236}">
                <a16:creationId xmlns:a16="http://schemas.microsoft.com/office/drawing/2014/main" id="{DAF370E8-2F3B-AF8F-03CA-4EB30E495D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5291" y="2155729"/>
            <a:ext cx="1487075" cy="14870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Machine learning - Free computer icons">
            <a:extLst>
              <a:ext uri="{FF2B5EF4-FFF2-40B4-BE49-F238E27FC236}">
                <a16:creationId xmlns:a16="http://schemas.microsoft.com/office/drawing/2014/main" id="{7A688870-E0E8-7137-1DEE-CBC8C00916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1634" y="2155727"/>
            <a:ext cx="1487077" cy="1487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526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51"/>
          <p:cNvSpPr/>
          <p:nvPr/>
        </p:nvSpPr>
        <p:spPr>
          <a:xfrm>
            <a:off x="713226" y="1264276"/>
            <a:ext cx="2566500" cy="3313500"/>
          </a:xfrm>
          <a:prstGeom prst="roundRect">
            <a:avLst>
              <a:gd name="adj" fmla="val 3820"/>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683" name="Google Shape;683;p51"/>
          <p:cNvSpPr/>
          <p:nvPr/>
        </p:nvSpPr>
        <p:spPr>
          <a:xfrm>
            <a:off x="852651" y="1397451"/>
            <a:ext cx="2295300" cy="3046500"/>
          </a:xfrm>
          <a:prstGeom prst="roundRect">
            <a:avLst>
              <a:gd name="adj" fmla="val 4926"/>
            </a:avLst>
          </a:prstGeom>
          <a:noFill/>
          <a:ln w="2857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endParaRPr/>
          </a:p>
        </p:txBody>
      </p:sp>
      <p:graphicFrame>
        <p:nvGraphicFramePr>
          <p:cNvPr id="684" name="Google Shape;684;p51"/>
          <p:cNvGraphicFramePr/>
          <p:nvPr/>
        </p:nvGraphicFramePr>
        <p:xfrm>
          <a:off x="852525" y="1397838"/>
          <a:ext cx="2295400" cy="3046350"/>
        </p:xfrm>
        <a:graphic>
          <a:graphicData uri="http://schemas.openxmlformats.org/drawingml/2006/table">
            <a:tbl>
              <a:tblPr>
                <a:noFill/>
                <a:tableStyleId>{7B014852-E047-43A1-89DC-BA25084D478F}</a:tableStyleId>
              </a:tblPr>
              <a:tblGrid>
                <a:gridCol w="1147700">
                  <a:extLst>
                    <a:ext uri="{9D8B030D-6E8A-4147-A177-3AD203B41FA5}">
                      <a16:colId xmlns:a16="http://schemas.microsoft.com/office/drawing/2014/main" val="20000"/>
                    </a:ext>
                  </a:extLst>
                </a:gridCol>
                <a:gridCol w="1147700">
                  <a:extLst>
                    <a:ext uri="{9D8B030D-6E8A-4147-A177-3AD203B41FA5}">
                      <a16:colId xmlns:a16="http://schemas.microsoft.com/office/drawing/2014/main" val="20001"/>
                    </a:ext>
                  </a:extLst>
                </a:gridCol>
              </a:tblGrid>
              <a:tr h="507725">
                <a:tc rowSpan="6" gridSpan="2">
                  <a:txBody>
                    <a:bodyPr/>
                    <a:lstStyle/>
                    <a:p>
                      <a:pPr marL="0" lvl="0" indent="0" algn="l" rtl="0">
                        <a:lnSpc>
                          <a:spcPct val="100000"/>
                        </a:lnSpc>
                        <a:spcBef>
                          <a:spcPts val="0"/>
                        </a:spcBef>
                        <a:spcAft>
                          <a:spcPts val="0"/>
                        </a:spcAft>
                        <a:buNone/>
                      </a:pPr>
                      <a:r>
                        <a:rPr lang="en" sz="1900" b="1">
                          <a:solidFill>
                            <a:schemeClr val="dk1"/>
                          </a:solidFill>
                          <a:latin typeface="Work Sans"/>
                          <a:ea typeface="Work Sans"/>
                          <a:cs typeface="Work Sans"/>
                          <a:sym typeface="Work Sans"/>
                        </a:rPr>
                        <a:t>Key </a:t>
                      </a:r>
                      <a:endParaRPr sz="1900" b="1">
                        <a:solidFill>
                          <a:schemeClr val="dk1"/>
                        </a:solidFill>
                        <a:latin typeface="Work Sans"/>
                        <a:ea typeface="Work Sans"/>
                        <a:cs typeface="Work Sans"/>
                        <a:sym typeface="Work Sans"/>
                      </a:endParaRPr>
                    </a:p>
                    <a:p>
                      <a:pPr marL="0" lvl="0" indent="0" algn="l" rtl="0">
                        <a:lnSpc>
                          <a:spcPct val="100000"/>
                        </a:lnSpc>
                        <a:spcBef>
                          <a:spcPts val="0"/>
                        </a:spcBef>
                        <a:spcAft>
                          <a:spcPts val="0"/>
                        </a:spcAft>
                        <a:buNone/>
                      </a:pPr>
                      <a:r>
                        <a:rPr lang="en" sz="1900" b="1">
                          <a:solidFill>
                            <a:schemeClr val="dk1"/>
                          </a:solidFill>
                          <a:latin typeface="Work Sans"/>
                          <a:ea typeface="Work Sans"/>
                          <a:cs typeface="Work Sans"/>
                          <a:sym typeface="Work Sans"/>
                        </a:rPr>
                        <a:t>Partners</a:t>
                      </a:r>
                      <a:endParaRPr sz="1900" b="1">
                        <a:solidFill>
                          <a:schemeClr val="dk1"/>
                        </a:solidFill>
                        <a:latin typeface="Work Sans"/>
                        <a:ea typeface="Work Sans"/>
                        <a:cs typeface="Work Sans"/>
                        <a:sym typeface="Work Sans"/>
                      </a:endParaRPr>
                    </a:p>
                    <a:p>
                      <a:pPr marL="0" lvl="0" indent="0" algn="l" rtl="0">
                        <a:spcBef>
                          <a:spcPts val="0"/>
                        </a:spcBef>
                        <a:spcAft>
                          <a:spcPts val="0"/>
                        </a:spcAft>
                        <a:buNone/>
                      </a:pPr>
                      <a:endParaRPr sz="1200">
                        <a:solidFill>
                          <a:schemeClr val="dk1"/>
                        </a:solidFill>
                        <a:latin typeface="Nunito"/>
                        <a:ea typeface="Nunito"/>
                        <a:cs typeface="Nunito"/>
                        <a:sym typeface="Nunito"/>
                      </a:endParaRPr>
                    </a:p>
                    <a:p>
                      <a:pPr marL="0" lvl="0" indent="0" algn="l" rtl="0">
                        <a:spcBef>
                          <a:spcPts val="0"/>
                        </a:spcBef>
                        <a:spcAft>
                          <a:spcPts val="0"/>
                        </a:spcAft>
                        <a:buNone/>
                      </a:pPr>
                      <a:r>
                        <a:rPr lang="en" sz="1200">
                          <a:solidFill>
                            <a:schemeClr val="dk1"/>
                          </a:solidFill>
                          <a:latin typeface="Nunito"/>
                          <a:ea typeface="Nunito"/>
                          <a:cs typeface="Nunito"/>
                          <a:sym typeface="Nunito"/>
                        </a:rPr>
                        <a:t>Who are our key partners?</a:t>
                      </a:r>
                      <a:endParaRPr sz="1200">
                        <a:solidFill>
                          <a:schemeClr val="dk1"/>
                        </a:solidFill>
                        <a:latin typeface="Nunito"/>
                        <a:ea typeface="Nunito"/>
                        <a:cs typeface="Nunito"/>
                        <a:sym typeface="Nunito"/>
                      </a:endParaRPr>
                    </a:p>
                    <a:p>
                      <a:pPr marL="0" lvl="0" indent="0" algn="l" rtl="0">
                        <a:spcBef>
                          <a:spcPts val="0"/>
                        </a:spcBef>
                        <a:spcAft>
                          <a:spcPts val="0"/>
                        </a:spcAft>
                        <a:buNone/>
                      </a:pPr>
                      <a:r>
                        <a:rPr lang="en" sz="1200">
                          <a:solidFill>
                            <a:schemeClr val="dk1"/>
                          </a:solidFill>
                          <a:latin typeface="Nunito"/>
                          <a:ea typeface="Nunito"/>
                          <a:cs typeface="Nunito"/>
                          <a:sym typeface="Nunito"/>
                        </a:rPr>
                        <a:t>Who are our key suppliers?</a:t>
                      </a:r>
                      <a:endParaRPr sz="1200">
                        <a:solidFill>
                          <a:schemeClr val="dk1"/>
                        </a:solidFill>
                        <a:latin typeface="Nunito"/>
                        <a:ea typeface="Nunito"/>
                        <a:cs typeface="Nunito"/>
                        <a:sym typeface="Nunito"/>
                      </a:endParaRPr>
                    </a:p>
                    <a:p>
                      <a:pPr marL="0" lvl="0" indent="0" algn="l" rtl="0">
                        <a:spcBef>
                          <a:spcPts val="0"/>
                        </a:spcBef>
                        <a:spcAft>
                          <a:spcPts val="0"/>
                        </a:spcAft>
                        <a:buNone/>
                      </a:pPr>
                      <a:r>
                        <a:rPr lang="en" sz="1200">
                          <a:solidFill>
                            <a:schemeClr val="dk1"/>
                          </a:solidFill>
                          <a:latin typeface="Nunito"/>
                          <a:ea typeface="Nunito"/>
                          <a:cs typeface="Nunito"/>
                          <a:sym typeface="Nunito"/>
                        </a:rPr>
                        <a:t>Which key resources are we acquiring for them?</a:t>
                      </a:r>
                      <a:endParaRPr sz="1200" b="1">
                        <a:solidFill>
                          <a:schemeClr val="dk1"/>
                        </a:solidFill>
                        <a:latin typeface="Work Sans"/>
                        <a:ea typeface="Work Sans"/>
                        <a:cs typeface="Work Sans"/>
                        <a:sym typeface="Work Sans"/>
                      </a:endParaRPr>
                    </a:p>
                  </a:txBody>
                  <a:tcPr marL="182875" marR="91425" marT="91425" marB="91425">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rowSpan="6" hMerge="1">
                  <a:txBody>
                    <a:bodyPr/>
                    <a:lstStyle/>
                    <a:p>
                      <a:endParaRPr lang="en-US"/>
                    </a:p>
                  </a:txBody>
                  <a:tcPr/>
                </a:tc>
                <a:extLst>
                  <a:ext uri="{0D108BD9-81ED-4DB2-BD59-A6C34878D82A}">
                    <a16:rowId xmlns:a16="http://schemas.microsoft.com/office/drawing/2014/main" val="10000"/>
                  </a:ext>
                </a:extLst>
              </a:tr>
              <a:tr h="507725">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1"/>
                  </a:ext>
                </a:extLst>
              </a:tr>
              <a:tr h="507725">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2"/>
                  </a:ext>
                </a:extLst>
              </a:tr>
              <a:tr h="507725">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r h="507725">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4"/>
                  </a:ext>
                </a:extLst>
              </a:tr>
              <a:tr h="507725">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5"/>
                  </a:ext>
                </a:extLst>
              </a:tr>
            </a:tbl>
          </a:graphicData>
        </a:graphic>
      </p:graphicFrame>
      <p:sp>
        <p:nvSpPr>
          <p:cNvPr id="685" name="Google Shape;685;p51"/>
          <p:cNvSpPr/>
          <p:nvPr/>
        </p:nvSpPr>
        <p:spPr>
          <a:xfrm>
            <a:off x="3792002" y="1620038"/>
            <a:ext cx="4638900" cy="2615400"/>
          </a:xfrm>
          <a:prstGeom prst="roundRect">
            <a:avLst>
              <a:gd name="adj" fmla="val 16667"/>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686" name="Google Shape;686;p51"/>
          <p:cNvSpPr/>
          <p:nvPr/>
        </p:nvSpPr>
        <p:spPr>
          <a:xfrm>
            <a:off x="3963195" y="1784330"/>
            <a:ext cx="4301700" cy="2273400"/>
          </a:xfrm>
          <a:prstGeom prst="roundRect">
            <a:avLst>
              <a:gd name="adj" fmla="val 16667"/>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687" name="Google Shape;687;p51"/>
          <p:cNvSpPr txBox="1">
            <a:spLocks noGrp="1"/>
          </p:cNvSpPr>
          <p:nvPr>
            <p:ph type="title"/>
          </p:nvPr>
        </p:nvSpPr>
        <p:spPr>
          <a:xfrm>
            <a:off x="713225" y="539501"/>
            <a:ext cx="7717800" cy="370800"/>
          </a:xfrm>
          <a:prstGeom prst="rect">
            <a:avLst/>
          </a:prstGeom>
        </p:spPr>
        <p:txBody>
          <a:bodyPr spcFirstLastPara="1" wrap="square" lIns="91425" tIns="91425" rIns="91425" bIns="91425" anchor="ctr" anchorCtr="0">
            <a:noAutofit/>
          </a:bodyPr>
          <a:lstStyle/>
          <a:p>
            <a:r>
              <a:rPr lang="en"/>
              <a:t>Key Partners</a:t>
            </a:r>
            <a:endParaRPr/>
          </a:p>
        </p:txBody>
      </p:sp>
      <p:sp>
        <p:nvSpPr>
          <p:cNvPr id="688" name="Google Shape;688;p51"/>
          <p:cNvSpPr/>
          <p:nvPr/>
        </p:nvSpPr>
        <p:spPr>
          <a:xfrm>
            <a:off x="2787327" y="1566653"/>
            <a:ext cx="194459" cy="188739"/>
          </a:xfrm>
          <a:custGeom>
            <a:avLst/>
            <a:gdLst/>
            <a:ahLst/>
            <a:cxnLst/>
            <a:rect l="l" t="t" r="r" b="b"/>
            <a:pathLst>
              <a:path w="14145" h="13729" extrusionOk="0">
                <a:moveTo>
                  <a:pt x="5645" y="821"/>
                </a:moveTo>
                <a:cubicBezTo>
                  <a:pt x="5661" y="821"/>
                  <a:pt x="5676" y="822"/>
                  <a:pt x="5691" y="822"/>
                </a:cubicBezTo>
                <a:cubicBezTo>
                  <a:pt x="5846" y="834"/>
                  <a:pt x="6013" y="918"/>
                  <a:pt x="6132" y="1037"/>
                </a:cubicBezTo>
                <a:lnTo>
                  <a:pt x="7394" y="2299"/>
                </a:lnTo>
                <a:cubicBezTo>
                  <a:pt x="7715" y="2608"/>
                  <a:pt x="7668" y="3156"/>
                  <a:pt x="7263" y="3406"/>
                </a:cubicBezTo>
                <a:cubicBezTo>
                  <a:pt x="7156" y="3466"/>
                  <a:pt x="7025" y="3513"/>
                  <a:pt x="6906" y="3513"/>
                </a:cubicBezTo>
                <a:cubicBezTo>
                  <a:pt x="6715" y="3513"/>
                  <a:pt x="6537" y="3442"/>
                  <a:pt x="6394" y="3311"/>
                </a:cubicBezTo>
                <a:lnTo>
                  <a:pt x="5120" y="2025"/>
                </a:lnTo>
                <a:cubicBezTo>
                  <a:pt x="4858" y="1763"/>
                  <a:pt x="4858" y="1311"/>
                  <a:pt x="5120" y="1037"/>
                </a:cubicBezTo>
                <a:cubicBezTo>
                  <a:pt x="5263" y="893"/>
                  <a:pt x="5448" y="821"/>
                  <a:pt x="5645" y="821"/>
                </a:cubicBezTo>
                <a:close/>
                <a:moveTo>
                  <a:pt x="4036" y="2418"/>
                </a:moveTo>
                <a:cubicBezTo>
                  <a:pt x="4227" y="2418"/>
                  <a:pt x="4405" y="2489"/>
                  <a:pt x="4536" y="2620"/>
                </a:cubicBezTo>
                <a:lnTo>
                  <a:pt x="5822" y="3906"/>
                </a:lnTo>
                <a:lnTo>
                  <a:pt x="6132" y="4216"/>
                </a:lnTo>
                <a:cubicBezTo>
                  <a:pt x="6263" y="4347"/>
                  <a:pt x="6346" y="4525"/>
                  <a:pt x="6346" y="4728"/>
                </a:cubicBezTo>
                <a:cubicBezTo>
                  <a:pt x="6346" y="4918"/>
                  <a:pt x="6263" y="5097"/>
                  <a:pt x="6132" y="5228"/>
                </a:cubicBezTo>
                <a:cubicBezTo>
                  <a:pt x="6001" y="5359"/>
                  <a:pt x="5822" y="5442"/>
                  <a:pt x="5632" y="5442"/>
                </a:cubicBezTo>
                <a:cubicBezTo>
                  <a:pt x="5429" y="5442"/>
                  <a:pt x="5251" y="5359"/>
                  <a:pt x="5120" y="5228"/>
                </a:cubicBezTo>
                <a:lnTo>
                  <a:pt x="4810" y="4918"/>
                </a:lnTo>
                <a:lnTo>
                  <a:pt x="3524" y="3620"/>
                </a:lnTo>
                <a:cubicBezTo>
                  <a:pt x="3262" y="3335"/>
                  <a:pt x="3262" y="2894"/>
                  <a:pt x="3524" y="2620"/>
                </a:cubicBezTo>
                <a:cubicBezTo>
                  <a:pt x="3667" y="2489"/>
                  <a:pt x="3846" y="2418"/>
                  <a:pt x="4036" y="2418"/>
                </a:cubicBezTo>
                <a:close/>
                <a:moveTo>
                  <a:pt x="2441" y="4013"/>
                </a:moveTo>
                <a:cubicBezTo>
                  <a:pt x="2631" y="4013"/>
                  <a:pt x="2810" y="4085"/>
                  <a:pt x="2953" y="4216"/>
                </a:cubicBezTo>
                <a:lnTo>
                  <a:pt x="4227" y="5502"/>
                </a:lnTo>
                <a:cubicBezTo>
                  <a:pt x="4513" y="5775"/>
                  <a:pt x="4501" y="6228"/>
                  <a:pt x="4227" y="6490"/>
                </a:cubicBezTo>
                <a:cubicBezTo>
                  <a:pt x="4096" y="6633"/>
                  <a:pt x="3917" y="6704"/>
                  <a:pt x="3727" y="6704"/>
                </a:cubicBezTo>
                <a:cubicBezTo>
                  <a:pt x="3524" y="6704"/>
                  <a:pt x="3346" y="6633"/>
                  <a:pt x="3215" y="6490"/>
                </a:cubicBezTo>
                <a:lnTo>
                  <a:pt x="1953" y="5228"/>
                </a:lnTo>
                <a:cubicBezTo>
                  <a:pt x="1810" y="5097"/>
                  <a:pt x="1738" y="4918"/>
                  <a:pt x="1738" y="4728"/>
                </a:cubicBezTo>
                <a:cubicBezTo>
                  <a:pt x="1726" y="4525"/>
                  <a:pt x="1798" y="4347"/>
                  <a:pt x="1941" y="4216"/>
                </a:cubicBezTo>
                <a:cubicBezTo>
                  <a:pt x="2072" y="4085"/>
                  <a:pt x="2250" y="4013"/>
                  <a:pt x="2441" y="4013"/>
                </a:cubicBezTo>
                <a:close/>
                <a:moveTo>
                  <a:pt x="1657" y="6405"/>
                </a:moveTo>
                <a:cubicBezTo>
                  <a:pt x="1842" y="6405"/>
                  <a:pt x="2008" y="6483"/>
                  <a:pt x="2143" y="6609"/>
                </a:cubicBezTo>
                <a:lnTo>
                  <a:pt x="3096" y="7561"/>
                </a:lnTo>
                <a:cubicBezTo>
                  <a:pt x="3381" y="7847"/>
                  <a:pt x="3381" y="8300"/>
                  <a:pt x="3096" y="8561"/>
                </a:cubicBezTo>
                <a:cubicBezTo>
                  <a:pt x="2965" y="8692"/>
                  <a:pt x="2786" y="8776"/>
                  <a:pt x="2596" y="8776"/>
                </a:cubicBezTo>
                <a:lnTo>
                  <a:pt x="2477" y="8776"/>
                </a:lnTo>
                <a:cubicBezTo>
                  <a:pt x="2322" y="8740"/>
                  <a:pt x="2191" y="8681"/>
                  <a:pt x="2084" y="8573"/>
                </a:cubicBezTo>
                <a:lnTo>
                  <a:pt x="1143" y="7621"/>
                </a:lnTo>
                <a:cubicBezTo>
                  <a:pt x="833" y="7311"/>
                  <a:pt x="869" y="6787"/>
                  <a:pt x="1238" y="6537"/>
                </a:cubicBezTo>
                <a:cubicBezTo>
                  <a:pt x="1322" y="6478"/>
                  <a:pt x="1417" y="6454"/>
                  <a:pt x="1524" y="6418"/>
                </a:cubicBezTo>
                <a:cubicBezTo>
                  <a:pt x="1569" y="6409"/>
                  <a:pt x="1614" y="6405"/>
                  <a:pt x="1657" y="6405"/>
                </a:cubicBezTo>
                <a:close/>
                <a:moveTo>
                  <a:pt x="11835" y="9919"/>
                </a:moveTo>
                <a:lnTo>
                  <a:pt x="12180" y="10252"/>
                </a:lnTo>
                <a:cubicBezTo>
                  <a:pt x="12359" y="10443"/>
                  <a:pt x="12299" y="10836"/>
                  <a:pt x="12025" y="11097"/>
                </a:cubicBezTo>
                <a:lnTo>
                  <a:pt x="10418" y="12693"/>
                </a:lnTo>
                <a:cubicBezTo>
                  <a:pt x="10287" y="12830"/>
                  <a:pt x="10108" y="12898"/>
                  <a:pt x="9930" y="12898"/>
                </a:cubicBezTo>
                <a:cubicBezTo>
                  <a:pt x="9751" y="12898"/>
                  <a:pt x="9573" y="12830"/>
                  <a:pt x="9442" y="12693"/>
                </a:cubicBezTo>
                <a:lnTo>
                  <a:pt x="8989" y="12252"/>
                </a:lnTo>
                <a:cubicBezTo>
                  <a:pt x="9573" y="12002"/>
                  <a:pt x="10097" y="11657"/>
                  <a:pt x="10537" y="11205"/>
                </a:cubicBezTo>
                <a:lnTo>
                  <a:pt x="11835" y="9919"/>
                </a:lnTo>
                <a:close/>
                <a:moveTo>
                  <a:pt x="8477" y="773"/>
                </a:moveTo>
                <a:cubicBezTo>
                  <a:pt x="8489" y="773"/>
                  <a:pt x="8501" y="774"/>
                  <a:pt x="8513" y="775"/>
                </a:cubicBezTo>
                <a:cubicBezTo>
                  <a:pt x="8965" y="822"/>
                  <a:pt x="9239" y="1156"/>
                  <a:pt x="9239" y="1513"/>
                </a:cubicBezTo>
                <a:cubicBezTo>
                  <a:pt x="9239" y="1703"/>
                  <a:pt x="9168" y="1882"/>
                  <a:pt x="9037" y="2013"/>
                </a:cubicBezTo>
                <a:cubicBezTo>
                  <a:pt x="8965" y="2084"/>
                  <a:pt x="8918" y="2204"/>
                  <a:pt x="8918" y="2311"/>
                </a:cubicBezTo>
                <a:cubicBezTo>
                  <a:pt x="8918" y="2418"/>
                  <a:pt x="8965" y="2525"/>
                  <a:pt x="9037" y="2608"/>
                </a:cubicBezTo>
                <a:cubicBezTo>
                  <a:pt x="9120" y="2692"/>
                  <a:pt x="9227" y="2733"/>
                  <a:pt x="9333" y="2733"/>
                </a:cubicBezTo>
                <a:cubicBezTo>
                  <a:pt x="9439" y="2733"/>
                  <a:pt x="9543" y="2692"/>
                  <a:pt x="9620" y="2608"/>
                </a:cubicBezTo>
                <a:cubicBezTo>
                  <a:pt x="9757" y="2465"/>
                  <a:pt x="9939" y="2394"/>
                  <a:pt x="10119" y="2394"/>
                </a:cubicBezTo>
                <a:cubicBezTo>
                  <a:pt x="10299" y="2394"/>
                  <a:pt x="10478" y="2465"/>
                  <a:pt x="10609" y="2608"/>
                </a:cubicBezTo>
                <a:cubicBezTo>
                  <a:pt x="10894" y="2894"/>
                  <a:pt x="10894" y="3335"/>
                  <a:pt x="10609" y="3608"/>
                </a:cubicBezTo>
                <a:cubicBezTo>
                  <a:pt x="10537" y="3680"/>
                  <a:pt x="10489" y="3799"/>
                  <a:pt x="10489" y="3906"/>
                </a:cubicBezTo>
                <a:cubicBezTo>
                  <a:pt x="10489" y="4013"/>
                  <a:pt x="10537" y="4109"/>
                  <a:pt x="10609" y="4204"/>
                </a:cubicBezTo>
                <a:cubicBezTo>
                  <a:pt x="10692" y="4287"/>
                  <a:pt x="10802" y="4329"/>
                  <a:pt x="10909" y="4329"/>
                </a:cubicBezTo>
                <a:cubicBezTo>
                  <a:pt x="11016" y="4329"/>
                  <a:pt x="11120" y="4287"/>
                  <a:pt x="11192" y="4204"/>
                </a:cubicBezTo>
                <a:cubicBezTo>
                  <a:pt x="11323" y="4073"/>
                  <a:pt x="11501" y="3989"/>
                  <a:pt x="11704" y="3989"/>
                </a:cubicBezTo>
                <a:cubicBezTo>
                  <a:pt x="11894" y="3989"/>
                  <a:pt x="12073" y="4073"/>
                  <a:pt x="12204" y="4204"/>
                </a:cubicBezTo>
                <a:cubicBezTo>
                  <a:pt x="12335" y="4335"/>
                  <a:pt x="12418" y="4513"/>
                  <a:pt x="12418" y="4704"/>
                </a:cubicBezTo>
                <a:cubicBezTo>
                  <a:pt x="12418" y="4906"/>
                  <a:pt x="12335" y="5061"/>
                  <a:pt x="12204" y="5204"/>
                </a:cubicBezTo>
                <a:lnTo>
                  <a:pt x="11609" y="5799"/>
                </a:lnTo>
                <a:cubicBezTo>
                  <a:pt x="11466" y="5942"/>
                  <a:pt x="11442" y="6180"/>
                  <a:pt x="11585" y="6347"/>
                </a:cubicBezTo>
                <a:lnTo>
                  <a:pt x="11668" y="6466"/>
                </a:lnTo>
                <a:cubicBezTo>
                  <a:pt x="11726" y="6538"/>
                  <a:pt x="11813" y="6575"/>
                  <a:pt x="11902" y="6575"/>
                </a:cubicBezTo>
                <a:cubicBezTo>
                  <a:pt x="11961" y="6575"/>
                  <a:pt x="12021" y="6559"/>
                  <a:pt x="12073" y="6525"/>
                </a:cubicBezTo>
                <a:cubicBezTo>
                  <a:pt x="12202" y="6424"/>
                  <a:pt x="12352" y="6375"/>
                  <a:pt x="12502" y="6375"/>
                </a:cubicBezTo>
                <a:cubicBezTo>
                  <a:pt x="12686" y="6375"/>
                  <a:pt x="12870" y="6448"/>
                  <a:pt x="13014" y="6585"/>
                </a:cubicBezTo>
                <a:cubicBezTo>
                  <a:pt x="13287" y="6871"/>
                  <a:pt x="13287" y="7311"/>
                  <a:pt x="13014" y="7585"/>
                </a:cubicBezTo>
                <a:lnTo>
                  <a:pt x="12061" y="8538"/>
                </a:lnTo>
                <a:lnTo>
                  <a:pt x="10013" y="10574"/>
                </a:lnTo>
                <a:cubicBezTo>
                  <a:pt x="9180" y="11371"/>
                  <a:pt x="8118" y="11798"/>
                  <a:pt x="7049" y="11798"/>
                </a:cubicBezTo>
                <a:cubicBezTo>
                  <a:pt x="6698" y="11798"/>
                  <a:pt x="6346" y="11751"/>
                  <a:pt x="6001" y="11657"/>
                </a:cubicBezTo>
                <a:cubicBezTo>
                  <a:pt x="5989" y="11657"/>
                  <a:pt x="5965" y="11657"/>
                  <a:pt x="5965" y="11645"/>
                </a:cubicBezTo>
                <a:lnTo>
                  <a:pt x="5775" y="11645"/>
                </a:lnTo>
                <a:cubicBezTo>
                  <a:pt x="5775" y="11645"/>
                  <a:pt x="5763" y="11645"/>
                  <a:pt x="5763" y="11657"/>
                </a:cubicBezTo>
                <a:lnTo>
                  <a:pt x="5751" y="11657"/>
                </a:lnTo>
                <a:cubicBezTo>
                  <a:pt x="5751" y="11657"/>
                  <a:pt x="5727" y="11657"/>
                  <a:pt x="5727" y="11669"/>
                </a:cubicBezTo>
                <a:cubicBezTo>
                  <a:pt x="5727" y="11669"/>
                  <a:pt x="5715" y="11669"/>
                  <a:pt x="5715" y="11693"/>
                </a:cubicBezTo>
                <a:cubicBezTo>
                  <a:pt x="5715" y="11693"/>
                  <a:pt x="5703" y="11693"/>
                  <a:pt x="5703" y="11705"/>
                </a:cubicBezTo>
                <a:lnTo>
                  <a:pt x="5691" y="11717"/>
                </a:lnTo>
                <a:cubicBezTo>
                  <a:pt x="5691" y="11717"/>
                  <a:pt x="5667" y="11717"/>
                  <a:pt x="5667" y="11729"/>
                </a:cubicBezTo>
                <a:lnTo>
                  <a:pt x="5656" y="11752"/>
                </a:lnTo>
                <a:lnTo>
                  <a:pt x="5644" y="11752"/>
                </a:lnTo>
                <a:lnTo>
                  <a:pt x="4584" y="12800"/>
                </a:lnTo>
                <a:cubicBezTo>
                  <a:pt x="4489" y="12901"/>
                  <a:pt x="4367" y="12952"/>
                  <a:pt x="4245" y="12952"/>
                </a:cubicBezTo>
                <a:cubicBezTo>
                  <a:pt x="4123" y="12952"/>
                  <a:pt x="4001" y="12901"/>
                  <a:pt x="3905" y="12800"/>
                </a:cubicBezTo>
                <a:lnTo>
                  <a:pt x="2143" y="11050"/>
                </a:lnTo>
                <a:cubicBezTo>
                  <a:pt x="2012" y="10919"/>
                  <a:pt x="1917" y="10740"/>
                  <a:pt x="1917" y="10562"/>
                </a:cubicBezTo>
                <a:cubicBezTo>
                  <a:pt x="1905" y="10395"/>
                  <a:pt x="1965" y="10240"/>
                  <a:pt x="2072" y="10145"/>
                </a:cubicBezTo>
                <a:lnTo>
                  <a:pt x="2655" y="9562"/>
                </a:lnTo>
                <a:lnTo>
                  <a:pt x="2679" y="9562"/>
                </a:lnTo>
                <a:cubicBezTo>
                  <a:pt x="3096" y="9562"/>
                  <a:pt x="3489" y="9395"/>
                  <a:pt x="3762" y="9109"/>
                </a:cubicBezTo>
                <a:cubicBezTo>
                  <a:pt x="4215" y="8669"/>
                  <a:pt x="4334" y="8014"/>
                  <a:pt x="4108" y="7466"/>
                </a:cubicBezTo>
                <a:cubicBezTo>
                  <a:pt x="4393" y="7407"/>
                  <a:pt x="4655" y="7252"/>
                  <a:pt x="4882" y="7049"/>
                </a:cubicBezTo>
                <a:cubicBezTo>
                  <a:pt x="5120" y="6811"/>
                  <a:pt x="5275" y="6490"/>
                  <a:pt x="5310" y="6180"/>
                </a:cubicBezTo>
                <a:cubicBezTo>
                  <a:pt x="5429" y="6216"/>
                  <a:pt x="5572" y="6228"/>
                  <a:pt x="5703" y="6228"/>
                </a:cubicBezTo>
                <a:cubicBezTo>
                  <a:pt x="6120" y="6228"/>
                  <a:pt x="6501" y="6061"/>
                  <a:pt x="6787" y="5775"/>
                </a:cubicBezTo>
                <a:cubicBezTo>
                  <a:pt x="7084" y="5478"/>
                  <a:pt x="7239" y="5109"/>
                  <a:pt x="7239" y="4692"/>
                </a:cubicBezTo>
                <a:cubicBezTo>
                  <a:pt x="7239" y="4561"/>
                  <a:pt x="7215" y="4442"/>
                  <a:pt x="7191" y="4311"/>
                </a:cubicBezTo>
                <a:cubicBezTo>
                  <a:pt x="7513" y="4263"/>
                  <a:pt x="7811" y="4109"/>
                  <a:pt x="8049" y="3870"/>
                </a:cubicBezTo>
                <a:cubicBezTo>
                  <a:pt x="8644" y="3275"/>
                  <a:pt x="8644" y="2299"/>
                  <a:pt x="8049" y="1703"/>
                </a:cubicBezTo>
                <a:lnTo>
                  <a:pt x="7691" y="1346"/>
                </a:lnTo>
                <a:lnTo>
                  <a:pt x="8108" y="930"/>
                </a:lnTo>
                <a:cubicBezTo>
                  <a:pt x="8206" y="831"/>
                  <a:pt x="8344" y="773"/>
                  <a:pt x="8477" y="773"/>
                </a:cubicBezTo>
                <a:close/>
                <a:moveTo>
                  <a:pt x="5656" y="1"/>
                </a:moveTo>
                <a:cubicBezTo>
                  <a:pt x="5239" y="1"/>
                  <a:pt x="4858" y="168"/>
                  <a:pt x="4572" y="453"/>
                </a:cubicBezTo>
                <a:cubicBezTo>
                  <a:pt x="4262" y="763"/>
                  <a:pt x="4108" y="1180"/>
                  <a:pt x="4120" y="1596"/>
                </a:cubicBezTo>
                <a:lnTo>
                  <a:pt x="4060" y="1596"/>
                </a:lnTo>
                <a:cubicBezTo>
                  <a:pt x="3643" y="1596"/>
                  <a:pt x="3262" y="1763"/>
                  <a:pt x="2977" y="2037"/>
                </a:cubicBezTo>
                <a:cubicBezTo>
                  <a:pt x="2667" y="2358"/>
                  <a:pt x="2512" y="2775"/>
                  <a:pt x="2536" y="3192"/>
                </a:cubicBezTo>
                <a:lnTo>
                  <a:pt x="2477" y="3192"/>
                </a:lnTo>
                <a:cubicBezTo>
                  <a:pt x="2060" y="3192"/>
                  <a:pt x="1667" y="3358"/>
                  <a:pt x="1381" y="3632"/>
                </a:cubicBezTo>
                <a:cubicBezTo>
                  <a:pt x="1084" y="3930"/>
                  <a:pt x="941" y="4323"/>
                  <a:pt x="941" y="4716"/>
                </a:cubicBezTo>
                <a:cubicBezTo>
                  <a:pt x="941" y="5049"/>
                  <a:pt x="1048" y="5371"/>
                  <a:pt x="1238" y="5633"/>
                </a:cubicBezTo>
                <a:cubicBezTo>
                  <a:pt x="1000" y="5704"/>
                  <a:pt x="774" y="5835"/>
                  <a:pt x="595" y="6014"/>
                </a:cubicBezTo>
                <a:cubicBezTo>
                  <a:pt x="0" y="6609"/>
                  <a:pt x="0" y="7597"/>
                  <a:pt x="595" y="8192"/>
                </a:cubicBezTo>
                <a:lnTo>
                  <a:pt x="1548" y="9145"/>
                </a:lnTo>
                <a:cubicBezTo>
                  <a:pt x="1607" y="9204"/>
                  <a:pt x="1667" y="9252"/>
                  <a:pt x="1726" y="9288"/>
                </a:cubicBezTo>
                <a:lnTo>
                  <a:pt x="1441" y="9573"/>
                </a:lnTo>
                <a:cubicBezTo>
                  <a:pt x="1179" y="9835"/>
                  <a:pt x="1024" y="10216"/>
                  <a:pt x="1060" y="10633"/>
                </a:cubicBezTo>
                <a:cubicBezTo>
                  <a:pt x="1072" y="11014"/>
                  <a:pt x="1250" y="11395"/>
                  <a:pt x="1536" y="11669"/>
                </a:cubicBezTo>
                <a:lnTo>
                  <a:pt x="3143" y="13276"/>
                </a:lnTo>
                <a:cubicBezTo>
                  <a:pt x="3441" y="13574"/>
                  <a:pt x="3822" y="13729"/>
                  <a:pt x="4227" y="13729"/>
                </a:cubicBezTo>
                <a:cubicBezTo>
                  <a:pt x="4632" y="13729"/>
                  <a:pt x="5013" y="13574"/>
                  <a:pt x="5310" y="13276"/>
                </a:cubicBezTo>
                <a:lnTo>
                  <a:pt x="6060" y="12538"/>
                </a:lnTo>
                <a:cubicBezTo>
                  <a:pt x="6406" y="12610"/>
                  <a:pt x="6739" y="12633"/>
                  <a:pt x="7096" y="12633"/>
                </a:cubicBezTo>
                <a:cubicBezTo>
                  <a:pt x="7441" y="12633"/>
                  <a:pt x="7799" y="12610"/>
                  <a:pt x="8144" y="12538"/>
                </a:cubicBezTo>
                <a:lnTo>
                  <a:pt x="8882" y="13276"/>
                </a:lnTo>
                <a:cubicBezTo>
                  <a:pt x="9180" y="13574"/>
                  <a:pt x="9573" y="13729"/>
                  <a:pt x="9977" y="13729"/>
                </a:cubicBezTo>
                <a:cubicBezTo>
                  <a:pt x="10358" y="13729"/>
                  <a:pt x="10763" y="13574"/>
                  <a:pt x="11061" y="13276"/>
                </a:cubicBezTo>
                <a:lnTo>
                  <a:pt x="12668" y="11669"/>
                </a:lnTo>
                <a:cubicBezTo>
                  <a:pt x="13264" y="11074"/>
                  <a:pt x="13335" y="10169"/>
                  <a:pt x="12811" y="9657"/>
                </a:cubicBezTo>
                <a:lnTo>
                  <a:pt x="12478" y="9323"/>
                </a:lnTo>
                <a:lnTo>
                  <a:pt x="12597" y="9145"/>
                </a:lnTo>
                <a:lnTo>
                  <a:pt x="13549" y="8192"/>
                </a:lnTo>
                <a:cubicBezTo>
                  <a:pt x="14145" y="7597"/>
                  <a:pt x="14145" y="6609"/>
                  <a:pt x="13549" y="6002"/>
                </a:cubicBezTo>
                <a:cubicBezTo>
                  <a:pt x="13371" y="5823"/>
                  <a:pt x="13145" y="5692"/>
                  <a:pt x="12906" y="5609"/>
                </a:cubicBezTo>
                <a:cubicBezTo>
                  <a:pt x="13097" y="5347"/>
                  <a:pt x="13204" y="5037"/>
                  <a:pt x="13204" y="4704"/>
                </a:cubicBezTo>
                <a:cubicBezTo>
                  <a:pt x="13204" y="4287"/>
                  <a:pt x="13037" y="3906"/>
                  <a:pt x="12752" y="3620"/>
                </a:cubicBezTo>
                <a:cubicBezTo>
                  <a:pt x="12454" y="3323"/>
                  <a:pt x="12073" y="3168"/>
                  <a:pt x="11668" y="3168"/>
                </a:cubicBezTo>
                <a:lnTo>
                  <a:pt x="11621" y="3168"/>
                </a:lnTo>
                <a:cubicBezTo>
                  <a:pt x="11644" y="2763"/>
                  <a:pt x="11490" y="2334"/>
                  <a:pt x="11180" y="2025"/>
                </a:cubicBezTo>
                <a:cubicBezTo>
                  <a:pt x="10891" y="1736"/>
                  <a:pt x="10509" y="1582"/>
                  <a:pt x="10121" y="1582"/>
                </a:cubicBezTo>
                <a:cubicBezTo>
                  <a:pt x="10093" y="1582"/>
                  <a:pt x="10065" y="1583"/>
                  <a:pt x="10037" y="1584"/>
                </a:cubicBezTo>
                <a:lnTo>
                  <a:pt x="10037" y="1537"/>
                </a:lnTo>
                <a:cubicBezTo>
                  <a:pt x="10037" y="1120"/>
                  <a:pt x="9870" y="727"/>
                  <a:pt x="9585" y="453"/>
                </a:cubicBezTo>
                <a:cubicBezTo>
                  <a:pt x="9287" y="156"/>
                  <a:pt x="8894" y="7"/>
                  <a:pt x="8498" y="7"/>
                </a:cubicBezTo>
                <a:cubicBezTo>
                  <a:pt x="8102" y="7"/>
                  <a:pt x="7703" y="156"/>
                  <a:pt x="7394" y="453"/>
                </a:cubicBezTo>
                <a:lnTo>
                  <a:pt x="7072" y="775"/>
                </a:lnTo>
                <a:lnTo>
                  <a:pt x="6739" y="453"/>
                </a:lnTo>
                <a:cubicBezTo>
                  <a:pt x="6441" y="156"/>
                  <a:pt x="6060" y="1"/>
                  <a:pt x="5656"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689" name="Google Shape;689;p51"/>
          <p:cNvSpPr txBox="1"/>
          <p:nvPr/>
        </p:nvSpPr>
        <p:spPr>
          <a:xfrm>
            <a:off x="4273728" y="2099383"/>
            <a:ext cx="3748800" cy="1656709"/>
          </a:xfrm>
          <a:prstGeom prst="rect">
            <a:avLst/>
          </a:prstGeom>
          <a:noFill/>
          <a:ln>
            <a:noFill/>
          </a:ln>
        </p:spPr>
        <p:txBody>
          <a:bodyPr spcFirstLastPara="1" wrap="square" lIns="91425" tIns="91425" rIns="91425" bIns="91425" anchor="t" anchorCtr="0">
            <a:noAutofit/>
          </a:bodyPr>
          <a:lstStyle/>
          <a:p>
            <a:r>
              <a:rPr lang="en-US" sz="1200" dirty="0">
                <a:solidFill>
                  <a:schemeClr val="dk1"/>
                </a:solidFill>
                <a:latin typeface="Nunito"/>
                <a:ea typeface="Nunito"/>
                <a:cs typeface="Nunito"/>
                <a:sym typeface="Nunito"/>
              </a:rPr>
              <a:t>Partnerships with </a:t>
            </a:r>
          </a:p>
          <a:p>
            <a:endParaRPr lang="en-US" sz="1200" dirty="0">
              <a:solidFill>
                <a:schemeClr val="dk1"/>
              </a:solidFill>
              <a:latin typeface="Nunito"/>
              <a:ea typeface="Nunito"/>
              <a:cs typeface="Nunito"/>
              <a:sym typeface="Nunito"/>
            </a:endParaRPr>
          </a:p>
          <a:p>
            <a:pPr marL="171450" indent="-171450">
              <a:buFont typeface="Arial" panose="020B0604020202020204" pitchFamily="34" charset="0"/>
              <a:buChar char="•"/>
            </a:pPr>
            <a:r>
              <a:rPr lang="en-US" sz="1200" dirty="0">
                <a:solidFill>
                  <a:schemeClr val="dk1"/>
                </a:solidFill>
                <a:latin typeface="Nunito"/>
                <a:ea typeface="Nunito"/>
                <a:cs typeface="Nunito"/>
                <a:sym typeface="Nunito"/>
              </a:rPr>
              <a:t>Insurance and reinsurance companies to integrate the model into their existing systems</a:t>
            </a:r>
          </a:p>
          <a:p>
            <a:pPr marL="171450" indent="-171450">
              <a:buFont typeface="Arial" panose="020B0604020202020204" pitchFamily="34" charset="0"/>
              <a:buChar char="•"/>
            </a:pPr>
            <a:r>
              <a:rPr lang="en-US" sz="1200" dirty="0">
                <a:solidFill>
                  <a:schemeClr val="dk1"/>
                </a:solidFill>
                <a:latin typeface="Nunito"/>
                <a:ea typeface="Nunito"/>
                <a:cs typeface="Nunito"/>
                <a:sym typeface="Nunito"/>
              </a:rPr>
              <a:t>Providers to access additional data sources for training the model</a:t>
            </a:r>
          </a:p>
          <a:p>
            <a:pPr marL="171450" indent="-171450">
              <a:buFont typeface="Arial" panose="020B0604020202020204" pitchFamily="34" charset="0"/>
              <a:buChar char="•"/>
            </a:pPr>
            <a:r>
              <a:rPr lang="en-US" sz="1200" dirty="0">
                <a:solidFill>
                  <a:schemeClr val="dk1"/>
                </a:solidFill>
                <a:latin typeface="Nunito"/>
                <a:ea typeface="Nunito"/>
                <a:cs typeface="Nunito"/>
                <a:sym typeface="Nunito"/>
              </a:rPr>
              <a:t>Other companies in the insurance industry to expand the scope of the model and its predictions</a:t>
            </a:r>
          </a:p>
          <a:p>
            <a:endParaRPr lang="en-US" sz="1200" dirty="0">
              <a:solidFill>
                <a:schemeClr val="dk1"/>
              </a:solidFill>
              <a:latin typeface="Nunito"/>
              <a:ea typeface="Nunito"/>
              <a:cs typeface="Nunito"/>
              <a:sym typeface="Nunito"/>
            </a:endParaRPr>
          </a:p>
          <a:p>
            <a:endParaRPr lang="en-US" sz="1200" dirty="0">
              <a:solidFill>
                <a:schemeClr val="dk1"/>
              </a:solidFill>
              <a:latin typeface="Nunito"/>
              <a:ea typeface="Nunito"/>
              <a:cs typeface="Nunito"/>
              <a:sym typeface="Nunito"/>
            </a:endParaRPr>
          </a:p>
        </p:txBody>
      </p:sp>
      <p:sp>
        <p:nvSpPr>
          <p:cNvPr id="690" name="Google Shape;690;p51"/>
          <p:cNvSpPr/>
          <p:nvPr/>
        </p:nvSpPr>
        <p:spPr>
          <a:xfrm>
            <a:off x="5716402" y="1273715"/>
            <a:ext cx="795300" cy="7953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endParaRPr/>
          </a:p>
        </p:txBody>
      </p:sp>
      <p:sp>
        <p:nvSpPr>
          <p:cNvPr id="691" name="Google Shape;691;p51"/>
          <p:cNvSpPr/>
          <p:nvPr/>
        </p:nvSpPr>
        <p:spPr>
          <a:xfrm>
            <a:off x="5789254" y="1346581"/>
            <a:ext cx="649200" cy="6492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grpSp>
        <p:nvGrpSpPr>
          <p:cNvPr id="692" name="Google Shape;692;p51"/>
          <p:cNvGrpSpPr/>
          <p:nvPr/>
        </p:nvGrpSpPr>
        <p:grpSpPr>
          <a:xfrm>
            <a:off x="6016828" y="1516733"/>
            <a:ext cx="194451" cy="309283"/>
            <a:chOff x="6016824" y="1516731"/>
            <a:chExt cx="194451" cy="309283"/>
          </a:xfrm>
        </p:grpSpPr>
        <p:sp>
          <p:nvSpPr>
            <p:cNvPr id="693" name="Google Shape;693;p51"/>
            <p:cNvSpPr/>
            <p:nvPr/>
          </p:nvSpPr>
          <p:spPr>
            <a:xfrm>
              <a:off x="6016824" y="1516731"/>
              <a:ext cx="194451" cy="213532"/>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chemeClr val="dk1"/>
            </a:solidFill>
            <a:ln>
              <a:noFill/>
            </a:ln>
          </p:spPr>
          <p:txBody>
            <a:bodyPr spcFirstLastPara="1" wrap="square" lIns="91425" tIns="91425" rIns="91425" bIns="91425" anchor="ctr" anchorCtr="0">
              <a:noAutofit/>
            </a:bodyPr>
            <a:lstStyle/>
            <a:p>
              <a:endParaRPr>
                <a:solidFill>
                  <a:srgbClr val="435D74"/>
                </a:solidFill>
              </a:endParaRPr>
            </a:p>
          </p:txBody>
        </p:sp>
        <p:sp>
          <p:nvSpPr>
            <p:cNvPr id="694" name="Google Shape;694;p51"/>
            <p:cNvSpPr/>
            <p:nvPr/>
          </p:nvSpPr>
          <p:spPr>
            <a:xfrm>
              <a:off x="6073680" y="1754465"/>
              <a:ext cx="74444" cy="71549"/>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chemeClr val="dk1"/>
            </a:solidFill>
            <a:ln>
              <a:noFill/>
            </a:ln>
          </p:spPr>
          <p:txBody>
            <a:bodyPr spcFirstLastPara="1" wrap="square" lIns="91425" tIns="91425" rIns="91425" bIns="91425" anchor="ctr" anchorCtr="0">
              <a:noAutofit/>
            </a:bodyPr>
            <a:lstStyle/>
            <a:p>
              <a:endParaRPr>
                <a:solidFill>
                  <a:srgbClr val="435D74"/>
                </a:solidFill>
              </a:endParaRPr>
            </a:p>
          </p:txBody>
        </p:sp>
      </p:grpSp>
    </p:spTree>
    <p:extLst>
      <p:ext uri="{BB962C8B-B14F-4D97-AF65-F5344CB8AC3E}">
        <p14:creationId xmlns:p14="http://schemas.microsoft.com/office/powerpoint/2010/main" val="1459993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p:nvPr/>
        </p:nvSpPr>
        <p:spPr>
          <a:xfrm>
            <a:off x="5864402" y="1271001"/>
            <a:ext cx="2566500" cy="3313500"/>
          </a:xfrm>
          <a:prstGeom prst="roundRect">
            <a:avLst>
              <a:gd name="adj" fmla="val 3820"/>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700" name="Google Shape;700;p52"/>
          <p:cNvSpPr/>
          <p:nvPr/>
        </p:nvSpPr>
        <p:spPr>
          <a:xfrm>
            <a:off x="6003751" y="1397451"/>
            <a:ext cx="2295300" cy="3046500"/>
          </a:xfrm>
          <a:prstGeom prst="roundRect">
            <a:avLst>
              <a:gd name="adj" fmla="val 4926"/>
            </a:avLst>
          </a:prstGeom>
          <a:noFill/>
          <a:ln w="2857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01" name="Google Shape;701;p52"/>
          <p:cNvSpPr/>
          <p:nvPr/>
        </p:nvSpPr>
        <p:spPr>
          <a:xfrm>
            <a:off x="713227" y="1620038"/>
            <a:ext cx="4638900" cy="2615400"/>
          </a:xfrm>
          <a:prstGeom prst="roundRect">
            <a:avLst>
              <a:gd name="adj" fmla="val 16667"/>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702" name="Google Shape;702;p52"/>
          <p:cNvSpPr/>
          <p:nvPr/>
        </p:nvSpPr>
        <p:spPr>
          <a:xfrm>
            <a:off x="884421" y="1784330"/>
            <a:ext cx="4301700" cy="2273400"/>
          </a:xfrm>
          <a:prstGeom prst="roundRect">
            <a:avLst>
              <a:gd name="adj" fmla="val 16667"/>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703" name="Google Shape;703;p52"/>
          <p:cNvSpPr/>
          <p:nvPr/>
        </p:nvSpPr>
        <p:spPr>
          <a:xfrm>
            <a:off x="2637626" y="1273715"/>
            <a:ext cx="795300" cy="7953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endParaRPr/>
          </a:p>
        </p:txBody>
      </p:sp>
      <p:sp>
        <p:nvSpPr>
          <p:cNvPr id="704" name="Google Shape;704;p52"/>
          <p:cNvSpPr/>
          <p:nvPr/>
        </p:nvSpPr>
        <p:spPr>
          <a:xfrm>
            <a:off x="2710479" y="1346581"/>
            <a:ext cx="649200" cy="6492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graphicFrame>
        <p:nvGraphicFramePr>
          <p:cNvPr id="705" name="Google Shape;705;p52"/>
          <p:cNvGraphicFramePr/>
          <p:nvPr>
            <p:extLst>
              <p:ext uri="{D42A27DB-BD31-4B8C-83A1-F6EECF244321}">
                <p14:modId xmlns:p14="http://schemas.microsoft.com/office/powerpoint/2010/main" val="2007519390"/>
              </p:ext>
            </p:extLst>
          </p:nvPr>
        </p:nvGraphicFramePr>
        <p:xfrm>
          <a:off x="6003701" y="1397840"/>
          <a:ext cx="2295400" cy="1859250"/>
        </p:xfrm>
        <a:graphic>
          <a:graphicData uri="http://schemas.openxmlformats.org/drawingml/2006/table">
            <a:tbl>
              <a:tblPr>
                <a:noFill/>
                <a:tableStyleId>{7B014852-E047-43A1-89DC-BA25084D478F}</a:tableStyleId>
              </a:tblPr>
              <a:tblGrid>
                <a:gridCol w="2295400">
                  <a:extLst>
                    <a:ext uri="{9D8B030D-6E8A-4147-A177-3AD203B41FA5}">
                      <a16:colId xmlns:a16="http://schemas.microsoft.com/office/drawing/2014/main" val="20000"/>
                    </a:ext>
                  </a:extLst>
                </a:gridCol>
              </a:tblGrid>
              <a:tr h="1596200">
                <a:tc>
                  <a:txBody>
                    <a:bodyPr/>
                    <a:lstStyle/>
                    <a:p>
                      <a:pPr marL="0" lvl="0" indent="0" algn="l" rtl="0">
                        <a:lnSpc>
                          <a:spcPct val="100000"/>
                        </a:lnSpc>
                        <a:spcBef>
                          <a:spcPts val="0"/>
                        </a:spcBef>
                        <a:spcAft>
                          <a:spcPts val="0"/>
                        </a:spcAft>
                        <a:buNone/>
                      </a:pPr>
                      <a:r>
                        <a:rPr lang="en" sz="1900" b="1" dirty="0">
                          <a:solidFill>
                            <a:schemeClr val="dk1"/>
                          </a:solidFill>
                          <a:latin typeface="Work Sans"/>
                          <a:ea typeface="Work Sans"/>
                          <a:cs typeface="Work Sans"/>
                          <a:sym typeface="Work Sans"/>
                        </a:rPr>
                        <a:t>Key </a:t>
                      </a:r>
                      <a:endParaRPr sz="1900" b="1" dirty="0">
                        <a:solidFill>
                          <a:schemeClr val="dk1"/>
                        </a:solidFill>
                        <a:latin typeface="Work Sans"/>
                        <a:ea typeface="Work Sans"/>
                        <a:cs typeface="Work Sans"/>
                        <a:sym typeface="Work Sans"/>
                      </a:endParaRPr>
                    </a:p>
                    <a:p>
                      <a:pPr marL="0" lvl="0" indent="0" algn="l" rtl="0">
                        <a:lnSpc>
                          <a:spcPct val="100000"/>
                        </a:lnSpc>
                        <a:spcBef>
                          <a:spcPts val="0"/>
                        </a:spcBef>
                        <a:spcAft>
                          <a:spcPts val="0"/>
                        </a:spcAft>
                        <a:buNone/>
                      </a:pPr>
                      <a:r>
                        <a:rPr lang="en" sz="1900" b="1" dirty="0">
                          <a:solidFill>
                            <a:schemeClr val="dk1"/>
                          </a:solidFill>
                          <a:latin typeface="Work Sans"/>
                          <a:ea typeface="Work Sans"/>
                          <a:cs typeface="Work Sans"/>
                          <a:sym typeface="Work Sans"/>
                        </a:rPr>
                        <a:t>Activities</a:t>
                      </a:r>
                      <a:endParaRPr sz="1900" dirty="0">
                        <a:solidFill>
                          <a:schemeClr val="dk1"/>
                        </a:solidFill>
                        <a:latin typeface="Nunito"/>
                        <a:ea typeface="Nunito"/>
                        <a:cs typeface="Nunito"/>
                        <a:sym typeface="Nunito"/>
                      </a:endParaRPr>
                    </a:p>
                    <a:p>
                      <a:pPr marL="0" lvl="0" indent="0" algn="l" rtl="0">
                        <a:spcBef>
                          <a:spcPts val="0"/>
                        </a:spcBef>
                        <a:spcAft>
                          <a:spcPts val="0"/>
                        </a:spcAft>
                        <a:buNone/>
                      </a:pPr>
                      <a:endParaRPr sz="1200" dirty="0">
                        <a:solidFill>
                          <a:schemeClr val="dk1"/>
                        </a:solidFill>
                        <a:latin typeface="Nunito"/>
                        <a:ea typeface="Nunito"/>
                        <a:cs typeface="Nunito"/>
                        <a:sym typeface="Nunito"/>
                      </a:endParaRPr>
                    </a:p>
                    <a:p>
                      <a:pPr marL="0" lvl="0" indent="0" algn="l" rtl="0">
                        <a:spcBef>
                          <a:spcPts val="0"/>
                        </a:spcBef>
                        <a:spcAft>
                          <a:spcPts val="0"/>
                        </a:spcAft>
                        <a:buNone/>
                      </a:pPr>
                      <a:r>
                        <a:rPr lang="en" sz="1200" dirty="0">
                          <a:solidFill>
                            <a:schemeClr val="dk1"/>
                          </a:solidFill>
                          <a:latin typeface="Nunito"/>
                          <a:ea typeface="Nunito"/>
                          <a:cs typeface="Nunito"/>
                          <a:sym typeface="Nunito"/>
                        </a:rPr>
                        <a:t>What key activities do our value propositions require?</a:t>
                      </a:r>
                      <a:endParaRPr sz="1200" dirty="0">
                        <a:solidFill>
                          <a:schemeClr val="dk1"/>
                        </a:solidFill>
                        <a:latin typeface="Nunito"/>
                        <a:ea typeface="Nunito"/>
                        <a:cs typeface="Nunito"/>
                        <a:sym typeface="Nunito"/>
                      </a:endParaRPr>
                    </a:p>
                    <a:p>
                      <a:pPr marL="0" lvl="0" indent="0" algn="l" rtl="0">
                        <a:spcBef>
                          <a:spcPts val="0"/>
                        </a:spcBef>
                        <a:spcAft>
                          <a:spcPts val="0"/>
                        </a:spcAft>
                        <a:buNone/>
                      </a:pPr>
                      <a:r>
                        <a:rPr lang="en" sz="1200" dirty="0">
                          <a:solidFill>
                            <a:schemeClr val="dk1"/>
                          </a:solidFill>
                          <a:latin typeface="Nunito"/>
                          <a:ea typeface="Nunito"/>
                          <a:cs typeface="Nunito"/>
                          <a:sym typeface="Nunito"/>
                        </a:rPr>
                        <a:t>Our distribution channels? Customer relationships? Revenue streams?</a:t>
                      </a:r>
                      <a:endParaRPr sz="1200" dirty="0">
                        <a:solidFill>
                          <a:schemeClr val="dk1"/>
                        </a:solidFill>
                        <a:latin typeface="Nunito"/>
                        <a:ea typeface="Nunito"/>
                        <a:cs typeface="Nunito"/>
                        <a:sym typeface="Nunito"/>
                      </a:endParaRPr>
                    </a:p>
                  </a:txBody>
                  <a:tcPr marL="182875" marR="91425" marT="91425" marB="91425">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06" name="Google Shape;706;p52"/>
          <p:cNvSpPr txBox="1">
            <a:spLocks noGrp="1"/>
          </p:cNvSpPr>
          <p:nvPr>
            <p:ph type="title"/>
          </p:nvPr>
        </p:nvSpPr>
        <p:spPr>
          <a:xfrm>
            <a:off x="713225" y="539501"/>
            <a:ext cx="7717800" cy="370800"/>
          </a:xfrm>
          <a:prstGeom prst="rect">
            <a:avLst/>
          </a:prstGeom>
        </p:spPr>
        <p:txBody>
          <a:bodyPr spcFirstLastPara="1" wrap="square" lIns="91425" tIns="91425" rIns="91425" bIns="91425" anchor="ctr" anchorCtr="0">
            <a:noAutofit/>
          </a:bodyPr>
          <a:lstStyle/>
          <a:p>
            <a:r>
              <a:rPr lang="en" dirty="0"/>
              <a:t>Key Activities</a:t>
            </a:r>
            <a:endParaRPr dirty="0"/>
          </a:p>
        </p:txBody>
      </p:sp>
      <p:sp>
        <p:nvSpPr>
          <p:cNvPr id="707" name="Google Shape;707;p52"/>
          <p:cNvSpPr txBox="1"/>
          <p:nvPr/>
        </p:nvSpPr>
        <p:spPr>
          <a:xfrm>
            <a:off x="1192351" y="2369744"/>
            <a:ext cx="3748800" cy="1115988"/>
          </a:xfrm>
          <a:prstGeom prst="rect">
            <a:avLst/>
          </a:prstGeom>
          <a:noFill/>
          <a:ln>
            <a:noFill/>
          </a:ln>
        </p:spPr>
        <p:txBody>
          <a:bodyPr spcFirstLastPara="1" wrap="square" lIns="91425" tIns="91425" rIns="91425" bIns="91425" anchor="t" anchorCtr="0">
            <a:noAutofit/>
          </a:bodyPr>
          <a:lstStyle/>
          <a:p>
            <a:pPr marL="171450" indent="-171450">
              <a:buFont typeface="Arial" panose="020B0604020202020204" pitchFamily="34" charset="0"/>
              <a:buChar char="•"/>
            </a:pPr>
            <a:r>
              <a:rPr lang="en-US" sz="1200" dirty="0">
                <a:solidFill>
                  <a:schemeClr val="dk1"/>
                </a:solidFill>
                <a:latin typeface="Nunito"/>
                <a:ea typeface="Nunito"/>
                <a:cs typeface="Nunito"/>
                <a:sym typeface="Nunito"/>
              </a:rPr>
              <a:t>Creating and maintaining the fraud detection model</a:t>
            </a:r>
          </a:p>
          <a:p>
            <a:endParaRPr lang="en-US" sz="1200" dirty="0">
              <a:solidFill>
                <a:schemeClr val="dk1"/>
              </a:solidFill>
              <a:latin typeface="Nunito"/>
              <a:ea typeface="Nunito"/>
              <a:cs typeface="Nunito"/>
              <a:sym typeface="Nunito"/>
            </a:endParaRPr>
          </a:p>
          <a:p>
            <a:pPr marL="171450" indent="-171450">
              <a:buFont typeface="Arial" panose="020B0604020202020204" pitchFamily="34" charset="0"/>
              <a:buChar char="•"/>
            </a:pPr>
            <a:r>
              <a:rPr lang="en-US" sz="1200" dirty="0">
                <a:solidFill>
                  <a:schemeClr val="dk1"/>
                </a:solidFill>
                <a:latin typeface="Nunito"/>
                <a:ea typeface="Nunito"/>
                <a:cs typeface="Nunito"/>
                <a:sym typeface="Nunito"/>
              </a:rPr>
              <a:t>Ongoing research and development to improve the model and stay ahead of the competition</a:t>
            </a:r>
          </a:p>
          <a:p>
            <a:pPr marL="171450" indent="-171450">
              <a:buFont typeface="Arial" panose="020B0604020202020204" pitchFamily="34" charset="0"/>
              <a:buChar char="•"/>
            </a:pPr>
            <a:endParaRPr lang="en-US" sz="1200" dirty="0">
              <a:solidFill>
                <a:schemeClr val="dk1"/>
              </a:solidFill>
              <a:latin typeface="Nunito"/>
              <a:ea typeface="Nunito"/>
              <a:cs typeface="Nunito"/>
              <a:sym typeface="Nunito"/>
            </a:endParaRPr>
          </a:p>
        </p:txBody>
      </p:sp>
      <p:grpSp>
        <p:nvGrpSpPr>
          <p:cNvPr id="708" name="Google Shape;708;p52"/>
          <p:cNvGrpSpPr/>
          <p:nvPr/>
        </p:nvGrpSpPr>
        <p:grpSpPr>
          <a:xfrm>
            <a:off x="2935451" y="1516733"/>
            <a:ext cx="194451" cy="309283"/>
            <a:chOff x="2935449" y="1516731"/>
            <a:chExt cx="194451" cy="309283"/>
          </a:xfrm>
        </p:grpSpPr>
        <p:sp>
          <p:nvSpPr>
            <p:cNvPr id="709" name="Google Shape;709;p52"/>
            <p:cNvSpPr/>
            <p:nvPr/>
          </p:nvSpPr>
          <p:spPr>
            <a:xfrm>
              <a:off x="2935449" y="1516731"/>
              <a:ext cx="194451" cy="213532"/>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chemeClr val="dk1"/>
            </a:solidFill>
            <a:ln>
              <a:noFill/>
            </a:ln>
          </p:spPr>
          <p:txBody>
            <a:bodyPr spcFirstLastPara="1" wrap="square" lIns="91425" tIns="91425" rIns="91425" bIns="91425" anchor="ctr" anchorCtr="0">
              <a:noAutofit/>
            </a:bodyPr>
            <a:lstStyle/>
            <a:p>
              <a:endParaRPr>
                <a:solidFill>
                  <a:srgbClr val="435D74"/>
                </a:solidFill>
              </a:endParaRPr>
            </a:p>
          </p:txBody>
        </p:sp>
        <p:sp>
          <p:nvSpPr>
            <p:cNvPr id="710" name="Google Shape;710;p52"/>
            <p:cNvSpPr/>
            <p:nvPr/>
          </p:nvSpPr>
          <p:spPr>
            <a:xfrm>
              <a:off x="2992305" y="1754465"/>
              <a:ext cx="74444" cy="71549"/>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chemeClr val="dk1"/>
            </a:solidFill>
            <a:ln>
              <a:noFill/>
            </a:ln>
          </p:spPr>
          <p:txBody>
            <a:bodyPr spcFirstLastPara="1" wrap="square" lIns="91425" tIns="91425" rIns="91425" bIns="91425" anchor="ctr" anchorCtr="0">
              <a:noAutofit/>
            </a:bodyPr>
            <a:lstStyle/>
            <a:p>
              <a:endParaRPr>
                <a:solidFill>
                  <a:srgbClr val="435D74"/>
                </a:solidFill>
              </a:endParaRPr>
            </a:p>
          </p:txBody>
        </p:sp>
      </p:grpSp>
      <p:grpSp>
        <p:nvGrpSpPr>
          <p:cNvPr id="711" name="Google Shape;711;p52"/>
          <p:cNvGrpSpPr/>
          <p:nvPr/>
        </p:nvGrpSpPr>
        <p:grpSpPr>
          <a:xfrm>
            <a:off x="7974227" y="1590671"/>
            <a:ext cx="194440" cy="114979"/>
            <a:chOff x="7113277" y="1346119"/>
            <a:chExt cx="194440" cy="114978"/>
          </a:xfrm>
        </p:grpSpPr>
        <p:sp>
          <p:nvSpPr>
            <p:cNvPr id="712" name="Google Shape;712;p52"/>
            <p:cNvSpPr/>
            <p:nvPr/>
          </p:nvSpPr>
          <p:spPr>
            <a:xfrm>
              <a:off x="7113277" y="1376288"/>
              <a:ext cx="194440" cy="84809"/>
            </a:xfrm>
            <a:custGeom>
              <a:avLst/>
              <a:gdLst/>
              <a:ahLst/>
              <a:cxnLst/>
              <a:rect l="l" t="t" r="r" b="b"/>
              <a:pathLst>
                <a:path w="13896" h="6061" extrusionOk="0">
                  <a:moveTo>
                    <a:pt x="12395" y="822"/>
                  </a:moveTo>
                  <a:cubicBezTo>
                    <a:pt x="12764" y="822"/>
                    <a:pt x="13086" y="1131"/>
                    <a:pt x="13086" y="1500"/>
                  </a:cubicBezTo>
                  <a:lnTo>
                    <a:pt x="13086" y="4560"/>
                  </a:lnTo>
                  <a:cubicBezTo>
                    <a:pt x="13086" y="4929"/>
                    <a:pt x="12788" y="5239"/>
                    <a:pt x="12395" y="5239"/>
                  </a:cubicBezTo>
                  <a:lnTo>
                    <a:pt x="1501" y="5239"/>
                  </a:lnTo>
                  <a:cubicBezTo>
                    <a:pt x="1132" y="5239"/>
                    <a:pt x="823" y="4929"/>
                    <a:pt x="823" y="4560"/>
                  </a:cubicBezTo>
                  <a:lnTo>
                    <a:pt x="823" y="1500"/>
                  </a:lnTo>
                  <a:cubicBezTo>
                    <a:pt x="823" y="1131"/>
                    <a:pt x="1132" y="822"/>
                    <a:pt x="1501" y="822"/>
                  </a:cubicBezTo>
                  <a:close/>
                  <a:moveTo>
                    <a:pt x="1501" y="0"/>
                  </a:moveTo>
                  <a:cubicBezTo>
                    <a:pt x="668" y="0"/>
                    <a:pt x="1" y="667"/>
                    <a:pt x="1" y="1500"/>
                  </a:cubicBezTo>
                  <a:lnTo>
                    <a:pt x="1" y="4560"/>
                  </a:lnTo>
                  <a:cubicBezTo>
                    <a:pt x="1" y="5394"/>
                    <a:pt x="668" y="6060"/>
                    <a:pt x="1501" y="6060"/>
                  </a:cubicBezTo>
                  <a:lnTo>
                    <a:pt x="12395" y="6060"/>
                  </a:lnTo>
                  <a:cubicBezTo>
                    <a:pt x="13229" y="6060"/>
                    <a:pt x="13896" y="5394"/>
                    <a:pt x="13896" y="4560"/>
                  </a:cubicBezTo>
                  <a:lnTo>
                    <a:pt x="13896" y="1500"/>
                  </a:lnTo>
                  <a:cubicBezTo>
                    <a:pt x="13896" y="667"/>
                    <a:pt x="13229" y="0"/>
                    <a:pt x="12395"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713" name="Google Shape;713;p52"/>
            <p:cNvSpPr/>
            <p:nvPr/>
          </p:nvSpPr>
          <p:spPr>
            <a:xfrm>
              <a:off x="7113613" y="1346119"/>
              <a:ext cx="11348" cy="11180"/>
            </a:xfrm>
            <a:custGeom>
              <a:avLst/>
              <a:gdLst/>
              <a:ahLst/>
              <a:cxnLst/>
              <a:rect l="l" t="t" r="r" b="b"/>
              <a:pathLst>
                <a:path w="811" h="799" extrusionOk="0">
                  <a:moveTo>
                    <a:pt x="406" y="1"/>
                  </a:moveTo>
                  <a:cubicBezTo>
                    <a:pt x="298" y="1"/>
                    <a:pt x="203" y="49"/>
                    <a:pt x="120" y="120"/>
                  </a:cubicBezTo>
                  <a:cubicBezTo>
                    <a:pt x="48" y="191"/>
                    <a:pt x="1" y="299"/>
                    <a:pt x="1" y="406"/>
                  </a:cubicBezTo>
                  <a:cubicBezTo>
                    <a:pt x="1" y="501"/>
                    <a:pt x="48" y="608"/>
                    <a:pt x="120" y="680"/>
                  </a:cubicBezTo>
                  <a:cubicBezTo>
                    <a:pt x="203" y="763"/>
                    <a:pt x="298" y="799"/>
                    <a:pt x="406" y="799"/>
                  </a:cubicBezTo>
                  <a:cubicBezTo>
                    <a:pt x="513" y="799"/>
                    <a:pt x="620" y="763"/>
                    <a:pt x="691" y="680"/>
                  </a:cubicBezTo>
                  <a:cubicBezTo>
                    <a:pt x="763" y="608"/>
                    <a:pt x="810" y="501"/>
                    <a:pt x="810" y="406"/>
                  </a:cubicBezTo>
                  <a:cubicBezTo>
                    <a:pt x="810" y="299"/>
                    <a:pt x="763" y="191"/>
                    <a:pt x="691" y="120"/>
                  </a:cubicBezTo>
                  <a:cubicBezTo>
                    <a:pt x="620" y="49"/>
                    <a:pt x="513" y="1"/>
                    <a:pt x="406"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714" name="Google Shape;714;p52"/>
            <p:cNvSpPr/>
            <p:nvPr/>
          </p:nvSpPr>
          <p:spPr>
            <a:xfrm>
              <a:off x="7138116" y="1346119"/>
              <a:ext cx="11166" cy="11180"/>
            </a:xfrm>
            <a:custGeom>
              <a:avLst/>
              <a:gdLst/>
              <a:ahLst/>
              <a:cxnLst/>
              <a:rect l="l" t="t" r="r" b="b"/>
              <a:pathLst>
                <a:path w="798" h="799" extrusionOk="0">
                  <a:moveTo>
                    <a:pt x="393" y="1"/>
                  </a:moveTo>
                  <a:cubicBezTo>
                    <a:pt x="298" y="1"/>
                    <a:pt x="191" y="49"/>
                    <a:pt x="119" y="120"/>
                  </a:cubicBezTo>
                  <a:cubicBezTo>
                    <a:pt x="36" y="191"/>
                    <a:pt x="0" y="299"/>
                    <a:pt x="0" y="406"/>
                  </a:cubicBezTo>
                  <a:cubicBezTo>
                    <a:pt x="0" y="501"/>
                    <a:pt x="36" y="608"/>
                    <a:pt x="119" y="680"/>
                  </a:cubicBezTo>
                  <a:cubicBezTo>
                    <a:pt x="191" y="763"/>
                    <a:pt x="298" y="799"/>
                    <a:pt x="393" y="799"/>
                  </a:cubicBezTo>
                  <a:cubicBezTo>
                    <a:pt x="500" y="799"/>
                    <a:pt x="607" y="763"/>
                    <a:pt x="679" y="680"/>
                  </a:cubicBezTo>
                  <a:cubicBezTo>
                    <a:pt x="750" y="608"/>
                    <a:pt x="798" y="501"/>
                    <a:pt x="798" y="406"/>
                  </a:cubicBezTo>
                  <a:cubicBezTo>
                    <a:pt x="798" y="299"/>
                    <a:pt x="750" y="191"/>
                    <a:pt x="679" y="120"/>
                  </a:cubicBezTo>
                  <a:cubicBezTo>
                    <a:pt x="607" y="49"/>
                    <a:pt x="500" y="1"/>
                    <a:pt x="393"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715" name="Google Shape;715;p52"/>
            <p:cNvSpPr/>
            <p:nvPr/>
          </p:nvSpPr>
          <p:spPr>
            <a:xfrm>
              <a:off x="7162437" y="1346119"/>
              <a:ext cx="11180" cy="11180"/>
            </a:xfrm>
            <a:custGeom>
              <a:avLst/>
              <a:gdLst/>
              <a:ahLst/>
              <a:cxnLst/>
              <a:rect l="l" t="t" r="r" b="b"/>
              <a:pathLst>
                <a:path w="799" h="799" extrusionOk="0">
                  <a:moveTo>
                    <a:pt x="405" y="1"/>
                  </a:moveTo>
                  <a:cubicBezTo>
                    <a:pt x="298" y="1"/>
                    <a:pt x="191" y="49"/>
                    <a:pt x="119" y="120"/>
                  </a:cubicBezTo>
                  <a:cubicBezTo>
                    <a:pt x="48" y="191"/>
                    <a:pt x="0" y="299"/>
                    <a:pt x="0" y="406"/>
                  </a:cubicBezTo>
                  <a:cubicBezTo>
                    <a:pt x="0" y="501"/>
                    <a:pt x="48" y="608"/>
                    <a:pt x="119" y="680"/>
                  </a:cubicBezTo>
                  <a:cubicBezTo>
                    <a:pt x="191" y="763"/>
                    <a:pt x="298" y="799"/>
                    <a:pt x="405" y="799"/>
                  </a:cubicBezTo>
                  <a:cubicBezTo>
                    <a:pt x="500" y="799"/>
                    <a:pt x="608" y="763"/>
                    <a:pt x="679" y="680"/>
                  </a:cubicBezTo>
                  <a:cubicBezTo>
                    <a:pt x="750" y="608"/>
                    <a:pt x="798" y="501"/>
                    <a:pt x="798" y="406"/>
                  </a:cubicBezTo>
                  <a:cubicBezTo>
                    <a:pt x="798" y="299"/>
                    <a:pt x="750" y="191"/>
                    <a:pt x="679" y="120"/>
                  </a:cubicBezTo>
                  <a:cubicBezTo>
                    <a:pt x="608" y="49"/>
                    <a:pt x="500" y="1"/>
                    <a:pt x="405"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716" name="Google Shape;716;p52"/>
            <p:cNvSpPr/>
            <p:nvPr/>
          </p:nvSpPr>
          <p:spPr>
            <a:xfrm>
              <a:off x="7138270" y="1401112"/>
              <a:ext cx="145130" cy="35653"/>
            </a:xfrm>
            <a:custGeom>
              <a:avLst/>
              <a:gdLst/>
              <a:ahLst/>
              <a:cxnLst/>
              <a:rect l="l" t="t" r="r" b="b"/>
              <a:pathLst>
                <a:path w="10372" h="2548" extrusionOk="0">
                  <a:moveTo>
                    <a:pt x="1727" y="798"/>
                  </a:moveTo>
                  <a:lnTo>
                    <a:pt x="1727" y="1726"/>
                  </a:lnTo>
                  <a:lnTo>
                    <a:pt x="799" y="1726"/>
                  </a:lnTo>
                  <a:lnTo>
                    <a:pt x="799" y="798"/>
                  </a:lnTo>
                  <a:close/>
                  <a:moveTo>
                    <a:pt x="3466" y="798"/>
                  </a:moveTo>
                  <a:lnTo>
                    <a:pt x="3466" y="1726"/>
                  </a:lnTo>
                  <a:lnTo>
                    <a:pt x="2549" y="1726"/>
                  </a:lnTo>
                  <a:lnTo>
                    <a:pt x="2549" y="798"/>
                  </a:lnTo>
                  <a:close/>
                  <a:moveTo>
                    <a:pt x="5192" y="798"/>
                  </a:moveTo>
                  <a:lnTo>
                    <a:pt x="5192" y="1726"/>
                  </a:lnTo>
                  <a:lnTo>
                    <a:pt x="4275" y="1726"/>
                  </a:lnTo>
                  <a:lnTo>
                    <a:pt x="4275" y="798"/>
                  </a:lnTo>
                  <a:close/>
                  <a:moveTo>
                    <a:pt x="9574" y="798"/>
                  </a:moveTo>
                  <a:lnTo>
                    <a:pt x="9574" y="1726"/>
                  </a:lnTo>
                  <a:lnTo>
                    <a:pt x="6014" y="1726"/>
                  </a:lnTo>
                  <a:lnTo>
                    <a:pt x="6014" y="798"/>
                  </a:lnTo>
                  <a:close/>
                  <a:moveTo>
                    <a:pt x="394" y="0"/>
                  </a:moveTo>
                  <a:cubicBezTo>
                    <a:pt x="180" y="0"/>
                    <a:pt x="1" y="179"/>
                    <a:pt x="1" y="405"/>
                  </a:cubicBezTo>
                  <a:lnTo>
                    <a:pt x="1" y="2143"/>
                  </a:lnTo>
                  <a:cubicBezTo>
                    <a:pt x="1" y="2369"/>
                    <a:pt x="180" y="2548"/>
                    <a:pt x="394" y="2548"/>
                  </a:cubicBezTo>
                  <a:lnTo>
                    <a:pt x="9966" y="2548"/>
                  </a:lnTo>
                  <a:cubicBezTo>
                    <a:pt x="10193" y="2548"/>
                    <a:pt x="10371" y="2369"/>
                    <a:pt x="10371" y="2143"/>
                  </a:cubicBezTo>
                  <a:lnTo>
                    <a:pt x="10371" y="405"/>
                  </a:lnTo>
                  <a:cubicBezTo>
                    <a:pt x="10371" y="179"/>
                    <a:pt x="10193" y="0"/>
                    <a:pt x="9966" y="0"/>
                  </a:cubicBezTo>
                  <a:close/>
                </a:path>
              </a:pathLst>
            </a:custGeom>
            <a:solidFill>
              <a:schemeClr val="dk1"/>
            </a:solidFill>
            <a:ln>
              <a:noFill/>
            </a:ln>
          </p:spPr>
          <p:txBody>
            <a:bodyPr spcFirstLastPara="1" wrap="square" lIns="91425" tIns="91425" rIns="91425" bIns="91425" anchor="ctr" anchorCtr="0">
              <a:noAutofit/>
            </a:bodyPr>
            <a:lstStyle/>
            <a:p>
              <a:endParaRPr/>
            </a:p>
          </p:txBody>
        </p:sp>
      </p:grpSp>
    </p:spTree>
    <p:extLst>
      <p:ext uri="{BB962C8B-B14F-4D97-AF65-F5344CB8AC3E}">
        <p14:creationId xmlns:p14="http://schemas.microsoft.com/office/powerpoint/2010/main" val="3730446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p53"/>
          <p:cNvSpPr/>
          <p:nvPr/>
        </p:nvSpPr>
        <p:spPr>
          <a:xfrm>
            <a:off x="713226" y="1264276"/>
            <a:ext cx="2566500" cy="3313500"/>
          </a:xfrm>
          <a:prstGeom prst="roundRect">
            <a:avLst>
              <a:gd name="adj" fmla="val 3820"/>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722" name="Google Shape;722;p53"/>
          <p:cNvSpPr/>
          <p:nvPr/>
        </p:nvSpPr>
        <p:spPr>
          <a:xfrm>
            <a:off x="852651" y="1397451"/>
            <a:ext cx="2295300" cy="3046500"/>
          </a:xfrm>
          <a:prstGeom prst="roundRect">
            <a:avLst>
              <a:gd name="adj" fmla="val 4926"/>
            </a:avLst>
          </a:prstGeom>
          <a:noFill/>
          <a:ln w="2857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23" name="Google Shape;723;p53"/>
          <p:cNvSpPr/>
          <p:nvPr/>
        </p:nvSpPr>
        <p:spPr>
          <a:xfrm>
            <a:off x="3792002" y="1620038"/>
            <a:ext cx="4638900" cy="2615400"/>
          </a:xfrm>
          <a:prstGeom prst="roundRect">
            <a:avLst>
              <a:gd name="adj" fmla="val 16667"/>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724" name="Google Shape;724;p53"/>
          <p:cNvSpPr/>
          <p:nvPr/>
        </p:nvSpPr>
        <p:spPr>
          <a:xfrm>
            <a:off x="3963195" y="1784330"/>
            <a:ext cx="4301700" cy="2273400"/>
          </a:xfrm>
          <a:prstGeom prst="roundRect">
            <a:avLst>
              <a:gd name="adj" fmla="val 16667"/>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725" name="Google Shape;725;p53"/>
          <p:cNvSpPr/>
          <p:nvPr/>
        </p:nvSpPr>
        <p:spPr>
          <a:xfrm>
            <a:off x="5716402" y="1273715"/>
            <a:ext cx="795300" cy="7953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endParaRPr/>
          </a:p>
        </p:txBody>
      </p:sp>
      <p:sp>
        <p:nvSpPr>
          <p:cNvPr id="726" name="Google Shape;726;p53"/>
          <p:cNvSpPr/>
          <p:nvPr/>
        </p:nvSpPr>
        <p:spPr>
          <a:xfrm>
            <a:off x="5789254" y="1346581"/>
            <a:ext cx="649200" cy="6492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graphicFrame>
        <p:nvGraphicFramePr>
          <p:cNvPr id="727" name="Google Shape;727;p53"/>
          <p:cNvGraphicFramePr/>
          <p:nvPr>
            <p:extLst>
              <p:ext uri="{D42A27DB-BD31-4B8C-83A1-F6EECF244321}">
                <p14:modId xmlns:p14="http://schemas.microsoft.com/office/powerpoint/2010/main" val="2708878335"/>
              </p:ext>
            </p:extLst>
          </p:nvPr>
        </p:nvGraphicFramePr>
        <p:xfrm>
          <a:off x="852525" y="1397837"/>
          <a:ext cx="2295400" cy="1404926"/>
        </p:xfrm>
        <a:graphic>
          <a:graphicData uri="http://schemas.openxmlformats.org/drawingml/2006/table">
            <a:tbl>
              <a:tblPr>
                <a:noFill/>
                <a:tableStyleId>{7B014852-E047-43A1-89DC-BA25084D478F}</a:tableStyleId>
              </a:tblPr>
              <a:tblGrid>
                <a:gridCol w="2295400">
                  <a:extLst>
                    <a:ext uri="{9D8B030D-6E8A-4147-A177-3AD203B41FA5}">
                      <a16:colId xmlns:a16="http://schemas.microsoft.com/office/drawing/2014/main" val="20000"/>
                    </a:ext>
                  </a:extLst>
                </a:gridCol>
              </a:tblGrid>
              <a:tr h="1404926">
                <a:tc>
                  <a:txBody>
                    <a:bodyPr/>
                    <a:lstStyle/>
                    <a:p>
                      <a:pPr marL="0" lvl="0" indent="0" algn="l" rtl="0">
                        <a:lnSpc>
                          <a:spcPct val="100000"/>
                        </a:lnSpc>
                        <a:spcBef>
                          <a:spcPts val="0"/>
                        </a:spcBef>
                        <a:spcAft>
                          <a:spcPts val="0"/>
                        </a:spcAft>
                        <a:buNone/>
                      </a:pPr>
                      <a:r>
                        <a:rPr lang="en" sz="1900" b="1" dirty="0">
                          <a:solidFill>
                            <a:schemeClr val="dk1"/>
                          </a:solidFill>
                          <a:latin typeface="Work Sans"/>
                          <a:ea typeface="Work Sans"/>
                          <a:cs typeface="Work Sans"/>
                          <a:sym typeface="Work Sans"/>
                        </a:rPr>
                        <a:t>Key </a:t>
                      </a:r>
                      <a:endParaRPr sz="1900" b="1" dirty="0">
                        <a:solidFill>
                          <a:schemeClr val="dk1"/>
                        </a:solidFill>
                        <a:latin typeface="Work Sans"/>
                        <a:ea typeface="Work Sans"/>
                        <a:cs typeface="Work Sans"/>
                        <a:sym typeface="Work Sans"/>
                      </a:endParaRPr>
                    </a:p>
                    <a:p>
                      <a:pPr marL="0" lvl="0" indent="0" algn="l" rtl="0">
                        <a:lnSpc>
                          <a:spcPct val="100000"/>
                        </a:lnSpc>
                        <a:spcBef>
                          <a:spcPts val="0"/>
                        </a:spcBef>
                        <a:spcAft>
                          <a:spcPts val="0"/>
                        </a:spcAft>
                        <a:buNone/>
                      </a:pPr>
                      <a:r>
                        <a:rPr lang="en" sz="1900" b="1" dirty="0">
                          <a:solidFill>
                            <a:schemeClr val="dk1"/>
                          </a:solidFill>
                          <a:latin typeface="Work Sans"/>
                          <a:ea typeface="Work Sans"/>
                          <a:cs typeface="Work Sans"/>
                          <a:sym typeface="Work Sans"/>
                        </a:rPr>
                        <a:t>Resources</a:t>
                      </a:r>
                      <a:endParaRPr sz="1900" b="1" dirty="0">
                        <a:solidFill>
                          <a:schemeClr val="dk1"/>
                        </a:solidFill>
                        <a:latin typeface="Work Sans"/>
                        <a:ea typeface="Work Sans"/>
                        <a:cs typeface="Work Sans"/>
                        <a:sym typeface="Work Sans"/>
                      </a:endParaRPr>
                    </a:p>
                    <a:p>
                      <a:pPr marL="0" lvl="0" indent="0" algn="l" rtl="0">
                        <a:spcBef>
                          <a:spcPts val="0"/>
                        </a:spcBef>
                        <a:spcAft>
                          <a:spcPts val="0"/>
                        </a:spcAft>
                        <a:buNone/>
                      </a:pPr>
                      <a:endParaRPr sz="1200" dirty="0">
                        <a:solidFill>
                          <a:schemeClr val="dk1"/>
                        </a:solidFill>
                        <a:latin typeface="Nunito"/>
                        <a:ea typeface="Nunito"/>
                        <a:cs typeface="Nunito"/>
                        <a:sym typeface="Nunito"/>
                      </a:endParaRPr>
                    </a:p>
                    <a:p>
                      <a:pPr marL="0" lvl="0" indent="0" algn="l" rtl="0">
                        <a:spcBef>
                          <a:spcPts val="0"/>
                        </a:spcBef>
                        <a:spcAft>
                          <a:spcPts val="0"/>
                        </a:spcAft>
                        <a:buNone/>
                      </a:pPr>
                      <a:r>
                        <a:rPr lang="en" sz="1200" dirty="0">
                          <a:solidFill>
                            <a:schemeClr val="dk1"/>
                          </a:solidFill>
                          <a:latin typeface="Nunito"/>
                          <a:ea typeface="Nunito"/>
                          <a:cs typeface="Nunito"/>
                          <a:sym typeface="Nunito"/>
                        </a:rPr>
                        <a:t>What key resources do our value propositions require?</a:t>
                      </a:r>
                      <a:endParaRPr sz="1200" b="1" dirty="0">
                        <a:solidFill>
                          <a:schemeClr val="dk1"/>
                        </a:solidFill>
                        <a:latin typeface="Work Sans"/>
                        <a:ea typeface="Work Sans"/>
                        <a:cs typeface="Work Sans"/>
                        <a:sym typeface="Work Sans"/>
                      </a:endParaRPr>
                    </a:p>
                  </a:txBody>
                  <a:tcPr marL="182875" marR="91425" marT="91425" marB="91425">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28" name="Google Shape;728;p53"/>
          <p:cNvSpPr txBox="1">
            <a:spLocks noGrp="1"/>
          </p:cNvSpPr>
          <p:nvPr>
            <p:ph type="title"/>
          </p:nvPr>
        </p:nvSpPr>
        <p:spPr>
          <a:xfrm>
            <a:off x="713225" y="539501"/>
            <a:ext cx="7717800" cy="370800"/>
          </a:xfrm>
          <a:prstGeom prst="rect">
            <a:avLst/>
          </a:prstGeom>
        </p:spPr>
        <p:txBody>
          <a:bodyPr spcFirstLastPara="1" wrap="square" lIns="91425" tIns="91425" rIns="91425" bIns="91425" anchor="ctr" anchorCtr="0">
            <a:noAutofit/>
          </a:bodyPr>
          <a:lstStyle/>
          <a:p>
            <a:r>
              <a:rPr lang="en"/>
              <a:t>Key Resources</a:t>
            </a:r>
            <a:endParaRPr/>
          </a:p>
        </p:txBody>
      </p:sp>
      <p:sp>
        <p:nvSpPr>
          <p:cNvPr id="729" name="Google Shape;729;p53"/>
          <p:cNvSpPr txBox="1"/>
          <p:nvPr/>
        </p:nvSpPr>
        <p:spPr>
          <a:xfrm>
            <a:off x="4336879" y="2378977"/>
            <a:ext cx="3748800" cy="1097521"/>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200" dirty="0">
                <a:solidFill>
                  <a:schemeClr val="dk1"/>
                </a:solidFill>
                <a:latin typeface="Nunito"/>
                <a:ea typeface="Nunito"/>
                <a:cs typeface="Nunito"/>
                <a:sym typeface="Nunito"/>
              </a:rPr>
              <a:t>Data scientists and engineers to develop and maintain the machine learning model</a:t>
            </a:r>
          </a:p>
          <a:p>
            <a:pPr marL="285750" indent="-285750">
              <a:buFont typeface="Arial" panose="020B0604020202020204" pitchFamily="34" charset="0"/>
              <a:buChar char="•"/>
            </a:pPr>
            <a:endParaRPr lang="en-US" sz="1200" dirty="0">
              <a:solidFill>
                <a:schemeClr val="dk1"/>
              </a:solidFill>
              <a:latin typeface="Nunito"/>
              <a:ea typeface="Nunito"/>
              <a:cs typeface="Nunito"/>
              <a:sym typeface="Nunito"/>
            </a:endParaRPr>
          </a:p>
          <a:p>
            <a:pPr marL="285750" indent="-285750">
              <a:buFont typeface="Arial" panose="020B0604020202020204" pitchFamily="34" charset="0"/>
              <a:buChar char="•"/>
            </a:pPr>
            <a:r>
              <a:rPr lang="en-US" sz="1200" dirty="0">
                <a:solidFill>
                  <a:schemeClr val="dk1"/>
                </a:solidFill>
                <a:latin typeface="Nunito"/>
                <a:ea typeface="Nunito"/>
                <a:cs typeface="Nunito"/>
                <a:sym typeface="Nunito"/>
              </a:rPr>
              <a:t>Data sources for training the model and validating its accuracy</a:t>
            </a:r>
            <a:endParaRPr sz="1600" dirty="0">
              <a:solidFill>
                <a:schemeClr val="dk1"/>
              </a:solidFill>
              <a:latin typeface="Nunito"/>
              <a:ea typeface="Nunito"/>
              <a:cs typeface="Nunito"/>
              <a:sym typeface="Nunito"/>
            </a:endParaRPr>
          </a:p>
          <a:p>
            <a:pPr marL="285750" indent="-285750">
              <a:buFont typeface="Arial" panose="020B0604020202020204" pitchFamily="34" charset="0"/>
              <a:buChar char="•"/>
            </a:pPr>
            <a:endParaRPr sz="1600" dirty="0">
              <a:solidFill>
                <a:schemeClr val="dk1"/>
              </a:solidFill>
              <a:latin typeface="Nunito"/>
              <a:ea typeface="Nunito"/>
              <a:cs typeface="Nunito"/>
              <a:sym typeface="Nunito"/>
            </a:endParaRPr>
          </a:p>
        </p:txBody>
      </p:sp>
      <p:grpSp>
        <p:nvGrpSpPr>
          <p:cNvPr id="730" name="Google Shape;730;p53"/>
          <p:cNvGrpSpPr/>
          <p:nvPr/>
        </p:nvGrpSpPr>
        <p:grpSpPr>
          <a:xfrm>
            <a:off x="6016828" y="1516733"/>
            <a:ext cx="194451" cy="309283"/>
            <a:chOff x="6016824" y="1516731"/>
            <a:chExt cx="194451" cy="309283"/>
          </a:xfrm>
        </p:grpSpPr>
        <p:sp>
          <p:nvSpPr>
            <p:cNvPr id="731" name="Google Shape;731;p53"/>
            <p:cNvSpPr/>
            <p:nvPr/>
          </p:nvSpPr>
          <p:spPr>
            <a:xfrm>
              <a:off x="6016824" y="1516731"/>
              <a:ext cx="194451" cy="213532"/>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chemeClr val="dk1"/>
            </a:solidFill>
            <a:ln>
              <a:noFill/>
            </a:ln>
          </p:spPr>
          <p:txBody>
            <a:bodyPr spcFirstLastPara="1" wrap="square" lIns="91425" tIns="91425" rIns="91425" bIns="91425" anchor="ctr" anchorCtr="0">
              <a:noAutofit/>
            </a:bodyPr>
            <a:lstStyle/>
            <a:p>
              <a:endParaRPr>
                <a:solidFill>
                  <a:srgbClr val="435D74"/>
                </a:solidFill>
              </a:endParaRPr>
            </a:p>
          </p:txBody>
        </p:sp>
        <p:sp>
          <p:nvSpPr>
            <p:cNvPr id="732" name="Google Shape;732;p53"/>
            <p:cNvSpPr/>
            <p:nvPr/>
          </p:nvSpPr>
          <p:spPr>
            <a:xfrm>
              <a:off x="6073680" y="1754465"/>
              <a:ext cx="74444" cy="71549"/>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chemeClr val="dk1"/>
            </a:solidFill>
            <a:ln>
              <a:noFill/>
            </a:ln>
          </p:spPr>
          <p:txBody>
            <a:bodyPr spcFirstLastPara="1" wrap="square" lIns="91425" tIns="91425" rIns="91425" bIns="91425" anchor="ctr" anchorCtr="0">
              <a:noAutofit/>
            </a:bodyPr>
            <a:lstStyle/>
            <a:p>
              <a:endParaRPr>
                <a:solidFill>
                  <a:srgbClr val="435D74"/>
                </a:solidFill>
              </a:endParaRPr>
            </a:p>
          </p:txBody>
        </p:sp>
      </p:grpSp>
      <p:grpSp>
        <p:nvGrpSpPr>
          <p:cNvPr id="733" name="Google Shape;733;p53"/>
          <p:cNvGrpSpPr/>
          <p:nvPr/>
        </p:nvGrpSpPr>
        <p:grpSpPr>
          <a:xfrm>
            <a:off x="2800378" y="1574165"/>
            <a:ext cx="194451" cy="194416"/>
            <a:chOff x="1939425" y="1329615"/>
            <a:chExt cx="194451" cy="194416"/>
          </a:xfrm>
        </p:grpSpPr>
        <p:sp>
          <p:nvSpPr>
            <p:cNvPr id="734" name="Google Shape;734;p53"/>
            <p:cNvSpPr/>
            <p:nvPr/>
          </p:nvSpPr>
          <p:spPr>
            <a:xfrm>
              <a:off x="1939425" y="1329615"/>
              <a:ext cx="194451" cy="194416"/>
            </a:xfrm>
            <a:custGeom>
              <a:avLst/>
              <a:gdLst/>
              <a:ahLst/>
              <a:cxnLst/>
              <a:rect l="l" t="t" r="r" b="b"/>
              <a:pathLst>
                <a:path w="13872" h="13872" extrusionOk="0">
                  <a:moveTo>
                    <a:pt x="5858" y="810"/>
                  </a:moveTo>
                  <a:cubicBezTo>
                    <a:pt x="8632" y="810"/>
                    <a:pt x="10895" y="3072"/>
                    <a:pt x="10895" y="5846"/>
                  </a:cubicBezTo>
                  <a:cubicBezTo>
                    <a:pt x="10895" y="8632"/>
                    <a:pt x="8632" y="10895"/>
                    <a:pt x="5858" y="10895"/>
                  </a:cubicBezTo>
                  <a:cubicBezTo>
                    <a:pt x="3072" y="10895"/>
                    <a:pt x="810" y="8632"/>
                    <a:pt x="810" y="5846"/>
                  </a:cubicBezTo>
                  <a:cubicBezTo>
                    <a:pt x="810" y="3072"/>
                    <a:pt x="3072" y="810"/>
                    <a:pt x="5858" y="810"/>
                  </a:cubicBezTo>
                  <a:close/>
                  <a:moveTo>
                    <a:pt x="10442" y="9478"/>
                  </a:moveTo>
                  <a:lnTo>
                    <a:pt x="12859" y="11907"/>
                  </a:lnTo>
                  <a:cubicBezTo>
                    <a:pt x="13002" y="12038"/>
                    <a:pt x="13050" y="12204"/>
                    <a:pt x="13050" y="12383"/>
                  </a:cubicBezTo>
                  <a:cubicBezTo>
                    <a:pt x="13050" y="12561"/>
                    <a:pt x="13002" y="12740"/>
                    <a:pt x="12859" y="12871"/>
                  </a:cubicBezTo>
                  <a:cubicBezTo>
                    <a:pt x="12728" y="13008"/>
                    <a:pt x="12553" y="13076"/>
                    <a:pt x="12377" y="13076"/>
                  </a:cubicBezTo>
                  <a:cubicBezTo>
                    <a:pt x="12201" y="13076"/>
                    <a:pt x="12026" y="13008"/>
                    <a:pt x="11895" y="12871"/>
                  </a:cubicBezTo>
                  <a:lnTo>
                    <a:pt x="9466" y="10454"/>
                  </a:lnTo>
                  <a:cubicBezTo>
                    <a:pt x="9644" y="10311"/>
                    <a:pt x="9811" y="10156"/>
                    <a:pt x="9978" y="9990"/>
                  </a:cubicBezTo>
                  <a:cubicBezTo>
                    <a:pt x="10145" y="9823"/>
                    <a:pt x="10287" y="9656"/>
                    <a:pt x="10442" y="9478"/>
                  </a:cubicBezTo>
                  <a:close/>
                  <a:moveTo>
                    <a:pt x="5858" y="0"/>
                  </a:moveTo>
                  <a:cubicBezTo>
                    <a:pt x="4287" y="0"/>
                    <a:pt x="2822" y="608"/>
                    <a:pt x="1715" y="1715"/>
                  </a:cubicBezTo>
                  <a:cubicBezTo>
                    <a:pt x="620" y="2810"/>
                    <a:pt x="0" y="4287"/>
                    <a:pt x="0" y="5846"/>
                  </a:cubicBezTo>
                  <a:cubicBezTo>
                    <a:pt x="0" y="7418"/>
                    <a:pt x="620" y="8882"/>
                    <a:pt x="1715" y="9990"/>
                  </a:cubicBezTo>
                  <a:cubicBezTo>
                    <a:pt x="2822" y="11085"/>
                    <a:pt x="4287" y="11704"/>
                    <a:pt x="5858" y="11704"/>
                  </a:cubicBezTo>
                  <a:cubicBezTo>
                    <a:pt x="6906" y="11704"/>
                    <a:pt x="7906" y="11418"/>
                    <a:pt x="8799" y="10906"/>
                  </a:cubicBezTo>
                  <a:lnTo>
                    <a:pt x="11335" y="13443"/>
                  </a:lnTo>
                  <a:cubicBezTo>
                    <a:pt x="11633" y="13740"/>
                    <a:pt x="12002" y="13871"/>
                    <a:pt x="12383" y="13871"/>
                  </a:cubicBezTo>
                  <a:cubicBezTo>
                    <a:pt x="12776" y="13871"/>
                    <a:pt x="13145" y="13728"/>
                    <a:pt x="13443" y="13443"/>
                  </a:cubicBezTo>
                  <a:cubicBezTo>
                    <a:pt x="13728" y="13157"/>
                    <a:pt x="13871" y="12788"/>
                    <a:pt x="13871" y="12383"/>
                  </a:cubicBezTo>
                  <a:cubicBezTo>
                    <a:pt x="13871" y="12002"/>
                    <a:pt x="13728" y="11609"/>
                    <a:pt x="13443" y="11323"/>
                  </a:cubicBezTo>
                  <a:lnTo>
                    <a:pt x="10918" y="8799"/>
                  </a:lnTo>
                  <a:cubicBezTo>
                    <a:pt x="11430" y="7918"/>
                    <a:pt x="11704" y="6906"/>
                    <a:pt x="11704" y="5846"/>
                  </a:cubicBezTo>
                  <a:cubicBezTo>
                    <a:pt x="11704" y="4287"/>
                    <a:pt x="11097" y="2810"/>
                    <a:pt x="9990" y="1715"/>
                  </a:cubicBezTo>
                  <a:cubicBezTo>
                    <a:pt x="8894" y="608"/>
                    <a:pt x="7418" y="0"/>
                    <a:pt x="5858"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735" name="Google Shape;735;p53"/>
            <p:cNvSpPr/>
            <p:nvPr/>
          </p:nvSpPr>
          <p:spPr>
            <a:xfrm>
              <a:off x="1969972" y="1360157"/>
              <a:ext cx="102987" cy="102968"/>
            </a:xfrm>
            <a:custGeom>
              <a:avLst/>
              <a:gdLst/>
              <a:ahLst/>
              <a:cxnLst/>
              <a:rect l="l" t="t" r="r" b="b"/>
              <a:pathLst>
                <a:path w="7347" h="7347" extrusionOk="0">
                  <a:moveTo>
                    <a:pt x="3679" y="810"/>
                  </a:moveTo>
                  <a:cubicBezTo>
                    <a:pt x="5251" y="810"/>
                    <a:pt x="6537" y="2096"/>
                    <a:pt x="6537" y="3667"/>
                  </a:cubicBezTo>
                  <a:cubicBezTo>
                    <a:pt x="6537" y="5251"/>
                    <a:pt x="5251" y="6525"/>
                    <a:pt x="3679" y="6525"/>
                  </a:cubicBezTo>
                  <a:cubicBezTo>
                    <a:pt x="2096" y="6525"/>
                    <a:pt x="822" y="5251"/>
                    <a:pt x="822" y="3667"/>
                  </a:cubicBezTo>
                  <a:cubicBezTo>
                    <a:pt x="822" y="2096"/>
                    <a:pt x="2096" y="810"/>
                    <a:pt x="3679" y="810"/>
                  </a:cubicBezTo>
                  <a:close/>
                  <a:moveTo>
                    <a:pt x="3679" y="0"/>
                  </a:moveTo>
                  <a:cubicBezTo>
                    <a:pt x="1655" y="0"/>
                    <a:pt x="0" y="1643"/>
                    <a:pt x="0" y="3667"/>
                  </a:cubicBezTo>
                  <a:cubicBezTo>
                    <a:pt x="0" y="5691"/>
                    <a:pt x="1655" y="7346"/>
                    <a:pt x="3679" y="7346"/>
                  </a:cubicBezTo>
                  <a:cubicBezTo>
                    <a:pt x="5703" y="7346"/>
                    <a:pt x="7346" y="5691"/>
                    <a:pt x="7346" y="3667"/>
                  </a:cubicBezTo>
                  <a:cubicBezTo>
                    <a:pt x="7334" y="1643"/>
                    <a:pt x="5703" y="0"/>
                    <a:pt x="3679"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736" name="Google Shape;736;p53"/>
            <p:cNvSpPr/>
            <p:nvPr/>
          </p:nvSpPr>
          <p:spPr>
            <a:xfrm>
              <a:off x="1995836" y="1391020"/>
              <a:ext cx="51248" cy="44736"/>
            </a:xfrm>
            <a:custGeom>
              <a:avLst/>
              <a:gdLst/>
              <a:ahLst/>
              <a:cxnLst/>
              <a:rect l="l" t="t" r="r" b="b"/>
              <a:pathLst>
                <a:path w="3656" h="3192" extrusionOk="0">
                  <a:moveTo>
                    <a:pt x="2382" y="811"/>
                  </a:moveTo>
                  <a:cubicBezTo>
                    <a:pt x="2465" y="811"/>
                    <a:pt x="2572" y="858"/>
                    <a:pt x="2632" y="918"/>
                  </a:cubicBezTo>
                  <a:cubicBezTo>
                    <a:pt x="2751" y="1049"/>
                    <a:pt x="2751" y="1287"/>
                    <a:pt x="2620" y="1430"/>
                  </a:cubicBezTo>
                  <a:lnTo>
                    <a:pt x="1834" y="2215"/>
                  </a:lnTo>
                  <a:lnTo>
                    <a:pt x="1037" y="1430"/>
                  </a:lnTo>
                  <a:cubicBezTo>
                    <a:pt x="906" y="1287"/>
                    <a:pt x="906" y="1049"/>
                    <a:pt x="1037" y="918"/>
                  </a:cubicBezTo>
                  <a:cubicBezTo>
                    <a:pt x="1120" y="846"/>
                    <a:pt x="1203" y="811"/>
                    <a:pt x="1298" y="811"/>
                  </a:cubicBezTo>
                  <a:cubicBezTo>
                    <a:pt x="1382" y="811"/>
                    <a:pt x="1489" y="858"/>
                    <a:pt x="1549" y="918"/>
                  </a:cubicBezTo>
                  <a:cubicBezTo>
                    <a:pt x="1632" y="1001"/>
                    <a:pt x="1736" y="1043"/>
                    <a:pt x="1840" y="1043"/>
                  </a:cubicBezTo>
                  <a:cubicBezTo>
                    <a:pt x="1944" y="1043"/>
                    <a:pt x="2049" y="1001"/>
                    <a:pt x="2132" y="918"/>
                  </a:cubicBezTo>
                  <a:cubicBezTo>
                    <a:pt x="2203" y="846"/>
                    <a:pt x="2287" y="811"/>
                    <a:pt x="2382" y="811"/>
                  </a:cubicBezTo>
                  <a:close/>
                  <a:moveTo>
                    <a:pt x="1287" y="1"/>
                  </a:moveTo>
                  <a:cubicBezTo>
                    <a:pt x="977" y="1"/>
                    <a:pt x="679" y="120"/>
                    <a:pt x="453" y="334"/>
                  </a:cubicBezTo>
                  <a:cubicBezTo>
                    <a:pt x="1" y="799"/>
                    <a:pt x="1" y="1549"/>
                    <a:pt x="453" y="1989"/>
                  </a:cubicBezTo>
                  <a:lnTo>
                    <a:pt x="1549" y="3073"/>
                  </a:lnTo>
                  <a:cubicBezTo>
                    <a:pt x="1620" y="3156"/>
                    <a:pt x="1727" y="3192"/>
                    <a:pt x="1822" y="3192"/>
                  </a:cubicBezTo>
                  <a:cubicBezTo>
                    <a:pt x="1930" y="3192"/>
                    <a:pt x="2037" y="3156"/>
                    <a:pt x="2108" y="3073"/>
                  </a:cubicBezTo>
                  <a:lnTo>
                    <a:pt x="3192" y="1989"/>
                  </a:lnTo>
                  <a:cubicBezTo>
                    <a:pt x="3656" y="1525"/>
                    <a:pt x="3656" y="787"/>
                    <a:pt x="3192" y="334"/>
                  </a:cubicBezTo>
                  <a:cubicBezTo>
                    <a:pt x="2977" y="132"/>
                    <a:pt x="2680" y="1"/>
                    <a:pt x="2370" y="1"/>
                  </a:cubicBezTo>
                  <a:cubicBezTo>
                    <a:pt x="2168" y="1"/>
                    <a:pt x="1989" y="37"/>
                    <a:pt x="1834" y="132"/>
                  </a:cubicBezTo>
                  <a:cubicBezTo>
                    <a:pt x="1668" y="37"/>
                    <a:pt x="1477" y="1"/>
                    <a:pt x="1287" y="1"/>
                  </a:cubicBezTo>
                  <a:close/>
                </a:path>
              </a:pathLst>
            </a:custGeom>
            <a:solidFill>
              <a:schemeClr val="dk1"/>
            </a:solidFill>
            <a:ln>
              <a:noFill/>
            </a:ln>
          </p:spPr>
          <p:txBody>
            <a:bodyPr spcFirstLastPara="1" wrap="square" lIns="91425" tIns="91425" rIns="91425" bIns="91425" anchor="ctr" anchorCtr="0">
              <a:noAutofit/>
            </a:bodyPr>
            <a:lstStyle/>
            <a:p>
              <a:endParaRPr/>
            </a:p>
          </p:txBody>
        </p:sp>
      </p:grpSp>
    </p:spTree>
    <p:extLst>
      <p:ext uri="{BB962C8B-B14F-4D97-AF65-F5344CB8AC3E}">
        <p14:creationId xmlns:p14="http://schemas.microsoft.com/office/powerpoint/2010/main" val="3313006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54"/>
          <p:cNvSpPr/>
          <p:nvPr/>
        </p:nvSpPr>
        <p:spPr>
          <a:xfrm>
            <a:off x="5864402" y="1271001"/>
            <a:ext cx="2566500" cy="3313500"/>
          </a:xfrm>
          <a:prstGeom prst="roundRect">
            <a:avLst>
              <a:gd name="adj" fmla="val 3820"/>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742" name="Google Shape;742;p54"/>
          <p:cNvSpPr/>
          <p:nvPr/>
        </p:nvSpPr>
        <p:spPr>
          <a:xfrm>
            <a:off x="6003751" y="1397451"/>
            <a:ext cx="2295300" cy="3046500"/>
          </a:xfrm>
          <a:prstGeom prst="roundRect">
            <a:avLst>
              <a:gd name="adj" fmla="val 4926"/>
            </a:avLst>
          </a:prstGeom>
          <a:noFill/>
          <a:ln w="2857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43" name="Google Shape;743;p54"/>
          <p:cNvSpPr/>
          <p:nvPr/>
        </p:nvSpPr>
        <p:spPr>
          <a:xfrm>
            <a:off x="713227" y="1620038"/>
            <a:ext cx="4638900" cy="2615400"/>
          </a:xfrm>
          <a:prstGeom prst="roundRect">
            <a:avLst>
              <a:gd name="adj" fmla="val 16667"/>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744" name="Google Shape;744;p54"/>
          <p:cNvSpPr/>
          <p:nvPr/>
        </p:nvSpPr>
        <p:spPr>
          <a:xfrm>
            <a:off x="884421" y="1784330"/>
            <a:ext cx="4301700" cy="2273400"/>
          </a:xfrm>
          <a:prstGeom prst="roundRect">
            <a:avLst>
              <a:gd name="adj" fmla="val 16667"/>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745" name="Google Shape;745;p54"/>
          <p:cNvSpPr/>
          <p:nvPr/>
        </p:nvSpPr>
        <p:spPr>
          <a:xfrm>
            <a:off x="2637626" y="1273715"/>
            <a:ext cx="795300" cy="7953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endParaRPr/>
          </a:p>
        </p:txBody>
      </p:sp>
      <p:sp>
        <p:nvSpPr>
          <p:cNvPr id="746" name="Google Shape;746;p54"/>
          <p:cNvSpPr/>
          <p:nvPr/>
        </p:nvSpPr>
        <p:spPr>
          <a:xfrm>
            <a:off x="2710479" y="1346581"/>
            <a:ext cx="649200" cy="6492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graphicFrame>
        <p:nvGraphicFramePr>
          <p:cNvPr id="747" name="Google Shape;747;p54"/>
          <p:cNvGraphicFramePr/>
          <p:nvPr>
            <p:extLst>
              <p:ext uri="{D42A27DB-BD31-4B8C-83A1-F6EECF244321}">
                <p14:modId xmlns:p14="http://schemas.microsoft.com/office/powerpoint/2010/main" val="1488631996"/>
              </p:ext>
            </p:extLst>
          </p:nvPr>
        </p:nvGraphicFramePr>
        <p:xfrm>
          <a:off x="6003701" y="1397450"/>
          <a:ext cx="2295400" cy="2735550"/>
        </p:xfrm>
        <a:graphic>
          <a:graphicData uri="http://schemas.openxmlformats.org/drawingml/2006/table">
            <a:tbl>
              <a:tblPr>
                <a:noFill/>
                <a:tableStyleId>{7B014852-E047-43A1-89DC-BA25084D478F}</a:tableStyleId>
              </a:tblPr>
              <a:tblGrid>
                <a:gridCol w="2295400">
                  <a:extLst>
                    <a:ext uri="{9D8B030D-6E8A-4147-A177-3AD203B41FA5}">
                      <a16:colId xmlns:a16="http://schemas.microsoft.com/office/drawing/2014/main" val="20000"/>
                    </a:ext>
                  </a:extLst>
                </a:gridCol>
              </a:tblGrid>
              <a:tr h="1177286">
                <a:tc>
                  <a:txBody>
                    <a:bodyPr/>
                    <a:lstStyle/>
                    <a:p>
                      <a:pPr marL="0" lvl="0" indent="0" algn="l" rtl="0">
                        <a:lnSpc>
                          <a:spcPct val="100000"/>
                        </a:lnSpc>
                        <a:spcBef>
                          <a:spcPts val="0"/>
                        </a:spcBef>
                        <a:spcAft>
                          <a:spcPts val="0"/>
                        </a:spcAft>
                        <a:buNone/>
                      </a:pPr>
                      <a:r>
                        <a:rPr lang="en" sz="1900" b="1" dirty="0">
                          <a:solidFill>
                            <a:schemeClr val="dk1"/>
                          </a:solidFill>
                          <a:latin typeface="Work Sans"/>
                          <a:ea typeface="Work Sans"/>
                          <a:cs typeface="Work Sans"/>
                          <a:sym typeface="Work Sans"/>
                        </a:rPr>
                        <a:t>Value</a:t>
                      </a:r>
                      <a:endParaRPr sz="1900" b="1" dirty="0">
                        <a:solidFill>
                          <a:schemeClr val="dk1"/>
                        </a:solidFill>
                        <a:latin typeface="Work Sans"/>
                        <a:ea typeface="Work Sans"/>
                        <a:cs typeface="Work Sans"/>
                        <a:sym typeface="Work Sans"/>
                      </a:endParaRPr>
                    </a:p>
                    <a:p>
                      <a:pPr marL="0" lvl="0" indent="0" algn="l" rtl="0">
                        <a:lnSpc>
                          <a:spcPct val="150000"/>
                        </a:lnSpc>
                        <a:spcBef>
                          <a:spcPts val="0"/>
                        </a:spcBef>
                        <a:spcAft>
                          <a:spcPts val="0"/>
                        </a:spcAft>
                        <a:buNone/>
                      </a:pPr>
                      <a:r>
                        <a:rPr lang="en" sz="1900" b="1" dirty="0">
                          <a:solidFill>
                            <a:schemeClr val="dk1"/>
                          </a:solidFill>
                          <a:latin typeface="Work Sans"/>
                          <a:ea typeface="Work Sans"/>
                          <a:cs typeface="Work Sans"/>
                          <a:sym typeface="Work Sans"/>
                        </a:rPr>
                        <a:t>Proportions</a:t>
                      </a:r>
                      <a:endParaRPr sz="1900" dirty="0">
                        <a:solidFill>
                          <a:schemeClr val="dk1"/>
                        </a:solidFill>
                        <a:latin typeface="Nunito"/>
                        <a:ea typeface="Nunito"/>
                        <a:cs typeface="Nunito"/>
                        <a:sym typeface="Nunito"/>
                      </a:endParaRPr>
                    </a:p>
                    <a:p>
                      <a:pPr marL="0" lvl="0" indent="0" algn="l" rtl="0">
                        <a:spcBef>
                          <a:spcPts val="0"/>
                        </a:spcBef>
                        <a:spcAft>
                          <a:spcPts val="0"/>
                        </a:spcAft>
                        <a:buNone/>
                      </a:pPr>
                      <a:r>
                        <a:rPr lang="en" sz="1200" dirty="0">
                          <a:solidFill>
                            <a:schemeClr val="dk1"/>
                          </a:solidFill>
                          <a:latin typeface="Nunito"/>
                          <a:ea typeface="Nunito"/>
                          <a:cs typeface="Nunito"/>
                          <a:sym typeface="Nunito"/>
                        </a:rPr>
                        <a:t>What value do we deliver to the customer? </a:t>
                      </a:r>
                      <a:endParaRPr sz="1200" dirty="0">
                        <a:solidFill>
                          <a:schemeClr val="dk1"/>
                        </a:solidFill>
                        <a:latin typeface="Nunito"/>
                        <a:ea typeface="Nunito"/>
                        <a:cs typeface="Nunito"/>
                        <a:sym typeface="Nunito"/>
                      </a:endParaRPr>
                    </a:p>
                    <a:p>
                      <a:pPr marL="0" lvl="0" indent="0" algn="l" rtl="0">
                        <a:spcBef>
                          <a:spcPts val="0"/>
                        </a:spcBef>
                        <a:spcAft>
                          <a:spcPts val="0"/>
                        </a:spcAft>
                        <a:buNone/>
                      </a:pPr>
                      <a:r>
                        <a:rPr lang="en" sz="1200" dirty="0">
                          <a:solidFill>
                            <a:schemeClr val="dk1"/>
                          </a:solidFill>
                          <a:latin typeface="Nunito"/>
                          <a:ea typeface="Nunito"/>
                          <a:cs typeface="Nunito"/>
                          <a:sym typeface="Nunito"/>
                        </a:rPr>
                        <a:t>Which one of our customer’s problems are we helping to solve? </a:t>
                      </a:r>
                      <a:endParaRPr sz="1200" dirty="0">
                        <a:solidFill>
                          <a:schemeClr val="dk1"/>
                        </a:solidFill>
                        <a:latin typeface="Nunito"/>
                        <a:ea typeface="Nunito"/>
                        <a:cs typeface="Nunito"/>
                        <a:sym typeface="Nunito"/>
                      </a:endParaRPr>
                    </a:p>
                    <a:p>
                      <a:pPr marL="0" lvl="0" indent="0" algn="l" rtl="0">
                        <a:spcBef>
                          <a:spcPts val="0"/>
                        </a:spcBef>
                        <a:spcAft>
                          <a:spcPts val="0"/>
                        </a:spcAft>
                        <a:buNone/>
                      </a:pPr>
                      <a:r>
                        <a:rPr lang="en" sz="1200" dirty="0">
                          <a:solidFill>
                            <a:schemeClr val="dk1"/>
                          </a:solidFill>
                          <a:latin typeface="Nunito"/>
                          <a:ea typeface="Nunito"/>
                          <a:cs typeface="Nunito"/>
                          <a:sym typeface="Nunito"/>
                        </a:rPr>
                        <a:t>What bundles of products and services are we offering to each customer segment? </a:t>
                      </a:r>
                      <a:endParaRPr sz="1200" dirty="0">
                        <a:solidFill>
                          <a:schemeClr val="dk1"/>
                        </a:solidFill>
                        <a:latin typeface="Nunito"/>
                        <a:ea typeface="Nunito"/>
                        <a:cs typeface="Nunito"/>
                        <a:sym typeface="Nunito"/>
                      </a:endParaRPr>
                    </a:p>
                    <a:p>
                      <a:pPr marL="0" lvl="0" indent="0" algn="l" rtl="0">
                        <a:spcBef>
                          <a:spcPts val="0"/>
                        </a:spcBef>
                        <a:spcAft>
                          <a:spcPts val="0"/>
                        </a:spcAft>
                        <a:buNone/>
                      </a:pPr>
                      <a:r>
                        <a:rPr lang="en" sz="1200" dirty="0">
                          <a:solidFill>
                            <a:schemeClr val="dk1"/>
                          </a:solidFill>
                          <a:latin typeface="Nunito"/>
                          <a:ea typeface="Nunito"/>
                          <a:cs typeface="Nunito"/>
                          <a:sym typeface="Nunito"/>
                        </a:rPr>
                        <a:t>Which customer needs are we satisfying?</a:t>
                      </a:r>
                      <a:endParaRPr sz="1200" b="1" dirty="0">
                        <a:solidFill>
                          <a:schemeClr val="dk1"/>
                        </a:solidFill>
                        <a:latin typeface="Work Sans"/>
                        <a:ea typeface="Work Sans"/>
                        <a:cs typeface="Work Sans"/>
                        <a:sym typeface="Work Sans"/>
                      </a:endParaRPr>
                    </a:p>
                  </a:txBody>
                  <a:tcPr marL="182875" marR="91425" marT="91425" marB="91425">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48" name="Google Shape;748;p54"/>
          <p:cNvSpPr txBox="1">
            <a:spLocks noGrp="1"/>
          </p:cNvSpPr>
          <p:nvPr>
            <p:ph type="title"/>
          </p:nvPr>
        </p:nvSpPr>
        <p:spPr>
          <a:xfrm>
            <a:off x="713225" y="539501"/>
            <a:ext cx="7717800" cy="370800"/>
          </a:xfrm>
          <a:prstGeom prst="rect">
            <a:avLst/>
          </a:prstGeom>
        </p:spPr>
        <p:txBody>
          <a:bodyPr spcFirstLastPara="1" wrap="square" lIns="91425" tIns="91425" rIns="91425" bIns="91425" anchor="ctr" anchorCtr="0">
            <a:noAutofit/>
          </a:bodyPr>
          <a:lstStyle/>
          <a:p>
            <a:r>
              <a:rPr lang="en"/>
              <a:t>Value Proportions</a:t>
            </a:r>
            <a:endParaRPr/>
          </a:p>
        </p:txBody>
      </p:sp>
      <p:sp>
        <p:nvSpPr>
          <p:cNvPr id="749" name="Google Shape;749;p54"/>
          <p:cNvSpPr txBox="1"/>
          <p:nvPr/>
        </p:nvSpPr>
        <p:spPr>
          <a:xfrm>
            <a:off x="1192351" y="2149781"/>
            <a:ext cx="3748800" cy="1870967"/>
          </a:xfrm>
          <a:prstGeom prst="rect">
            <a:avLst/>
          </a:prstGeom>
          <a:noFill/>
          <a:ln>
            <a:noFill/>
          </a:ln>
        </p:spPr>
        <p:txBody>
          <a:bodyPr spcFirstLastPara="1" wrap="square" lIns="91425" tIns="91425" rIns="91425" bIns="91425" anchor="t" anchorCtr="0">
            <a:noAutofit/>
          </a:bodyPr>
          <a:lstStyle/>
          <a:p>
            <a:pPr marL="171450" indent="-171450">
              <a:buFont typeface="Arial" panose="020B0604020202020204" pitchFamily="34" charset="0"/>
              <a:buChar char="•"/>
            </a:pPr>
            <a:r>
              <a:rPr lang="en" sz="1200" dirty="0">
                <a:solidFill>
                  <a:schemeClr val="dk1"/>
                </a:solidFill>
                <a:latin typeface="Nunito"/>
                <a:ea typeface="Nunito"/>
                <a:cs typeface="Nunito"/>
                <a:sym typeface="Nunito"/>
              </a:rPr>
              <a:t>Reduce fraudulent claims in the insurance industry which can save time and money, including reducing premiums for customers</a:t>
            </a:r>
          </a:p>
          <a:p>
            <a:endParaRPr lang="en" sz="1200" dirty="0">
              <a:solidFill>
                <a:schemeClr val="dk1"/>
              </a:solidFill>
              <a:latin typeface="Nunito"/>
              <a:ea typeface="Nunito"/>
              <a:cs typeface="Nunito"/>
              <a:sym typeface="Nunito"/>
            </a:endParaRPr>
          </a:p>
          <a:p>
            <a:pPr marL="171450" indent="-171450">
              <a:buFont typeface="Arial" panose="020B0604020202020204" pitchFamily="34" charset="0"/>
              <a:buChar char="•"/>
            </a:pPr>
            <a:r>
              <a:rPr lang="en" sz="1200" dirty="0">
                <a:solidFill>
                  <a:schemeClr val="dk1"/>
                </a:solidFill>
                <a:latin typeface="Nunito"/>
                <a:ea typeface="Nunito"/>
                <a:cs typeface="Nunito"/>
                <a:sym typeface="Nunito"/>
              </a:rPr>
              <a:t>Provide more accurate risk assessments for reinsurance companies </a:t>
            </a:r>
          </a:p>
          <a:p>
            <a:endParaRPr lang="en" sz="1200" dirty="0">
              <a:solidFill>
                <a:schemeClr val="dk1"/>
              </a:solidFill>
              <a:latin typeface="Nunito"/>
              <a:ea typeface="Nunito"/>
              <a:cs typeface="Nunito"/>
              <a:sym typeface="Nunito"/>
            </a:endParaRPr>
          </a:p>
          <a:p>
            <a:pPr marL="171450" indent="-171450">
              <a:buFont typeface="Arial" panose="020B0604020202020204" pitchFamily="34" charset="0"/>
              <a:buChar char="•"/>
            </a:pPr>
            <a:r>
              <a:rPr lang="en" sz="1200" dirty="0">
                <a:solidFill>
                  <a:schemeClr val="dk1"/>
                </a:solidFill>
                <a:latin typeface="Nunito"/>
                <a:ea typeface="Nunito"/>
                <a:cs typeface="Nunito"/>
                <a:sym typeface="Nunito"/>
              </a:rPr>
              <a:t>Improve overall accuracy and efficiency of fraud detection in the industry</a:t>
            </a:r>
          </a:p>
        </p:txBody>
      </p:sp>
      <p:grpSp>
        <p:nvGrpSpPr>
          <p:cNvPr id="750" name="Google Shape;750;p54"/>
          <p:cNvGrpSpPr/>
          <p:nvPr/>
        </p:nvGrpSpPr>
        <p:grpSpPr>
          <a:xfrm>
            <a:off x="2935451" y="1516733"/>
            <a:ext cx="194451" cy="309283"/>
            <a:chOff x="2935449" y="1516731"/>
            <a:chExt cx="194451" cy="309283"/>
          </a:xfrm>
        </p:grpSpPr>
        <p:sp>
          <p:nvSpPr>
            <p:cNvPr id="751" name="Google Shape;751;p54"/>
            <p:cNvSpPr/>
            <p:nvPr/>
          </p:nvSpPr>
          <p:spPr>
            <a:xfrm>
              <a:off x="2935449" y="1516731"/>
              <a:ext cx="194451" cy="213532"/>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chemeClr val="dk1"/>
            </a:solidFill>
            <a:ln>
              <a:noFill/>
            </a:ln>
          </p:spPr>
          <p:txBody>
            <a:bodyPr spcFirstLastPara="1" wrap="square" lIns="91425" tIns="91425" rIns="91425" bIns="91425" anchor="ctr" anchorCtr="0">
              <a:noAutofit/>
            </a:bodyPr>
            <a:lstStyle/>
            <a:p>
              <a:endParaRPr>
                <a:solidFill>
                  <a:srgbClr val="435D74"/>
                </a:solidFill>
              </a:endParaRPr>
            </a:p>
          </p:txBody>
        </p:sp>
        <p:sp>
          <p:nvSpPr>
            <p:cNvPr id="752" name="Google Shape;752;p54"/>
            <p:cNvSpPr/>
            <p:nvPr/>
          </p:nvSpPr>
          <p:spPr>
            <a:xfrm>
              <a:off x="2992305" y="1754465"/>
              <a:ext cx="74444" cy="71549"/>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chemeClr val="dk1"/>
            </a:solidFill>
            <a:ln>
              <a:noFill/>
            </a:ln>
          </p:spPr>
          <p:txBody>
            <a:bodyPr spcFirstLastPara="1" wrap="square" lIns="91425" tIns="91425" rIns="91425" bIns="91425" anchor="ctr" anchorCtr="0">
              <a:noAutofit/>
            </a:bodyPr>
            <a:lstStyle/>
            <a:p>
              <a:endParaRPr>
                <a:solidFill>
                  <a:srgbClr val="435D74"/>
                </a:solidFill>
              </a:endParaRPr>
            </a:p>
          </p:txBody>
        </p:sp>
      </p:grpSp>
      <p:grpSp>
        <p:nvGrpSpPr>
          <p:cNvPr id="753" name="Google Shape;753;p54"/>
          <p:cNvGrpSpPr/>
          <p:nvPr/>
        </p:nvGrpSpPr>
        <p:grpSpPr>
          <a:xfrm>
            <a:off x="7916951" y="1620053"/>
            <a:ext cx="194440" cy="194440"/>
            <a:chOff x="7056000" y="1375502"/>
            <a:chExt cx="194440" cy="194440"/>
          </a:xfrm>
        </p:grpSpPr>
        <p:sp>
          <p:nvSpPr>
            <p:cNvPr id="754" name="Google Shape;754;p54"/>
            <p:cNvSpPr/>
            <p:nvPr/>
          </p:nvSpPr>
          <p:spPr>
            <a:xfrm>
              <a:off x="7056000" y="1375502"/>
              <a:ext cx="194440" cy="194440"/>
            </a:xfrm>
            <a:custGeom>
              <a:avLst/>
              <a:gdLst/>
              <a:ahLst/>
              <a:cxnLst/>
              <a:rect l="l" t="t" r="r" b="b"/>
              <a:pathLst>
                <a:path w="13896" h="13896" extrusionOk="0">
                  <a:moveTo>
                    <a:pt x="7371" y="834"/>
                  </a:moveTo>
                  <a:cubicBezTo>
                    <a:pt x="8192" y="893"/>
                    <a:pt x="8966" y="1096"/>
                    <a:pt x="9657" y="1441"/>
                  </a:cubicBezTo>
                  <a:lnTo>
                    <a:pt x="8978" y="2632"/>
                  </a:lnTo>
                  <a:cubicBezTo>
                    <a:pt x="8490" y="2406"/>
                    <a:pt x="7930" y="2263"/>
                    <a:pt x="7371" y="2203"/>
                  </a:cubicBezTo>
                  <a:lnTo>
                    <a:pt x="7371" y="834"/>
                  </a:lnTo>
                  <a:close/>
                  <a:moveTo>
                    <a:pt x="10359" y="1858"/>
                  </a:moveTo>
                  <a:cubicBezTo>
                    <a:pt x="11026" y="2310"/>
                    <a:pt x="11597" y="2882"/>
                    <a:pt x="12038" y="3537"/>
                  </a:cubicBezTo>
                  <a:lnTo>
                    <a:pt x="10847" y="4227"/>
                  </a:lnTo>
                  <a:cubicBezTo>
                    <a:pt x="10526" y="3763"/>
                    <a:pt x="10133" y="3358"/>
                    <a:pt x="9681" y="3048"/>
                  </a:cubicBezTo>
                  <a:lnTo>
                    <a:pt x="10359" y="1858"/>
                  </a:lnTo>
                  <a:close/>
                  <a:moveTo>
                    <a:pt x="12455" y="4251"/>
                  </a:moveTo>
                  <a:cubicBezTo>
                    <a:pt x="12800" y="4953"/>
                    <a:pt x="13026" y="5727"/>
                    <a:pt x="13074" y="6549"/>
                  </a:cubicBezTo>
                  <a:lnTo>
                    <a:pt x="11705" y="6549"/>
                  </a:lnTo>
                  <a:cubicBezTo>
                    <a:pt x="11657" y="5977"/>
                    <a:pt x="11502" y="5430"/>
                    <a:pt x="11264" y="4942"/>
                  </a:cubicBezTo>
                  <a:lnTo>
                    <a:pt x="12455" y="4251"/>
                  </a:lnTo>
                  <a:close/>
                  <a:moveTo>
                    <a:pt x="6549" y="834"/>
                  </a:moveTo>
                  <a:lnTo>
                    <a:pt x="6549" y="2203"/>
                  </a:lnTo>
                  <a:cubicBezTo>
                    <a:pt x="4108" y="2406"/>
                    <a:pt x="2192" y="4465"/>
                    <a:pt x="2192" y="6954"/>
                  </a:cubicBezTo>
                  <a:cubicBezTo>
                    <a:pt x="2192" y="7668"/>
                    <a:pt x="2334" y="8347"/>
                    <a:pt x="2632" y="8978"/>
                  </a:cubicBezTo>
                  <a:lnTo>
                    <a:pt x="1465" y="9656"/>
                  </a:lnTo>
                  <a:cubicBezTo>
                    <a:pt x="1060" y="8835"/>
                    <a:pt x="834" y="7918"/>
                    <a:pt x="834" y="6954"/>
                  </a:cubicBezTo>
                  <a:cubicBezTo>
                    <a:pt x="822" y="3703"/>
                    <a:pt x="3370" y="1060"/>
                    <a:pt x="6549" y="834"/>
                  </a:cubicBezTo>
                  <a:close/>
                  <a:moveTo>
                    <a:pt x="13074" y="7370"/>
                  </a:moveTo>
                  <a:cubicBezTo>
                    <a:pt x="13014" y="8180"/>
                    <a:pt x="12800" y="8954"/>
                    <a:pt x="12455" y="9656"/>
                  </a:cubicBezTo>
                  <a:lnTo>
                    <a:pt x="11264" y="8978"/>
                  </a:lnTo>
                  <a:cubicBezTo>
                    <a:pt x="11502" y="8478"/>
                    <a:pt x="11657" y="7930"/>
                    <a:pt x="11705" y="7370"/>
                  </a:cubicBezTo>
                  <a:close/>
                  <a:moveTo>
                    <a:pt x="6954" y="3013"/>
                  </a:moveTo>
                  <a:cubicBezTo>
                    <a:pt x="9121" y="3013"/>
                    <a:pt x="10895" y="4787"/>
                    <a:pt x="10895" y="6966"/>
                  </a:cubicBezTo>
                  <a:cubicBezTo>
                    <a:pt x="10895" y="9133"/>
                    <a:pt x="9133" y="10907"/>
                    <a:pt x="6954" y="10907"/>
                  </a:cubicBezTo>
                  <a:cubicBezTo>
                    <a:pt x="6252" y="10907"/>
                    <a:pt x="5585" y="10728"/>
                    <a:pt x="5001" y="10407"/>
                  </a:cubicBezTo>
                  <a:cubicBezTo>
                    <a:pt x="4990" y="10407"/>
                    <a:pt x="4990" y="10383"/>
                    <a:pt x="4978" y="10383"/>
                  </a:cubicBezTo>
                  <a:cubicBezTo>
                    <a:pt x="4978" y="10383"/>
                    <a:pt x="4954" y="10371"/>
                    <a:pt x="4942" y="10371"/>
                  </a:cubicBezTo>
                  <a:cubicBezTo>
                    <a:pt x="4656" y="10204"/>
                    <a:pt x="4394" y="10002"/>
                    <a:pt x="4156" y="9764"/>
                  </a:cubicBezTo>
                  <a:cubicBezTo>
                    <a:pt x="3918" y="9525"/>
                    <a:pt x="3704" y="9252"/>
                    <a:pt x="3549" y="8978"/>
                  </a:cubicBezTo>
                  <a:cubicBezTo>
                    <a:pt x="3549" y="8954"/>
                    <a:pt x="3525" y="8954"/>
                    <a:pt x="3525" y="8942"/>
                  </a:cubicBezTo>
                  <a:cubicBezTo>
                    <a:pt x="3525" y="8930"/>
                    <a:pt x="3513" y="8930"/>
                    <a:pt x="3513" y="8906"/>
                  </a:cubicBezTo>
                  <a:cubicBezTo>
                    <a:pt x="3180" y="8335"/>
                    <a:pt x="3013" y="7668"/>
                    <a:pt x="3013" y="6966"/>
                  </a:cubicBezTo>
                  <a:cubicBezTo>
                    <a:pt x="3013" y="4787"/>
                    <a:pt x="4775" y="3013"/>
                    <a:pt x="6954" y="3013"/>
                  </a:cubicBezTo>
                  <a:close/>
                  <a:moveTo>
                    <a:pt x="3037" y="9668"/>
                  </a:moveTo>
                  <a:cubicBezTo>
                    <a:pt x="3204" y="9895"/>
                    <a:pt x="3382" y="10121"/>
                    <a:pt x="3573" y="10311"/>
                  </a:cubicBezTo>
                  <a:cubicBezTo>
                    <a:pt x="3763" y="10502"/>
                    <a:pt x="3989" y="10692"/>
                    <a:pt x="4216" y="10847"/>
                  </a:cubicBezTo>
                  <a:lnTo>
                    <a:pt x="3525" y="12026"/>
                  </a:lnTo>
                  <a:cubicBezTo>
                    <a:pt x="2894" y="11609"/>
                    <a:pt x="2311" y="11026"/>
                    <a:pt x="1858" y="10359"/>
                  </a:cubicBezTo>
                  <a:lnTo>
                    <a:pt x="3037" y="9668"/>
                  </a:lnTo>
                  <a:close/>
                  <a:moveTo>
                    <a:pt x="10847" y="9668"/>
                  </a:moveTo>
                  <a:lnTo>
                    <a:pt x="12038" y="10359"/>
                  </a:lnTo>
                  <a:cubicBezTo>
                    <a:pt x="11597" y="11026"/>
                    <a:pt x="11026" y="11609"/>
                    <a:pt x="10359" y="12038"/>
                  </a:cubicBezTo>
                  <a:lnTo>
                    <a:pt x="9681" y="10847"/>
                  </a:lnTo>
                  <a:cubicBezTo>
                    <a:pt x="10133" y="10526"/>
                    <a:pt x="10538" y="10133"/>
                    <a:pt x="10847" y="9668"/>
                  </a:cubicBezTo>
                  <a:close/>
                  <a:moveTo>
                    <a:pt x="4942" y="11276"/>
                  </a:moveTo>
                  <a:cubicBezTo>
                    <a:pt x="5430" y="11502"/>
                    <a:pt x="5990" y="11657"/>
                    <a:pt x="6549" y="11692"/>
                  </a:cubicBezTo>
                  <a:lnTo>
                    <a:pt x="6549" y="13062"/>
                  </a:lnTo>
                  <a:cubicBezTo>
                    <a:pt x="5728" y="13002"/>
                    <a:pt x="4954" y="12800"/>
                    <a:pt x="4263" y="12454"/>
                  </a:cubicBezTo>
                  <a:lnTo>
                    <a:pt x="4942" y="11276"/>
                  </a:lnTo>
                  <a:close/>
                  <a:moveTo>
                    <a:pt x="8978" y="11264"/>
                  </a:moveTo>
                  <a:lnTo>
                    <a:pt x="9657" y="12454"/>
                  </a:lnTo>
                  <a:cubicBezTo>
                    <a:pt x="8954" y="12800"/>
                    <a:pt x="8192" y="13026"/>
                    <a:pt x="7371" y="13062"/>
                  </a:cubicBezTo>
                  <a:lnTo>
                    <a:pt x="7371" y="11692"/>
                  </a:lnTo>
                  <a:cubicBezTo>
                    <a:pt x="7930" y="11657"/>
                    <a:pt x="8490" y="11502"/>
                    <a:pt x="8978" y="11264"/>
                  </a:cubicBezTo>
                  <a:close/>
                  <a:moveTo>
                    <a:pt x="6954" y="0"/>
                  </a:moveTo>
                  <a:cubicBezTo>
                    <a:pt x="5085" y="0"/>
                    <a:pt x="3346" y="727"/>
                    <a:pt x="2037" y="2036"/>
                  </a:cubicBezTo>
                  <a:cubicBezTo>
                    <a:pt x="727" y="3346"/>
                    <a:pt x="1" y="5084"/>
                    <a:pt x="1" y="6954"/>
                  </a:cubicBezTo>
                  <a:cubicBezTo>
                    <a:pt x="1" y="8811"/>
                    <a:pt x="727" y="10549"/>
                    <a:pt x="2037" y="11859"/>
                  </a:cubicBezTo>
                  <a:cubicBezTo>
                    <a:pt x="3346" y="13169"/>
                    <a:pt x="5085" y="13895"/>
                    <a:pt x="6954" y="13895"/>
                  </a:cubicBezTo>
                  <a:cubicBezTo>
                    <a:pt x="8811" y="13895"/>
                    <a:pt x="10550" y="13169"/>
                    <a:pt x="11859" y="11859"/>
                  </a:cubicBezTo>
                  <a:cubicBezTo>
                    <a:pt x="13169" y="10549"/>
                    <a:pt x="13895" y="8811"/>
                    <a:pt x="13895" y="6954"/>
                  </a:cubicBezTo>
                  <a:cubicBezTo>
                    <a:pt x="13895" y="5084"/>
                    <a:pt x="13169" y="3346"/>
                    <a:pt x="11859" y="2036"/>
                  </a:cubicBezTo>
                  <a:cubicBezTo>
                    <a:pt x="10550" y="727"/>
                    <a:pt x="8811" y="0"/>
                    <a:pt x="6954"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755" name="Google Shape;755;p54"/>
            <p:cNvSpPr/>
            <p:nvPr/>
          </p:nvSpPr>
          <p:spPr>
            <a:xfrm>
              <a:off x="7125315" y="1445573"/>
              <a:ext cx="55662" cy="54739"/>
            </a:xfrm>
            <a:custGeom>
              <a:avLst/>
              <a:gdLst/>
              <a:ahLst/>
              <a:cxnLst/>
              <a:rect l="l" t="t" r="r" b="b"/>
              <a:pathLst>
                <a:path w="3978" h="3912" extrusionOk="0">
                  <a:moveTo>
                    <a:pt x="3540" y="0"/>
                  </a:moveTo>
                  <a:cubicBezTo>
                    <a:pt x="3439" y="0"/>
                    <a:pt x="3335" y="42"/>
                    <a:pt x="3251" y="125"/>
                  </a:cubicBezTo>
                  <a:lnTo>
                    <a:pt x="167" y="3209"/>
                  </a:lnTo>
                  <a:cubicBezTo>
                    <a:pt x="1" y="3375"/>
                    <a:pt x="1" y="3625"/>
                    <a:pt x="167" y="3792"/>
                  </a:cubicBezTo>
                  <a:cubicBezTo>
                    <a:pt x="239" y="3864"/>
                    <a:pt x="346" y="3911"/>
                    <a:pt x="453" y="3911"/>
                  </a:cubicBezTo>
                  <a:cubicBezTo>
                    <a:pt x="560" y="3911"/>
                    <a:pt x="656" y="3864"/>
                    <a:pt x="739" y="3792"/>
                  </a:cubicBezTo>
                  <a:lnTo>
                    <a:pt x="3811" y="708"/>
                  </a:lnTo>
                  <a:cubicBezTo>
                    <a:pt x="3977" y="542"/>
                    <a:pt x="3977" y="292"/>
                    <a:pt x="3811" y="125"/>
                  </a:cubicBezTo>
                  <a:cubicBezTo>
                    <a:pt x="3739" y="42"/>
                    <a:pt x="3641" y="0"/>
                    <a:pt x="3540"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756" name="Google Shape;756;p54"/>
            <p:cNvSpPr/>
            <p:nvPr/>
          </p:nvSpPr>
          <p:spPr>
            <a:xfrm>
              <a:off x="7164975" y="1484478"/>
              <a:ext cx="11180" cy="11166"/>
            </a:xfrm>
            <a:custGeom>
              <a:avLst/>
              <a:gdLst/>
              <a:ahLst/>
              <a:cxnLst/>
              <a:rect l="l" t="t" r="r" b="b"/>
              <a:pathLst>
                <a:path w="799" h="798" extrusionOk="0">
                  <a:moveTo>
                    <a:pt x="405" y="0"/>
                  </a:moveTo>
                  <a:cubicBezTo>
                    <a:pt x="298" y="0"/>
                    <a:pt x="191" y="36"/>
                    <a:pt x="120" y="119"/>
                  </a:cubicBezTo>
                  <a:cubicBezTo>
                    <a:pt x="48" y="191"/>
                    <a:pt x="0" y="298"/>
                    <a:pt x="0" y="393"/>
                  </a:cubicBezTo>
                  <a:cubicBezTo>
                    <a:pt x="0" y="500"/>
                    <a:pt x="48" y="607"/>
                    <a:pt x="120" y="679"/>
                  </a:cubicBezTo>
                  <a:cubicBezTo>
                    <a:pt x="191" y="750"/>
                    <a:pt x="298" y="798"/>
                    <a:pt x="405" y="798"/>
                  </a:cubicBezTo>
                  <a:cubicBezTo>
                    <a:pt x="501" y="798"/>
                    <a:pt x="608" y="750"/>
                    <a:pt x="679" y="679"/>
                  </a:cubicBezTo>
                  <a:cubicBezTo>
                    <a:pt x="751" y="607"/>
                    <a:pt x="798" y="500"/>
                    <a:pt x="798" y="393"/>
                  </a:cubicBezTo>
                  <a:cubicBezTo>
                    <a:pt x="798" y="298"/>
                    <a:pt x="751" y="191"/>
                    <a:pt x="679" y="119"/>
                  </a:cubicBezTo>
                  <a:cubicBezTo>
                    <a:pt x="608" y="36"/>
                    <a:pt x="501" y="0"/>
                    <a:pt x="405"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757" name="Google Shape;757;p54"/>
            <p:cNvSpPr/>
            <p:nvPr/>
          </p:nvSpPr>
          <p:spPr>
            <a:xfrm>
              <a:off x="7130311" y="1449981"/>
              <a:ext cx="11348" cy="11348"/>
            </a:xfrm>
            <a:custGeom>
              <a:avLst/>
              <a:gdLst/>
              <a:ahLst/>
              <a:cxnLst/>
              <a:rect l="l" t="t" r="r" b="b"/>
              <a:pathLst>
                <a:path w="811" h="811" extrusionOk="0">
                  <a:moveTo>
                    <a:pt x="406" y="1"/>
                  </a:moveTo>
                  <a:cubicBezTo>
                    <a:pt x="299" y="1"/>
                    <a:pt x="203" y="48"/>
                    <a:pt x="120" y="120"/>
                  </a:cubicBezTo>
                  <a:cubicBezTo>
                    <a:pt x="49" y="203"/>
                    <a:pt x="1" y="298"/>
                    <a:pt x="1" y="405"/>
                  </a:cubicBezTo>
                  <a:cubicBezTo>
                    <a:pt x="1" y="513"/>
                    <a:pt x="49" y="620"/>
                    <a:pt x="120" y="691"/>
                  </a:cubicBezTo>
                  <a:cubicBezTo>
                    <a:pt x="203" y="763"/>
                    <a:pt x="299" y="810"/>
                    <a:pt x="406" y="810"/>
                  </a:cubicBezTo>
                  <a:cubicBezTo>
                    <a:pt x="513" y="810"/>
                    <a:pt x="620" y="763"/>
                    <a:pt x="692" y="691"/>
                  </a:cubicBezTo>
                  <a:cubicBezTo>
                    <a:pt x="763" y="620"/>
                    <a:pt x="811" y="513"/>
                    <a:pt x="811" y="405"/>
                  </a:cubicBezTo>
                  <a:cubicBezTo>
                    <a:pt x="811" y="298"/>
                    <a:pt x="763" y="203"/>
                    <a:pt x="692" y="120"/>
                  </a:cubicBezTo>
                  <a:cubicBezTo>
                    <a:pt x="620" y="48"/>
                    <a:pt x="513" y="1"/>
                    <a:pt x="406" y="1"/>
                  </a:cubicBezTo>
                  <a:close/>
                </a:path>
              </a:pathLst>
            </a:custGeom>
            <a:solidFill>
              <a:schemeClr val="dk1"/>
            </a:solidFill>
            <a:ln>
              <a:noFill/>
            </a:ln>
          </p:spPr>
          <p:txBody>
            <a:bodyPr spcFirstLastPara="1" wrap="square" lIns="91425" tIns="91425" rIns="91425" bIns="91425" anchor="ctr" anchorCtr="0">
              <a:noAutofit/>
            </a:bodyPr>
            <a:lstStyle/>
            <a:p>
              <a:endParaRPr/>
            </a:p>
          </p:txBody>
        </p:sp>
      </p:grpSp>
    </p:spTree>
    <p:extLst>
      <p:ext uri="{BB962C8B-B14F-4D97-AF65-F5344CB8AC3E}">
        <p14:creationId xmlns:p14="http://schemas.microsoft.com/office/powerpoint/2010/main" val="1763479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55"/>
          <p:cNvSpPr/>
          <p:nvPr/>
        </p:nvSpPr>
        <p:spPr>
          <a:xfrm>
            <a:off x="713226" y="1264276"/>
            <a:ext cx="2566500" cy="3313500"/>
          </a:xfrm>
          <a:prstGeom prst="roundRect">
            <a:avLst>
              <a:gd name="adj" fmla="val 3820"/>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763" name="Google Shape;763;p55"/>
          <p:cNvSpPr/>
          <p:nvPr/>
        </p:nvSpPr>
        <p:spPr>
          <a:xfrm>
            <a:off x="852651" y="1397451"/>
            <a:ext cx="2295300" cy="3046500"/>
          </a:xfrm>
          <a:prstGeom prst="roundRect">
            <a:avLst>
              <a:gd name="adj" fmla="val 4926"/>
            </a:avLst>
          </a:prstGeom>
          <a:noFill/>
          <a:ln w="2857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64" name="Google Shape;764;p55"/>
          <p:cNvSpPr/>
          <p:nvPr/>
        </p:nvSpPr>
        <p:spPr>
          <a:xfrm>
            <a:off x="3792002" y="1620038"/>
            <a:ext cx="4638900" cy="2615400"/>
          </a:xfrm>
          <a:prstGeom prst="roundRect">
            <a:avLst>
              <a:gd name="adj" fmla="val 16667"/>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765" name="Google Shape;765;p55"/>
          <p:cNvSpPr/>
          <p:nvPr/>
        </p:nvSpPr>
        <p:spPr>
          <a:xfrm>
            <a:off x="3963195" y="1784330"/>
            <a:ext cx="4301700" cy="2273400"/>
          </a:xfrm>
          <a:prstGeom prst="roundRect">
            <a:avLst>
              <a:gd name="adj" fmla="val 16667"/>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766" name="Google Shape;766;p55"/>
          <p:cNvSpPr/>
          <p:nvPr/>
        </p:nvSpPr>
        <p:spPr>
          <a:xfrm>
            <a:off x="5716402" y="1273715"/>
            <a:ext cx="795300" cy="7953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endParaRPr/>
          </a:p>
        </p:txBody>
      </p:sp>
      <p:sp>
        <p:nvSpPr>
          <p:cNvPr id="767" name="Google Shape;767;p55"/>
          <p:cNvSpPr/>
          <p:nvPr/>
        </p:nvSpPr>
        <p:spPr>
          <a:xfrm>
            <a:off x="5789254" y="1346581"/>
            <a:ext cx="649200" cy="6492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graphicFrame>
        <p:nvGraphicFramePr>
          <p:cNvPr id="768" name="Google Shape;768;p55"/>
          <p:cNvGraphicFramePr/>
          <p:nvPr>
            <p:extLst>
              <p:ext uri="{D42A27DB-BD31-4B8C-83A1-F6EECF244321}">
                <p14:modId xmlns:p14="http://schemas.microsoft.com/office/powerpoint/2010/main" val="103701238"/>
              </p:ext>
            </p:extLst>
          </p:nvPr>
        </p:nvGraphicFramePr>
        <p:xfrm>
          <a:off x="852525" y="1397838"/>
          <a:ext cx="2295400" cy="2950426"/>
        </p:xfrm>
        <a:graphic>
          <a:graphicData uri="http://schemas.openxmlformats.org/drawingml/2006/table">
            <a:tbl>
              <a:tblPr>
                <a:noFill/>
                <a:tableStyleId>{7B014852-E047-43A1-89DC-BA25084D478F}</a:tableStyleId>
              </a:tblPr>
              <a:tblGrid>
                <a:gridCol w="2295400">
                  <a:extLst>
                    <a:ext uri="{9D8B030D-6E8A-4147-A177-3AD203B41FA5}">
                      <a16:colId xmlns:a16="http://schemas.microsoft.com/office/drawing/2014/main" val="20000"/>
                    </a:ext>
                  </a:extLst>
                </a:gridCol>
              </a:tblGrid>
              <a:tr h="2950426">
                <a:tc>
                  <a:txBody>
                    <a:bodyPr/>
                    <a:lstStyle/>
                    <a:p>
                      <a:pPr marL="0" lvl="0" indent="0" algn="l" rtl="0">
                        <a:spcBef>
                          <a:spcPts val="0"/>
                        </a:spcBef>
                        <a:spcAft>
                          <a:spcPts val="0"/>
                        </a:spcAft>
                        <a:buNone/>
                      </a:pPr>
                      <a:r>
                        <a:rPr lang="en" sz="1900" b="1" dirty="0">
                          <a:solidFill>
                            <a:schemeClr val="dk1"/>
                          </a:solidFill>
                          <a:latin typeface="Work Sans"/>
                          <a:ea typeface="Work Sans"/>
                          <a:cs typeface="Work Sans"/>
                          <a:sym typeface="Work Sans"/>
                        </a:rPr>
                        <a:t>Customer Relationship</a:t>
                      </a:r>
                      <a:endParaRPr sz="1900" b="1" dirty="0">
                        <a:solidFill>
                          <a:schemeClr val="dk1"/>
                        </a:solidFill>
                        <a:latin typeface="Work Sans"/>
                        <a:ea typeface="Work Sans"/>
                        <a:cs typeface="Work Sans"/>
                        <a:sym typeface="Work Sans"/>
                      </a:endParaRPr>
                    </a:p>
                    <a:p>
                      <a:pPr marL="0" lvl="0" indent="0" algn="l" rtl="0">
                        <a:spcBef>
                          <a:spcPts val="0"/>
                        </a:spcBef>
                        <a:spcAft>
                          <a:spcPts val="0"/>
                        </a:spcAft>
                        <a:buNone/>
                      </a:pPr>
                      <a:endParaRPr sz="1100" b="1" dirty="0">
                        <a:solidFill>
                          <a:schemeClr val="dk1"/>
                        </a:solidFill>
                        <a:latin typeface="Work Sans"/>
                        <a:ea typeface="Work Sans"/>
                        <a:cs typeface="Work Sans"/>
                        <a:sym typeface="Work Sans"/>
                      </a:endParaRPr>
                    </a:p>
                    <a:p>
                      <a:pPr marL="0" lvl="0" indent="0" algn="l" rtl="0">
                        <a:spcBef>
                          <a:spcPts val="0"/>
                        </a:spcBef>
                        <a:spcAft>
                          <a:spcPts val="0"/>
                        </a:spcAft>
                        <a:buNone/>
                      </a:pPr>
                      <a:r>
                        <a:rPr lang="en" sz="1200" dirty="0">
                          <a:solidFill>
                            <a:schemeClr val="dk1"/>
                          </a:solidFill>
                          <a:latin typeface="Nunito"/>
                          <a:ea typeface="Nunito"/>
                          <a:cs typeface="Nunito"/>
                          <a:sym typeface="Nunito"/>
                        </a:rPr>
                        <a:t>What type of relationship does each of our customer segments expect us to establish and maintain with them? </a:t>
                      </a:r>
                      <a:endParaRPr sz="1200" dirty="0">
                        <a:solidFill>
                          <a:schemeClr val="dk1"/>
                        </a:solidFill>
                        <a:latin typeface="Nunito"/>
                        <a:ea typeface="Nunito"/>
                        <a:cs typeface="Nunito"/>
                        <a:sym typeface="Nunito"/>
                      </a:endParaRPr>
                    </a:p>
                    <a:p>
                      <a:pPr marL="0" lvl="0" indent="0" algn="l" rtl="0">
                        <a:spcBef>
                          <a:spcPts val="0"/>
                        </a:spcBef>
                        <a:spcAft>
                          <a:spcPts val="0"/>
                        </a:spcAft>
                        <a:buNone/>
                      </a:pPr>
                      <a:r>
                        <a:rPr lang="en" sz="1200" dirty="0">
                          <a:solidFill>
                            <a:schemeClr val="dk1"/>
                          </a:solidFill>
                          <a:latin typeface="Nunito"/>
                          <a:ea typeface="Nunito"/>
                          <a:cs typeface="Nunito"/>
                          <a:sym typeface="Nunito"/>
                        </a:rPr>
                        <a:t>Which ones have we established? </a:t>
                      </a:r>
                      <a:endParaRPr sz="1200" dirty="0">
                        <a:solidFill>
                          <a:schemeClr val="dk1"/>
                        </a:solidFill>
                        <a:latin typeface="Nunito"/>
                        <a:ea typeface="Nunito"/>
                        <a:cs typeface="Nunito"/>
                        <a:sym typeface="Nunito"/>
                      </a:endParaRPr>
                    </a:p>
                    <a:p>
                      <a:pPr marL="0" lvl="0" indent="0" algn="l" rtl="0">
                        <a:spcBef>
                          <a:spcPts val="0"/>
                        </a:spcBef>
                        <a:spcAft>
                          <a:spcPts val="0"/>
                        </a:spcAft>
                        <a:buNone/>
                      </a:pPr>
                      <a:r>
                        <a:rPr lang="en" sz="1200" dirty="0">
                          <a:solidFill>
                            <a:schemeClr val="dk1"/>
                          </a:solidFill>
                          <a:latin typeface="Nunito"/>
                          <a:ea typeface="Nunito"/>
                          <a:cs typeface="Nunito"/>
                          <a:sym typeface="Nunito"/>
                        </a:rPr>
                        <a:t>How are they integrated with the rest of our business model?</a:t>
                      </a:r>
                      <a:endParaRPr sz="1200" dirty="0">
                        <a:solidFill>
                          <a:schemeClr val="dk1"/>
                        </a:solidFill>
                        <a:latin typeface="Nunito"/>
                        <a:ea typeface="Nunito"/>
                        <a:cs typeface="Nunito"/>
                        <a:sym typeface="Nunito"/>
                      </a:endParaRPr>
                    </a:p>
                    <a:p>
                      <a:pPr marL="0" lvl="0" indent="0" algn="l" rtl="0">
                        <a:spcBef>
                          <a:spcPts val="0"/>
                        </a:spcBef>
                        <a:spcAft>
                          <a:spcPts val="0"/>
                        </a:spcAft>
                        <a:buNone/>
                      </a:pPr>
                      <a:r>
                        <a:rPr lang="en" sz="1200" dirty="0">
                          <a:solidFill>
                            <a:schemeClr val="dk1"/>
                          </a:solidFill>
                          <a:latin typeface="Nunito"/>
                          <a:ea typeface="Nunito"/>
                          <a:cs typeface="Nunito"/>
                          <a:sym typeface="Nunito"/>
                        </a:rPr>
                        <a:t>How costly are they?</a:t>
                      </a:r>
                      <a:endParaRPr sz="1200" b="1" dirty="0">
                        <a:solidFill>
                          <a:schemeClr val="dk1"/>
                        </a:solidFill>
                        <a:latin typeface="Work Sans"/>
                        <a:ea typeface="Work Sans"/>
                        <a:cs typeface="Work Sans"/>
                        <a:sym typeface="Work Sans"/>
                      </a:endParaRPr>
                    </a:p>
                  </a:txBody>
                  <a:tcPr marL="182875" marR="91425" marT="91425" marB="91425">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69" name="Google Shape;769;p55"/>
          <p:cNvSpPr txBox="1">
            <a:spLocks noGrp="1"/>
          </p:cNvSpPr>
          <p:nvPr>
            <p:ph type="title"/>
          </p:nvPr>
        </p:nvSpPr>
        <p:spPr>
          <a:xfrm>
            <a:off x="713225" y="539501"/>
            <a:ext cx="7717800" cy="370800"/>
          </a:xfrm>
          <a:prstGeom prst="rect">
            <a:avLst/>
          </a:prstGeom>
        </p:spPr>
        <p:txBody>
          <a:bodyPr spcFirstLastPara="1" wrap="square" lIns="91425" tIns="91425" rIns="91425" bIns="91425" anchor="ctr" anchorCtr="0">
            <a:noAutofit/>
          </a:bodyPr>
          <a:lstStyle/>
          <a:p>
            <a:r>
              <a:rPr lang="en"/>
              <a:t>Customer Relationship</a:t>
            </a:r>
            <a:endParaRPr/>
          </a:p>
        </p:txBody>
      </p:sp>
      <p:sp>
        <p:nvSpPr>
          <p:cNvPr id="770" name="Google Shape;770;p55"/>
          <p:cNvSpPr txBox="1"/>
          <p:nvPr/>
        </p:nvSpPr>
        <p:spPr>
          <a:xfrm>
            <a:off x="4185678" y="2331390"/>
            <a:ext cx="3924900" cy="1083321"/>
          </a:xfrm>
          <a:prstGeom prst="rect">
            <a:avLst/>
          </a:prstGeom>
          <a:noFill/>
          <a:ln>
            <a:noFill/>
          </a:ln>
        </p:spPr>
        <p:txBody>
          <a:bodyPr spcFirstLastPara="1" wrap="square" lIns="91425" tIns="91425" rIns="91425" bIns="91425" anchor="t" anchorCtr="0">
            <a:noAutofit/>
          </a:bodyPr>
          <a:lstStyle/>
          <a:p>
            <a:pPr marL="171450" indent="-171450">
              <a:buFont typeface="Arial" panose="020B0604020202020204" pitchFamily="34" charset="0"/>
              <a:buChar char="•"/>
            </a:pPr>
            <a:r>
              <a:rPr lang="en-US" sz="1200" dirty="0">
                <a:solidFill>
                  <a:schemeClr val="dk1"/>
                </a:solidFill>
                <a:latin typeface="Nunito"/>
                <a:ea typeface="Nunito"/>
                <a:cs typeface="Nunito"/>
                <a:sym typeface="Nunito"/>
              </a:rPr>
              <a:t>Build trust with their customers by ensuring that only legitimate claims are paid out</a:t>
            </a:r>
          </a:p>
          <a:p>
            <a:pPr marL="171450" indent="-171450">
              <a:buFont typeface="Arial" panose="020B0604020202020204" pitchFamily="34" charset="0"/>
              <a:buChar char="•"/>
            </a:pPr>
            <a:endParaRPr lang="en-US" sz="1200" dirty="0">
              <a:solidFill>
                <a:schemeClr val="dk1"/>
              </a:solidFill>
              <a:latin typeface="Nunito"/>
              <a:ea typeface="Nunito"/>
              <a:cs typeface="Nunito"/>
              <a:sym typeface="Nunito"/>
            </a:endParaRPr>
          </a:p>
          <a:p>
            <a:pPr marL="171450" indent="-171450">
              <a:buFont typeface="Arial" panose="020B0604020202020204" pitchFamily="34" charset="0"/>
              <a:buChar char="•"/>
            </a:pPr>
            <a:r>
              <a:rPr lang="en-US" sz="1200" dirty="0">
                <a:solidFill>
                  <a:schemeClr val="dk1"/>
                </a:solidFill>
                <a:latin typeface="Nunito"/>
                <a:ea typeface="Nunito"/>
                <a:cs typeface="Nunito"/>
                <a:sym typeface="Nunito"/>
              </a:rPr>
              <a:t>Build trust and credibility with insurance and reinsurance companies</a:t>
            </a:r>
            <a:endParaRPr sz="1200" dirty="0">
              <a:solidFill>
                <a:schemeClr val="dk1"/>
              </a:solidFill>
              <a:latin typeface="Nunito"/>
              <a:ea typeface="Nunito"/>
              <a:cs typeface="Nunito"/>
              <a:sym typeface="Nunito"/>
            </a:endParaRPr>
          </a:p>
        </p:txBody>
      </p:sp>
      <p:grpSp>
        <p:nvGrpSpPr>
          <p:cNvPr id="771" name="Google Shape;771;p55"/>
          <p:cNvGrpSpPr/>
          <p:nvPr/>
        </p:nvGrpSpPr>
        <p:grpSpPr>
          <a:xfrm>
            <a:off x="6016828" y="1516733"/>
            <a:ext cx="194451" cy="309283"/>
            <a:chOff x="6016824" y="1516731"/>
            <a:chExt cx="194451" cy="309283"/>
          </a:xfrm>
        </p:grpSpPr>
        <p:sp>
          <p:nvSpPr>
            <p:cNvPr id="772" name="Google Shape;772;p55"/>
            <p:cNvSpPr/>
            <p:nvPr/>
          </p:nvSpPr>
          <p:spPr>
            <a:xfrm>
              <a:off x="6016824" y="1516731"/>
              <a:ext cx="194451" cy="213532"/>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chemeClr val="dk1"/>
            </a:solidFill>
            <a:ln>
              <a:noFill/>
            </a:ln>
          </p:spPr>
          <p:txBody>
            <a:bodyPr spcFirstLastPara="1" wrap="square" lIns="91425" tIns="91425" rIns="91425" bIns="91425" anchor="ctr" anchorCtr="0">
              <a:noAutofit/>
            </a:bodyPr>
            <a:lstStyle/>
            <a:p>
              <a:endParaRPr>
                <a:solidFill>
                  <a:srgbClr val="435D74"/>
                </a:solidFill>
              </a:endParaRPr>
            </a:p>
          </p:txBody>
        </p:sp>
        <p:sp>
          <p:nvSpPr>
            <p:cNvPr id="773" name="Google Shape;773;p55"/>
            <p:cNvSpPr/>
            <p:nvPr/>
          </p:nvSpPr>
          <p:spPr>
            <a:xfrm>
              <a:off x="6073680" y="1754465"/>
              <a:ext cx="74444" cy="71549"/>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chemeClr val="dk1"/>
            </a:solidFill>
            <a:ln>
              <a:noFill/>
            </a:ln>
          </p:spPr>
          <p:txBody>
            <a:bodyPr spcFirstLastPara="1" wrap="square" lIns="91425" tIns="91425" rIns="91425" bIns="91425" anchor="ctr" anchorCtr="0">
              <a:noAutofit/>
            </a:bodyPr>
            <a:lstStyle/>
            <a:p>
              <a:endParaRPr>
                <a:solidFill>
                  <a:srgbClr val="435D74"/>
                </a:solidFill>
              </a:endParaRPr>
            </a:p>
          </p:txBody>
        </p:sp>
      </p:grpSp>
      <p:grpSp>
        <p:nvGrpSpPr>
          <p:cNvPr id="774" name="Google Shape;774;p55"/>
          <p:cNvGrpSpPr/>
          <p:nvPr/>
        </p:nvGrpSpPr>
        <p:grpSpPr>
          <a:xfrm>
            <a:off x="2775153" y="1568890"/>
            <a:ext cx="194455" cy="194301"/>
            <a:chOff x="1914200" y="1387162"/>
            <a:chExt cx="194455" cy="194301"/>
          </a:xfrm>
        </p:grpSpPr>
        <p:sp>
          <p:nvSpPr>
            <p:cNvPr id="775" name="Google Shape;775;p55"/>
            <p:cNvSpPr/>
            <p:nvPr/>
          </p:nvSpPr>
          <p:spPr>
            <a:xfrm>
              <a:off x="1959814" y="1417467"/>
              <a:ext cx="102897" cy="102897"/>
            </a:xfrm>
            <a:custGeom>
              <a:avLst/>
              <a:gdLst/>
              <a:ahLst/>
              <a:cxnLst/>
              <a:rect l="l" t="t" r="r" b="b"/>
              <a:pathLst>
                <a:path w="7359" h="7359" extrusionOk="0">
                  <a:moveTo>
                    <a:pt x="3680" y="822"/>
                  </a:moveTo>
                  <a:cubicBezTo>
                    <a:pt x="5251" y="822"/>
                    <a:pt x="6537" y="2096"/>
                    <a:pt x="6537" y="3679"/>
                  </a:cubicBezTo>
                  <a:cubicBezTo>
                    <a:pt x="6537" y="5251"/>
                    <a:pt x="5251" y="6537"/>
                    <a:pt x="3680" y="6537"/>
                  </a:cubicBezTo>
                  <a:cubicBezTo>
                    <a:pt x="2096" y="6537"/>
                    <a:pt x="822" y="5251"/>
                    <a:pt x="822" y="3679"/>
                  </a:cubicBezTo>
                  <a:cubicBezTo>
                    <a:pt x="822" y="2096"/>
                    <a:pt x="2096" y="822"/>
                    <a:pt x="3680" y="822"/>
                  </a:cubicBezTo>
                  <a:close/>
                  <a:moveTo>
                    <a:pt x="3680" y="0"/>
                  </a:moveTo>
                  <a:cubicBezTo>
                    <a:pt x="1656" y="0"/>
                    <a:pt x="1" y="1655"/>
                    <a:pt x="1" y="3679"/>
                  </a:cubicBezTo>
                  <a:cubicBezTo>
                    <a:pt x="1" y="5704"/>
                    <a:pt x="1656" y="7359"/>
                    <a:pt x="3680" y="7359"/>
                  </a:cubicBezTo>
                  <a:cubicBezTo>
                    <a:pt x="5704" y="7359"/>
                    <a:pt x="7359" y="5704"/>
                    <a:pt x="7359" y="3679"/>
                  </a:cubicBezTo>
                  <a:cubicBezTo>
                    <a:pt x="7359" y="1655"/>
                    <a:pt x="5704" y="0"/>
                    <a:pt x="3680"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776" name="Google Shape;776;p55"/>
            <p:cNvSpPr/>
            <p:nvPr/>
          </p:nvSpPr>
          <p:spPr>
            <a:xfrm>
              <a:off x="1982789" y="1463253"/>
              <a:ext cx="56951" cy="34145"/>
            </a:xfrm>
            <a:custGeom>
              <a:avLst/>
              <a:gdLst/>
              <a:ahLst/>
              <a:cxnLst/>
              <a:rect l="l" t="t" r="r" b="b"/>
              <a:pathLst>
                <a:path w="4073" h="2442" extrusionOk="0">
                  <a:moveTo>
                    <a:pt x="3192" y="822"/>
                  </a:moveTo>
                  <a:cubicBezTo>
                    <a:pt x="3037" y="1298"/>
                    <a:pt x="2573" y="1644"/>
                    <a:pt x="2037" y="1644"/>
                  </a:cubicBezTo>
                  <a:cubicBezTo>
                    <a:pt x="1501" y="1644"/>
                    <a:pt x="1037" y="1298"/>
                    <a:pt x="870" y="822"/>
                  </a:cubicBezTo>
                  <a:close/>
                  <a:moveTo>
                    <a:pt x="394" y="1"/>
                  </a:moveTo>
                  <a:cubicBezTo>
                    <a:pt x="179" y="1"/>
                    <a:pt x="1" y="179"/>
                    <a:pt x="1" y="405"/>
                  </a:cubicBezTo>
                  <a:cubicBezTo>
                    <a:pt x="1" y="1537"/>
                    <a:pt x="906" y="2441"/>
                    <a:pt x="2037" y="2441"/>
                  </a:cubicBezTo>
                  <a:cubicBezTo>
                    <a:pt x="3168" y="2441"/>
                    <a:pt x="4073" y="1525"/>
                    <a:pt x="4073" y="405"/>
                  </a:cubicBezTo>
                  <a:cubicBezTo>
                    <a:pt x="4073" y="179"/>
                    <a:pt x="3894" y="1"/>
                    <a:pt x="3668"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777" name="Google Shape;777;p55"/>
            <p:cNvSpPr/>
            <p:nvPr/>
          </p:nvSpPr>
          <p:spPr>
            <a:xfrm>
              <a:off x="2020755" y="1443605"/>
              <a:ext cx="11340" cy="11172"/>
            </a:xfrm>
            <a:custGeom>
              <a:avLst/>
              <a:gdLst/>
              <a:ahLst/>
              <a:cxnLst/>
              <a:rect l="l" t="t" r="r" b="b"/>
              <a:pathLst>
                <a:path w="811" h="799" extrusionOk="0">
                  <a:moveTo>
                    <a:pt x="405" y="1"/>
                  </a:moveTo>
                  <a:cubicBezTo>
                    <a:pt x="298" y="1"/>
                    <a:pt x="191" y="36"/>
                    <a:pt x="120" y="120"/>
                  </a:cubicBezTo>
                  <a:cubicBezTo>
                    <a:pt x="48" y="191"/>
                    <a:pt x="0" y="298"/>
                    <a:pt x="0" y="394"/>
                  </a:cubicBezTo>
                  <a:cubicBezTo>
                    <a:pt x="0" y="501"/>
                    <a:pt x="48" y="608"/>
                    <a:pt x="120" y="679"/>
                  </a:cubicBezTo>
                  <a:cubicBezTo>
                    <a:pt x="191" y="751"/>
                    <a:pt x="298" y="798"/>
                    <a:pt x="405" y="798"/>
                  </a:cubicBezTo>
                  <a:cubicBezTo>
                    <a:pt x="512" y="798"/>
                    <a:pt x="620" y="751"/>
                    <a:pt x="691" y="679"/>
                  </a:cubicBezTo>
                  <a:cubicBezTo>
                    <a:pt x="762" y="608"/>
                    <a:pt x="810" y="501"/>
                    <a:pt x="810" y="394"/>
                  </a:cubicBezTo>
                  <a:cubicBezTo>
                    <a:pt x="810" y="298"/>
                    <a:pt x="762" y="191"/>
                    <a:pt x="691" y="120"/>
                  </a:cubicBezTo>
                  <a:cubicBezTo>
                    <a:pt x="620" y="36"/>
                    <a:pt x="512" y="1"/>
                    <a:pt x="405"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778" name="Google Shape;778;p55"/>
            <p:cNvSpPr/>
            <p:nvPr/>
          </p:nvSpPr>
          <p:spPr>
            <a:xfrm>
              <a:off x="1990452" y="1443605"/>
              <a:ext cx="11172" cy="11172"/>
            </a:xfrm>
            <a:custGeom>
              <a:avLst/>
              <a:gdLst/>
              <a:ahLst/>
              <a:cxnLst/>
              <a:rect l="l" t="t" r="r" b="b"/>
              <a:pathLst>
                <a:path w="799" h="799" extrusionOk="0">
                  <a:moveTo>
                    <a:pt x="405" y="1"/>
                  </a:moveTo>
                  <a:cubicBezTo>
                    <a:pt x="298" y="1"/>
                    <a:pt x="191" y="36"/>
                    <a:pt x="120" y="120"/>
                  </a:cubicBezTo>
                  <a:cubicBezTo>
                    <a:pt x="48" y="191"/>
                    <a:pt x="1" y="298"/>
                    <a:pt x="1" y="394"/>
                  </a:cubicBezTo>
                  <a:cubicBezTo>
                    <a:pt x="1" y="501"/>
                    <a:pt x="48" y="608"/>
                    <a:pt x="120" y="679"/>
                  </a:cubicBezTo>
                  <a:cubicBezTo>
                    <a:pt x="191" y="751"/>
                    <a:pt x="298" y="798"/>
                    <a:pt x="405" y="798"/>
                  </a:cubicBezTo>
                  <a:cubicBezTo>
                    <a:pt x="501" y="798"/>
                    <a:pt x="608" y="751"/>
                    <a:pt x="679" y="679"/>
                  </a:cubicBezTo>
                  <a:cubicBezTo>
                    <a:pt x="763" y="608"/>
                    <a:pt x="798" y="501"/>
                    <a:pt x="798" y="394"/>
                  </a:cubicBezTo>
                  <a:cubicBezTo>
                    <a:pt x="798" y="298"/>
                    <a:pt x="763" y="191"/>
                    <a:pt x="679" y="120"/>
                  </a:cubicBezTo>
                  <a:cubicBezTo>
                    <a:pt x="608" y="36"/>
                    <a:pt x="501" y="1"/>
                    <a:pt x="405"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779" name="Google Shape;779;p55"/>
            <p:cNvSpPr/>
            <p:nvPr/>
          </p:nvSpPr>
          <p:spPr>
            <a:xfrm>
              <a:off x="1914200" y="1387162"/>
              <a:ext cx="194455" cy="194301"/>
            </a:xfrm>
            <a:custGeom>
              <a:avLst/>
              <a:gdLst/>
              <a:ahLst/>
              <a:cxnLst/>
              <a:rect l="l" t="t" r="r" b="b"/>
              <a:pathLst>
                <a:path w="13907" h="13896" extrusionOk="0">
                  <a:moveTo>
                    <a:pt x="12407" y="810"/>
                  </a:moveTo>
                  <a:cubicBezTo>
                    <a:pt x="12776" y="810"/>
                    <a:pt x="13085" y="1132"/>
                    <a:pt x="13085" y="1501"/>
                  </a:cubicBezTo>
                  <a:lnTo>
                    <a:pt x="13085" y="10228"/>
                  </a:lnTo>
                  <a:cubicBezTo>
                    <a:pt x="13085" y="10597"/>
                    <a:pt x="12776" y="10907"/>
                    <a:pt x="12407" y="10907"/>
                  </a:cubicBezTo>
                  <a:lnTo>
                    <a:pt x="8037" y="10907"/>
                  </a:lnTo>
                  <a:cubicBezTo>
                    <a:pt x="7894" y="10907"/>
                    <a:pt x="7740" y="11002"/>
                    <a:pt x="7680" y="11133"/>
                  </a:cubicBezTo>
                  <a:lnTo>
                    <a:pt x="6954" y="12585"/>
                  </a:lnTo>
                  <a:lnTo>
                    <a:pt x="6227" y="11133"/>
                  </a:lnTo>
                  <a:cubicBezTo>
                    <a:pt x="6156" y="11002"/>
                    <a:pt x="6013" y="10907"/>
                    <a:pt x="5870" y="10907"/>
                  </a:cubicBezTo>
                  <a:lnTo>
                    <a:pt x="1513" y="10907"/>
                  </a:lnTo>
                  <a:cubicBezTo>
                    <a:pt x="1132" y="10907"/>
                    <a:pt x="822" y="10597"/>
                    <a:pt x="822" y="10228"/>
                  </a:cubicBezTo>
                  <a:lnTo>
                    <a:pt x="822" y="1501"/>
                  </a:lnTo>
                  <a:cubicBezTo>
                    <a:pt x="822" y="1132"/>
                    <a:pt x="1132" y="810"/>
                    <a:pt x="1513" y="810"/>
                  </a:cubicBezTo>
                  <a:close/>
                  <a:moveTo>
                    <a:pt x="1513" y="1"/>
                  </a:moveTo>
                  <a:cubicBezTo>
                    <a:pt x="679" y="1"/>
                    <a:pt x="0" y="667"/>
                    <a:pt x="0" y="1501"/>
                  </a:cubicBezTo>
                  <a:lnTo>
                    <a:pt x="0" y="10228"/>
                  </a:lnTo>
                  <a:cubicBezTo>
                    <a:pt x="0" y="11061"/>
                    <a:pt x="679" y="11728"/>
                    <a:pt x="1513" y="11728"/>
                  </a:cubicBezTo>
                  <a:lnTo>
                    <a:pt x="5620" y="11728"/>
                  </a:lnTo>
                  <a:lnTo>
                    <a:pt x="6597" y="13681"/>
                  </a:lnTo>
                  <a:cubicBezTo>
                    <a:pt x="6668" y="13812"/>
                    <a:pt x="6811" y="13895"/>
                    <a:pt x="6954" y="13895"/>
                  </a:cubicBezTo>
                  <a:cubicBezTo>
                    <a:pt x="7109" y="13895"/>
                    <a:pt x="7251" y="13812"/>
                    <a:pt x="7311" y="13681"/>
                  </a:cubicBezTo>
                  <a:lnTo>
                    <a:pt x="8299" y="11728"/>
                  </a:lnTo>
                  <a:lnTo>
                    <a:pt x="12407" y="11728"/>
                  </a:lnTo>
                  <a:cubicBezTo>
                    <a:pt x="13240" y="11728"/>
                    <a:pt x="13907" y="11061"/>
                    <a:pt x="13907" y="10228"/>
                  </a:cubicBezTo>
                  <a:lnTo>
                    <a:pt x="13907" y="1501"/>
                  </a:lnTo>
                  <a:cubicBezTo>
                    <a:pt x="13895" y="667"/>
                    <a:pt x="13216" y="1"/>
                    <a:pt x="12407" y="1"/>
                  </a:cubicBezTo>
                  <a:close/>
                </a:path>
              </a:pathLst>
            </a:custGeom>
            <a:solidFill>
              <a:schemeClr val="dk1"/>
            </a:solidFill>
            <a:ln>
              <a:noFill/>
            </a:ln>
          </p:spPr>
          <p:txBody>
            <a:bodyPr spcFirstLastPara="1" wrap="square" lIns="91425" tIns="91425" rIns="91425" bIns="91425" anchor="ctr" anchorCtr="0">
              <a:noAutofit/>
            </a:bodyPr>
            <a:lstStyle/>
            <a:p>
              <a:endParaRPr/>
            </a:p>
          </p:txBody>
        </p:sp>
      </p:grpSp>
    </p:spTree>
    <p:extLst>
      <p:ext uri="{BB962C8B-B14F-4D97-AF65-F5344CB8AC3E}">
        <p14:creationId xmlns:p14="http://schemas.microsoft.com/office/powerpoint/2010/main" val="543276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56"/>
          <p:cNvSpPr/>
          <p:nvPr/>
        </p:nvSpPr>
        <p:spPr>
          <a:xfrm>
            <a:off x="5864402" y="1271001"/>
            <a:ext cx="2566500" cy="3313500"/>
          </a:xfrm>
          <a:prstGeom prst="roundRect">
            <a:avLst>
              <a:gd name="adj" fmla="val 3820"/>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785" name="Google Shape;785;p56"/>
          <p:cNvSpPr/>
          <p:nvPr/>
        </p:nvSpPr>
        <p:spPr>
          <a:xfrm>
            <a:off x="6003751" y="1397451"/>
            <a:ext cx="2295300" cy="3046500"/>
          </a:xfrm>
          <a:prstGeom prst="roundRect">
            <a:avLst>
              <a:gd name="adj" fmla="val 4926"/>
            </a:avLst>
          </a:prstGeom>
          <a:noFill/>
          <a:ln w="2857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86" name="Google Shape;786;p56"/>
          <p:cNvSpPr/>
          <p:nvPr/>
        </p:nvSpPr>
        <p:spPr>
          <a:xfrm>
            <a:off x="713227" y="1620038"/>
            <a:ext cx="4638900" cy="2615400"/>
          </a:xfrm>
          <a:prstGeom prst="roundRect">
            <a:avLst>
              <a:gd name="adj" fmla="val 16667"/>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685800"/>
            <a:endParaRPr lang="en-US">
              <a:effectLst/>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050">
                <a:effectLst/>
                <a:latin typeface="Segoe UI" panose="020B0502040204020203" pitchFamily="34" charset="0"/>
                <a:ea typeface="Times New Roman" panose="02020603050405020304" pitchFamily="18" charset="0"/>
                <a:cs typeface="Cordia New" panose="020B0304020202020204" pitchFamily="34" charset="-34"/>
              </a:rPr>
              <a:t>Sales team that works directly with insurance and reinsurance companies to implement the model</a:t>
            </a:r>
            <a:endParaRPr lang="en-US" sz="1100">
              <a:effectLst/>
              <a:latin typeface="Calibri" panose="020F0502020204030204" pitchFamily="34" charset="0"/>
              <a:ea typeface="Calibri" panose="020F0502020204030204" pitchFamily="34" charset="0"/>
              <a:cs typeface="Cordia New" panose="020B0304020202020204" pitchFamily="34" charset="-34"/>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050">
                <a:effectLst/>
                <a:latin typeface="Segoe UI" panose="020B0502040204020203" pitchFamily="34" charset="0"/>
                <a:ea typeface="Times New Roman" panose="02020603050405020304" pitchFamily="18" charset="0"/>
                <a:cs typeface="Cordia New" panose="020B0304020202020204" pitchFamily="34" charset="-34"/>
              </a:rPr>
              <a:t>Online platform for insurance companies to access the model and its predictions</a:t>
            </a:r>
            <a:endParaRPr lang="en-US" sz="1100">
              <a:effectLst/>
              <a:latin typeface="Calibri" panose="020F0502020204030204" pitchFamily="34" charset="0"/>
              <a:ea typeface="Calibri" panose="020F0502020204030204" pitchFamily="34" charset="0"/>
              <a:cs typeface="Cordia New" panose="020B0304020202020204" pitchFamily="34" charset="-34"/>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050">
                <a:effectLst/>
                <a:latin typeface="Segoe UI" panose="020B0502040204020203" pitchFamily="34" charset="0"/>
                <a:ea typeface="Times New Roman" panose="02020603050405020304" pitchFamily="18" charset="0"/>
                <a:cs typeface="Cordia New" panose="020B0304020202020204" pitchFamily="34" charset="-34"/>
              </a:rPr>
              <a:t>Strategic partnerships with other companies in the insurance industry</a:t>
            </a:r>
            <a:endParaRPr lang="en-US" sz="1100">
              <a:effectLst/>
              <a:latin typeface="Calibri" panose="020F0502020204030204" pitchFamily="34" charset="0"/>
              <a:ea typeface="Calibri" panose="020F0502020204030204" pitchFamily="34" charset="0"/>
              <a:cs typeface="Cordia New" panose="020B0304020202020204" pitchFamily="34" charset="-34"/>
            </a:endParaRPr>
          </a:p>
        </p:txBody>
      </p:sp>
      <p:sp>
        <p:nvSpPr>
          <p:cNvPr id="787" name="Google Shape;787;p56"/>
          <p:cNvSpPr/>
          <p:nvPr/>
        </p:nvSpPr>
        <p:spPr>
          <a:xfrm>
            <a:off x="884421" y="1784330"/>
            <a:ext cx="4301700" cy="2273400"/>
          </a:xfrm>
          <a:prstGeom prst="roundRect">
            <a:avLst>
              <a:gd name="adj" fmla="val 16667"/>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788" name="Google Shape;788;p56"/>
          <p:cNvSpPr/>
          <p:nvPr/>
        </p:nvSpPr>
        <p:spPr>
          <a:xfrm>
            <a:off x="2637626" y="1273715"/>
            <a:ext cx="795300" cy="7953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endParaRPr/>
          </a:p>
        </p:txBody>
      </p:sp>
      <p:sp>
        <p:nvSpPr>
          <p:cNvPr id="789" name="Google Shape;789;p56"/>
          <p:cNvSpPr/>
          <p:nvPr/>
        </p:nvSpPr>
        <p:spPr>
          <a:xfrm>
            <a:off x="2710479" y="1346581"/>
            <a:ext cx="649200" cy="6492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graphicFrame>
        <p:nvGraphicFramePr>
          <p:cNvPr id="790" name="Google Shape;790;p56"/>
          <p:cNvGraphicFramePr/>
          <p:nvPr>
            <p:extLst>
              <p:ext uri="{D42A27DB-BD31-4B8C-83A1-F6EECF244321}">
                <p14:modId xmlns:p14="http://schemas.microsoft.com/office/powerpoint/2010/main" val="2367567062"/>
              </p:ext>
            </p:extLst>
          </p:nvPr>
        </p:nvGraphicFramePr>
        <p:xfrm>
          <a:off x="6003701" y="1397839"/>
          <a:ext cx="2295400" cy="2628870"/>
        </p:xfrm>
        <a:graphic>
          <a:graphicData uri="http://schemas.openxmlformats.org/drawingml/2006/table">
            <a:tbl>
              <a:tblPr>
                <a:noFill/>
                <a:tableStyleId>{7B014852-E047-43A1-89DC-BA25084D478F}</a:tableStyleId>
              </a:tblPr>
              <a:tblGrid>
                <a:gridCol w="2295400">
                  <a:extLst>
                    <a:ext uri="{9D8B030D-6E8A-4147-A177-3AD203B41FA5}">
                      <a16:colId xmlns:a16="http://schemas.microsoft.com/office/drawing/2014/main" val="20000"/>
                    </a:ext>
                  </a:extLst>
                </a:gridCol>
              </a:tblGrid>
              <a:tr h="2449665">
                <a:tc>
                  <a:txBody>
                    <a:bodyPr/>
                    <a:lstStyle/>
                    <a:p>
                      <a:pPr marL="0" lvl="0" indent="0" algn="l" rtl="0">
                        <a:lnSpc>
                          <a:spcPct val="150000"/>
                        </a:lnSpc>
                        <a:spcBef>
                          <a:spcPts val="0"/>
                        </a:spcBef>
                        <a:spcAft>
                          <a:spcPts val="0"/>
                        </a:spcAft>
                        <a:buNone/>
                      </a:pPr>
                      <a:r>
                        <a:rPr lang="en" sz="1900" b="1" dirty="0">
                          <a:solidFill>
                            <a:schemeClr val="dk1"/>
                          </a:solidFill>
                          <a:latin typeface="Work Sans"/>
                          <a:ea typeface="Work Sans"/>
                          <a:cs typeface="Work Sans"/>
                          <a:sym typeface="Work Sans"/>
                        </a:rPr>
                        <a:t>Channels</a:t>
                      </a:r>
                      <a:endParaRPr sz="1900" dirty="0">
                        <a:solidFill>
                          <a:schemeClr val="dk1"/>
                        </a:solidFill>
                        <a:latin typeface="Nunito"/>
                        <a:ea typeface="Nunito"/>
                        <a:cs typeface="Nunito"/>
                        <a:sym typeface="Nunito"/>
                      </a:endParaRPr>
                    </a:p>
                    <a:p>
                      <a:pPr marL="0" lvl="0" indent="0" algn="l" rtl="0">
                        <a:spcBef>
                          <a:spcPts val="0"/>
                        </a:spcBef>
                        <a:spcAft>
                          <a:spcPts val="0"/>
                        </a:spcAft>
                        <a:buNone/>
                      </a:pPr>
                      <a:r>
                        <a:rPr lang="en" sz="1200" dirty="0">
                          <a:solidFill>
                            <a:schemeClr val="dk1"/>
                          </a:solidFill>
                          <a:latin typeface="Nunito"/>
                          <a:ea typeface="Nunito"/>
                          <a:cs typeface="Nunito"/>
                          <a:sym typeface="Nunito"/>
                        </a:rPr>
                        <a:t>Through which channels do our customer segments want to be reached? </a:t>
                      </a:r>
                      <a:endParaRPr sz="1200" dirty="0">
                        <a:solidFill>
                          <a:schemeClr val="dk1"/>
                        </a:solidFill>
                        <a:latin typeface="Nunito"/>
                        <a:ea typeface="Nunito"/>
                        <a:cs typeface="Nunito"/>
                        <a:sym typeface="Nunito"/>
                      </a:endParaRPr>
                    </a:p>
                    <a:p>
                      <a:pPr marL="0" lvl="0" indent="0" algn="l" rtl="0">
                        <a:spcBef>
                          <a:spcPts val="0"/>
                        </a:spcBef>
                        <a:spcAft>
                          <a:spcPts val="0"/>
                        </a:spcAft>
                        <a:buNone/>
                      </a:pPr>
                      <a:r>
                        <a:rPr lang="en" sz="1200" dirty="0">
                          <a:solidFill>
                            <a:schemeClr val="dk1"/>
                          </a:solidFill>
                          <a:latin typeface="Nunito"/>
                          <a:ea typeface="Nunito"/>
                          <a:cs typeface="Nunito"/>
                          <a:sym typeface="Nunito"/>
                        </a:rPr>
                        <a:t>How are we reaching them now? How are our channels integrated? </a:t>
                      </a:r>
                      <a:endParaRPr sz="1200" dirty="0">
                        <a:solidFill>
                          <a:schemeClr val="dk1"/>
                        </a:solidFill>
                        <a:latin typeface="Nunito"/>
                        <a:ea typeface="Nunito"/>
                        <a:cs typeface="Nunito"/>
                        <a:sym typeface="Nunito"/>
                      </a:endParaRPr>
                    </a:p>
                    <a:p>
                      <a:pPr marL="0" lvl="0" indent="0" algn="l" rtl="0">
                        <a:spcBef>
                          <a:spcPts val="0"/>
                        </a:spcBef>
                        <a:spcAft>
                          <a:spcPts val="0"/>
                        </a:spcAft>
                        <a:buNone/>
                      </a:pPr>
                      <a:r>
                        <a:rPr lang="en" sz="1200" dirty="0">
                          <a:solidFill>
                            <a:schemeClr val="dk1"/>
                          </a:solidFill>
                          <a:latin typeface="Nunito"/>
                          <a:ea typeface="Nunito"/>
                          <a:cs typeface="Nunito"/>
                          <a:sym typeface="Nunito"/>
                        </a:rPr>
                        <a:t>Which ones work best? Which ones are most cost-efficient? How are we integrating them with customer routines?</a:t>
                      </a:r>
                      <a:endParaRPr sz="1200" dirty="0">
                        <a:solidFill>
                          <a:schemeClr val="dk1"/>
                        </a:solidFill>
                        <a:latin typeface="Nunito"/>
                        <a:ea typeface="Nunito"/>
                        <a:cs typeface="Nunito"/>
                        <a:sym typeface="Nunito"/>
                      </a:endParaRPr>
                    </a:p>
                  </a:txBody>
                  <a:tcPr marL="182875" marR="91425" marT="91425" marB="91425">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91" name="Google Shape;791;p56"/>
          <p:cNvSpPr txBox="1">
            <a:spLocks noGrp="1"/>
          </p:cNvSpPr>
          <p:nvPr>
            <p:ph type="title"/>
          </p:nvPr>
        </p:nvSpPr>
        <p:spPr>
          <a:xfrm>
            <a:off x="713225" y="539501"/>
            <a:ext cx="7717800" cy="370800"/>
          </a:xfrm>
          <a:prstGeom prst="rect">
            <a:avLst/>
          </a:prstGeom>
        </p:spPr>
        <p:txBody>
          <a:bodyPr spcFirstLastPara="1" wrap="square" lIns="91425" tIns="91425" rIns="91425" bIns="91425" anchor="ctr" anchorCtr="0">
            <a:noAutofit/>
          </a:bodyPr>
          <a:lstStyle/>
          <a:p>
            <a:r>
              <a:rPr lang="en"/>
              <a:t>Channels</a:t>
            </a:r>
            <a:endParaRPr/>
          </a:p>
        </p:txBody>
      </p:sp>
      <p:sp>
        <p:nvSpPr>
          <p:cNvPr id="792" name="Google Shape;792;p56"/>
          <p:cNvSpPr txBox="1"/>
          <p:nvPr/>
        </p:nvSpPr>
        <p:spPr>
          <a:xfrm>
            <a:off x="1095601" y="2385825"/>
            <a:ext cx="3942300" cy="1083825"/>
          </a:xfrm>
          <a:prstGeom prst="rect">
            <a:avLst/>
          </a:prstGeom>
          <a:noFill/>
          <a:ln>
            <a:noFill/>
          </a:ln>
        </p:spPr>
        <p:txBody>
          <a:bodyPr spcFirstLastPara="1" wrap="square" lIns="91425" tIns="91425" rIns="91425" bIns="91425" anchor="t" anchorCtr="0">
            <a:noAutofit/>
          </a:bodyPr>
          <a:lstStyle/>
          <a:p>
            <a:pPr marL="171450" indent="-171450">
              <a:buFont typeface="Arial" panose="020B0604020202020204" pitchFamily="34" charset="0"/>
              <a:buChar char="•"/>
            </a:pPr>
            <a:r>
              <a:rPr lang="en-US" sz="1200" dirty="0">
                <a:solidFill>
                  <a:schemeClr val="dk1"/>
                </a:solidFill>
                <a:latin typeface="Nunito"/>
                <a:ea typeface="Nunito"/>
                <a:cs typeface="Nunito"/>
                <a:sym typeface="Nunito"/>
              </a:rPr>
              <a:t>The sales team that works directly with insurance and reinsurance companies to implement the model</a:t>
            </a:r>
          </a:p>
          <a:p>
            <a:pPr marL="171450" indent="-171450">
              <a:buFont typeface="Arial" panose="020B0604020202020204" pitchFamily="34" charset="0"/>
              <a:buChar char="•"/>
            </a:pPr>
            <a:endParaRPr lang="en-US" sz="1200" dirty="0">
              <a:solidFill>
                <a:schemeClr val="dk1"/>
              </a:solidFill>
              <a:latin typeface="Nunito"/>
              <a:ea typeface="Nunito"/>
              <a:cs typeface="Nunito"/>
              <a:sym typeface="Nunito"/>
            </a:endParaRPr>
          </a:p>
          <a:p>
            <a:pPr marL="171450" indent="-171450">
              <a:buFont typeface="Arial" panose="020B0604020202020204" pitchFamily="34" charset="0"/>
              <a:buChar char="•"/>
            </a:pPr>
            <a:r>
              <a:rPr lang="en-US" sz="1200" dirty="0">
                <a:solidFill>
                  <a:schemeClr val="dk1"/>
                </a:solidFill>
                <a:latin typeface="Nunito"/>
                <a:ea typeface="Nunito"/>
                <a:cs typeface="Nunito"/>
                <a:sym typeface="Nunito"/>
              </a:rPr>
              <a:t>Online platform for insurance companies to access the model and its predictions </a:t>
            </a:r>
          </a:p>
        </p:txBody>
      </p:sp>
      <p:grpSp>
        <p:nvGrpSpPr>
          <p:cNvPr id="793" name="Google Shape;793;p56"/>
          <p:cNvGrpSpPr/>
          <p:nvPr/>
        </p:nvGrpSpPr>
        <p:grpSpPr>
          <a:xfrm>
            <a:off x="2935451" y="1516733"/>
            <a:ext cx="194451" cy="309283"/>
            <a:chOff x="2935449" y="1516731"/>
            <a:chExt cx="194451" cy="309283"/>
          </a:xfrm>
        </p:grpSpPr>
        <p:sp>
          <p:nvSpPr>
            <p:cNvPr id="794" name="Google Shape;794;p56"/>
            <p:cNvSpPr/>
            <p:nvPr/>
          </p:nvSpPr>
          <p:spPr>
            <a:xfrm>
              <a:off x="2935449" y="1516731"/>
              <a:ext cx="194451" cy="213532"/>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chemeClr val="dk1"/>
            </a:solidFill>
            <a:ln>
              <a:noFill/>
            </a:ln>
          </p:spPr>
          <p:txBody>
            <a:bodyPr spcFirstLastPara="1" wrap="square" lIns="91425" tIns="91425" rIns="91425" bIns="91425" anchor="ctr" anchorCtr="0">
              <a:noAutofit/>
            </a:bodyPr>
            <a:lstStyle/>
            <a:p>
              <a:endParaRPr>
                <a:solidFill>
                  <a:srgbClr val="435D74"/>
                </a:solidFill>
              </a:endParaRPr>
            </a:p>
          </p:txBody>
        </p:sp>
        <p:sp>
          <p:nvSpPr>
            <p:cNvPr id="795" name="Google Shape;795;p56"/>
            <p:cNvSpPr/>
            <p:nvPr/>
          </p:nvSpPr>
          <p:spPr>
            <a:xfrm>
              <a:off x="2992305" y="1754465"/>
              <a:ext cx="74444" cy="71549"/>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chemeClr val="dk1"/>
            </a:solidFill>
            <a:ln>
              <a:noFill/>
            </a:ln>
          </p:spPr>
          <p:txBody>
            <a:bodyPr spcFirstLastPara="1" wrap="square" lIns="91425" tIns="91425" rIns="91425" bIns="91425" anchor="ctr" anchorCtr="0">
              <a:noAutofit/>
            </a:bodyPr>
            <a:lstStyle/>
            <a:p>
              <a:endParaRPr>
                <a:solidFill>
                  <a:srgbClr val="435D74"/>
                </a:solidFill>
              </a:endParaRPr>
            </a:p>
          </p:txBody>
        </p:sp>
      </p:grpSp>
      <p:grpSp>
        <p:nvGrpSpPr>
          <p:cNvPr id="796" name="Google Shape;796;p56"/>
          <p:cNvGrpSpPr/>
          <p:nvPr/>
        </p:nvGrpSpPr>
        <p:grpSpPr>
          <a:xfrm>
            <a:off x="7986975" y="1536809"/>
            <a:ext cx="194464" cy="222587"/>
            <a:chOff x="7126025" y="1272181"/>
            <a:chExt cx="194464" cy="222587"/>
          </a:xfrm>
        </p:grpSpPr>
        <p:sp>
          <p:nvSpPr>
            <p:cNvPr id="797" name="Google Shape;797;p56"/>
            <p:cNvSpPr/>
            <p:nvPr/>
          </p:nvSpPr>
          <p:spPr>
            <a:xfrm>
              <a:off x="7174292" y="1306658"/>
              <a:ext cx="111134" cy="111100"/>
            </a:xfrm>
            <a:custGeom>
              <a:avLst/>
              <a:gdLst/>
              <a:ahLst/>
              <a:cxnLst/>
              <a:rect l="l" t="t" r="r" b="b"/>
              <a:pathLst>
                <a:path w="6907" h="6906" extrusionOk="0">
                  <a:moveTo>
                    <a:pt x="3453" y="810"/>
                  </a:moveTo>
                  <a:cubicBezTo>
                    <a:pt x="4918" y="810"/>
                    <a:pt x="6085" y="2000"/>
                    <a:pt x="6085" y="3441"/>
                  </a:cubicBezTo>
                  <a:cubicBezTo>
                    <a:pt x="6085" y="4894"/>
                    <a:pt x="4918" y="6084"/>
                    <a:pt x="3453" y="6084"/>
                  </a:cubicBezTo>
                  <a:cubicBezTo>
                    <a:pt x="2001" y="6084"/>
                    <a:pt x="822" y="4894"/>
                    <a:pt x="822" y="3441"/>
                  </a:cubicBezTo>
                  <a:cubicBezTo>
                    <a:pt x="822" y="1989"/>
                    <a:pt x="2013" y="810"/>
                    <a:pt x="3453" y="810"/>
                  </a:cubicBezTo>
                  <a:close/>
                  <a:moveTo>
                    <a:pt x="3453" y="0"/>
                  </a:moveTo>
                  <a:cubicBezTo>
                    <a:pt x="1548" y="0"/>
                    <a:pt x="1" y="1548"/>
                    <a:pt x="1" y="3453"/>
                  </a:cubicBezTo>
                  <a:cubicBezTo>
                    <a:pt x="1" y="5358"/>
                    <a:pt x="1548" y="6906"/>
                    <a:pt x="3453" y="6906"/>
                  </a:cubicBezTo>
                  <a:cubicBezTo>
                    <a:pt x="5358" y="6906"/>
                    <a:pt x="6906" y="5358"/>
                    <a:pt x="6906" y="3453"/>
                  </a:cubicBezTo>
                  <a:cubicBezTo>
                    <a:pt x="6906" y="1548"/>
                    <a:pt x="5358" y="0"/>
                    <a:pt x="3453"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798" name="Google Shape;798;p56"/>
            <p:cNvSpPr/>
            <p:nvPr/>
          </p:nvSpPr>
          <p:spPr>
            <a:xfrm>
              <a:off x="7203992" y="1343161"/>
              <a:ext cx="51536" cy="38015"/>
            </a:xfrm>
            <a:custGeom>
              <a:avLst/>
              <a:gdLst/>
              <a:ahLst/>
              <a:cxnLst/>
              <a:rect l="l" t="t" r="r" b="b"/>
              <a:pathLst>
                <a:path w="3203" h="2363" extrusionOk="0">
                  <a:moveTo>
                    <a:pt x="2756" y="1"/>
                  </a:moveTo>
                  <a:cubicBezTo>
                    <a:pt x="2655" y="1"/>
                    <a:pt x="2553" y="42"/>
                    <a:pt x="2477" y="124"/>
                  </a:cubicBezTo>
                  <a:lnTo>
                    <a:pt x="1226" y="1375"/>
                  </a:lnTo>
                  <a:lnTo>
                    <a:pt x="738" y="898"/>
                  </a:lnTo>
                  <a:cubicBezTo>
                    <a:pt x="661" y="815"/>
                    <a:pt x="560" y="773"/>
                    <a:pt x="457" y="773"/>
                  </a:cubicBezTo>
                  <a:cubicBezTo>
                    <a:pt x="354" y="773"/>
                    <a:pt x="250" y="815"/>
                    <a:pt x="167" y="898"/>
                  </a:cubicBezTo>
                  <a:cubicBezTo>
                    <a:pt x="0" y="1065"/>
                    <a:pt x="0" y="1315"/>
                    <a:pt x="167" y="1470"/>
                  </a:cubicBezTo>
                  <a:lnTo>
                    <a:pt x="941" y="2256"/>
                  </a:lnTo>
                  <a:cubicBezTo>
                    <a:pt x="1012" y="2327"/>
                    <a:pt x="1119" y="2363"/>
                    <a:pt x="1226" y="2363"/>
                  </a:cubicBezTo>
                  <a:cubicBezTo>
                    <a:pt x="1322" y="2363"/>
                    <a:pt x="1429" y="2327"/>
                    <a:pt x="1500" y="2256"/>
                  </a:cubicBezTo>
                  <a:lnTo>
                    <a:pt x="3036" y="720"/>
                  </a:lnTo>
                  <a:cubicBezTo>
                    <a:pt x="3203" y="553"/>
                    <a:pt x="3203" y="303"/>
                    <a:pt x="3036" y="136"/>
                  </a:cubicBezTo>
                  <a:cubicBezTo>
                    <a:pt x="2964" y="45"/>
                    <a:pt x="2860" y="1"/>
                    <a:pt x="2756"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799" name="Google Shape;799;p56"/>
            <p:cNvSpPr/>
            <p:nvPr/>
          </p:nvSpPr>
          <p:spPr>
            <a:xfrm>
              <a:off x="7126025" y="1272181"/>
              <a:ext cx="194464" cy="222587"/>
            </a:xfrm>
            <a:custGeom>
              <a:avLst/>
              <a:gdLst/>
              <a:ahLst/>
              <a:cxnLst/>
              <a:rect l="l" t="t" r="r" b="b"/>
              <a:pathLst>
                <a:path w="12086" h="13836" extrusionOk="0">
                  <a:moveTo>
                    <a:pt x="6453" y="810"/>
                  </a:moveTo>
                  <a:cubicBezTo>
                    <a:pt x="9120" y="810"/>
                    <a:pt x="11275" y="2977"/>
                    <a:pt x="11275" y="5620"/>
                  </a:cubicBezTo>
                  <a:cubicBezTo>
                    <a:pt x="11275" y="7465"/>
                    <a:pt x="10156" y="9192"/>
                    <a:pt x="8466" y="9966"/>
                  </a:cubicBezTo>
                  <a:cubicBezTo>
                    <a:pt x="8311" y="10025"/>
                    <a:pt x="8227" y="10180"/>
                    <a:pt x="8227" y="10335"/>
                  </a:cubicBezTo>
                  <a:lnTo>
                    <a:pt x="8227" y="12335"/>
                  </a:lnTo>
                  <a:cubicBezTo>
                    <a:pt x="8227" y="12704"/>
                    <a:pt x="7930" y="13014"/>
                    <a:pt x="7537" y="13014"/>
                  </a:cubicBezTo>
                  <a:lnTo>
                    <a:pt x="4477" y="13014"/>
                  </a:lnTo>
                  <a:cubicBezTo>
                    <a:pt x="4108" y="13014"/>
                    <a:pt x="3786" y="12716"/>
                    <a:pt x="3786" y="12335"/>
                  </a:cubicBezTo>
                  <a:lnTo>
                    <a:pt x="3786" y="11906"/>
                  </a:lnTo>
                  <a:cubicBezTo>
                    <a:pt x="3786" y="11085"/>
                    <a:pt x="3120" y="10418"/>
                    <a:pt x="2298" y="10418"/>
                  </a:cubicBezTo>
                  <a:cubicBezTo>
                    <a:pt x="1929" y="10418"/>
                    <a:pt x="1620" y="10097"/>
                    <a:pt x="1620" y="9727"/>
                  </a:cubicBezTo>
                  <a:lnTo>
                    <a:pt x="1620" y="8656"/>
                  </a:lnTo>
                  <a:cubicBezTo>
                    <a:pt x="1620" y="8430"/>
                    <a:pt x="1441" y="8251"/>
                    <a:pt x="1215" y="8251"/>
                  </a:cubicBezTo>
                  <a:lnTo>
                    <a:pt x="834" y="8251"/>
                  </a:lnTo>
                  <a:cubicBezTo>
                    <a:pt x="834" y="8168"/>
                    <a:pt x="834" y="8001"/>
                    <a:pt x="917" y="7763"/>
                  </a:cubicBezTo>
                  <a:lnTo>
                    <a:pt x="1620" y="5751"/>
                  </a:lnTo>
                  <a:cubicBezTo>
                    <a:pt x="1631" y="5715"/>
                    <a:pt x="1631" y="5667"/>
                    <a:pt x="1631" y="5620"/>
                  </a:cubicBezTo>
                  <a:cubicBezTo>
                    <a:pt x="1631" y="2977"/>
                    <a:pt x="3786" y="810"/>
                    <a:pt x="6453" y="810"/>
                  </a:cubicBezTo>
                  <a:close/>
                  <a:moveTo>
                    <a:pt x="6453" y="0"/>
                  </a:moveTo>
                  <a:cubicBezTo>
                    <a:pt x="3370" y="0"/>
                    <a:pt x="869" y="2477"/>
                    <a:pt x="846" y="5548"/>
                  </a:cubicBezTo>
                  <a:lnTo>
                    <a:pt x="179" y="7501"/>
                  </a:lnTo>
                  <a:cubicBezTo>
                    <a:pt x="0" y="8037"/>
                    <a:pt x="0" y="8513"/>
                    <a:pt x="203" y="8787"/>
                  </a:cubicBezTo>
                  <a:cubicBezTo>
                    <a:pt x="322" y="8965"/>
                    <a:pt x="512" y="9061"/>
                    <a:pt x="727" y="9061"/>
                  </a:cubicBezTo>
                  <a:lnTo>
                    <a:pt x="846" y="9061"/>
                  </a:lnTo>
                  <a:lnTo>
                    <a:pt x="846" y="9739"/>
                  </a:lnTo>
                  <a:cubicBezTo>
                    <a:pt x="846" y="10561"/>
                    <a:pt x="1512" y="11228"/>
                    <a:pt x="2334" y="11228"/>
                  </a:cubicBezTo>
                  <a:cubicBezTo>
                    <a:pt x="2703" y="11228"/>
                    <a:pt x="3013" y="11549"/>
                    <a:pt x="3013" y="11918"/>
                  </a:cubicBezTo>
                  <a:lnTo>
                    <a:pt x="3013" y="12347"/>
                  </a:lnTo>
                  <a:cubicBezTo>
                    <a:pt x="3013" y="13168"/>
                    <a:pt x="3691" y="13835"/>
                    <a:pt x="4501" y="13835"/>
                  </a:cubicBezTo>
                  <a:lnTo>
                    <a:pt x="7537" y="13835"/>
                  </a:lnTo>
                  <a:cubicBezTo>
                    <a:pt x="8358" y="13835"/>
                    <a:pt x="9025" y="13168"/>
                    <a:pt x="9025" y="12347"/>
                  </a:cubicBezTo>
                  <a:lnTo>
                    <a:pt x="9025" y="10609"/>
                  </a:lnTo>
                  <a:cubicBezTo>
                    <a:pt x="9894" y="10156"/>
                    <a:pt x="10621" y="9501"/>
                    <a:pt x="11156" y="8692"/>
                  </a:cubicBezTo>
                  <a:cubicBezTo>
                    <a:pt x="11752" y="7775"/>
                    <a:pt x="12061" y="6703"/>
                    <a:pt x="12061" y="5620"/>
                  </a:cubicBezTo>
                  <a:cubicBezTo>
                    <a:pt x="12085" y="2512"/>
                    <a:pt x="9549" y="0"/>
                    <a:pt x="6453" y="0"/>
                  </a:cubicBezTo>
                  <a:close/>
                </a:path>
              </a:pathLst>
            </a:custGeom>
            <a:solidFill>
              <a:schemeClr val="dk1"/>
            </a:solidFill>
            <a:ln>
              <a:noFill/>
            </a:ln>
          </p:spPr>
          <p:txBody>
            <a:bodyPr spcFirstLastPara="1" wrap="square" lIns="91425" tIns="91425" rIns="91425" bIns="91425" anchor="ctr" anchorCtr="0">
              <a:noAutofit/>
            </a:bodyPr>
            <a:lstStyle/>
            <a:p>
              <a:endParaRPr/>
            </a:p>
          </p:txBody>
        </p:sp>
      </p:grpSp>
    </p:spTree>
    <p:extLst>
      <p:ext uri="{BB962C8B-B14F-4D97-AF65-F5344CB8AC3E}">
        <p14:creationId xmlns:p14="http://schemas.microsoft.com/office/powerpoint/2010/main" val="669906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57"/>
          <p:cNvSpPr/>
          <p:nvPr/>
        </p:nvSpPr>
        <p:spPr>
          <a:xfrm>
            <a:off x="713226" y="1264276"/>
            <a:ext cx="2566500" cy="3313500"/>
          </a:xfrm>
          <a:prstGeom prst="roundRect">
            <a:avLst>
              <a:gd name="adj" fmla="val 3820"/>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805" name="Google Shape;805;p57"/>
          <p:cNvSpPr/>
          <p:nvPr/>
        </p:nvSpPr>
        <p:spPr>
          <a:xfrm>
            <a:off x="852651" y="1397451"/>
            <a:ext cx="2295300" cy="3046500"/>
          </a:xfrm>
          <a:prstGeom prst="roundRect">
            <a:avLst>
              <a:gd name="adj" fmla="val 4926"/>
            </a:avLst>
          </a:prstGeom>
          <a:noFill/>
          <a:ln w="2857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06" name="Google Shape;806;p57"/>
          <p:cNvSpPr/>
          <p:nvPr/>
        </p:nvSpPr>
        <p:spPr>
          <a:xfrm>
            <a:off x="3792002" y="1620038"/>
            <a:ext cx="4638900" cy="2615400"/>
          </a:xfrm>
          <a:prstGeom prst="roundRect">
            <a:avLst>
              <a:gd name="adj" fmla="val 16667"/>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807" name="Google Shape;807;p57"/>
          <p:cNvSpPr/>
          <p:nvPr/>
        </p:nvSpPr>
        <p:spPr>
          <a:xfrm>
            <a:off x="3963195" y="1784330"/>
            <a:ext cx="4301700" cy="2273400"/>
          </a:xfrm>
          <a:prstGeom prst="roundRect">
            <a:avLst>
              <a:gd name="adj" fmla="val 16667"/>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808" name="Google Shape;808;p57"/>
          <p:cNvSpPr/>
          <p:nvPr/>
        </p:nvSpPr>
        <p:spPr>
          <a:xfrm>
            <a:off x="5716402" y="1273715"/>
            <a:ext cx="795300" cy="7953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endParaRPr/>
          </a:p>
        </p:txBody>
      </p:sp>
      <p:sp>
        <p:nvSpPr>
          <p:cNvPr id="809" name="Google Shape;809;p57"/>
          <p:cNvSpPr/>
          <p:nvPr/>
        </p:nvSpPr>
        <p:spPr>
          <a:xfrm>
            <a:off x="5789254" y="1346581"/>
            <a:ext cx="649200" cy="6492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graphicFrame>
        <p:nvGraphicFramePr>
          <p:cNvPr id="810" name="Google Shape;810;p57"/>
          <p:cNvGraphicFramePr/>
          <p:nvPr>
            <p:extLst>
              <p:ext uri="{D42A27DB-BD31-4B8C-83A1-F6EECF244321}">
                <p14:modId xmlns:p14="http://schemas.microsoft.com/office/powerpoint/2010/main" val="858280851"/>
              </p:ext>
            </p:extLst>
          </p:nvPr>
        </p:nvGraphicFramePr>
        <p:xfrm>
          <a:off x="852525" y="1397838"/>
          <a:ext cx="2295400" cy="1638270"/>
        </p:xfrm>
        <a:graphic>
          <a:graphicData uri="http://schemas.openxmlformats.org/drawingml/2006/table">
            <a:tbl>
              <a:tblPr>
                <a:noFill/>
                <a:tableStyleId>{7B014852-E047-43A1-89DC-BA25084D478F}</a:tableStyleId>
              </a:tblPr>
              <a:tblGrid>
                <a:gridCol w="2295400">
                  <a:extLst>
                    <a:ext uri="{9D8B030D-6E8A-4147-A177-3AD203B41FA5}">
                      <a16:colId xmlns:a16="http://schemas.microsoft.com/office/drawing/2014/main" val="20000"/>
                    </a:ext>
                  </a:extLst>
                </a:gridCol>
              </a:tblGrid>
              <a:tr h="1621802">
                <a:tc>
                  <a:txBody>
                    <a:bodyPr/>
                    <a:lstStyle/>
                    <a:p>
                      <a:pPr marL="0" lvl="0" indent="0" algn="l" rtl="0">
                        <a:spcBef>
                          <a:spcPts val="0"/>
                        </a:spcBef>
                        <a:spcAft>
                          <a:spcPts val="0"/>
                        </a:spcAft>
                        <a:buNone/>
                      </a:pPr>
                      <a:r>
                        <a:rPr lang="en" sz="1900" b="1" dirty="0">
                          <a:solidFill>
                            <a:schemeClr val="dk1"/>
                          </a:solidFill>
                          <a:latin typeface="Work Sans"/>
                          <a:ea typeface="Work Sans"/>
                          <a:cs typeface="Work Sans"/>
                          <a:sym typeface="Work Sans"/>
                        </a:rPr>
                        <a:t>Customer</a:t>
                      </a:r>
                      <a:endParaRPr sz="1900" b="1" dirty="0">
                        <a:solidFill>
                          <a:schemeClr val="dk1"/>
                        </a:solidFill>
                        <a:latin typeface="Work Sans"/>
                        <a:ea typeface="Work Sans"/>
                        <a:cs typeface="Work Sans"/>
                        <a:sym typeface="Work Sans"/>
                      </a:endParaRPr>
                    </a:p>
                    <a:p>
                      <a:pPr marL="0" lvl="0" indent="0" algn="l" rtl="0">
                        <a:lnSpc>
                          <a:spcPct val="150000"/>
                        </a:lnSpc>
                        <a:spcBef>
                          <a:spcPts val="0"/>
                        </a:spcBef>
                        <a:spcAft>
                          <a:spcPts val="0"/>
                        </a:spcAft>
                        <a:buNone/>
                      </a:pPr>
                      <a:r>
                        <a:rPr lang="en" sz="1900" b="1" dirty="0">
                          <a:solidFill>
                            <a:schemeClr val="dk1"/>
                          </a:solidFill>
                          <a:latin typeface="Work Sans"/>
                          <a:ea typeface="Work Sans"/>
                          <a:cs typeface="Work Sans"/>
                          <a:sym typeface="Work Sans"/>
                        </a:rPr>
                        <a:t>Segments</a:t>
                      </a:r>
                      <a:endParaRPr sz="1900" dirty="0">
                        <a:solidFill>
                          <a:schemeClr val="dk1"/>
                        </a:solidFill>
                        <a:latin typeface="Nunito"/>
                        <a:ea typeface="Nunito"/>
                        <a:cs typeface="Nunito"/>
                        <a:sym typeface="Nunito"/>
                      </a:endParaRPr>
                    </a:p>
                    <a:p>
                      <a:pPr marL="0" lvl="0" indent="0" algn="l" rtl="0">
                        <a:spcBef>
                          <a:spcPts val="0"/>
                        </a:spcBef>
                        <a:spcAft>
                          <a:spcPts val="0"/>
                        </a:spcAft>
                        <a:buNone/>
                      </a:pPr>
                      <a:r>
                        <a:rPr lang="en" sz="1200" dirty="0">
                          <a:solidFill>
                            <a:schemeClr val="dk1"/>
                          </a:solidFill>
                          <a:latin typeface="Nunito"/>
                          <a:ea typeface="Nunito"/>
                          <a:cs typeface="Nunito"/>
                          <a:sym typeface="Nunito"/>
                        </a:rPr>
                        <a:t>For whom are we creating value?</a:t>
                      </a:r>
                      <a:endParaRPr sz="1200" dirty="0">
                        <a:solidFill>
                          <a:schemeClr val="dk1"/>
                        </a:solidFill>
                        <a:latin typeface="Nunito"/>
                        <a:ea typeface="Nunito"/>
                        <a:cs typeface="Nunito"/>
                        <a:sym typeface="Nunito"/>
                      </a:endParaRPr>
                    </a:p>
                    <a:p>
                      <a:pPr marL="0" lvl="0" indent="0" algn="l" rtl="0">
                        <a:spcBef>
                          <a:spcPts val="0"/>
                        </a:spcBef>
                        <a:spcAft>
                          <a:spcPts val="0"/>
                        </a:spcAft>
                        <a:buNone/>
                      </a:pPr>
                      <a:r>
                        <a:rPr lang="en" sz="1200" dirty="0">
                          <a:solidFill>
                            <a:schemeClr val="dk1"/>
                          </a:solidFill>
                          <a:latin typeface="Nunito"/>
                          <a:ea typeface="Nunito"/>
                          <a:cs typeface="Nunito"/>
                          <a:sym typeface="Nunito"/>
                        </a:rPr>
                        <a:t>Who are our most important customers?</a:t>
                      </a:r>
                      <a:endParaRPr sz="1200" b="1" dirty="0">
                        <a:solidFill>
                          <a:schemeClr val="dk1"/>
                        </a:solidFill>
                        <a:latin typeface="Work Sans"/>
                        <a:ea typeface="Work Sans"/>
                        <a:cs typeface="Work Sans"/>
                        <a:sym typeface="Work Sans"/>
                      </a:endParaRPr>
                    </a:p>
                  </a:txBody>
                  <a:tcPr marL="182875" marR="91425" marT="91425" marB="91425">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811" name="Google Shape;811;p57"/>
          <p:cNvSpPr txBox="1">
            <a:spLocks noGrp="1"/>
          </p:cNvSpPr>
          <p:nvPr>
            <p:ph type="title"/>
          </p:nvPr>
        </p:nvSpPr>
        <p:spPr>
          <a:xfrm>
            <a:off x="713225" y="539501"/>
            <a:ext cx="7717800" cy="370800"/>
          </a:xfrm>
          <a:prstGeom prst="rect">
            <a:avLst/>
          </a:prstGeom>
        </p:spPr>
        <p:txBody>
          <a:bodyPr spcFirstLastPara="1" wrap="square" lIns="91425" tIns="91425" rIns="91425" bIns="91425" anchor="ctr" anchorCtr="0">
            <a:noAutofit/>
          </a:bodyPr>
          <a:lstStyle/>
          <a:p>
            <a:r>
              <a:rPr lang="en"/>
              <a:t>Customer Segments</a:t>
            </a:r>
            <a:endParaRPr/>
          </a:p>
        </p:txBody>
      </p:sp>
      <p:sp>
        <p:nvSpPr>
          <p:cNvPr id="812" name="Google Shape;812;p57"/>
          <p:cNvSpPr txBox="1"/>
          <p:nvPr/>
        </p:nvSpPr>
        <p:spPr>
          <a:xfrm>
            <a:off x="4148456" y="2115803"/>
            <a:ext cx="3924900" cy="1629553"/>
          </a:xfrm>
          <a:prstGeom prst="rect">
            <a:avLst/>
          </a:prstGeom>
          <a:noFill/>
          <a:ln>
            <a:noFill/>
          </a:ln>
        </p:spPr>
        <p:txBody>
          <a:bodyPr spcFirstLastPara="1" wrap="square" lIns="91425" tIns="91425" rIns="91425" bIns="91425" anchor="t" anchorCtr="0">
            <a:noAutofit/>
          </a:bodyPr>
          <a:lstStyle/>
          <a:p>
            <a:pPr marL="171450" indent="-171450">
              <a:buFont typeface="Arial" panose="020B0604020202020204" pitchFamily="34" charset="0"/>
              <a:buChar char="•"/>
            </a:pPr>
            <a:r>
              <a:rPr lang="en" sz="1200" dirty="0">
                <a:solidFill>
                  <a:schemeClr val="dk1"/>
                </a:solidFill>
                <a:latin typeface="Nunito"/>
                <a:ea typeface="Nunito"/>
                <a:cs typeface="Nunito"/>
                <a:sym typeface="Nunito"/>
              </a:rPr>
              <a:t>Insurance companies that are at risk of fraudulent claims</a:t>
            </a:r>
          </a:p>
          <a:p>
            <a:pPr marL="171450" indent="-171450">
              <a:buFont typeface="Arial" panose="020B0604020202020204" pitchFamily="34" charset="0"/>
              <a:buChar char="•"/>
            </a:pPr>
            <a:endParaRPr lang="en" sz="1200" dirty="0">
              <a:solidFill>
                <a:schemeClr val="dk1"/>
              </a:solidFill>
              <a:latin typeface="Nunito"/>
              <a:ea typeface="Nunito"/>
              <a:cs typeface="Nunito"/>
              <a:sym typeface="Nunito"/>
            </a:endParaRPr>
          </a:p>
          <a:p>
            <a:pPr marL="171450" indent="-171450">
              <a:buFont typeface="Arial" panose="020B0604020202020204" pitchFamily="34" charset="0"/>
              <a:buChar char="•"/>
            </a:pPr>
            <a:r>
              <a:rPr lang="en" sz="1200" dirty="0">
                <a:solidFill>
                  <a:schemeClr val="dk1"/>
                </a:solidFill>
                <a:latin typeface="Nunito"/>
                <a:ea typeface="Nunito"/>
                <a:cs typeface="Nunito"/>
                <a:sym typeface="Nunito"/>
              </a:rPr>
              <a:t>Reinsurance companies that need to price risk accurately </a:t>
            </a:r>
          </a:p>
          <a:p>
            <a:pPr marL="171450" indent="-171450">
              <a:buFont typeface="Arial" panose="020B0604020202020204" pitchFamily="34" charset="0"/>
              <a:buChar char="•"/>
            </a:pPr>
            <a:endParaRPr lang="en" sz="1200" dirty="0">
              <a:solidFill>
                <a:schemeClr val="dk1"/>
              </a:solidFill>
              <a:latin typeface="Nunito"/>
              <a:ea typeface="Nunito"/>
              <a:cs typeface="Nunito"/>
              <a:sym typeface="Nunito"/>
            </a:endParaRPr>
          </a:p>
          <a:p>
            <a:pPr marL="171450" indent="-171450">
              <a:buFont typeface="Arial" panose="020B0604020202020204" pitchFamily="34" charset="0"/>
              <a:buChar char="•"/>
            </a:pPr>
            <a:r>
              <a:rPr lang="en" sz="1200" dirty="0">
                <a:solidFill>
                  <a:schemeClr val="dk1"/>
                </a:solidFill>
                <a:latin typeface="Nunito"/>
                <a:ea typeface="Nunito"/>
                <a:cs typeface="Nunito"/>
                <a:sym typeface="Nunito"/>
              </a:rPr>
              <a:t>Customers who may benefit from reduced premiums due to fewer fraudulent claims </a:t>
            </a:r>
            <a:endParaRPr sz="1200" dirty="0">
              <a:solidFill>
                <a:schemeClr val="dk1"/>
              </a:solidFill>
              <a:latin typeface="Nunito"/>
              <a:ea typeface="Nunito"/>
              <a:cs typeface="Nunito"/>
              <a:sym typeface="Nunito"/>
            </a:endParaRPr>
          </a:p>
        </p:txBody>
      </p:sp>
      <p:grpSp>
        <p:nvGrpSpPr>
          <p:cNvPr id="813" name="Google Shape;813;p57"/>
          <p:cNvGrpSpPr/>
          <p:nvPr/>
        </p:nvGrpSpPr>
        <p:grpSpPr>
          <a:xfrm>
            <a:off x="6016828" y="1516733"/>
            <a:ext cx="194451" cy="309283"/>
            <a:chOff x="6016824" y="1516731"/>
            <a:chExt cx="194451" cy="309283"/>
          </a:xfrm>
        </p:grpSpPr>
        <p:sp>
          <p:nvSpPr>
            <p:cNvPr id="814" name="Google Shape;814;p57"/>
            <p:cNvSpPr/>
            <p:nvPr/>
          </p:nvSpPr>
          <p:spPr>
            <a:xfrm>
              <a:off x="6016824" y="1516731"/>
              <a:ext cx="194451" cy="213532"/>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chemeClr val="dk1"/>
            </a:solidFill>
            <a:ln>
              <a:noFill/>
            </a:ln>
          </p:spPr>
          <p:txBody>
            <a:bodyPr spcFirstLastPara="1" wrap="square" lIns="91425" tIns="91425" rIns="91425" bIns="91425" anchor="ctr" anchorCtr="0">
              <a:noAutofit/>
            </a:bodyPr>
            <a:lstStyle/>
            <a:p>
              <a:endParaRPr>
                <a:solidFill>
                  <a:srgbClr val="435D74"/>
                </a:solidFill>
              </a:endParaRPr>
            </a:p>
          </p:txBody>
        </p:sp>
        <p:sp>
          <p:nvSpPr>
            <p:cNvPr id="815" name="Google Shape;815;p57"/>
            <p:cNvSpPr/>
            <p:nvPr/>
          </p:nvSpPr>
          <p:spPr>
            <a:xfrm>
              <a:off x="6073680" y="1754465"/>
              <a:ext cx="74444" cy="71549"/>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chemeClr val="dk1"/>
            </a:solidFill>
            <a:ln>
              <a:noFill/>
            </a:ln>
          </p:spPr>
          <p:txBody>
            <a:bodyPr spcFirstLastPara="1" wrap="square" lIns="91425" tIns="91425" rIns="91425" bIns="91425" anchor="ctr" anchorCtr="0">
              <a:noAutofit/>
            </a:bodyPr>
            <a:lstStyle/>
            <a:p>
              <a:endParaRPr>
                <a:solidFill>
                  <a:srgbClr val="435D74"/>
                </a:solidFill>
              </a:endParaRPr>
            </a:p>
          </p:txBody>
        </p:sp>
      </p:grpSp>
      <p:grpSp>
        <p:nvGrpSpPr>
          <p:cNvPr id="816" name="Google Shape;816;p57"/>
          <p:cNvGrpSpPr/>
          <p:nvPr/>
        </p:nvGrpSpPr>
        <p:grpSpPr>
          <a:xfrm>
            <a:off x="2782547" y="1589126"/>
            <a:ext cx="244679" cy="204879"/>
            <a:chOff x="1946625" y="1345425"/>
            <a:chExt cx="194437" cy="162795"/>
          </a:xfrm>
        </p:grpSpPr>
        <p:sp>
          <p:nvSpPr>
            <p:cNvPr id="817" name="Google Shape;817;p57"/>
            <p:cNvSpPr/>
            <p:nvPr/>
          </p:nvSpPr>
          <p:spPr>
            <a:xfrm>
              <a:off x="1998579" y="1377397"/>
              <a:ext cx="85973" cy="96339"/>
            </a:xfrm>
            <a:custGeom>
              <a:avLst/>
              <a:gdLst/>
              <a:ahLst/>
              <a:cxnLst/>
              <a:rect l="l" t="t" r="r" b="b"/>
              <a:pathLst>
                <a:path w="6502" h="7286" extrusionOk="0">
                  <a:moveTo>
                    <a:pt x="3418" y="999"/>
                  </a:moveTo>
                  <a:lnTo>
                    <a:pt x="5025" y="2607"/>
                  </a:lnTo>
                  <a:cubicBezTo>
                    <a:pt x="5454" y="3035"/>
                    <a:pt x="5692" y="3595"/>
                    <a:pt x="5692" y="4214"/>
                  </a:cubicBezTo>
                  <a:cubicBezTo>
                    <a:pt x="5680" y="4595"/>
                    <a:pt x="5597" y="4964"/>
                    <a:pt x="5418" y="5297"/>
                  </a:cubicBezTo>
                  <a:cubicBezTo>
                    <a:pt x="5418" y="4786"/>
                    <a:pt x="5216" y="4274"/>
                    <a:pt x="4835" y="3881"/>
                  </a:cubicBezTo>
                  <a:lnTo>
                    <a:pt x="3704" y="2750"/>
                  </a:lnTo>
                  <a:cubicBezTo>
                    <a:pt x="3632" y="2678"/>
                    <a:pt x="3525" y="2630"/>
                    <a:pt x="3418" y="2630"/>
                  </a:cubicBezTo>
                  <a:cubicBezTo>
                    <a:pt x="3311" y="2630"/>
                    <a:pt x="3203" y="2678"/>
                    <a:pt x="3132" y="2750"/>
                  </a:cubicBezTo>
                  <a:lnTo>
                    <a:pt x="2001" y="3881"/>
                  </a:lnTo>
                  <a:cubicBezTo>
                    <a:pt x="1632" y="4250"/>
                    <a:pt x="1418" y="4762"/>
                    <a:pt x="1418" y="5297"/>
                  </a:cubicBezTo>
                  <a:cubicBezTo>
                    <a:pt x="1239" y="4964"/>
                    <a:pt x="1144" y="4595"/>
                    <a:pt x="1144" y="4214"/>
                  </a:cubicBezTo>
                  <a:cubicBezTo>
                    <a:pt x="1144" y="3595"/>
                    <a:pt x="1382" y="3035"/>
                    <a:pt x="1810" y="2607"/>
                  </a:cubicBezTo>
                  <a:lnTo>
                    <a:pt x="3418" y="999"/>
                  </a:lnTo>
                  <a:close/>
                  <a:moveTo>
                    <a:pt x="3406" y="3631"/>
                  </a:moveTo>
                  <a:lnTo>
                    <a:pt x="4239" y="4464"/>
                  </a:lnTo>
                  <a:cubicBezTo>
                    <a:pt x="4692" y="4928"/>
                    <a:pt x="4692" y="5678"/>
                    <a:pt x="4239" y="6143"/>
                  </a:cubicBezTo>
                  <a:cubicBezTo>
                    <a:pt x="4013" y="6369"/>
                    <a:pt x="3715" y="6488"/>
                    <a:pt x="3406" y="6488"/>
                  </a:cubicBezTo>
                  <a:lnTo>
                    <a:pt x="3346" y="6488"/>
                  </a:lnTo>
                  <a:cubicBezTo>
                    <a:pt x="3061" y="6452"/>
                    <a:pt x="2775" y="6333"/>
                    <a:pt x="2572" y="6131"/>
                  </a:cubicBezTo>
                  <a:cubicBezTo>
                    <a:pt x="2346" y="5905"/>
                    <a:pt x="2227" y="5607"/>
                    <a:pt x="2227" y="5297"/>
                  </a:cubicBezTo>
                  <a:cubicBezTo>
                    <a:pt x="2227" y="4988"/>
                    <a:pt x="2346" y="4690"/>
                    <a:pt x="2572" y="4464"/>
                  </a:cubicBezTo>
                  <a:lnTo>
                    <a:pt x="3406" y="3631"/>
                  </a:lnTo>
                  <a:close/>
                  <a:moveTo>
                    <a:pt x="3415" y="0"/>
                  </a:moveTo>
                  <a:cubicBezTo>
                    <a:pt x="3331" y="0"/>
                    <a:pt x="3245" y="26"/>
                    <a:pt x="3168" y="83"/>
                  </a:cubicBezTo>
                  <a:lnTo>
                    <a:pt x="3156" y="83"/>
                  </a:lnTo>
                  <a:lnTo>
                    <a:pt x="870" y="2357"/>
                  </a:lnTo>
                  <a:cubicBezTo>
                    <a:pt x="846" y="2392"/>
                    <a:pt x="810" y="2416"/>
                    <a:pt x="798" y="2452"/>
                  </a:cubicBezTo>
                  <a:cubicBezTo>
                    <a:pt x="1" y="3845"/>
                    <a:pt x="239" y="5381"/>
                    <a:pt x="1215" y="6381"/>
                  </a:cubicBezTo>
                  <a:cubicBezTo>
                    <a:pt x="1799" y="6964"/>
                    <a:pt x="2572" y="7286"/>
                    <a:pt x="3406" y="7286"/>
                  </a:cubicBezTo>
                  <a:cubicBezTo>
                    <a:pt x="4227" y="7286"/>
                    <a:pt x="5013" y="6964"/>
                    <a:pt x="5597" y="6381"/>
                  </a:cubicBezTo>
                  <a:cubicBezTo>
                    <a:pt x="6168" y="5798"/>
                    <a:pt x="6502" y="5024"/>
                    <a:pt x="6502" y="4190"/>
                  </a:cubicBezTo>
                  <a:cubicBezTo>
                    <a:pt x="6502" y="3369"/>
                    <a:pt x="6168" y="2583"/>
                    <a:pt x="5597" y="1999"/>
                  </a:cubicBezTo>
                  <a:lnTo>
                    <a:pt x="3704" y="118"/>
                  </a:lnTo>
                  <a:cubicBezTo>
                    <a:pt x="3629" y="44"/>
                    <a:pt x="3524" y="0"/>
                    <a:pt x="3415"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818" name="Google Shape;818;p57"/>
            <p:cNvSpPr/>
            <p:nvPr/>
          </p:nvSpPr>
          <p:spPr>
            <a:xfrm>
              <a:off x="1946625" y="1345425"/>
              <a:ext cx="194437" cy="162795"/>
            </a:xfrm>
            <a:custGeom>
              <a:avLst/>
              <a:gdLst/>
              <a:ahLst/>
              <a:cxnLst/>
              <a:rect l="l" t="t" r="r" b="b"/>
              <a:pathLst>
                <a:path w="14705" h="12312" extrusionOk="0">
                  <a:moveTo>
                    <a:pt x="10073" y="822"/>
                  </a:moveTo>
                  <a:cubicBezTo>
                    <a:pt x="10978" y="822"/>
                    <a:pt x="11847" y="1179"/>
                    <a:pt x="12490" y="1822"/>
                  </a:cubicBezTo>
                  <a:cubicBezTo>
                    <a:pt x="13812" y="3143"/>
                    <a:pt x="13812" y="5322"/>
                    <a:pt x="12466" y="6656"/>
                  </a:cubicBezTo>
                  <a:lnTo>
                    <a:pt x="7823" y="11299"/>
                  </a:lnTo>
                  <a:cubicBezTo>
                    <a:pt x="7692" y="11430"/>
                    <a:pt x="7525" y="11490"/>
                    <a:pt x="7347" y="11490"/>
                  </a:cubicBezTo>
                  <a:cubicBezTo>
                    <a:pt x="7168" y="11490"/>
                    <a:pt x="6990" y="11418"/>
                    <a:pt x="6871" y="11299"/>
                  </a:cubicBezTo>
                  <a:lnTo>
                    <a:pt x="2227" y="6656"/>
                  </a:lnTo>
                  <a:cubicBezTo>
                    <a:pt x="882" y="5322"/>
                    <a:pt x="882" y="3143"/>
                    <a:pt x="2227" y="1822"/>
                  </a:cubicBezTo>
                  <a:cubicBezTo>
                    <a:pt x="2870" y="1179"/>
                    <a:pt x="3727" y="822"/>
                    <a:pt x="4656" y="822"/>
                  </a:cubicBezTo>
                  <a:cubicBezTo>
                    <a:pt x="5561" y="822"/>
                    <a:pt x="6418" y="1179"/>
                    <a:pt x="7073" y="1822"/>
                  </a:cubicBezTo>
                  <a:cubicBezTo>
                    <a:pt x="7156" y="1893"/>
                    <a:pt x="7252" y="1941"/>
                    <a:pt x="7359" y="1941"/>
                  </a:cubicBezTo>
                  <a:cubicBezTo>
                    <a:pt x="7466" y="1941"/>
                    <a:pt x="7573" y="1893"/>
                    <a:pt x="7644" y="1822"/>
                  </a:cubicBezTo>
                  <a:cubicBezTo>
                    <a:pt x="8287" y="1179"/>
                    <a:pt x="9145" y="822"/>
                    <a:pt x="10073" y="822"/>
                  </a:cubicBezTo>
                  <a:close/>
                  <a:moveTo>
                    <a:pt x="4644" y="0"/>
                  </a:moveTo>
                  <a:cubicBezTo>
                    <a:pt x="3513" y="0"/>
                    <a:pt x="2441" y="453"/>
                    <a:pt x="1644" y="1238"/>
                  </a:cubicBezTo>
                  <a:cubicBezTo>
                    <a:pt x="1" y="2893"/>
                    <a:pt x="1" y="5584"/>
                    <a:pt x="1644" y="7239"/>
                  </a:cubicBezTo>
                  <a:lnTo>
                    <a:pt x="6287" y="11883"/>
                  </a:lnTo>
                  <a:cubicBezTo>
                    <a:pt x="6573" y="12157"/>
                    <a:pt x="6942" y="12311"/>
                    <a:pt x="7347" y="12311"/>
                  </a:cubicBezTo>
                  <a:cubicBezTo>
                    <a:pt x="7752" y="12311"/>
                    <a:pt x="8121" y="12157"/>
                    <a:pt x="8406" y="11883"/>
                  </a:cubicBezTo>
                  <a:lnTo>
                    <a:pt x="13050" y="7239"/>
                  </a:lnTo>
                  <a:cubicBezTo>
                    <a:pt x="14705" y="5572"/>
                    <a:pt x="14705" y="2893"/>
                    <a:pt x="13050" y="1238"/>
                  </a:cubicBezTo>
                  <a:cubicBezTo>
                    <a:pt x="12240" y="441"/>
                    <a:pt x="11193" y="0"/>
                    <a:pt x="10061" y="0"/>
                  </a:cubicBezTo>
                  <a:cubicBezTo>
                    <a:pt x="9061" y="0"/>
                    <a:pt x="8109" y="346"/>
                    <a:pt x="7347" y="988"/>
                  </a:cubicBezTo>
                  <a:cubicBezTo>
                    <a:pt x="6585" y="346"/>
                    <a:pt x="5632" y="0"/>
                    <a:pt x="4644" y="0"/>
                  </a:cubicBezTo>
                  <a:close/>
                </a:path>
              </a:pathLst>
            </a:custGeom>
            <a:solidFill>
              <a:schemeClr val="dk1"/>
            </a:solidFill>
            <a:ln>
              <a:noFill/>
            </a:ln>
          </p:spPr>
          <p:txBody>
            <a:bodyPr spcFirstLastPara="1" wrap="square" lIns="91425" tIns="91425" rIns="91425" bIns="91425" anchor="ctr" anchorCtr="0">
              <a:noAutofit/>
            </a:bodyPr>
            <a:lstStyle/>
            <a:p>
              <a:endParaRPr/>
            </a:p>
          </p:txBody>
        </p:sp>
      </p:grpSp>
    </p:spTree>
    <p:extLst>
      <p:ext uri="{BB962C8B-B14F-4D97-AF65-F5344CB8AC3E}">
        <p14:creationId xmlns:p14="http://schemas.microsoft.com/office/powerpoint/2010/main" val="2155603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58"/>
          <p:cNvSpPr/>
          <p:nvPr/>
        </p:nvSpPr>
        <p:spPr>
          <a:xfrm>
            <a:off x="5864402" y="1271001"/>
            <a:ext cx="2566500" cy="3313500"/>
          </a:xfrm>
          <a:prstGeom prst="roundRect">
            <a:avLst>
              <a:gd name="adj" fmla="val 3820"/>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824" name="Google Shape;824;p58"/>
          <p:cNvSpPr/>
          <p:nvPr/>
        </p:nvSpPr>
        <p:spPr>
          <a:xfrm>
            <a:off x="6003751" y="1397451"/>
            <a:ext cx="2295300" cy="3046500"/>
          </a:xfrm>
          <a:prstGeom prst="roundRect">
            <a:avLst>
              <a:gd name="adj" fmla="val 4926"/>
            </a:avLst>
          </a:prstGeom>
          <a:noFill/>
          <a:ln w="2857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25" name="Google Shape;825;p58"/>
          <p:cNvSpPr/>
          <p:nvPr/>
        </p:nvSpPr>
        <p:spPr>
          <a:xfrm>
            <a:off x="713227" y="1620038"/>
            <a:ext cx="4638900" cy="2615400"/>
          </a:xfrm>
          <a:prstGeom prst="roundRect">
            <a:avLst>
              <a:gd name="adj" fmla="val 16667"/>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826" name="Google Shape;826;p58"/>
          <p:cNvSpPr/>
          <p:nvPr/>
        </p:nvSpPr>
        <p:spPr>
          <a:xfrm>
            <a:off x="884421" y="1784330"/>
            <a:ext cx="4301700" cy="2273400"/>
          </a:xfrm>
          <a:prstGeom prst="roundRect">
            <a:avLst>
              <a:gd name="adj" fmla="val 16667"/>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827" name="Google Shape;827;p58"/>
          <p:cNvSpPr/>
          <p:nvPr/>
        </p:nvSpPr>
        <p:spPr>
          <a:xfrm>
            <a:off x="2637626" y="1273715"/>
            <a:ext cx="795300" cy="7953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endParaRPr/>
          </a:p>
        </p:txBody>
      </p:sp>
      <p:sp>
        <p:nvSpPr>
          <p:cNvPr id="828" name="Google Shape;828;p58"/>
          <p:cNvSpPr/>
          <p:nvPr/>
        </p:nvSpPr>
        <p:spPr>
          <a:xfrm>
            <a:off x="2710479" y="1346581"/>
            <a:ext cx="649200" cy="6492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graphicFrame>
        <p:nvGraphicFramePr>
          <p:cNvPr id="829" name="Google Shape;829;p58"/>
          <p:cNvGraphicFramePr/>
          <p:nvPr>
            <p:extLst>
              <p:ext uri="{D42A27DB-BD31-4B8C-83A1-F6EECF244321}">
                <p14:modId xmlns:p14="http://schemas.microsoft.com/office/powerpoint/2010/main" val="1764928183"/>
              </p:ext>
            </p:extLst>
          </p:nvPr>
        </p:nvGraphicFramePr>
        <p:xfrm>
          <a:off x="6003701" y="1397839"/>
          <a:ext cx="2295400" cy="2225010"/>
        </p:xfrm>
        <a:graphic>
          <a:graphicData uri="http://schemas.openxmlformats.org/drawingml/2006/table">
            <a:tbl>
              <a:tblPr>
                <a:noFill/>
                <a:tableStyleId>{7B014852-E047-43A1-89DC-BA25084D478F}</a:tableStyleId>
              </a:tblPr>
              <a:tblGrid>
                <a:gridCol w="2295400">
                  <a:extLst>
                    <a:ext uri="{9D8B030D-6E8A-4147-A177-3AD203B41FA5}">
                      <a16:colId xmlns:a16="http://schemas.microsoft.com/office/drawing/2014/main" val="20000"/>
                    </a:ext>
                  </a:extLst>
                </a:gridCol>
              </a:tblGrid>
              <a:tr h="2225010">
                <a:tc>
                  <a:txBody>
                    <a:bodyPr/>
                    <a:lstStyle/>
                    <a:p>
                      <a:pPr marL="0" lvl="0" indent="0" algn="l" rtl="0">
                        <a:lnSpc>
                          <a:spcPct val="100000"/>
                        </a:lnSpc>
                        <a:spcBef>
                          <a:spcPts val="0"/>
                        </a:spcBef>
                        <a:spcAft>
                          <a:spcPts val="0"/>
                        </a:spcAft>
                        <a:buNone/>
                      </a:pPr>
                      <a:r>
                        <a:rPr lang="en" sz="1900" b="1" dirty="0">
                          <a:solidFill>
                            <a:schemeClr val="dk1"/>
                          </a:solidFill>
                          <a:latin typeface="Work Sans"/>
                          <a:ea typeface="Work Sans"/>
                          <a:cs typeface="Work Sans"/>
                          <a:sym typeface="Work Sans"/>
                        </a:rPr>
                        <a:t>Cost </a:t>
                      </a:r>
                      <a:endParaRPr sz="1900" b="1" dirty="0">
                        <a:solidFill>
                          <a:schemeClr val="dk1"/>
                        </a:solidFill>
                        <a:latin typeface="Work Sans"/>
                        <a:ea typeface="Work Sans"/>
                        <a:cs typeface="Work Sans"/>
                        <a:sym typeface="Work Sans"/>
                      </a:endParaRPr>
                    </a:p>
                    <a:p>
                      <a:pPr marL="0" lvl="0" indent="0" algn="l" rtl="0">
                        <a:lnSpc>
                          <a:spcPct val="100000"/>
                        </a:lnSpc>
                        <a:spcBef>
                          <a:spcPts val="0"/>
                        </a:spcBef>
                        <a:spcAft>
                          <a:spcPts val="0"/>
                        </a:spcAft>
                        <a:buNone/>
                      </a:pPr>
                      <a:r>
                        <a:rPr lang="en" sz="1900" b="1" dirty="0">
                          <a:solidFill>
                            <a:schemeClr val="dk1"/>
                          </a:solidFill>
                          <a:latin typeface="Work Sans"/>
                          <a:ea typeface="Work Sans"/>
                          <a:cs typeface="Work Sans"/>
                          <a:sym typeface="Work Sans"/>
                        </a:rPr>
                        <a:t>Structure</a:t>
                      </a:r>
                      <a:endParaRPr sz="1900" b="1" dirty="0">
                        <a:solidFill>
                          <a:schemeClr val="dk1"/>
                        </a:solidFill>
                        <a:latin typeface="Work Sans"/>
                        <a:ea typeface="Work Sans"/>
                        <a:cs typeface="Work Sans"/>
                        <a:sym typeface="Work Sans"/>
                      </a:endParaRPr>
                    </a:p>
                    <a:p>
                      <a:pPr marL="0" lvl="0" indent="0" algn="l" rtl="0">
                        <a:spcBef>
                          <a:spcPts val="0"/>
                        </a:spcBef>
                        <a:spcAft>
                          <a:spcPts val="0"/>
                        </a:spcAft>
                        <a:buNone/>
                      </a:pPr>
                      <a:endParaRPr sz="1200" dirty="0">
                        <a:solidFill>
                          <a:schemeClr val="dk1"/>
                        </a:solidFill>
                        <a:latin typeface="Nunito"/>
                        <a:ea typeface="Nunito"/>
                        <a:cs typeface="Nunito"/>
                        <a:sym typeface="Nunito"/>
                      </a:endParaRPr>
                    </a:p>
                    <a:p>
                      <a:pPr marL="0" lvl="0" indent="0" algn="l" rtl="0">
                        <a:spcBef>
                          <a:spcPts val="0"/>
                        </a:spcBef>
                        <a:spcAft>
                          <a:spcPts val="0"/>
                        </a:spcAft>
                        <a:buNone/>
                      </a:pPr>
                      <a:r>
                        <a:rPr lang="en" sz="1200" dirty="0">
                          <a:solidFill>
                            <a:schemeClr val="dk1"/>
                          </a:solidFill>
                          <a:latin typeface="Nunito"/>
                          <a:ea typeface="Nunito"/>
                          <a:cs typeface="Nunito"/>
                          <a:sym typeface="Nunito"/>
                        </a:rPr>
                        <a:t>What are the most important costs inherent in our business model? </a:t>
                      </a:r>
                      <a:endParaRPr sz="1200" dirty="0">
                        <a:solidFill>
                          <a:schemeClr val="dk1"/>
                        </a:solidFill>
                        <a:latin typeface="Nunito"/>
                        <a:ea typeface="Nunito"/>
                        <a:cs typeface="Nunito"/>
                        <a:sym typeface="Nunito"/>
                      </a:endParaRPr>
                    </a:p>
                    <a:p>
                      <a:pPr marL="0" lvl="0" indent="0" algn="l" rtl="0">
                        <a:spcBef>
                          <a:spcPts val="0"/>
                        </a:spcBef>
                        <a:spcAft>
                          <a:spcPts val="0"/>
                        </a:spcAft>
                        <a:buNone/>
                      </a:pPr>
                      <a:r>
                        <a:rPr lang="en" sz="1200" dirty="0">
                          <a:solidFill>
                            <a:schemeClr val="dk1"/>
                          </a:solidFill>
                          <a:latin typeface="Nunito"/>
                          <a:ea typeface="Nunito"/>
                          <a:cs typeface="Nunito"/>
                          <a:sym typeface="Nunito"/>
                        </a:rPr>
                        <a:t>Which key resources are the most expensive? Which key activities are the most expensive?</a:t>
                      </a:r>
                      <a:endParaRPr sz="1200" b="1" dirty="0">
                        <a:solidFill>
                          <a:schemeClr val="dk1"/>
                        </a:solidFill>
                        <a:latin typeface="Work Sans"/>
                        <a:ea typeface="Work Sans"/>
                        <a:cs typeface="Work Sans"/>
                        <a:sym typeface="Work Sans"/>
                      </a:endParaRPr>
                    </a:p>
                  </a:txBody>
                  <a:tcPr marL="182875" marR="91425" marT="91425" marB="91425">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830" name="Google Shape;830;p58"/>
          <p:cNvSpPr txBox="1">
            <a:spLocks noGrp="1"/>
          </p:cNvSpPr>
          <p:nvPr>
            <p:ph type="title"/>
          </p:nvPr>
        </p:nvSpPr>
        <p:spPr>
          <a:xfrm>
            <a:off x="713225" y="539501"/>
            <a:ext cx="7717800" cy="370800"/>
          </a:xfrm>
          <a:prstGeom prst="rect">
            <a:avLst/>
          </a:prstGeom>
        </p:spPr>
        <p:txBody>
          <a:bodyPr spcFirstLastPara="1" wrap="square" lIns="91425" tIns="91425" rIns="91425" bIns="91425" anchor="ctr" anchorCtr="0">
            <a:noAutofit/>
          </a:bodyPr>
          <a:lstStyle/>
          <a:p>
            <a:r>
              <a:rPr lang="en"/>
              <a:t>Cost Structure</a:t>
            </a:r>
            <a:endParaRPr/>
          </a:p>
        </p:txBody>
      </p:sp>
      <p:sp>
        <p:nvSpPr>
          <p:cNvPr id="831" name="Google Shape;831;p58"/>
          <p:cNvSpPr txBox="1"/>
          <p:nvPr/>
        </p:nvSpPr>
        <p:spPr>
          <a:xfrm>
            <a:off x="1322079" y="1852861"/>
            <a:ext cx="3414900" cy="2158145"/>
          </a:xfrm>
          <a:prstGeom prst="rect">
            <a:avLst/>
          </a:prstGeom>
          <a:noFill/>
          <a:ln>
            <a:noFill/>
          </a:ln>
        </p:spPr>
        <p:txBody>
          <a:bodyPr spcFirstLastPara="1" wrap="square" lIns="91425" tIns="91425" rIns="91425" bIns="91425" anchor="t" anchorCtr="0">
            <a:noAutofit/>
          </a:bodyPr>
          <a:lstStyle/>
          <a:p>
            <a:r>
              <a:rPr lang="en" sz="1200" dirty="0">
                <a:solidFill>
                  <a:schemeClr val="dk1"/>
                </a:solidFill>
                <a:latin typeface="Nunito"/>
                <a:ea typeface="Nunito"/>
                <a:cs typeface="Nunito"/>
                <a:sym typeface="Nunito"/>
              </a:rPr>
              <a:t>e.g.</a:t>
            </a:r>
          </a:p>
          <a:p>
            <a:pPr marL="171450" indent="-171450">
              <a:buFont typeface="Arial" panose="020B0604020202020204" pitchFamily="34" charset="0"/>
              <a:buChar char="•"/>
            </a:pPr>
            <a:endParaRPr lang="en" sz="1200" dirty="0">
              <a:solidFill>
                <a:schemeClr val="dk1"/>
              </a:solidFill>
              <a:latin typeface="Nunito"/>
              <a:ea typeface="Nunito"/>
              <a:cs typeface="Nunito"/>
              <a:sym typeface="Nunito"/>
            </a:endParaRPr>
          </a:p>
          <a:p>
            <a:pPr marL="171450" indent="-171450">
              <a:buFont typeface="Arial" panose="020B0604020202020204" pitchFamily="34" charset="0"/>
              <a:buChar char="•"/>
            </a:pPr>
            <a:r>
              <a:rPr lang="en" sz="1200" dirty="0">
                <a:solidFill>
                  <a:schemeClr val="dk1"/>
                </a:solidFill>
                <a:latin typeface="Nunito"/>
                <a:ea typeface="Nunito"/>
                <a:cs typeface="Nunito"/>
                <a:sym typeface="Nunito"/>
              </a:rPr>
              <a:t>Salaries and benefits for employees </a:t>
            </a:r>
          </a:p>
          <a:p>
            <a:pPr marL="171450" indent="-171450">
              <a:buFont typeface="Arial" panose="020B0604020202020204" pitchFamily="34" charset="0"/>
              <a:buChar char="•"/>
            </a:pPr>
            <a:endParaRPr lang="en" sz="1200" dirty="0">
              <a:solidFill>
                <a:schemeClr val="dk1"/>
              </a:solidFill>
              <a:latin typeface="Nunito"/>
              <a:ea typeface="Nunito"/>
              <a:cs typeface="Nunito"/>
              <a:sym typeface="Nunito"/>
            </a:endParaRPr>
          </a:p>
          <a:p>
            <a:pPr marL="171450" indent="-171450">
              <a:buFont typeface="Arial" panose="020B0604020202020204" pitchFamily="34" charset="0"/>
              <a:buChar char="•"/>
            </a:pPr>
            <a:r>
              <a:rPr lang="en" sz="1200" dirty="0">
                <a:solidFill>
                  <a:schemeClr val="dk1"/>
                </a:solidFill>
                <a:latin typeface="Nunito"/>
                <a:ea typeface="Nunito"/>
                <a:cs typeface="Nunito"/>
                <a:sym typeface="Nunito"/>
              </a:rPr>
              <a:t>Cloud infrastructure costs for hosting and the model and its data</a:t>
            </a:r>
          </a:p>
          <a:p>
            <a:pPr marL="171450" indent="-171450">
              <a:buFont typeface="Arial" panose="020B0604020202020204" pitchFamily="34" charset="0"/>
              <a:buChar char="•"/>
            </a:pPr>
            <a:endParaRPr lang="en" sz="1200" dirty="0">
              <a:solidFill>
                <a:schemeClr val="dk1"/>
              </a:solidFill>
              <a:latin typeface="Nunito"/>
              <a:ea typeface="Nunito"/>
              <a:cs typeface="Nunito"/>
              <a:sym typeface="Nunito"/>
            </a:endParaRPr>
          </a:p>
          <a:p>
            <a:pPr marL="171450" indent="-171450">
              <a:buFont typeface="Arial" panose="020B0604020202020204" pitchFamily="34" charset="0"/>
              <a:buChar char="•"/>
            </a:pPr>
            <a:r>
              <a:rPr lang="en-US" sz="1200" dirty="0">
                <a:solidFill>
                  <a:schemeClr val="dk1"/>
                </a:solidFill>
                <a:latin typeface="Nunito"/>
                <a:ea typeface="Nunito"/>
                <a:cs typeface="Nunito"/>
                <a:sym typeface="Nunito"/>
              </a:rPr>
              <a:t>Marketing and sales expenses</a:t>
            </a:r>
          </a:p>
          <a:p>
            <a:pPr marL="171450" indent="-171450">
              <a:buFont typeface="Arial" panose="020B0604020202020204" pitchFamily="34" charset="0"/>
              <a:buChar char="•"/>
            </a:pPr>
            <a:endParaRPr lang="en-US" sz="1200" dirty="0">
              <a:solidFill>
                <a:schemeClr val="dk1"/>
              </a:solidFill>
              <a:latin typeface="Nunito"/>
              <a:ea typeface="Nunito"/>
              <a:cs typeface="Nunito"/>
              <a:sym typeface="Nunito"/>
            </a:endParaRPr>
          </a:p>
          <a:p>
            <a:pPr marL="171450" indent="-171450">
              <a:buFont typeface="Arial" panose="020B0604020202020204" pitchFamily="34" charset="0"/>
              <a:buChar char="•"/>
            </a:pPr>
            <a:r>
              <a:rPr lang="en-US" sz="1200" dirty="0">
                <a:solidFill>
                  <a:schemeClr val="dk1"/>
                </a:solidFill>
                <a:latin typeface="Nunito"/>
                <a:ea typeface="Nunito"/>
                <a:cs typeface="Nunito"/>
                <a:sym typeface="Nunito"/>
              </a:rPr>
              <a:t>Research and development costs for ongoing improvements to the model</a:t>
            </a:r>
            <a:endParaRPr sz="1200" dirty="0">
              <a:solidFill>
                <a:schemeClr val="dk1"/>
              </a:solidFill>
              <a:latin typeface="Nunito"/>
              <a:ea typeface="Nunito"/>
              <a:cs typeface="Nunito"/>
              <a:sym typeface="Nunito"/>
            </a:endParaRPr>
          </a:p>
        </p:txBody>
      </p:sp>
      <p:grpSp>
        <p:nvGrpSpPr>
          <p:cNvPr id="832" name="Google Shape;832;p58"/>
          <p:cNvGrpSpPr/>
          <p:nvPr/>
        </p:nvGrpSpPr>
        <p:grpSpPr>
          <a:xfrm>
            <a:off x="2935451" y="1516733"/>
            <a:ext cx="194451" cy="309283"/>
            <a:chOff x="2935449" y="1516731"/>
            <a:chExt cx="194451" cy="309283"/>
          </a:xfrm>
        </p:grpSpPr>
        <p:sp>
          <p:nvSpPr>
            <p:cNvPr id="833" name="Google Shape;833;p58"/>
            <p:cNvSpPr/>
            <p:nvPr/>
          </p:nvSpPr>
          <p:spPr>
            <a:xfrm>
              <a:off x="2935449" y="1516731"/>
              <a:ext cx="194451" cy="213532"/>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chemeClr val="dk1"/>
            </a:solidFill>
            <a:ln>
              <a:noFill/>
            </a:ln>
          </p:spPr>
          <p:txBody>
            <a:bodyPr spcFirstLastPara="1" wrap="square" lIns="91425" tIns="91425" rIns="91425" bIns="91425" anchor="ctr" anchorCtr="0">
              <a:noAutofit/>
            </a:bodyPr>
            <a:lstStyle/>
            <a:p>
              <a:endParaRPr>
                <a:solidFill>
                  <a:srgbClr val="435D74"/>
                </a:solidFill>
              </a:endParaRPr>
            </a:p>
          </p:txBody>
        </p:sp>
        <p:sp>
          <p:nvSpPr>
            <p:cNvPr id="834" name="Google Shape;834;p58"/>
            <p:cNvSpPr/>
            <p:nvPr/>
          </p:nvSpPr>
          <p:spPr>
            <a:xfrm>
              <a:off x="2992305" y="1754465"/>
              <a:ext cx="74444" cy="71549"/>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chemeClr val="dk1"/>
            </a:solidFill>
            <a:ln>
              <a:noFill/>
            </a:ln>
          </p:spPr>
          <p:txBody>
            <a:bodyPr spcFirstLastPara="1" wrap="square" lIns="91425" tIns="91425" rIns="91425" bIns="91425" anchor="ctr" anchorCtr="0">
              <a:noAutofit/>
            </a:bodyPr>
            <a:lstStyle/>
            <a:p>
              <a:endParaRPr>
                <a:solidFill>
                  <a:srgbClr val="435D74"/>
                </a:solidFill>
              </a:endParaRPr>
            </a:p>
          </p:txBody>
        </p:sp>
      </p:grpSp>
      <p:sp>
        <p:nvSpPr>
          <p:cNvPr id="835" name="Google Shape;835;p58"/>
          <p:cNvSpPr/>
          <p:nvPr/>
        </p:nvSpPr>
        <p:spPr>
          <a:xfrm>
            <a:off x="7918339" y="1561102"/>
            <a:ext cx="265672" cy="259239"/>
          </a:xfrm>
          <a:custGeom>
            <a:avLst/>
            <a:gdLst/>
            <a:ahLst/>
            <a:cxnLst/>
            <a:rect l="l" t="t" r="r" b="b"/>
            <a:pathLst>
              <a:path w="13895" h="13562" extrusionOk="0">
                <a:moveTo>
                  <a:pt x="6930" y="6691"/>
                </a:moveTo>
                <a:cubicBezTo>
                  <a:pt x="7620" y="6691"/>
                  <a:pt x="8204" y="7275"/>
                  <a:pt x="8204" y="7977"/>
                </a:cubicBezTo>
                <a:cubicBezTo>
                  <a:pt x="8204" y="8680"/>
                  <a:pt x="7620" y="9251"/>
                  <a:pt x="6930" y="9251"/>
                </a:cubicBezTo>
                <a:cubicBezTo>
                  <a:pt x="6227" y="9251"/>
                  <a:pt x="5644" y="8668"/>
                  <a:pt x="5644" y="7977"/>
                </a:cubicBezTo>
                <a:cubicBezTo>
                  <a:pt x="5644" y="7275"/>
                  <a:pt x="6227" y="6691"/>
                  <a:pt x="6930" y="6691"/>
                </a:cubicBezTo>
                <a:close/>
                <a:moveTo>
                  <a:pt x="6930" y="1322"/>
                </a:moveTo>
                <a:lnTo>
                  <a:pt x="8573" y="4667"/>
                </a:lnTo>
                <a:cubicBezTo>
                  <a:pt x="8632" y="4786"/>
                  <a:pt x="8751" y="4882"/>
                  <a:pt x="8894" y="4894"/>
                </a:cubicBezTo>
                <a:lnTo>
                  <a:pt x="12585" y="5429"/>
                </a:lnTo>
                <a:lnTo>
                  <a:pt x="9906" y="8037"/>
                </a:lnTo>
                <a:cubicBezTo>
                  <a:pt x="9811" y="8120"/>
                  <a:pt x="9764" y="8263"/>
                  <a:pt x="9787" y="8394"/>
                </a:cubicBezTo>
                <a:lnTo>
                  <a:pt x="10406" y="12073"/>
                </a:lnTo>
                <a:lnTo>
                  <a:pt x="9049" y="11359"/>
                </a:lnTo>
                <a:cubicBezTo>
                  <a:pt x="9037" y="10656"/>
                  <a:pt x="8692" y="10025"/>
                  <a:pt x="8156" y="9644"/>
                </a:cubicBezTo>
                <a:cubicBezTo>
                  <a:pt x="8668" y="9251"/>
                  <a:pt x="9013" y="8644"/>
                  <a:pt x="9013" y="7965"/>
                </a:cubicBezTo>
                <a:cubicBezTo>
                  <a:pt x="9013" y="6810"/>
                  <a:pt x="8073" y="5882"/>
                  <a:pt x="6930" y="5882"/>
                </a:cubicBezTo>
                <a:cubicBezTo>
                  <a:pt x="5775" y="5882"/>
                  <a:pt x="4846" y="6810"/>
                  <a:pt x="4846" y="7965"/>
                </a:cubicBezTo>
                <a:cubicBezTo>
                  <a:pt x="4846" y="8644"/>
                  <a:pt x="5168" y="9251"/>
                  <a:pt x="5692" y="9644"/>
                </a:cubicBezTo>
                <a:cubicBezTo>
                  <a:pt x="5156" y="10025"/>
                  <a:pt x="4799" y="10656"/>
                  <a:pt x="4799" y="11359"/>
                </a:cubicBezTo>
                <a:lnTo>
                  <a:pt x="3441" y="12073"/>
                </a:lnTo>
                <a:lnTo>
                  <a:pt x="4072" y="8394"/>
                </a:lnTo>
                <a:cubicBezTo>
                  <a:pt x="4096" y="8263"/>
                  <a:pt x="4049" y="8120"/>
                  <a:pt x="3953" y="8037"/>
                </a:cubicBezTo>
                <a:lnTo>
                  <a:pt x="1274" y="5429"/>
                </a:lnTo>
                <a:lnTo>
                  <a:pt x="4965" y="4894"/>
                </a:lnTo>
                <a:cubicBezTo>
                  <a:pt x="5096" y="4882"/>
                  <a:pt x="5215" y="4786"/>
                  <a:pt x="5275" y="4667"/>
                </a:cubicBezTo>
                <a:lnTo>
                  <a:pt x="6930" y="1322"/>
                </a:lnTo>
                <a:close/>
                <a:moveTo>
                  <a:pt x="6928" y="10061"/>
                </a:moveTo>
                <a:cubicBezTo>
                  <a:pt x="7668" y="10061"/>
                  <a:pt x="8263" y="10663"/>
                  <a:pt x="8263" y="11394"/>
                </a:cubicBezTo>
                <a:lnTo>
                  <a:pt x="8263" y="11621"/>
                </a:lnTo>
                <a:lnTo>
                  <a:pt x="8263" y="12740"/>
                </a:lnTo>
                <a:lnTo>
                  <a:pt x="5596" y="12740"/>
                </a:lnTo>
                <a:lnTo>
                  <a:pt x="5596" y="12728"/>
                </a:lnTo>
                <a:lnTo>
                  <a:pt x="5596" y="11609"/>
                </a:lnTo>
                <a:lnTo>
                  <a:pt x="5596" y="11418"/>
                </a:lnTo>
                <a:cubicBezTo>
                  <a:pt x="5596" y="10680"/>
                  <a:pt x="6180" y="10073"/>
                  <a:pt x="6906" y="10061"/>
                </a:cubicBezTo>
                <a:cubicBezTo>
                  <a:pt x="6913" y="10061"/>
                  <a:pt x="6920" y="10061"/>
                  <a:pt x="6928" y="10061"/>
                </a:cubicBezTo>
                <a:close/>
                <a:moveTo>
                  <a:pt x="6942" y="0"/>
                </a:moveTo>
                <a:cubicBezTo>
                  <a:pt x="6787" y="0"/>
                  <a:pt x="6644" y="83"/>
                  <a:pt x="6585" y="226"/>
                </a:cubicBezTo>
                <a:lnTo>
                  <a:pt x="4668" y="4120"/>
                </a:lnTo>
                <a:lnTo>
                  <a:pt x="381" y="4751"/>
                </a:lnTo>
                <a:cubicBezTo>
                  <a:pt x="227" y="4763"/>
                  <a:pt x="96" y="4882"/>
                  <a:pt x="48" y="5025"/>
                </a:cubicBezTo>
                <a:cubicBezTo>
                  <a:pt x="0" y="5179"/>
                  <a:pt x="36" y="5346"/>
                  <a:pt x="155" y="5441"/>
                </a:cubicBezTo>
                <a:lnTo>
                  <a:pt x="3263" y="8477"/>
                </a:lnTo>
                <a:lnTo>
                  <a:pt x="2536" y="12764"/>
                </a:lnTo>
                <a:cubicBezTo>
                  <a:pt x="2501" y="12918"/>
                  <a:pt x="2560" y="13085"/>
                  <a:pt x="2703" y="13168"/>
                </a:cubicBezTo>
                <a:cubicBezTo>
                  <a:pt x="2775" y="13216"/>
                  <a:pt x="2846" y="13240"/>
                  <a:pt x="2941" y="13240"/>
                </a:cubicBezTo>
                <a:cubicBezTo>
                  <a:pt x="3001" y="13240"/>
                  <a:pt x="3072" y="13228"/>
                  <a:pt x="3132" y="13204"/>
                </a:cubicBezTo>
                <a:lnTo>
                  <a:pt x="4822" y="12311"/>
                </a:lnTo>
                <a:lnTo>
                  <a:pt x="4822" y="13157"/>
                </a:lnTo>
                <a:cubicBezTo>
                  <a:pt x="4822" y="13383"/>
                  <a:pt x="5001" y="13561"/>
                  <a:pt x="5227" y="13561"/>
                </a:cubicBezTo>
                <a:lnTo>
                  <a:pt x="8692" y="13561"/>
                </a:lnTo>
                <a:cubicBezTo>
                  <a:pt x="8918" y="13561"/>
                  <a:pt x="9097" y="13383"/>
                  <a:pt x="9097" y="13157"/>
                </a:cubicBezTo>
                <a:lnTo>
                  <a:pt x="9097" y="12275"/>
                </a:lnTo>
                <a:lnTo>
                  <a:pt x="10799" y="13168"/>
                </a:lnTo>
                <a:cubicBezTo>
                  <a:pt x="10855" y="13199"/>
                  <a:pt x="10918" y="13214"/>
                  <a:pt x="10982" y="13214"/>
                </a:cubicBezTo>
                <a:cubicBezTo>
                  <a:pt x="11067" y="13214"/>
                  <a:pt x="11153" y="13187"/>
                  <a:pt x="11228" y="13133"/>
                </a:cubicBezTo>
                <a:cubicBezTo>
                  <a:pt x="11347" y="13049"/>
                  <a:pt x="11418" y="12895"/>
                  <a:pt x="11395" y="12740"/>
                </a:cubicBezTo>
                <a:lnTo>
                  <a:pt x="10656" y="8454"/>
                </a:lnTo>
                <a:lnTo>
                  <a:pt x="13776" y="5417"/>
                </a:lnTo>
                <a:cubicBezTo>
                  <a:pt x="13847" y="5322"/>
                  <a:pt x="13895" y="5167"/>
                  <a:pt x="13835" y="5013"/>
                </a:cubicBezTo>
                <a:cubicBezTo>
                  <a:pt x="13788" y="4870"/>
                  <a:pt x="13645" y="4763"/>
                  <a:pt x="13502" y="4727"/>
                </a:cubicBezTo>
                <a:lnTo>
                  <a:pt x="9216" y="4108"/>
                </a:lnTo>
                <a:lnTo>
                  <a:pt x="7299" y="226"/>
                </a:lnTo>
                <a:cubicBezTo>
                  <a:pt x="7227" y="83"/>
                  <a:pt x="7085" y="0"/>
                  <a:pt x="6942" y="0"/>
                </a:cubicBezTo>
                <a:close/>
              </a:path>
            </a:pathLst>
          </a:custGeom>
          <a:solidFill>
            <a:schemeClr val="dk1"/>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2264469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59"/>
          <p:cNvSpPr/>
          <p:nvPr/>
        </p:nvSpPr>
        <p:spPr>
          <a:xfrm>
            <a:off x="713226" y="1264276"/>
            <a:ext cx="2566500" cy="3313500"/>
          </a:xfrm>
          <a:prstGeom prst="roundRect">
            <a:avLst>
              <a:gd name="adj" fmla="val 3820"/>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841" name="Google Shape;841;p59"/>
          <p:cNvSpPr/>
          <p:nvPr/>
        </p:nvSpPr>
        <p:spPr>
          <a:xfrm>
            <a:off x="852651" y="1397451"/>
            <a:ext cx="2295300" cy="3046500"/>
          </a:xfrm>
          <a:prstGeom prst="roundRect">
            <a:avLst>
              <a:gd name="adj" fmla="val 4926"/>
            </a:avLst>
          </a:prstGeom>
          <a:noFill/>
          <a:ln w="2857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42" name="Google Shape;842;p59"/>
          <p:cNvSpPr/>
          <p:nvPr/>
        </p:nvSpPr>
        <p:spPr>
          <a:xfrm>
            <a:off x="3792002" y="1620038"/>
            <a:ext cx="4638900" cy="2615400"/>
          </a:xfrm>
          <a:prstGeom prst="roundRect">
            <a:avLst>
              <a:gd name="adj" fmla="val 16667"/>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843" name="Google Shape;843;p59"/>
          <p:cNvSpPr/>
          <p:nvPr/>
        </p:nvSpPr>
        <p:spPr>
          <a:xfrm>
            <a:off x="3963195" y="1784330"/>
            <a:ext cx="4301700" cy="2273400"/>
          </a:xfrm>
          <a:prstGeom prst="roundRect">
            <a:avLst>
              <a:gd name="adj" fmla="val 16667"/>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844" name="Google Shape;844;p59"/>
          <p:cNvSpPr/>
          <p:nvPr/>
        </p:nvSpPr>
        <p:spPr>
          <a:xfrm>
            <a:off x="5716402" y="1273715"/>
            <a:ext cx="795300" cy="7953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endParaRPr/>
          </a:p>
        </p:txBody>
      </p:sp>
      <p:sp>
        <p:nvSpPr>
          <p:cNvPr id="845" name="Google Shape;845;p59"/>
          <p:cNvSpPr/>
          <p:nvPr/>
        </p:nvSpPr>
        <p:spPr>
          <a:xfrm>
            <a:off x="5789254" y="1346581"/>
            <a:ext cx="649200" cy="6492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graphicFrame>
        <p:nvGraphicFramePr>
          <p:cNvPr id="846" name="Google Shape;846;p59"/>
          <p:cNvGraphicFramePr/>
          <p:nvPr>
            <p:extLst>
              <p:ext uri="{D42A27DB-BD31-4B8C-83A1-F6EECF244321}">
                <p14:modId xmlns:p14="http://schemas.microsoft.com/office/powerpoint/2010/main" val="893294703"/>
              </p:ext>
            </p:extLst>
          </p:nvPr>
        </p:nvGraphicFramePr>
        <p:xfrm>
          <a:off x="852525" y="1397838"/>
          <a:ext cx="2295400" cy="2590770"/>
        </p:xfrm>
        <a:graphic>
          <a:graphicData uri="http://schemas.openxmlformats.org/drawingml/2006/table">
            <a:tbl>
              <a:tblPr>
                <a:noFill/>
                <a:tableStyleId>{7B014852-E047-43A1-89DC-BA25084D478F}</a:tableStyleId>
              </a:tblPr>
              <a:tblGrid>
                <a:gridCol w="2295400">
                  <a:extLst>
                    <a:ext uri="{9D8B030D-6E8A-4147-A177-3AD203B41FA5}">
                      <a16:colId xmlns:a16="http://schemas.microsoft.com/office/drawing/2014/main" val="20000"/>
                    </a:ext>
                  </a:extLst>
                </a:gridCol>
              </a:tblGrid>
              <a:tr h="2590770">
                <a:tc>
                  <a:txBody>
                    <a:bodyPr/>
                    <a:lstStyle/>
                    <a:p>
                      <a:pPr marL="0" lvl="0" indent="0" algn="l" rtl="0">
                        <a:lnSpc>
                          <a:spcPct val="100000"/>
                        </a:lnSpc>
                        <a:spcBef>
                          <a:spcPts val="0"/>
                        </a:spcBef>
                        <a:spcAft>
                          <a:spcPts val="0"/>
                        </a:spcAft>
                        <a:buNone/>
                      </a:pPr>
                      <a:r>
                        <a:rPr lang="en" sz="1900" b="1" dirty="0">
                          <a:solidFill>
                            <a:schemeClr val="dk1"/>
                          </a:solidFill>
                          <a:latin typeface="Work Sans"/>
                          <a:ea typeface="Work Sans"/>
                          <a:cs typeface="Work Sans"/>
                          <a:sym typeface="Work Sans"/>
                        </a:rPr>
                        <a:t>Revenue </a:t>
                      </a:r>
                      <a:endParaRPr sz="1900" b="1" dirty="0">
                        <a:solidFill>
                          <a:schemeClr val="dk1"/>
                        </a:solidFill>
                        <a:latin typeface="Work Sans"/>
                        <a:ea typeface="Work Sans"/>
                        <a:cs typeface="Work Sans"/>
                        <a:sym typeface="Work Sans"/>
                      </a:endParaRPr>
                    </a:p>
                    <a:p>
                      <a:pPr marL="0" lvl="0" indent="0" algn="l" rtl="0">
                        <a:lnSpc>
                          <a:spcPct val="100000"/>
                        </a:lnSpc>
                        <a:spcBef>
                          <a:spcPts val="0"/>
                        </a:spcBef>
                        <a:spcAft>
                          <a:spcPts val="0"/>
                        </a:spcAft>
                        <a:buNone/>
                      </a:pPr>
                      <a:r>
                        <a:rPr lang="en" sz="1900" b="1" dirty="0">
                          <a:solidFill>
                            <a:schemeClr val="dk1"/>
                          </a:solidFill>
                          <a:latin typeface="Work Sans"/>
                          <a:ea typeface="Work Sans"/>
                          <a:cs typeface="Work Sans"/>
                          <a:sym typeface="Work Sans"/>
                        </a:rPr>
                        <a:t>Streams</a:t>
                      </a:r>
                      <a:endParaRPr sz="1900" b="1" dirty="0">
                        <a:solidFill>
                          <a:schemeClr val="dk1"/>
                        </a:solidFill>
                        <a:latin typeface="Work Sans"/>
                        <a:ea typeface="Work Sans"/>
                        <a:cs typeface="Work Sans"/>
                        <a:sym typeface="Work Sans"/>
                      </a:endParaRPr>
                    </a:p>
                    <a:p>
                      <a:pPr marL="0" lvl="0" indent="0" algn="l" rtl="0">
                        <a:spcBef>
                          <a:spcPts val="0"/>
                        </a:spcBef>
                        <a:spcAft>
                          <a:spcPts val="0"/>
                        </a:spcAft>
                        <a:buNone/>
                      </a:pPr>
                      <a:endParaRPr sz="1200" dirty="0">
                        <a:solidFill>
                          <a:schemeClr val="dk1"/>
                        </a:solidFill>
                        <a:latin typeface="Nunito"/>
                        <a:ea typeface="Nunito"/>
                        <a:cs typeface="Nunito"/>
                        <a:sym typeface="Nunito"/>
                      </a:endParaRPr>
                    </a:p>
                    <a:p>
                      <a:pPr marL="0" lvl="0" indent="0" algn="l" rtl="0">
                        <a:spcBef>
                          <a:spcPts val="0"/>
                        </a:spcBef>
                        <a:spcAft>
                          <a:spcPts val="0"/>
                        </a:spcAft>
                        <a:buNone/>
                      </a:pPr>
                      <a:r>
                        <a:rPr lang="en" sz="1200" dirty="0">
                          <a:solidFill>
                            <a:schemeClr val="dk1"/>
                          </a:solidFill>
                          <a:latin typeface="Nunito"/>
                          <a:ea typeface="Nunito"/>
                          <a:cs typeface="Nunito"/>
                          <a:sym typeface="Nunito"/>
                        </a:rPr>
                        <a:t>For what value are our customers really willing to pay? For what do they currently pay? How are they currently paying? How would they prefer to pay? How much does each revenue stream contribute to overall revenues?</a:t>
                      </a:r>
                      <a:endParaRPr sz="1200" b="1" dirty="0">
                        <a:solidFill>
                          <a:schemeClr val="dk1"/>
                        </a:solidFill>
                        <a:latin typeface="Work Sans"/>
                        <a:ea typeface="Work Sans"/>
                        <a:cs typeface="Work Sans"/>
                        <a:sym typeface="Work Sans"/>
                      </a:endParaRPr>
                    </a:p>
                  </a:txBody>
                  <a:tcPr marL="182875" marR="91425" marT="91425" marB="91425">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847" name="Google Shape;847;p59"/>
          <p:cNvSpPr txBox="1">
            <a:spLocks noGrp="1"/>
          </p:cNvSpPr>
          <p:nvPr>
            <p:ph type="title"/>
          </p:nvPr>
        </p:nvSpPr>
        <p:spPr>
          <a:xfrm>
            <a:off x="713225" y="539501"/>
            <a:ext cx="7717800" cy="370800"/>
          </a:xfrm>
          <a:prstGeom prst="rect">
            <a:avLst/>
          </a:prstGeom>
        </p:spPr>
        <p:txBody>
          <a:bodyPr spcFirstLastPara="1" wrap="square" lIns="91425" tIns="91425" rIns="91425" bIns="91425" anchor="ctr" anchorCtr="0">
            <a:noAutofit/>
          </a:bodyPr>
          <a:lstStyle/>
          <a:p>
            <a:r>
              <a:rPr lang="en"/>
              <a:t>Revenue Streams</a:t>
            </a:r>
            <a:endParaRPr/>
          </a:p>
        </p:txBody>
      </p:sp>
      <p:sp>
        <p:nvSpPr>
          <p:cNvPr id="848" name="Google Shape;848;p59"/>
          <p:cNvSpPr txBox="1"/>
          <p:nvPr/>
        </p:nvSpPr>
        <p:spPr>
          <a:xfrm>
            <a:off x="4148456" y="2100254"/>
            <a:ext cx="3924900" cy="1660899"/>
          </a:xfrm>
          <a:prstGeom prst="rect">
            <a:avLst/>
          </a:prstGeom>
          <a:noFill/>
          <a:ln>
            <a:noFill/>
          </a:ln>
        </p:spPr>
        <p:txBody>
          <a:bodyPr spcFirstLastPara="1" wrap="square" lIns="91425" tIns="91425" rIns="91425" bIns="91425" anchor="t" anchorCtr="0">
            <a:noAutofit/>
          </a:bodyPr>
          <a:lstStyle/>
          <a:p>
            <a:pPr marL="171450" indent="-171450">
              <a:buFont typeface="Arial" panose="020B0604020202020204" pitchFamily="34" charset="0"/>
              <a:buChar char="•"/>
            </a:pPr>
            <a:r>
              <a:rPr lang="en" sz="1200" dirty="0">
                <a:solidFill>
                  <a:schemeClr val="dk1"/>
                </a:solidFill>
                <a:latin typeface="Nunito"/>
                <a:ea typeface="Nunito"/>
                <a:cs typeface="Nunito"/>
                <a:sym typeface="Nunito"/>
              </a:rPr>
              <a:t>Subscription fees for insurance companies to access the model and its predictions</a:t>
            </a:r>
          </a:p>
          <a:p>
            <a:pPr marL="171450" indent="-171450">
              <a:buFont typeface="Arial" panose="020B0604020202020204" pitchFamily="34" charset="0"/>
              <a:buChar char="•"/>
            </a:pPr>
            <a:endParaRPr lang="en" sz="1200" dirty="0">
              <a:solidFill>
                <a:schemeClr val="dk1"/>
              </a:solidFill>
              <a:latin typeface="Nunito"/>
              <a:ea typeface="Nunito"/>
              <a:cs typeface="Nunito"/>
              <a:sym typeface="Nunito"/>
            </a:endParaRPr>
          </a:p>
          <a:p>
            <a:pPr marL="171450" indent="-171450">
              <a:buFont typeface="Arial" panose="020B0604020202020204" pitchFamily="34" charset="0"/>
              <a:buChar char="•"/>
            </a:pPr>
            <a:r>
              <a:rPr lang="en" sz="1200" dirty="0">
                <a:solidFill>
                  <a:schemeClr val="dk1"/>
                </a:solidFill>
                <a:latin typeface="Nunito"/>
                <a:ea typeface="Nunito"/>
                <a:cs typeface="Nunito"/>
                <a:sym typeface="Nunito"/>
              </a:rPr>
              <a:t>Revenue sharing with reinsurance companies based on the improved risk assessments </a:t>
            </a:r>
          </a:p>
          <a:p>
            <a:pPr marL="171450" indent="-171450">
              <a:buFont typeface="Arial" panose="020B0604020202020204" pitchFamily="34" charset="0"/>
              <a:buChar char="•"/>
            </a:pPr>
            <a:endParaRPr lang="en" sz="1200" dirty="0">
              <a:solidFill>
                <a:schemeClr val="dk1"/>
              </a:solidFill>
              <a:latin typeface="Nunito"/>
              <a:ea typeface="Nunito"/>
              <a:cs typeface="Nunito"/>
              <a:sym typeface="Nunito"/>
            </a:endParaRPr>
          </a:p>
          <a:p>
            <a:pPr marL="171450" indent="-171450">
              <a:buFont typeface="Arial" panose="020B0604020202020204" pitchFamily="34" charset="0"/>
              <a:buChar char="•"/>
            </a:pPr>
            <a:r>
              <a:rPr lang="en" sz="1200" dirty="0">
                <a:solidFill>
                  <a:schemeClr val="dk1"/>
                </a:solidFill>
                <a:latin typeface="Nunito"/>
                <a:ea typeface="Nunito"/>
                <a:cs typeface="Nunito"/>
                <a:sym typeface="Nunito"/>
              </a:rPr>
              <a:t>Consulting fees for additional services related to fraud detection </a:t>
            </a:r>
            <a:endParaRPr sz="1100" dirty="0">
              <a:solidFill>
                <a:schemeClr val="dk1"/>
              </a:solidFill>
              <a:latin typeface="Nunito"/>
              <a:ea typeface="Nunito"/>
              <a:cs typeface="Nunito"/>
              <a:sym typeface="Nunito"/>
            </a:endParaRPr>
          </a:p>
        </p:txBody>
      </p:sp>
      <p:grpSp>
        <p:nvGrpSpPr>
          <p:cNvPr id="849" name="Google Shape;849;p59"/>
          <p:cNvGrpSpPr/>
          <p:nvPr/>
        </p:nvGrpSpPr>
        <p:grpSpPr>
          <a:xfrm>
            <a:off x="6016828" y="1516733"/>
            <a:ext cx="194451" cy="309283"/>
            <a:chOff x="6016824" y="1516731"/>
            <a:chExt cx="194451" cy="309283"/>
          </a:xfrm>
        </p:grpSpPr>
        <p:sp>
          <p:nvSpPr>
            <p:cNvPr id="850" name="Google Shape;850;p59"/>
            <p:cNvSpPr/>
            <p:nvPr/>
          </p:nvSpPr>
          <p:spPr>
            <a:xfrm>
              <a:off x="6016824" y="1516731"/>
              <a:ext cx="194451" cy="213532"/>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chemeClr val="dk1"/>
            </a:solidFill>
            <a:ln>
              <a:noFill/>
            </a:ln>
          </p:spPr>
          <p:txBody>
            <a:bodyPr spcFirstLastPara="1" wrap="square" lIns="91425" tIns="91425" rIns="91425" bIns="91425" anchor="ctr" anchorCtr="0">
              <a:noAutofit/>
            </a:bodyPr>
            <a:lstStyle/>
            <a:p>
              <a:endParaRPr>
                <a:solidFill>
                  <a:srgbClr val="435D74"/>
                </a:solidFill>
              </a:endParaRPr>
            </a:p>
          </p:txBody>
        </p:sp>
        <p:sp>
          <p:nvSpPr>
            <p:cNvPr id="851" name="Google Shape;851;p59"/>
            <p:cNvSpPr/>
            <p:nvPr/>
          </p:nvSpPr>
          <p:spPr>
            <a:xfrm>
              <a:off x="6073680" y="1754465"/>
              <a:ext cx="74444" cy="71549"/>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chemeClr val="dk1"/>
            </a:solidFill>
            <a:ln>
              <a:noFill/>
            </a:ln>
          </p:spPr>
          <p:txBody>
            <a:bodyPr spcFirstLastPara="1" wrap="square" lIns="91425" tIns="91425" rIns="91425" bIns="91425" anchor="ctr" anchorCtr="0">
              <a:noAutofit/>
            </a:bodyPr>
            <a:lstStyle/>
            <a:p>
              <a:endParaRPr>
                <a:solidFill>
                  <a:srgbClr val="435D74"/>
                </a:solidFill>
              </a:endParaRPr>
            </a:p>
          </p:txBody>
        </p:sp>
      </p:grpSp>
      <p:grpSp>
        <p:nvGrpSpPr>
          <p:cNvPr id="852" name="Google Shape;852;p59"/>
          <p:cNvGrpSpPr/>
          <p:nvPr/>
        </p:nvGrpSpPr>
        <p:grpSpPr>
          <a:xfrm>
            <a:off x="2828325" y="1551111"/>
            <a:ext cx="194448" cy="252543"/>
            <a:chOff x="1967375" y="1230358"/>
            <a:chExt cx="194448" cy="252543"/>
          </a:xfrm>
        </p:grpSpPr>
        <p:sp>
          <p:nvSpPr>
            <p:cNvPr id="853" name="Google Shape;853;p59"/>
            <p:cNvSpPr/>
            <p:nvPr/>
          </p:nvSpPr>
          <p:spPr>
            <a:xfrm>
              <a:off x="1967375" y="1348056"/>
              <a:ext cx="194448" cy="134844"/>
            </a:xfrm>
            <a:custGeom>
              <a:avLst/>
              <a:gdLst/>
              <a:ahLst/>
              <a:cxnLst/>
              <a:rect l="l" t="t" r="r" b="b"/>
              <a:pathLst>
                <a:path w="10681" h="7407" extrusionOk="0">
                  <a:moveTo>
                    <a:pt x="5347" y="822"/>
                  </a:moveTo>
                  <a:cubicBezTo>
                    <a:pt x="6049" y="822"/>
                    <a:pt x="6633" y="1393"/>
                    <a:pt x="6633" y="2096"/>
                  </a:cubicBezTo>
                  <a:cubicBezTo>
                    <a:pt x="6633" y="2798"/>
                    <a:pt x="6049" y="3382"/>
                    <a:pt x="5347" y="3382"/>
                  </a:cubicBezTo>
                  <a:cubicBezTo>
                    <a:pt x="4644" y="3382"/>
                    <a:pt x="4073" y="2798"/>
                    <a:pt x="4073" y="2096"/>
                  </a:cubicBezTo>
                  <a:cubicBezTo>
                    <a:pt x="4073" y="1381"/>
                    <a:pt x="4632" y="822"/>
                    <a:pt x="5347" y="822"/>
                  </a:cubicBezTo>
                  <a:close/>
                  <a:moveTo>
                    <a:pt x="1387" y="1591"/>
                  </a:moveTo>
                  <a:cubicBezTo>
                    <a:pt x="1506" y="1591"/>
                    <a:pt x="1625" y="1645"/>
                    <a:pt x="1715" y="1727"/>
                  </a:cubicBezTo>
                  <a:lnTo>
                    <a:pt x="4073" y="4060"/>
                  </a:lnTo>
                  <a:cubicBezTo>
                    <a:pt x="4144" y="4132"/>
                    <a:pt x="4251" y="4179"/>
                    <a:pt x="4347" y="4179"/>
                  </a:cubicBezTo>
                  <a:lnTo>
                    <a:pt x="6299" y="4179"/>
                  </a:lnTo>
                  <a:cubicBezTo>
                    <a:pt x="6406" y="4179"/>
                    <a:pt x="6514" y="4132"/>
                    <a:pt x="6585" y="4060"/>
                  </a:cubicBezTo>
                  <a:lnTo>
                    <a:pt x="8931" y="1727"/>
                  </a:lnTo>
                  <a:cubicBezTo>
                    <a:pt x="9026" y="1632"/>
                    <a:pt x="9145" y="1596"/>
                    <a:pt x="9264" y="1596"/>
                  </a:cubicBezTo>
                  <a:cubicBezTo>
                    <a:pt x="9383" y="1596"/>
                    <a:pt x="9502" y="1632"/>
                    <a:pt x="9585" y="1727"/>
                  </a:cubicBezTo>
                  <a:cubicBezTo>
                    <a:pt x="9800" y="1905"/>
                    <a:pt x="9800" y="2203"/>
                    <a:pt x="9609" y="2382"/>
                  </a:cubicBezTo>
                  <a:lnTo>
                    <a:pt x="6787" y="5180"/>
                  </a:lnTo>
                  <a:cubicBezTo>
                    <a:pt x="6716" y="5251"/>
                    <a:pt x="6668" y="5358"/>
                    <a:pt x="6668" y="5453"/>
                  </a:cubicBezTo>
                  <a:lnTo>
                    <a:pt x="6668" y="6585"/>
                  </a:lnTo>
                  <a:lnTo>
                    <a:pt x="3989" y="6585"/>
                  </a:lnTo>
                  <a:lnTo>
                    <a:pt x="3989" y="5453"/>
                  </a:lnTo>
                  <a:cubicBezTo>
                    <a:pt x="3989" y="5358"/>
                    <a:pt x="3954" y="5251"/>
                    <a:pt x="3870" y="5180"/>
                  </a:cubicBezTo>
                  <a:lnTo>
                    <a:pt x="1061" y="2382"/>
                  </a:lnTo>
                  <a:cubicBezTo>
                    <a:pt x="846" y="2167"/>
                    <a:pt x="882" y="1798"/>
                    <a:pt x="1168" y="1655"/>
                  </a:cubicBezTo>
                  <a:cubicBezTo>
                    <a:pt x="1192" y="1632"/>
                    <a:pt x="1239" y="1620"/>
                    <a:pt x="1275" y="1608"/>
                  </a:cubicBezTo>
                  <a:cubicBezTo>
                    <a:pt x="1312" y="1596"/>
                    <a:pt x="1349" y="1591"/>
                    <a:pt x="1387" y="1591"/>
                  </a:cubicBezTo>
                  <a:close/>
                  <a:moveTo>
                    <a:pt x="5347" y="0"/>
                  </a:moveTo>
                  <a:cubicBezTo>
                    <a:pt x="4192" y="0"/>
                    <a:pt x="3251" y="941"/>
                    <a:pt x="3251" y="2084"/>
                  </a:cubicBezTo>
                  <a:lnTo>
                    <a:pt x="2323" y="1155"/>
                  </a:lnTo>
                  <a:cubicBezTo>
                    <a:pt x="2084" y="917"/>
                    <a:pt x="1763" y="786"/>
                    <a:pt x="1418" y="786"/>
                  </a:cubicBezTo>
                  <a:cubicBezTo>
                    <a:pt x="1072" y="786"/>
                    <a:pt x="751" y="917"/>
                    <a:pt x="513" y="1155"/>
                  </a:cubicBezTo>
                  <a:cubicBezTo>
                    <a:pt x="1" y="1655"/>
                    <a:pt x="1" y="2465"/>
                    <a:pt x="513" y="2965"/>
                  </a:cubicBezTo>
                  <a:lnTo>
                    <a:pt x="3192" y="5644"/>
                  </a:lnTo>
                  <a:lnTo>
                    <a:pt x="3192" y="7013"/>
                  </a:lnTo>
                  <a:cubicBezTo>
                    <a:pt x="3192" y="7227"/>
                    <a:pt x="3370" y="7406"/>
                    <a:pt x="3597" y="7406"/>
                  </a:cubicBezTo>
                  <a:lnTo>
                    <a:pt x="7085" y="7406"/>
                  </a:lnTo>
                  <a:cubicBezTo>
                    <a:pt x="7311" y="7406"/>
                    <a:pt x="7490" y="7227"/>
                    <a:pt x="7490" y="7013"/>
                  </a:cubicBezTo>
                  <a:lnTo>
                    <a:pt x="7490" y="5644"/>
                  </a:lnTo>
                  <a:lnTo>
                    <a:pt x="10169" y="2965"/>
                  </a:lnTo>
                  <a:cubicBezTo>
                    <a:pt x="10681" y="2465"/>
                    <a:pt x="10681" y="1655"/>
                    <a:pt x="10181" y="1155"/>
                  </a:cubicBezTo>
                  <a:cubicBezTo>
                    <a:pt x="9943" y="917"/>
                    <a:pt x="9621" y="786"/>
                    <a:pt x="9276" y="786"/>
                  </a:cubicBezTo>
                  <a:cubicBezTo>
                    <a:pt x="8931" y="786"/>
                    <a:pt x="8609" y="917"/>
                    <a:pt x="8371" y="1155"/>
                  </a:cubicBezTo>
                  <a:lnTo>
                    <a:pt x="7442" y="2084"/>
                  </a:lnTo>
                  <a:cubicBezTo>
                    <a:pt x="7442" y="941"/>
                    <a:pt x="6490" y="0"/>
                    <a:pt x="5347"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854" name="Google Shape;854;p59"/>
            <p:cNvSpPr/>
            <p:nvPr/>
          </p:nvSpPr>
          <p:spPr>
            <a:xfrm>
              <a:off x="2007045" y="1230358"/>
              <a:ext cx="114910" cy="109048"/>
            </a:xfrm>
            <a:custGeom>
              <a:avLst/>
              <a:gdLst/>
              <a:ahLst/>
              <a:cxnLst/>
              <a:rect l="l" t="t" r="r" b="b"/>
              <a:pathLst>
                <a:path w="6312" h="5990" extrusionOk="0">
                  <a:moveTo>
                    <a:pt x="3168" y="1310"/>
                  </a:moveTo>
                  <a:lnTo>
                    <a:pt x="3644" y="2286"/>
                  </a:lnTo>
                  <a:cubicBezTo>
                    <a:pt x="3704" y="2405"/>
                    <a:pt x="3823" y="2489"/>
                    <a:pt x="3954" y="2501"/>
                  </a:cubicBezTo>
                  <a:lnTo>
                    <a:pt x="5025" y="2655"/>
                  </a:lnTo>
                  <a:lnTo>
                    <a:pt x="4251" y="3417"/>
                  </a:lnTo>
                  <a:cubicBezTo>
                    <a:pt x="4168" y="3501"/>
                    <a:pt x="4120" y="3632"/>
                    <a:pt x="4132" y="3775"/>
                  </a:cubicBezTo>
                  <a:lnTo>
                    <a:pt x="4311" y="4822"/>
                  </a:lnTo>
                  <a:lnTo>
                    <a:pt x="3358" y="4322"/>
                  </a:lnTo>
                  <a:cubicBezTo>
                    <a:pt x="3299" y="4287"/>
                    <a:pt x="3239" y="4275"/>
                    <a:pt x="3168" y="4275"/>
                  </a:cubicBezTo>
                  <a:cubicBezTo>
                    <a:pt x="3108" y="4275"/>
                    <a:pt x="3037" y="4287"/>
                    <a:pt x="2977" y="4322"/>
                  </a:cubicBezTo>
                  <a:lnTo>
                    <a:pt x="2025" y="4822"/>
                  </a:lnTo>
                  <a:lnTo>
                    <a:pt x="2203" y="3775"/>
                  </a:lnTo>
                  <a:cubicBezTo>
                    <a:pt x="2227" y="3632"/>
                    <a:pt x="2191" y="3501"/>
                    <a:pt x="2084" y="3417"/>
                  </a:cubicBezTo>
                  <a:lnTo>
                    <a:pt x="1310" y="2655"/>
                  </a:lnTo>
                  <a:lnTo>
                    <a:pt x="2382" y="2501"/>
                  </a:lnTo>
                  <a:cubicBezTo>
                    <a:pt x="2513" y="2489"/>
                    <a:pt x="2632" y="2405"/>
                    <a:pt x="2692" y="2286"/>
                  </a:cubicBezTo>
                  <a:lnTo>
                    <a:pt x="3168" y="1310"/>
                  </a:lnTo>
                  <a:close/>
                  <a:moveTo>
                    <a:pt x="3156" y="0"/>
                  </a:moveTo>
                  <a:cubicBezTo>
                    <a:pt x="3001" y="0"/>
                    <a:pt x="2858" y="96"/>
                    <a:pt x="2775" y="227"/>
                  </a:cubicBezTo>
                  <a:lnTo>
                    <a:pt x="2037" y="1751"/>
                  </a:lnTo>
                  <a:lnTo>
                    <a:pt x="370" y="1989"/>
                  </a:lnTo>
                  <a:cubicBezTo>
                    <a:pt x="215" y="2001"/>
                    <a:pt x="84" y="2120"/>
                    <a:pt x="36" y="2262"/>
                  </a:cubicBezTo>
                  <a:cubicBezTo>
                    <a:pt x="1" y="2417"/>
                    <a:pt x="25" y="2584"/>
                    <a:pt x="144" y="2679"/>
                  </a:cubicBezTo>
                  <a:lnTo>
                    <a:pt x="1370" y="3846"/>
                  </a:lnTo>
                  <a:lnTo>
                    <a:pt x="1084" y="5513"/>
                  </a:lnTo>
                  <a:cubicBezTo>
                    <a:pt x="1048" y="5656"/>
                    <a:pt x="1120" y="5822"/>
                    <a:pt x="1251" y="5918"/>
                  </a:cubicBezTo>
                  <a:cubicBezTo>
                    <a:pt x="1322" y="5953"/>
                    <a:pt x="1394" y="5989"/>
                    <a:pt x="1489" y="5989"/>
                  </a:cubicBezTo>
                  <a:cubicBezTo>
                    <a:pt x="1549" y="5989"/>
                    <a:pt x="1620" y="5977"/>
                    <a:pt x="1680" y="5942"/>
                  </a:cubicBezTo>
                  <a:lnTo>
                    <a:pt x="3168" y="5156"/>
                  </a:lnTo>
                  <a:lnTo>
                    <a:pt x="4656" y="5942"/>
                  </a:lnTo>
                  <a:cubicBezTo>
                    <a:pt x="4716" y="5977"/>
                    <a:pt x="4775" y="5989"/>
                    <a:pt x="4847" y="5989"/>
                  </a:cubicBezTo>
                  <a:cubicBezTo>
                    <a:pt x="5025" y="5989"/>
                    <a:pt x="5192" y="5870"/>
                    <a:pt x="5239" y="5703"/>
                  </a:cubicBezTo>
                  <a:cubicBezTo>
                    <a:pt x="5251" y="5632"/>
                    <a:pt x="5251" y="5561"/>
                    <a:pt x="5239" y="5501"/>
                  </a:cubicBezTo>
                  <a:lnTo>
                    <a:pt x="4954" y="3858"/>
                  </a:lnTo>
                  <a:lnTo>
                    <a:pt x="6156" y="2679"/>
                  </a:lnTo>
                  <a:cubicBezTo>
                    <a:pt x="6263" y="2584"/>
                    <a:pt x="6311" y="2417"/>
                    <a:pt x="6263" y="2262"/>
                  </a:cubicBezTo>
                  <a:cubicBezTo>
                    <a:pt x="6216" y="2120"/>
                    <a:pt x="6085" y="2012"/>
                    <a:pt x="5930" y="1989"/>
                  </a:cubicBezTo>
                  <a:lnTo>
                    <a:pt x="4263" y="1751"/>
                  </a:lnTo>
                  <a:lnTo>
                    <a:pt x="3525" y="227"/>
                  </a:lnTo>
                  <a:cubicBezTo>
                    <a:pt x="3454" y="96"/>
                    <a:pt x="3311" y="0"/>
                    <a:pt x="3156" y="0"/>
                  </a:cubicBezTo>
                  <a:close/>
                </a:path>
              </a:pathLst>
            </a:custGeom>
            <a:solidFill>
              <a:schemeClr val="dk1"/>
            </a:solidFill>
            <a:ln>
              <a:noFill/>
            </a:ln>
          </p:spPr>
          <p:txBody>
            <a:bodyPr spcFirstLastPara="1" wrap="square" lIns="91425" tIns="91425" rIns="91425" bIns="91425" anchor="ctr" anchorCtr="0">
              <a:noAutofit/>
            </a:bodyPr>
            <a:lstStyle/>
            <a:p>
              <a:endParaRPr/>
            </a:p>
          </p:txBody>
        </p:sp>
      </p:grpSp>
    </p:spTree>
    <p:extLst>
      <p:ext uri="{BB962C8B-B14F-4D97-AF65-F5344CB8AC3E}">
        <p14:creationId xmlns:p14="http://schemas.microsoft.com/office/powerpoint/2010/main" val="233116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40"/>
          <p:cNvSpPr txBox="1">
            <a:spLocks noGrp="1"/>
          </p:cNvSpPr>
          <p:nvPr>
            <p:ph type="title"/>
          </p:nvPr>
        </p:nvSpPr>
        <p:spPr>
          <a:xfrm>
            <a:off x="4003534" y="759302"/>
            <a:ext cx="4909646" cy="3624895"/>
          </a:xfrm>
          <a:prstGeom prst="rect">
            <a:avLst/>
          </a:prstGeom>
        </p:spPr>
        <p:txBody>
          <a:bodyPr spcFirstLastPara="1" wrap="square" lIns="91425" tIns="91425" rIns="91425" bIns="91425" anchor="ctr" anchorCtr="0">
            <a:noAutofit/>
          </a:bodyPr>
          <a:lstStyle/>
          <a:p>
            <a:r>
              <a:rPr lang="en-US" dirty="0">
                <a:effectLst/>
                <a:latin typeface="Segoe UI" panose="020B0502040204020203" pitchFamily="34" charset="0"/>
                <a:ea typeface="Times New Roman" panose="02020603050405020304" pitchFamily="18" charset="0"/>
              </a:rPr>
              <a:t>Business Model</a:t>
            </a:r>
            <a:endParaRPr lang="en-US" dirty="0"/>
          </a:p>
        </p:txBody>
      </p:sp>
      <p:sp>
        <p:nvSpPr>
          <p:cNvPr id="467" name="Google Shape;467;p40"/>
          <p:cNvSpPr txBox="1">
            <a:spLocks noGrp="1"/>
          </p:cNvSpPr>
          <p:nvPr>
            <p:ph type="title" idx="2"/>
          </p:nvPr>
        </p:nvSpPr>
        <p:spPr>
          <a:xfrm>
            <a:off x="1748501" y="2201750"/>
            <a:ext cx="1715100" cy="741000"/>
          </a:xfrm>
          <a:prstGeom prst="rect">
            <a:avLst/>
          </a:prstGeom>
        </p:spPr>
        <p:txBody>
          <a:bodyPr spcFirstLastPara="1" wrap="square" lIns="91425" tIns="91425" rIns="91425" bIns="91425" anchor="ctr" anchorCtr="0">
            <a:noAutofit/>
          </a:bodyPr>
          <a:lstStyle/>
          <a:p>
            <a:r>
              <a:rPr lang="en" sz="7200" b="0" dirty="0">
                <a:solidFill>
                  <a:schemeClr val="accent2"/>
                </a:solidFill>
                <a:latin typeface="Work Sans SemiBold"/>
                <a:ea typeface="Work Sans SemiBold"/>
                <a:cs typeface="Work Sans SemiBold"/>
                <a:sym typeface="Work Sans SemiBold"/>
              </a:rPr>
              <a:t>03</a:t>
            </a:r>
            <a:endParaRPr sz="7200" b="0" dirty="0">
              <a:solidFill>
                <a:schemeClr val="accent2"/>
              </a:solidFill>
              <a:latin typeface="Work Sans SemiBold"/>
              <a:ea typeface="Work Sans SemiBold"/>
              <a:cs typeface="Work Sans SemiBold"/>
              <a:sym typeface="Work Sans SemiBold"/>
            </a:endParaRPr>
          </a:p>
        </p:txBody>
      </p:sp>
    </p:spTree>
    <p:extLst>
      <p:ext uri="{BB962C8B-B14F-4D97-AF65-F5344CB8AC3E}">
        <p14:creationId xmlns:p14="http://schemas.microsoft.com/office/powerpoint/2010/main" val="1014358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8"/>
          <p:cNvSpPr/>
          <p:nvPr/>
        </p:nvSpPr>
        <p:spPr>
          <a:xfrm rot="10800000">
            <a:off x="4873410" y="2948645"/>
            <a:ext cx="3640519" cy="1423171"/>
          </a:xfrm>
          <a:prstGeom prst="flowChartTerminator">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r>
              <a:rPr lang="en"/>
              <a:t> </a:t>
            </a:r>
            <a:endParaRPr/>
          </a:p>
        </p:txBody>
      </p:sp>
      <p:sp>
        <p:nvSpPr>
          <p:cNvPr id="428" name="Google Shape;428;p38"/>
          <p:cNvSpPr/>
          <p:nvPr/>
        </p:nvSpPr>
        <p:spPr>
          <a:xfrm rot="10800000">
            <a:off x="4953961" y="3029189"/>
            <a:ext cx="3478519" cy="1266732"/>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429" name="Google Shape;429;p38"/>
          <p:cNvSpPr/>
          <p:nvPr/>
        </p:nvSpPr>
        <p:spPr>
          <a:xfrm>
            <a:off x="4662001" y="3227189"/>
            <a:ext cx="851700" cy="8517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endParaRPr/>
          </a:p>
        </p:txBody>
      </p:sp>
      <p:sp>
        <p:nvSpPr>
          <p:cNvPr id="430" name="Google Shape;430;p38"/>
          <p:cNvSpPr/>
          <p:nvPr/>
        </p:nvSpPr>
        <p:spPr>
          <a:xfrm>
            <a:off x="4740016" y="3305204"/>
            <a:ext cx="695100" cy="6951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431" name="Google Shape;431;p38"/>
          <p:cNvSpPr txBox="1">
            <a:spLocks noGrp="1"/>
          </p:cNvSpPr>
          <p:nvPr>
            <p:ph type="title" idx="15"/>
          </p:nvPr>
        </p:nvSpPr>
        <p:spPr>
          <a:xfrm>
            <a:off x="4700571" y="3394276"/>
            <a:ext cx="774000" cy="531900"/>
          </a:xfrm>
          <a:prstGeom prst="rect">
            <a:avLst/>
          </a:prstGeom>
        </p:spPr>
        <p:txBody>
          <a:bodyPr spcFirstLastPara="1" wrap="square" lIns="91425" tIns="91425" rIns="91425" bIns="91425" anchor="ctr" anchorCtr="0">
            <a:noAutofit/>
          </a:bodyPr>
          <a:lstStyle/>
          <a:p>
            <a:r>
              <a:rPr lang="en"/>
              <a:t>04</a:t>
            </a:r>
            <a:endParaRPr/>
          </a:p>
        </p:txBody>
      </p:sp>
      <p:sp>
        <p:nvSpPr>
          <p:cNvPr id="432" name="Google Shape;432;p38"/>
          <p:cNvSpPr/>
          <p:nvPr/>
        </p:nvSpPr>
        <p:spPr>
          <a:xfrm rot="10800000">
            <a:off x="846154" y="2948643"/>
            <a:ext cx="3640519" cy="1423171"/>
          </a:xfrm>
          <a:prstGeom prst="flowChartTerminator">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r>
              <a:rPr lang="en"/>
              <a:t> </a:t>
            </a:r>
            <a:endParaRPr/>
          </a:p>
        </p:txBody>
      </p:sp>
      <p:sp>
        <p:nvSpPr>
          <p:cNvPr id="433" name="Google Shape;433;p38"/>
          <p:cNvSpPr/>
          <p:nvPr/>
        </p:nvSpPr>
        <p:spPr>
          <a:xfrm rot="10800000">
            <a:off x="926703" y="3029189"/>
            <a:ext cx="3478519" cy="1266732"/>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434" name="Google Shape;434;p38"/>
          <p:cNvSpPr/>
          <p:nvPr/>
        </p:nvSpPr>
        <p:spPr>
          <a:xfrm rot="10800000">
            <a:off x="4873410" y="1289970"/>
            <a:ext cx="3640519" cy="1423171"/>
          </a:xfrm>
          <a:prstGeom prst="flowChartTerminator">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r>
              <a:rPr lang="en"/>
              <a:t> </a:t>
            </a:r>
            <a:endParaRPr/>
          </a:p>
        </p:txBody>
      </p:sp>
      <p:sp>
        <p:nvSpPr>
          <p:cNvPr id="435" name="Google Shape;435;p38"/>
          <p:cNvSpPr/>
          <p:nvPr/>
        </p:nvSpPr>
        <p:spPr>
          <a:xfrm rot="10800000">
            <a:off x="4953961" y="1370513"/>
            <a:ext cx="3478519" cy="1266732"/>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436" name="Google Shape;436;p38"/>
          <p:cNvSpPr/>
          <p:nvPr/>
        </p:nvSpPr>
        <p:spPr>
          <a:xfrm rot="10800000">
            <a:off x="846154" y="1289967"/>
            <a:ext cx="3640519" cy="1423171"/>
          </a:xfrm>
          <a:prstGeom prst="flowChartTerminator">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r>
              <a:rPr lang="en"/>
              <a:t> </a:t>
            </a:r>
            <a:endParaRPr/>
          </a:p>
        </p:txBody>
      </p:sp>
      <p:sp>
        <p:nvSpPr>
          <p:cNvPr id="437" name="Google Shape;437;p38"/>
          <p:cNvSpPr/>
          <p:nvPr/>
        </p:nvSpPr>
        <p:spPr>
          <a:xfrm rot="10800000">
            <a:off x="926703" y="1370513"/>
            <a:ext cx="3478519" cy="1266732"/>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438" name="Google Shape;438;p38"/>
          <p:cNvSpPr/>
          <p:nvPr/>
        </p:nvSpPr>
        <p:spPr>
          <a:xfrm>
            <a:off x="4662001" y="1581939"/>
            <a:ext cx="851700" cy="8517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endParaRPr/>
          </a:p>
        </p:txBody>
      </p:sp>
      <p:sp>
        <p:nvSpPr>
          <p:cNvPr id="439" name="Google Shape;439;p38"/>
          <p:cNvSpPr/>
          <p:nvPr/>
        </p:nvSpPr>
        <p:spPr>
          <a:xfrm>
            <a:off x="4740016" y="1659953"/>
            <a:ext cx="695100" cy="6951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440" name="Google Shape;440;p38"/>
          <p:cNvSpPr/>
          <p:nvPr/>
        </p:nvSpPr>
        <p:spPr>
          <a:xfrm>
            <a:off x="630975" y="3234376"/>
            <a:ext cx="851700" cy="8517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endParaRPr/>
          </a:p>
        </p:txBody>
      </p:sp>
      <p:sp>
        <p:nvSpPr>
          <p:cNvPr id="441" name="Google Shape;441;p38"/>
          <p:cNvSpPr/>
          <p:nvPr/>
        </p:nvSpPr>
        <p:spPr>
          <a:xfrm>
            <a:off x="708991" y="3312391"/>
            <a:ext cx="695100" cy="6951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442" name="Google Shape;442;p38"/>
          <p:cNvSpPr/>
          <p:nvPr/>
        </p:nvSpPr>
        <p:spPr>
          <a:xfrm>
            <a:off x="630975" y="1581939"/>
            <a:ext cx="851700" cy="8517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endParaRPr/>
          </a:p>
        </p:txBody>
      </p:sp>
      <p:sp>
        <p:nvSpPr>
          <p:cNvPr id="443" name="Google Shape;443;p38"/>
          <p:cNvSpPr/>
          <p:nvPr/>
        </p:nvSpPr>
        <p:spPr>
          <a:xfrm>
            <a:off x="708991" y="1659953"/>
            <a:ext cx="695100" cy="6951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445" name="Google Shape;445;p38"/>
          <p:cNvSpPr txBox="1">
            <a:spLocks noGrp="1"/>
          </p:cNvSpPr>
          <p:nvPr>
            <p:ph type="subTitle" idx="14"/>
          </p:nvPr>
        </p:nvSpPr>
        <p:spPr>
          <a:xfrm>
            <a:off x="1521171" y="1603166"/>
            <a:ext cx="2533200" cy="796769"/>
          </a:xfrm>
          <a:prstGeom prst="rect">
            <a:avLst/>
          </a:prstGeom>
        </p:spPr>
        <p:txBody>
          <a:bodyPr spcFirstLastPara="1" wrap="square" lIns="91425" tIns="91425" rIns="91425" bIns="91425" anchor="t" anchorCtr="0">
            <a:noAutofit/>
          </a:bodyPr>
          <a:lstStyle/>
          <a:p>
            <a:pPr marL="0" indent="0"/>
            <a:r>
              <a:rPr lang="en-US" dirty="0">
                <a:effectLst/>
                <a:latin typeface="Segoe UI" panose="020B0502040204020203" pitchFamily="34" charset="0"/>
                <a:ea typeface="Times New Roman" panose="02020603050405020304" pitchFamily="18" charset="0"/>
              </a:rPr>
              <a:t>Problem Statement &amp; Solution</a:t>
            </a:r>
            <a:endParaRPr dirty="0"/>
          </a:p>
        </p:txBody>
      </p:sp>
      <p:sp>
        <p:nvSpPr>
          <p:cNvPr id="447" name="Google Shape;447;p38"/>
          <p:cNvSpPr txBox="1">
            <a:spLocks noGrp="1"/>
          </p:cNvSpPr>
          <p:nvPr>
            <p:ph type="subTitle" idx="2"/>
          </p:nvPr>
        </p:nvSpPr>
        <p:spPr>
          <a:xfrm>
            <a:off x="5591719" y="1614710"/>
            <a:ext cx="2274517" cy="773687"/>
          </a:xfrm>
          <a:prstGeom prst="rect">
            <a:avLst/>
          </a:prstGeom>
        </p:spPr>
        <p:txBody>
          <a:bodyPr spcFirstLastPara="1" wrap="square" lIns="91425" tIns="91425" rIns="91425" bIns="91425" anchor="ctr" anchorCtr="0">
            <a:noAutofit/>
          </a:bodyPr>
          <a:lstStyle/>
          <a:p>
            <a:pPr marL="0" indent="0"/>
            <a:r>
              <a:rPr lang="en-US" sz="2000" dirty="0"/>
              <a:t>Business Model</a:t>
            </a:r>
            <a:endParaRPr sz="2000" dirty="0"/>
          </a:p>
        </p:txBody>
      </p:sp>
      <p:sp>
        <p:nvSpPr>
          <p:cNvPr id="448" name="Google Shape;448;p38"/>
          <p:cNvSpPr txBox="1">
            <a:spLocks noGrp="1"/>
          </p:cNvSpPr>
          <p:nvPr>
            <p:ph type="title"/>
          </p:nvPr>
        </p:nvSpPr>
        <p:spPr>
          <a:xfrm>
            <a:off x="713225" y="539501"/>
            <a:ext cx="7717800" cy="370800"/>
          </a:xfrm>
          <a:prstGeom prst="rect">
            <a:avLst/>
          </a:prstGeom>
        </p:spPr>
        <p:txBody>
          <a:bodyPr spcFirstLastPara="1" wrap="square" lIns="91425" tIns="91425" rIns="91425" bIns="91425" anchor="ctr" anchorCtr="0">
            <a:noAutofit/>
          </a:bodyPr>
          <a:lstStyle/>
          <a:p>
            <a:r>
              <a:rPr lang="en" dirty="0"/>
              <a:t>Table of Contents</a:t>
            </a:r>
            <a:endParaRPr dirty="0"/>
          </a:p>
        </p:txBody>
      </p:sp>
      <p:sp>
        <p:nvSpPr>
          <p:cNvPr id="449" name="Google Shape;449;p38"/>
          <p:cNvSpPr txBox="1">
            <a:spLocks noGrp="1"/>
          </p:cNvSpPr>
          <p:nvPr>
            <p:ph type="title" idx="5"/>
          </p:nvPr>
        </p:nvSpPr>
        <p:spPr>
          <a:xfrm>
            <a:off x="630705" y="3394279"/>
            <a:ext cx="851700" cy="531900"/>
          </a:xfrm>
          <a:prstGeom prst="rect">
            <a:avLst/>
          </a:prstGeom>
        </p:spPr>
        <p:txBody>
          <a:bodyPr spcFirstLastPara="1" wrap="square" lIns="91425" tIns="91425" rIns="91425" bIns="91425" anchor="ctr" anchorCtr="0">
            <a:noAutofit/>
          </a:bodyPr>
          <a:lstStyle/>
          <a:p>
            <a:r>
              <a:rPr lang="en"/>
              <a:t>02</a:t>
            </a:r>
            <a:endParaRPr/>
          </a:p>
        </p:txBody>
      </p:sp>
      <p:sp>
        <p:nvSpPr>
          <p:cNvPr id="450" name="Google Shape;450;p38"/>
          <p:cNvSpPr txBox="1">
            <a:spLocks noGrp="1"/>
          </p:cNvSpPr>
          <p:nvPr>
            <p:ph type="title" idx="6"/>
          </p:nvPr>
        </p:nvSpPr>
        <p:spPr>
          <a:xfrm>
            <a:off x="4700571" y="1735601"/>
            <a:ext cx="774000" cy="531900"/>
          </a:xfrm>
          <a:prstGeom prst="rect">
            <a:avLst/>
          </a:prstGeom>
        </p:spPr>
        <p:txBody>
          <a:bodyPr spcFirstLastPara="1" wrap="square" lIns="91425" tIns="91425" rIns="91425" bIns="91425" anchor="ctr" anchorCtr="0">
            <a:noAutofit/>
          </a:bodyPr>
          <a:lstStyle/>
          <a:p>
            <a:r>
              <a:rPr lang="en"/>
              <a:t>03</a:t>
            </a:r>
            <a:endParaRPr/>
          </a:p>
        </p:txBody>
      </p:sp>
      <p:sp>
        <p:nvSpPr>
          <p:cNvPr id="452" name="Google Shape;452;p38"/>
          <p:cNvSpPr txBox="1">
            <a:spLocks noGrp="1"/>
          </p:cNvSpPr>
          <p:nvPr>
            <p:ph type="subTitle" idx="8"/>
          </p:nvPr>
        </p:nvSpPr>
        <p:spPr>
          <a:xfrm>
            <a:off x="1560420" y="3346985"/>
            <a:ext cx="2533200" cy="611535"/>
          </a:xfrm>
          <a:prstGeom prst="rect">
            <a:avLst/>
          </a:prstGeom>
        </p:spPr>
        <p:txBody>
          <a:bodyPr spcFirstLastPara="1" wrap="square" lIns="91425" tIns="91425" rIns="91425" bIns="91425" anchor="ctr" anchorCtr="0">
            <a:noAutofit/>
          </a:bodyPr>
          <a:lstStyle/>
          <a:p>
            <a:pPr marL="0" indent="0"/>
            <a:r>
              <a:rPr lang="en-US" sz="2000" dirty="0"/>
              <a:t>Business Model Canvas (BMC)</a:t>
            </a:r>
          </a:p>
        </p:txBody>
      </p:sp>
      <p:sp>
        <p:nvSpPr>
          <p:cNvPr id="454" name="Google Shape;454;p38"/>
          <p:cNvSpPr txBox="1">
            <a:spLocks noGrp="1"/>
          </p:cNvSpPr>
          <p:nvPr>
            <p:ph type="subTitle" idx="13"/>
          </p:nvPr>
        </p:nvSpPr>
        <p:spPr>
          <a:xfrm>
            <a:off x="5591716" y="3467353"/>
            <a:ext cx="2533200" cy="370800"/>
          </a:xfrm>
          <a:prstGeom prst="rect">
            <a:avLst/>
          </a:prstGeom>
        </p:spPr>
        <p:txBody>
          <a:bodyPr spcFirstLastPara="1" wrap="square" lIns="91425" tIns="91425" rIns="91425" bIns="91425" anchor="ctr" anchorCtr="0">
            <a:noAutofit/>
          </a:bodyPr>
          <a:lstStyle/>
          <a:p>
            <a:pPr marL="0" indent="0"/>
            <a:r>
              <a:rPr lang="en" sz="2000" dirty="0"/>
              <a:t>Conclusion</a:t>
            </a:r>
            <a:endParaRPr sz="2000" dirty="0"/>
          </a:p>
        </p:txBody>
      </p:sp>
      <p:sp>
        <p:nvSpPr>
          <p:cNvPr id="455" name="Google Shape;455;p38"/>
          <p:cNvSpPr txBox="1">
            <a:spLocks noGrp="1"/>
          </p:cNvSpPr>
          <p:nvPr>
            <p:ph type="title" idx="4"/>
          </p:nvPr>
        </p:nvSpPr>
        <p:spPr>
          <a:xfrm>
            <a:off x="630901" y="1741751"/>
            <a:ext cx="851700" cy="531900"/>
          </a:xfrm>
          <a:prstGeom prst="rect">
            <a:avLst/>
          </a:prstGeom>
        </p:spPr>
        <p:txBody>
          <a:bodyPr spcFirstLastPara="1" wrap="square" lIns="91425" tIns="91425" rIns="91425" bIns="91425" anchor="ctr" anchorCtr="0">
            <a:noAutofit/>
          </a:bodyPr>
          <a:lstStyle/>
          <a:p>
            <a:r>
              <a:rPr lang="en"/>
              <a:t>01</a:t>
            </a:r>
            <a:endParaRPr/>
          </a:p>
        </p:txBody>
      </p:sp>
    </p:spTree>
    <p:extLst>
      <p:ext uri="{BB962C8B-B14F-4D97-AF65-F5344CB8AC3E}">
        <p14:creationId xmlns:p14="http://schemas.microsoft.com/office/powerpoint/2010/main" val="1036074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60"/>
          <p:cNvSpPr/>
          <p:nvPr/>
        </p:nvSpPr>
        <p:spPr>
          <a:xfrm>
            <a:off x="5181251" y="1764650"/>
            <a:ext cx="2014800" cy="20148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endParaRPr/>
          </a:p>
        </p:txBody>
      </p:sp>
      <p:sp>
        <p:nvSpPr>
          <p:cNvPr id="860" name="Google Shape;860;p60"/>
          <p:cNvSpPr/>
          <p:nvPr/>
        </p:nvSpPr>
        <p:spPr>
          <a:xfrm>
            <a:off x="5365806" y="1949901"/>
            <a:ext cx="1644300" cy="1644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861" name="Google Shape;861;p60"/>
          <p:cNvSpPr txBox="1">
            <a:spLocks noGrp="1"/>
          </p:cNvSpPr>
          <p:nvPr>
            <p:ph type="subTitle" idx="1"/>
          </p:nvPr>
        </p:nvSpPr>
        <p:spPr>
          <a:xfrm>
            <a:off x="1681200" y="1747299"/>
            <a:ext cx="3858900" cy="2044200"/>
          </a:xfrm>
          <a:prstGeom prst="rect">
            <a:avLst/>
          </a:prstGeom>
        </p:spPr>
        <p:txBody>
          <a:bodyPr spcFirstLastPara="1" wrap="square" lIns="91425" tIns="91425" rIns="91425" bIns="91425" anchor="ctr" anchorCtr="0">
            <a:noAutofit/>
          </a:bodyPr>
          <a:lstStyle/>
          <a:p>
            <a:pPr marL="457195" indent="-330196"/>
            <a:r>
              <a:rPr lang="en" dirty="0"/>
              <a:t>Subscription model</a:t>
            </a:r>
            <a:endParaRPr dirty="0"/>
          </a:p>
          <a:p>
            <a:pPr marL="457195" indent="-330196"/>
            <a:r>
              <a:rPr lang="en" dirty="0"/>
              <a:t>Pay-per-use model</a:t>
            </a:r>
            <a:endParaRPr dirty="0"/>
          </a:p>
          <a:p>
            <a:pPr marL="457195" indent="-330196"/>
            <a:r>
              <a:rPr lang="en-US" dirty="0"/>
              <a:t>Licensing model</a:t>
            </a:r>
            <a:endParaRPr dirty="0"/>
          </a:p>
          <a:p>
            <a:pPr marL="457195" indent="-330196"/>
            <a:r>
              <a:rPr lang="en" dirty="0"/>
              <a:t>Consulting model</a:t>
            </a:r>
            <a:endParaRPr dirty="0"/>
          </a:p>
          <a:p>
            <a:pPr marL="457195" indent="-330196"/>
            <a:r>
              <a:rPr lang="en" dirty="0"/>
              <a:t>Value-added services model</a:t>
            </a:r>
            <a:endParaRPr dirty="0"/>
          </a:p>
        </p:txBody>
      </p:sp>
      <p:sp>
        <p:nvSpPr>
          <p:cNvPr id="862" name="Google Shape;862;p60"/>
          <p:cNvSpPr txBox="1">
            <a:spLocks noGrp="1"/>
          </p:cNvSpPr>
          <p:nvPr>
            <p:ph type="title"/>
          </p:nvPr>
        </p:nvSpPr>
        <p:spPr>
          <a:xfrm>
            <a:off x="1681200" y="334876"/>
            <a:ext cx="5781600" cy="763500"/>
          </a:xfrm>
          <a:prstGeom prst="rect">
            <a:avLst/>
          </a:prstGeom>
        </p:spPr>
        <p:txBody>
          <a:bodyPr spcFirstLastPara="1" wrap="square" lIns="91425" tIns="91425" rIns="91425" bIns="91425" anchor="ctr" anchorCtr="0">
            <a:noAutofit/>
          </a:bodyPr>
          <a:lstStyle/>
          <a:p>
            <a:r>
              <a:rPr lang="en" dirty="0"/>
              <a:t>Types of Business Models</a:t>
            </a:r>
            <a:endParaRPr dirty="0"/>
          </a:p>
        </p:txBody>
      </p:sp>
      <p:pic>
        <p:nvPicPr>
          <p:cNvPr id="14338" name="Picture 2" descr="Investment Model - Free technology icons">
            <a:extLst>
              <a:ext uri="{FF2B5EF4-FFF2-40B4-BE49-F238E27FC236}">
                <a16:creationId xmlns:a16="http://schemas.microsoft.com/office/drawing/2014/main" id="{4D298702-4613-6BE2-7A96-91C2156502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5231" y="2246675"/>
            <a:ext cx="1045449" cy="10454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60"/>
          <p:cNvSpPr/>
          <p:nvPr/>
        </p:nvSpPr>
        <p:spPr>
          <a:xfrm>
            <a:off x="5181251" y="1764650"/>
            <a:ext cx="2014800" cy="20148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endParaRPr/>
          </a:p>
        </p:txBody>
      </p:sp>
      <p:sp>
        <p:nvSpPr>
          <p:cNvPr id="860" name="Google Shape;860;p60"/>
          <p:cNvSpPr/>
          <p:nvPr/>
        </p:nvSpPr>
        <p:spPr>
          <a:xfrm>
            <a:off x="5365806" y="1949901"/>
            <a:ext cx="1644300" cy="1644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4" name="Google Shape;861;p60">
            <a:extLst>
              <a:ext uri="{FF2B5EF4-FFF2-40B4-BE49-F238E27FC236}">
                <a16:creationId xmlns:a16="http://schemas.microsoft.com/office/drawing/2014/main" id="{156444FF-1FDF-B197-031C-360F6A8E7936}"/>
              </a:ext>
            </a:extLst>
          </p:cNvPr>
          <p:cNvSpPr txBox="1">
            <a:spLocks/>
          </p:cNvSpPr>
          <p:nvPr/>
        </p:nvSpPr>
        <p:spPr>
          <a:xfrm>
            <a:off x="1206329" y="1358882"/>
            <a:ext cx="3858900" cy="288416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50000"/>
              </a:lnSpc>
              <a:spcBef>
                <a:spcPts val="0"/>
              </a:spcBef>
              <a:spcAft>
                <a:spcPts val="0"/>
              </a:spcAft>
              <a:buClr>
                <a:schemeClr val="dk1"/>
              </a:buClr>
              <a:buSzPts val="1600"/>
              <a:buFont typeface="Poppins"/>
              <a:buChar char="●"/>
              <a:defRPr sz="1600" b="0" i="0" u="none" strike="noStrike" cap="none">
                <a:solidFill>
                  <a:schemeClr val="dk1"/>
                </a:solidFill>
                <a:latin typeface="Nunito"/>
                <a:ea typeface="Nunito"/>
                <a:cs typeface="Nunito"/>
                <a:sym typeface="Nunito"/>
              </a:defRPr>
            </a:lvl1pPr>
            <a:lvl2pPr marL="914400" marR="0" lvl="1"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2pPr>
            <a:lvl3pPr marL="1371600" marR="0" lvl="2"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3pPr>
            <a:lvl4pPr marL="1828800" marR="0" lvl="3"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4pPr>
            <a:lvl5pPr marL="2286000" marR="0" lvl="4"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5pPr>
            <a:lvl6pPr marL="2743200" marR="0" lvl="5"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6pPr>
            <a:lvl7pPr marL="3200400" marR="0" lvl="6"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7pPr>
            <a:lvl8pPr marL="3657600" marR="0" lvl="7"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8pPr>
            <a:lvl9pPr marL="4114800" marR="0" lvl="8"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9pPr>
          </a:lstStyle>
          <a:p>
            <a:pPr marL="126999" indent="0">
              <a:buNone/>
            </a:pPr>
            <a:r>
              <a:rPr lang="en-US" dirty="0"/>
              <a:t>Under this model, you could charge insurance companies a recurring subscription fee to access your fraud detection model. This could be based on the number of claims processed each month or year or a flat rate based on the size of the insurance company</a:t>
            </a:r>
          </a:p>
        </p:txBody>
      </p:sp>
      <p:pic>
        <p:nvPicPr>
          <p:cNvPr id="6146" name="Picture 2" descr="Subscription model - Free marketing icons">
            <a:extLst>
              <a:ext uri="{FF2B5EF4-FFF2-40B4-BE49-F238E27FC236}">
                <a16:creationId xmlns:a16="http://schemas.microsoft.com/office/drawing/2014/main" id="{795D0F39-6E43-189A-5142-995C4DAE67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1116" y="2215210"/>
            <a:ext cx="1113680" cy="111368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8">
            <a:extLst>
              <a:ext uri="{FF2B5EF4-FFF2-40B4-BE49-F238E27FC236}">
                <a16:creationId xmlns:a16="http://schemas.microsoft.com/office/drawing/2014/main" id="{613B7C11-2C37-912F-3B35-D449848EC134}"/>
              </a:ext>
            </a:extLst>
          </p:cNvPr>
          <p:cNvSpPr>
            <a:spLocks noGrp="1"/>
          </p:cNvSpPr>
          <p:nvPr>
            <p:ph type="title"/>
          </p:nvPr>
        </p:nvSpPr>
        <p:spPr/>
        <p:txBody>
          <a:bodyPr/>
          <a:lstStyle/>
          <a:p>
            <a:r>
              <a:rPr lang="en-US" dirty="0"/>
              <a:t>Subscription model</a:t>
            </a:r>
          </a:p>
        </p:txBody>
      </p:sp>
    </p:spTree>
    <p:extLst>
      <p:ext uri="{BB962C8B-B14F-4D97-AF65-F5344CB8AC3E}">
        <p14:creationId xmlns:p14="http://schemas.microsoft.com/office/powerpoint/2010/main" val="2027129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60"/>
          <p:cNvSpPr/>
          <p:nvPr/>
        </p:nvSpPr>
        <p:spPr>
          <a:xfrm>
            <a:off x="5181251" y="1764650"/>
            <a:ext cx="2014800" cy="20148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endParaRPr/>
          </a:p>
        </p:txBody>
      </p:sp>
      <p:sp>
        <p:nvSpPr>
          <p:cNvPr id="860" name="Google Shape;860;p60"/>
          <p:cNvSpPr/>
          <p:nvPr/>
        </p:nvSpPr>
        <p:spPr>
          <a:xfrm>
            <a:off x="5365806" y="1949901"/>
            <a:ext cx="1644300" cy="1644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2" name="Google Shape;861;p60">
            <a:extLst>
              <a:ext uri="{FF2B5EF4-FFF2-40B4-BE49-F238E27FC236}">
                <a16:creationId xmlns:a16="http://schemas.microsoft.com/office/drawing/2014/main" id="{D1FE80DA-4C26-BEEC-3D57-42E318D94295}"/>
              </a:ext>
            </a:extLst>
          </p:cNvPr>
          <p:cNvSpPr txBox="1">
            <a:spLocks/>
          </p:cNvSpPr>
          <p:nvPr/>
        </p:nvSpPr>
        <p:spPr>
          <a:xfrm>
            <a:off x="1206329" y="1358882"/>
            <a:ext cx="3858900" cy="288416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50000"/>
              </a:lnSpc>
              <a:spcBef>
                <a:spcPts val="0"/>
              </a:spcBef>
              <a:spcAft>
                <a:spcPts val="0"/>
              </a:spcAft>
              <a:buClr>
                <a:schemeClr val="dk1"/>
              </a:buClr>
              <a:buSzPts val="1600"/>
              <a:buFont typeface="Poppins"/>
              <a:buChar char="●"/>
              <a:defRPr sz="1600" b="0" i="0" u="none" strike="noStrike" cap="none">
                <a:solidFill>
                  <a:schemeClr val="dk1"/>
                </a:solidFill>
                <a:latin typeface="Nunito"/>
                <a:ea typeface="Nunito"/>
                <a:cs typeface="Nunito"/>
                <a:sym typeface="Nunito"/>
              </a:defRPr>
            </a:lvl1pPr>
            <a:lvl2pPr marL="914400" marR="0" lvl="1"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2pPr>
            <a:lvl3pPr marL="1371600" marR="0" lvl="2"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3pPr>
            <a:lvl4pPr marL="1828800" marR="0" lvl="3"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4pPr>
            <a:lvl5pPr marL="2286000" marR="0" lvl="4"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5pPr>
            <a:lvl6pPr marL="2743200" marR="0" lvl="5"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6pPr>
            <a:lvl7pPr marL="3200400" marR="0" lvl="6"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7pPr>
            <a:lvl8pPr marL="3657600" marR="0" lvl="7"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8pPr>
            <a:lvl9pPr marL="4114800" marR="0" lvl="8"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9pPr>
          </a:lstStyle>
          <a:p>
            <a:pPr marL="126999" indent="0">
              <a:buNone/>
            </a:pPr>
            <a:r>
              <a:rPr lang="en-US" dirty="0"/>
              <a:t>Alternatively, you could charge insurance companies a fee for each claim that is processed using your model. This could be based on the complexity of the claim and the level of risk associated with it</a:t>
            </a:r>
          </a:p>
        </p:txBody>
      </p:sp>
      <p:pic>
        <p:nvPicPr>
          <p:cNvPr id="10242" name="Picture 2" descr="Pay per click - Free business icons">
            <a:extLst>
              <a:ext uri="{FF2B5EF4-FFF2-40B4-BE49-F238E27FC236}">
                <a16:creationId xmlns:a16="http://schemas.microsoft.com/office/drawing/2014/main" id="{B4474984-60F0-355A-AF70-6279F2EBA9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5232" y="2249326"/>
            <a:ext cx="1045448" cy="104544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C22A365A-4C59-E363-92C1-404A1890A841}"/>
              </a:ext>
            </a:extLst>
          </p:cNvPr>
          <p:cNvSpPr>
            <a:spLocks noGrp="1"/>
          </p:cNvSpPr>
          <p:nvPr>
            <p:ph type="title"/>
          </p:nvPr>
        </p:nvSpPr>
        <p:spPr/>
        <p:txBody>
          <a:bodyPr/>
          <a:lstStyle/>
          <a:p>
            <a:r>
              <a:rPr lang="en-US" dirty="0"/>
              <a:t>Pay-per-use model</a:t>
            </a:r>
          </a:p>
        </p:txBody>
      </p:sp>
    </p:spTree>
    <p:extLst>
      <p:ext uri="{BB962C8B-B14F-4D97-AF65-F5344CB8AC3E}">
        <p14:creationId xmlns:p14="http://schemas.microsoft.com/office/powerpoint/2010/main" val="1773122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60"/>
          <p:cNvSpPr/>
          <p:nvPr/>
        </p:nvSpPr>
        <p:spPr>
          <a:xfrm>
            <a:off x="5181251" y="1764650"/>
            <a:ext cx="2014800" cy="20148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endParaRPr/>
          </a:p>
        </p:txBody>
      </p:sp>
      <p:sp>
        <p:nvSpPr>
          <p:cNvPr id="860" name="Google Shape;860;p60"/>
          <p:cNvSpPr/>
          <p:nvPr/>
        </p:nvSpPr>
        <p:spPr>
          <a:xfrm>
            <a:off x="5365806" y="1949901"/>
            <a:ext cx="1644300" cy="1644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2" name="Google Shape;861;p60">
            <a:extLst>
              <a:ext uri="{FF2B5EF4-FFF2-40B4-BE49-F238E27FC236}">
                <a16:creationId xmlns:a16="http://schemas.microsoft.com/office/drawing/2014/main" id="{A8A2B93A-F205-9E42-8380-45A21D0BEE3C}"/>
              </a:ext>
            </a:extLst>
          </p:cNvPr>
          <p:cNvSpPr txBox="1">
            <a:spLocks/>
          </p:cNvSpPr>
          <p:nvPr/>
        </p:nvSpPr>
        <p:spPr>
          <a:xfrm>
            <a:off x="1206329" y="1358882"/>
            <a:ext cx="3858900" cy="288416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50000"/>
              </a:lnSpc>
              <a:spcBef>
                <a:spcPts val="0"/>
              </a:spcBef>
              <a:spcAft>
                <a:spcPts val="0"/>
              </a:spcAft>
              <a:buClr>
                <a:schemeClr val="dk1"/>
              </a:buClr>
              <a:buSzPts val="1600"/>
              <a:buFont typeface="Poppins"/>
              <a:buChar char="●"/>
              <a:defRPr sz="1600" b="0" i="0" u="none" strike="noStrike" cap="none">
                <a:solidFill>
                  <a:schemeClr val="dk1"/>
                </a:solidFill>
                <a:latin typeface="Nunito"/>
                <a:ea typeface="Nunito"/>
                <a:cs typeface="Nunito"/>
                <a:sym typeface="Nunito"/>
              </a:defRPr>
            </a:lvl1pPr>
            <a:lvl2pPr marL="914400" marR="0" lvl="1"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2pPr>
            <a:lvl3pPr marL="1371600" marR="0" lvl="2"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3pPr>
            <a:lvl4pPr marL="1828800" marR="0" lvl="3"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4pPr>
            <a:lvl5pPr marL="2286000" marR="0" lvl="4"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5pPr>
            <a:lvl6pPr marL="2743200" marR="0" lvl="5"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6pPr>
            <a:lvl7pPr marL="3200400" marR="0" lvl="6"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7pPr>
            <a:lvl8pPr marL="3657600" marR="0" lvl="7"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8pPr>
            <a:lvl9pPr marL="4114800" marR="0" lvl="8"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9pPr>
          </a:lstStyle>
          <a:p>
            <a:pPr marL="126999" indent="0">
              <a:buNone/>
            </a:pPr>
            <a:r>
              <a:rPr lang="en-US" dirty="0"/>
              <a:t>Under a licensing model, you could license your fraud detection model to insurance companies for a one-time fee or an ongoing royalty. This would allow them to use the model in-house, rather than relying on a third-party service </a:t>
            </a:r>
          </a:p>
        </p:txBody>
      </p:sp>
      <p:sp>
        <p:nvSpPr>
          <p:cNvPr id="6" name="Title 5">
            <a:extLst>
              <a:ext uri="{FF2B5EF4-FFF2-40B4-BE49-F238E27FC236}">
                <a16:creationId xmlns:a16="http://schemas.microsoft.com/office/drawing/2014/main" id="{1ECB0A69-C2B9-6710-30F3-63EF3E0788EC}"/>
              </a:ext>
            </a:extLst>
          </p:cNvPr>
          <p:cNvSpPr>
            <a:spLocks noGrp="1"/>
          </p:cNvSpPr>
          <p:nvPr>
            <p:ph type="title"/>
          </p:nvPr>
        </p:nvSpPr>
        <p:spPr/>
        <p:txBody>
          <a:bodyPr/>
          <a:lstStyle/>
          <a:p>
            <a:r>
              <a:rPr lang="en-US" dirty="0"/>
              <a:t>Licensing model</a:t>
            </a:r>
          </a:p>
        </p:txBody>
      </p:sp>
      <p:pic>
        <p:nvPicPr>
          <p:cNvPr id="1026" name="Picture 2" descr="Licensing - Free business icons">
            <a:extLst>
              <a:ext uri="{FF2B5EF4-FFF2-40B4-BE49-F238E27FC236}">
                <a16:creationId xmlns:a16="http://schemas.microsoft.com/office/drawing/2014/main" id="{33CEF572-79FF-1019-27DB-997346636B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4386" y="2228480"/>
            <a:ext cx="1087139" cy="1087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892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60"/>
          <p:cNvSpPr/>
          <p:nvPr/>
        </p:nvSpPr>
        <p:spPr>
          <a:xfrm>
            <a:off x="5181251" y="1764650"/>
            <a:ext cx="2014800" cy="20148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endParaRPr/>
          </a:p>
        </p:txBody>
      </p:sp>
      <p:sp>
        <p:nvSpPr>
          <p:cNvPr id="860" name="Google Shape;860;p60"/>
          <p:cNvSpPr/>
          <p:nvPr/>
        </p:nvSpPr>
        <p:spPr>
          <a:xfrm>
            <a:off x="5365806" y="1949901"/>
            <a:ext cx="1644300" cy="1644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2" name="Google Shape;861;p60">
            <a:extLst>
              <a:ext uri="{FF2B5EF4-FFF2-40B4-BE49-F238E27FC236}">
                <a16:creationId xmlns:a16="http://schemas.microsoft.com/office/drawing/2014/main" id="{4F97C962-2B71-AE0F-7566-397D6223A075}"/>
              </a:ext>
            </a:extLst>
          </p:cNvPr>
          <p:cNvSpPr txBox="1">
            <a:spLocks/>
          </p:cNvSpPr>
          <p:nvPr/>
        </p:nvSpPr>
        <p:spPr>
          <a:xfrm>
            <a:off x="1206329" y="1358882"/>
            <a:ext cx="3858900" cy="288416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50000"/>
              </a:lnSpc>
              <a:spcBef>
                <a:spcPts val="0"/>
              </a:spcBef>
              <a:spcAft>
                <a:spcPts val="0"/>
              </a:spcAft>
              <a:buClr>
                <a:schemeClr val="dk1"/>
              </a:buClr>
              <a:buSzPts val="1600"/>
              <a:buFont typeface="Poppins"/>
              <a:buChar char="●"/>
              <a:defRPr sz="1600" b="0" i="0" u="none" strike="noStrike" cap="none">
                <a:solidFill>
                  <a:schemeClr val="dk1"/>
                </a:solidFill>
                <a:latin typeface="Nunito"/>
                <a:ea typeface="Nunito"/>
                <a:cs typeface="Nunito"/>
                <a:sym typeface="Nunito"/>
              </a:defRPr>
            </a:lvl1pPr>
            <a:lvl2pPr marL="914400" marR="0" lvl="1"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2pPr>
            <a:lvl3pPr marL="1371600" marR="0" lvl="2"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3pPr>
            <a:lvl4pPr marL="1828800" marR="0" lvl="3"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4pPr>
            <a:lvl5pPr marL="2286000" marR="0" lvl="4"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5pPr>
            <a:lvl6pPr marL="2743200" marR="0" lvl="5"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6pPr>
            <a:lvl7pPr marL="3200400" marR="0" lvl="6"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7pPr>
            <a:lvl8pPr marL="3657600" marR="0" lvl="7"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8pPr>
            <a:lvl9pPr marL="4114800" marR="0" lvl="8"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9pPr>
          </a:lstStyle>
          <a:p>
            <a:pPr marL="126999" indent="0">
              <a:buNone/>
            </a:pPr>
            <a:r>
              <a:rPr lang="en-US" dirty="0"/>
              <a:t>Another option would be to offer consulting services to insurance companies , where you would work with them to develop a customized fraud detection solution based on their specific needs and data. This could be a one-time project or an ongoing engagement </a:t>
            </a:r>
          </a:p>
        </p:txBody>
      </p:sp>
      <p:pic>
        <p:nvPicPr>
          <p:cNvPr id="12290" name="Picture 2" descr="Consulting Icons - Free SVG &amp; PNG Consulting Images - Noun Project">
            <a:extLst>
              <a:ext uri="{FF2B5EF4-FFF2-40B4-BE49-F238E27FC236}">
                <a16:creationId xmlns:a16="http://schemas.microsoft.com/office/drawing/2014/main" id="{01B2CB03-03B8-2A98-C480-71DB563B35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7066" y="2175604"/>
            <a:ext cx="1184734" cy="118473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A15693A2-89F1-B772-09A9-BB2825799F94}"/>
              </a:ext>
            </a:extLst>
          </p:cNvPr>
          <p:cNvSpPr>
            <a:spLocks noGrp="1"/>
          </p:cNvSpPr>
          <p:nvPr>
            <p:ph type="title"/>
          </p:nvPr>
        </p:nvSpPr>
        <p:spPr/>
        <p:txBody>
          <a:bodyPr/>
          <a:lstStyle/>
          <a:p>
            <a:br>
              <a:rPr lang="en-US" dirty="0"/>
            </a:br>
            <a:r>
              <a:rPr lang="en-US" dirty="0"/>
              <a:t>Consulting model</a:t>
            </a:r>
            <a:br>
              <a:rPr lang="en-US" dirty="0"/>
            </a:br>
            <a:endParaRPr lang="en-US" dirty="0"/>
          </a:p>
        </p:txBody>
      </p:sp>
    </p:spTree>
    <p:extLst>
      <p:ext uri="{BB962C8B-B14F-4D97-AF65-F5344CB8AC3E}">
        <p14:creationId xmlns:p14="http://schemas.microsoft.com/office/powerpoint/2010/main" val="626660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60"/>
          <p:cNvSpPr/>
          <p:nvPr/>
        </p:nvSpPr>
        <p:spPr>
          <a:xfrm>
            <a:off x="5181251" y="1764650"/>
            <a:ext cx="2014800" cy="20148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endParaRPr/>
          </a:p>
        </p:txBody>
      </p:sp>
      <p:sp>
        <p:nvSpPr>
          <p:cNvPr id="860" name="Google Shape;860;p60"/>
          <p:cNvSpPr/>
          <p:nvPr/>
        </p:nvSpPr>
        <p:spPr>
          <a:xfrm>
            <a:off x="5365806" y="1949901"/>
            <a:ext cx="1644300" cy="1644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pic>
        <p:nvPicPr>
          <p:cNvPr id="13314" name="Picture 2" descr="Added Value Icons - Free SVG &amp; PNG Added Value Images - Noun Project">
            <a:extLst>
              <a:ext uri="{FF2B5EF4-FFF2-40B4-BE49-F238E27FC236}">
                <a16:creationId xmlns:a16="http://schemas.microsoft.com/office/drawing/2014/main" id="{B3874AFB-28DC-BAB7-5E08-40B8FB11B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090901"/>
            <a:ext cx="1251284" cy="1251284"/>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0F0A4785-E0AB-6E1C-A98B-B440E5055217}"/>
              </a:ext>
            </a:extLst>
          </p:cNvPr>
          <p:cNvSpPr>
            <a:spLocks noGrp="1"/>
          </p:cNvSpPr>
          <p:nvPr>
            <p:ph type="title"/>
          </p:nvPr>
        </p:nvSpPr>
        <p:spPr/>
        <p:txBody>
          <a:bodyPr/>
          <a:lstStyle/>
          <a:p>
            <a:r>
              <a:rPr lang="en-US" dirty="0"/>
              <a:t>Value-added services model</a:t>
            </a:r>
          </a:p>
        </p:txBody>
      </p:sp>
      <p:sp>
        <p:nvSpPr>
          <p:cNvPr id="7" name="Google Shape;861;p60">
            <a:extLst>
              <a:ext uri="{FF2B5EF4-FFF2-40B4-BE49-F238E27FC236}">
                <a16:creationId xmlns:a16="http://schemas.microsoft.com/office/drawing/2014/main" id="{C0C16D3A-020A-52C7-DA4F-95670814CF43}"/>
              </a:ext>
            </a:extLst>
          </p:cNvPr>
          <p:cNvSpPr txBox="1">
            <a:spLocks/>
          </p:cNvSpPr>
          <p:nvPr/>
        </p:nvSpPr>
        <p:spPr>
          <a:xfrm>
            <a:off x="1034170" y="1329965"/>
            <a:ext cx="4045939" cy="288416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50000"/>
              </a:lnSpc>
              <a:spcBef>
                <a:spcPts val="0"/>
              </a:spcBef>
              <a:spcAft>
                <a:spcPts val="0"/>
              </a:spcAft>
              <a:buClr>
                <a:schemeClr val="dk1"/>
              </a:buClr>
              <a:buSzPts val="1600"/>
              <a:buFont typeface="Poppins"/>
              <a:buChar char="●"/>
              <a:defRPr sz="1600" b="0" i="0" u="none" strike="noStrike" cap="none">
                <a:solidFill>
                  <a:schemeClr val="dk1"/>
                </a:solidFill>
                <a:latin typeface="Nunito"/>
                <a:ea typeface="Nunito"/>
                <a:cs typeface="Nunito"/>
                <a:sym typeface="Nunito"/>
              </a:defRPr>
            </a:lvl1pPr>
            <a:lvl2pPr marL="914400" marR="0" lvl="1"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2pPr>
            <a:lvl3pPr marL="1371600" marR="0" lvl="2"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3pPr>
            <a:lvl4pPr marL="1828800" marR="0" lvl="3"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4pPr>
            <a:lvl5pPr marL="2286000" marR="0" lvl="4"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5pPr>
            <a:lvl6pPr marL="2743200" marR="0" lvl="5"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6pPr>
            <a:lvl7pPr marL="3200400" marR="0" lvl="6"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7pPr>
            <a:lvl8pPr marL="3657600" marR="0" lvl="7"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8pPr>
            <a:lvl9pPr marL="4114800" marR="0" lvl="8"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9pPr>
          </a:lstStyle>
          <a:p>
            <a:pPr marL="126999" indent="0">
              <a:buNone/>
            </a:pPr>
            <a:r>
              <a:rPr lang="en-US" dirty="0"/>
              <a:t>Finally, you could offer value-added services to insurance companies in addition to your fraud detection model, such as data analytics, risk assessment, or fraud prevention training, This could help differentiate your offering and provide additional revenue streams </a:t>
            </a:r>
          </a:p>
        </p:txBody>
      </p:sp>
    </p:spTree>
    <p:extLst>
      <p:ext uri="{BB962C8B-B14F-4D97-AF65-F5344CB8AC3E}">
        <p14:creationId xmlns:p14="http://schemas.microsoft.com/office/powerpoint/2010/main" val="728912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46"/>
          <p:cNvSpPr/>
          <p:nvPr/>
        </p:nvSpPr>
        <p:spPr>
          <a:xfrm>
            <a:off x="3564551" y="864250"/>
            <a:ext cx="2014800" cy="20148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endParaRPr/>
          </a:p>
        </p:txBody>
      </p:sp>
      <p:sp>
        <p:nvSpPr>
          <p:cNvPr id="578" name="Google Shape;578;p46"/>
          <p:cNvSpPr/>
          <p:nvPr/>
        </p:nvSpPr>
        <p:spPr>
          <a:xfrm>
            <a:off x="3749106" y="1049501"/>
            <a:ext cx="1644300" cy="1644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579" name="Google Shape;579;p46"/>
          <p:cNvSpPr txBox="1">
            <a:spLocks noGrp="1"/>
          </p:cNvSpPr>
          <p:nvPr>
            <p:ph type="title"/>
          </p:nvPr>
        </p:nvSpPr>
        <p:spPr>
          <a:xfrm>
            <a:off x="2642551" y="3074777"/>
            <a:ext cx="3858900" cy="795900"/>
          </a:xfrm>
          <a:prstGeom prst="rect">
            <a:avLst/>
          </a:prstGeom>
        </p:spPr>
        <p:txBody>
          <a:bodyPr spcFirstLastPara="1" wrap="square" lIns="91425" tIns="91425" rIns="91425" bIns="91425" anchor="ctr" anchorCtr="0">
            <a:noAutofit/>
          </a:bodyPr>
          <a:lstStyle/>
          <a:p>
            <a:r>
              <a:rPr lang="en" dirty="0"/>
              <a:t>Conclusion</a:t>
            </a:r>
            <a:endParaRPr dirty="0"/>
          </a:p>
        </p:txBody>
      </p:sp>
      <p:sp>
        <p:nvSpPr>
          <p:cNvPr id="581" name="Google Shape;581;p46"/>
          <p:cNvSpPr txBox="1">
            <a:spLocks noGrp="1"/>
          </p:cNvSpPr>
          <p:nvPr>
            <p:ph type="title" idx="2"/>
          </p:nvPr>
        </p:nvSpPr>
        <p:spPr>
          <a:xfrm>
            <a:off x="3749851" y="1482701"/>
            <a:ext cx="1644300" cy="741000"/>
          </a:xfrm>
          <a:prstGeom prst="rect">
            <a:avLst/>
          </a:prstGeom>
        </p:spPr>
        <p:txBody>
          <a:bodyPr spcFirstLastPara="1" wrap="square" lIns="91425" tIns="91425" rIns="91425" bIns="91425" anchor="ctr" anchorCtr="0">
            <a:noAutofit/>
          </a:bodyPr>
          <a:lstStyle/>
          <a:p>
            <a:r>
              <a:rPr lang="en" dirty="0"/>
              <a:t>04</a:t>
            </a:r>
            <a:endParaRPr dirty="0"/>
          </a:p>
        </p:txBody>
      </p:sp>
    </p:spTree>
    <p:extLst>
      <p:ext uri="{BB962C8B-B14F-4D97-AF65-F5344CB8AC3E}">
        <p14:creationId xmlns:p14="http://schemas.microsoft.com/office/powerpoint/2010/main" val="461095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2"/>
          <p:cNvSpPr/>
          <p:nvPr/>
        </p:nvSpPr>
        <p:spPr>
          <a:xfrm rot="10800000">
            <a:off x="-4838538" y="201655"/>
            <a:ext cx="12135636" cy="4746546"/>
          </a:xfrm>
          <a:prstGeom prst="flowChartTerminator">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479" name="Google Shape;479;p42"/>
          <p:cNvSpPr/>
          <p:nvPr/>
        </p:nvSpPr>
        <p:spPr>
          <a:xfrm rot="10800000">
            <a:off x="-4519316" y="506869"/>
            <a:ext cx="11505402" cy="4128084"/>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480" name="Google Shape;480;p42"/>
          <p:cNvSpPr/>
          <p:nvPr/>
        </p:nvSpPr>
        <p:spPr>
          <a:xfrm>
            <a:off x="5614801" y="1163751"/>
            <a:ext cx="2816100" cy="28161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endParaRPr/>
          </a:p>
        </p:txBody>
      </p:sp>
      <p:sp>
        <p:nvSpPr>
          <p:cNvPr id="481" name="Google Shape;481;p42"/>
          <p:cNvSpPr/>
          <p:nvPr/>
        </p:nvSpPr>
        <p:spPr>
          <a:xfrm>
            <a:off x="5781948" y="1329917"/>
            <a:ext cx="2481600" cy="24837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484" name="Google Shape;484;p42"/>
          <p:cNvSpPr txBox="1">
            <a:spLocks noGrp="1"/>
          </p:cNvSpPr>
          <p:nvPr>
            <p:ph type="title"/>
          </p:nvPr>
        </p:nvSpPr>
        <p:spPr>
          <a:xfrm>
            <a:off x="247776" y="569268"/>
            <a:ext cx="5367025" cy="430437"/>
          </a:xfrm>
          <a:prstGeom prst="rect">
            <a:avLst/>
          </a:prstGeom>
        </p:spPr>
        <p:txBody>
          <a:bodyPr spcFirstLastPara="1" wrap="square" lIns="91425" tIns="91425" rIns="91425" bIns="91425" anchor="ctr" anchorCtr="0">
            <a:noAutofit/>
          </a:bodyPr>
          <a:lstStyle/>
          <a:p>
            <a:pPr algn="ctr"/>
            <a:r>
              <a:rPr lang="en-US" sz="2000" dirty="0"/>
              <a:t>Summary main points</a:t>
            </a:r>
          </a:p>
        </p:txBody>
      </p:sp>
      <p:sp>
        <p:nvSpPr>
          <p:cNvPr id="2" name="Google Shape;861;p60">
            <a:extLst>
              <a:ext uri="{FF2B5EF4-FFF2-40B4-BE49-F238E27FC236}">
                <a16:creationId xmlns:a16="http://schemas.microsoft.com/office/drawing/2014/main" id="{DD66EECE-B7FF-DE20-74E6-0E6931F04B71}"/>
              </a:ext>
            </a:extLst>
          </p:cNvPr>
          <p:cNvSpPr txBox="1">
            <a:spLocks/>
          </p:cNvSpPr>
          <p:nvPr/>
        </p:nvSpPr>
        <p:spPr>
          <a:xfrm>
            <a:off x="908318" y="999705"/>
            <a:ext cx="4045939" cy="34601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50000"/>
              </a:lnSpc>
              <a:spcBef>
                <a:spcPts val="0"/>
              </a:spcBef>
              <a:spcAft>
                <a:spcPts val="0"/>
              </a:spcAft>
              <a:buClr>
                <a:schemeClr val="dk1"/>
              </a:buClr>
              <a:buSzPts val="1600"/>
              <a:buFont typeface="Poppins"/>
              <a:buChar char="●"/>
              <a:defRPr sz="1600" b="0" i="0" u="none" strike="noStrike" cap="none">
                <a:solidFill>
                  <a:schemeClr val="dk1"/>
                </a:solidFill>
                <a:latin typeface="Nunito"/>
                <a:ea typeface="Nunito"/>
                <a:cs typeface="Nunito"/>
                <a:sym typeface="Nunito"/>
              </a:defRPr>
            </a:lvl1pPr>
            <a:lvl2pPr marL="914400" marR="0" lvl="1"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2pPr>
            <a:lvl3pPr marL="1371600" marR="0" lvl="2"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3pPr>
            <a:lvl4pPr marL="1828800" marR="0" lvl="3"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4pPr>
            <a:lvl5pPr marL="2286000" marR="0" lvl="4"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5pPr>
            <a:lvl6pPr marL="2743200" marR="0" lvl="5"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6pPr>
            <a:lvl7pPr marL="3200400" marR="0" lvl="6"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7pPr>
            <a:lvl8pPr marL="3657600" marR="0" lvl="7"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8pPr>
            <a:lvl9pPr marL="4114800" marR="0" lvl="8"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9pPr>
          </a:lstStyle>
          <a:p>
            <a:pPr marL="469899" indent="-342900">
              <a:buAutoNum type="arabicPeriod"/>
            </a:pPr>
            <a:r>
              <a:rPr lang="en-US" dirty="0"/>
              <a:t>Our solution which solved fraudulent claims is building the machine learning model for fraud detection that has many advantages such as reduced costs, more precise</a:t>
            </a:r>
          </a:p>
          <a:p>
            <a:pPr marL="469899" indent="-342900">
              <a:buAutoNum type="arabicPeriod"/>
            </a:pPr>
            <a:r>
              <a:rPr lang="en-US" dirty="0"/>
              <a:t>I tell you in detail about the business model which makes you know how to apply our solution to create business value or decrease fraud risk</a:t>
            </a:r>
          </a:p>
        </p:txBody>
      </p:sp>
      <p:pic>
        <p:nvPicPr>
          <p:cNvPr id="17410" name="Picture 2" descr="Purchase summary - Free commerce and shopping icons">
            <a:extLst>
              <a:ext uri="{FF2B5EF4-FFF2-40B4-BE49-F238E27FC236}">
                <a16:creationId xmlns:a16="http://schemas.microsoft.com/office/drawing/2014/main" id="{3C65CE94-AFE3-9AEC-D764-D28FC0FA58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2414" y="1767239"/>
            <a:ext cx="1607344" cy="1607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2365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6" name="Google Shape;1222;p77">
            <a:extLst>
              <a:ext uri="{FF2B5EF4-FFF2-40B4-BE49-F238E27FC236}">
                <a16:creationId xmlns:a16="http://schemas.microsoft.com/office/drawing/2014/main" id="{666134A2-3862-4763-C175-231309BDC9FB}"/>
              </a:ext>
            </a:extLst>
          </p:cNvPr>
          <p:cNvSpPr txBox="1">
            <a:spLocks/>
          </p:cNvSpPr>
          <p:nvPr/>
        </p:nvSpPr>
        <p:spPr>
          <a:xfrm>
            <a:off x="712948" y="1561928"/>
            <a:ext cx="7717800" cy="61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Work Sans"/>
              <a:buNone/>
              <a:defRPr sz="6000" b="1" i="0" u="none" strike="noStrike" cap="none">
                <a:solidFill>
                  <a:schemeClr val="dk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5400" dirty="0"/>
              <a:t>Thanks</a:t>
            </a:r>
          </a:p>
        </p:txBody>
      </p:sp>
      <p:sp>
        <p:nvSpPr>
          <p:cNvPr id="7" name="Google Shape;1223;p77">
            <a:extLst>
              <a:ext uri="{FF2B5EF4-FFF2-40B4-BE49-F238E27FC236}">
                <a16:creationId xmlns:a16="http://schemas.microsoft.com/office/drawing/2014/main" id="{4728B360-99FD-741C-9258-CB9CBEA7B972}"/>
              </a:ext>
            </a:extLst>
          </p:cNvPr>
          <p:cNvSpPr txBox="1">
            <a:spLocks noGrp="1"/>
          </p:cNvSpPr>
          <p:nvPr>
            <p:ph type="subTitle" idx="1"/>
          </p:nvPr>
        </p:nvSpPr>
        <p:spPr>
          <a:xfrm>
            <a:off x="708084" y="2267307"/>
            <a:ext cx="7717800" cy="1661594"/>
          </a:xfrm>
          <a:prstGeom prst="rect">
            <a:avLst/>
          </a:prstGeom>
        </p:spPr>
        <p:txBody>
          <a:bodyPr spcFirstLastPara="1" wrap="square" lIns="91425" tIns="91425" rIns="91425" bIns="91425" anchor="ctr" anchorCtr="0">
            <a:noAutofit/>
          </a:bodyPr>
          <a:lstStyle/>
          <a:p>
            <a:pPr marL="0" indent="0"/>
            <a:r>
              <a:rPr lang="en-US" sz="1600" dirty="0"/>
              <a:t>If you have any questions </a:t>
            </a:r>
          </a:p>
          <a:p>
            <a:pPr marL="0" indent="0"/>
            <a:r>
              <a:rPr lang="en-US" sz="1600" dirty="0"/>
              <a:t>Don’t hesitate to contact me</a:t>
            </a:r>
          </a:p>
          <a:p>
            <a:pPr marL="0" indent="0"/>
            <a:endParaRPr lang="en-US" sz="1600" dirty="0"/>
          </a:p>
          <a:p>
            <a:pPr marL="0" indent="0"/>
            <a:r>
              <a:rPr lang="en-US" sz="1600"/>
              <a:t>Panupong Jindarat</a:t>
            </a:r>
            <a:endParaRPr sz="1600" dirty="0"/>
          </a:p>
          <a:p>
            <a:pPr marL="0" indent="0"/>
            <a:r>
              <a:rPr lang="en-US" sz="1600" dirty="0">
                <a:uFill>
                  <a:noFill/>
                </a:uFill>
                <a:hlinkClick r:id="rId3"/>
              </a:rPr>
              <a:t>P</a:t>
            </a:r>
            <a:r>
              <a:rPr lang="en" sz="1600" dirty="0">
                <a:uFill>
                  <a:noFill/>
                </a:uFill>
                <a:hlinkClick r:id="rId3"/>
              </a:rPr>
              <a:t>anupong.intern.work@gmail.com</a:t>
            </a:r>
            <a:endParaRPr sz="1600" dirty="0"/>
          </a:p>
          <a:p>
            <a:pPr marL="0" indent="0"/>
            <a:r>
              <a:rPr lang="en-US" sz="1600" dirty="0"/>
              <a:t>088-894-6268</a:t>
            </a:r>
            <a:endParaRPr lang="th-TH" sz="1600" dirty="0"/>
          </a:p>
        </p:txBody>
      </p:sp>
      <p:grpSp>
        <p:nvGrpSpPr>
          <p:cNvPr id="8" name="Google Shape;1225;p77">
            <a:extLst>
              <a:ext uri="{FF2B5EF4-FFF2-40B4-BE49-F238E27FC236}">
                <a16:creationId xmlns:a16="http://schemas.microsoft.com/office/drawing/2014/main" id="{23AB78A7-52F9-8292-E7D9-88A35C210632}"/>
              </a:ext>
            </a:extLst>
          </p:cNvPr>
          <p:cNvGrpSpPr/>
          <p:nvPr/>
        </p:nvGrpSpPr>
        <p:grpSpPr>
          <a:xfrm>
            <a:off x="4265849" y="4021983"/>
            <a:ext cx="612301" cy="612301"/>
            <a:chOff x="4265961" y="2509767"/>
            <a:chExt cx="612301" cy="612301"/>
          </a:xfrm>
        </p:grpSpPr>
        <p:sp>
          <p:nvSpPr>
            <p:cNvPr id="9" name="Google Shape;1226;p77">
              <a:extLst>
                <a:ext uri="{FF2B5EF4-FFF2-40B4-BE49-F238E27FC236}">
                  <a16:creationId xmlns:a16="http://schemas.microsoft.com/office/drawing/2014/main" id="{C65C5925-FB4D-9C8A-4893-FCF408CCCA4B}"/>
                </a:ext>
              </a:extLst>
            </p:cNvPr>
            <p:cNvSpPr/>
            <p:nvPr/>
          </p:nvSpPr>
          <p:spPr>
            <a:xfrm>
              <a:off x="4265961" y="2509767"/>
              <a:ext cx="612301" cy="612301"/>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endParaRPr/>
            </a:p>
          </p:txBody>
        </p:sp>
        <p:sp>
          <p:nvSpPr>
            <p:cNvPr id="10" name="Google Shape;1227;p77">
              <a:extLst>
                <a:ext uri="{FF2B5EF4-FFF2-40B4-BE49-F238E27FC236}">
                  <a16:creationId xmlns:a16="http://schemas.microsoft.com/office/drawing/2014/main" id="{B2C0D6C5-FA78-F299-0FC7-10E0E0A2E5DC}"/>
                </a:ext>
              </a:extLst>
            </p:cNvPr>
            <p:cNvSpPr/>
            <p:nvPr/>
          </p:nvSpPr>
          <p:spPr>
            <a:xfrm>
              <a:off x="4322051" y="2565866"/>
              <a:ext cx="499819" cy="499819"/>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grpSp>
          <p:nvGrpSpPr>
            <p:cNvPr id="11" name="Google Shape;1228;p77">
              <a:extLst>
                <a:ext uri="{FF2B5EF4-FFF2-40B4-BE49-F238E27FC236}">
                  <a16:creationId xmlns:a16="http://schemas.microsoft.com/office/drawing/2014/main" id="{4CC2254F-EACD-EC7D-446A-38B2228F9AE9}"/>
                </a:ext>
              </a:extLst>
            </p:cNvPr>
            <p:cNvGrpSpPr/>
            <p:nvPr/>
          </p:nvGrpSpPr>
          <p:grpSpPr>
            <a:xfrm>
              <a:off x="4417164" y="2660976"/>
              <a:ext cx="309966" cy="309935"/>
              <a:chOff x="-535187" y="1980284"/>
              <a:chExt cx="317296" cy="317264"/>
            </a:xfrm>
          </p:grpSpPr>
          <p:sp>
            <p:nvSpPr>
              <p:cNvPr id="12" name="Google Shape;1229;p77">
                <a:extLst>
                  <a:ext uri="{FF2B5EF4-FFF2-40B4-BE49-F238E27FC236}">
                    <a16:creationId xmlns:a16="http://schemas.microsoft.com/office/drawing/2014/main" id="{8266A876-8270-4124-BE32-58F061A9437F}"/>
                  </a:ext>
                </a:extLst>
              </p:cNvPr>
              <p:cNvSpPr/>
              <p:nvPr/>
            </p:nvSpPr>
            <p:spPr>
              <a:xfrm>
                <a:off x="-441637" y="2073837"/>
                <a:ext cx="130148" cy="130148"/>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1"/>
              </a:solidFill>
              <a:ln>
                <a:noFill/>
              </a:ln>
            </p:spPr>
            <p:txBody>
              <a:bodyPr spcFirstLastPara="1" wrap="square" lIns="91425" tIns="91425" rIns="91425" bIns="91425" anchor="ctr" anchorCtr="0">
                <a:noAutofit/>
              </a:bodyPr>
              <a:lstStyle/>
              <a:p>
                <a:endParaRPr baseline="-25000"/>
              </a:p>
            </p:txBody>
          </p:sp>
          <p:sp>
            <p:nvSpPr>
              <p:cNvPr id="13" name="Google Shape;1230;p77">
                <a:extLst>
                  <a:ext uri="{FF2B5EF4-FFF2-40B4-BE49-F238E27FC236}">
                    <a16:creationId xmlns:a16="http://schemas.microsoft.com/office/drawing/2014/main" id="{E6E0DC04-A331-452F-BFBD-233473BDA979}"/>
                  </a:ext>
                </a:extLst>
              </p:cNvPr>
              <p:cNvSpPr/>
              <p:nvPr/>
            </p:nvSpPr>
            <p:spPr>
              <a:xfrm>
                <a:off x="-498008" y="2017448"/>
                <a:ext cx="242926" cy="24291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1"/>
              </a:solidFill>
              <a:ln>
                <a:noFill/>
              </a:ln>
            </p:spPr>
            <p:txBody>
              <a:bodyPr spcFirstLastPara="1" wrap="square" lIns="91425" tIns="91425" rIns="91425" bIns="91425" anchor="ctr" anchorCtr="0">
                <a:noAutofit/>
              </a:bodyPr>
              <a:lstStyle/>
              <a:p>
                <a:endParaRPr baseline="-25000"/>
              </a:p>
            </p:txBody>
          </p:sp>
          <p:sp>
            <p:nvSpPr>
              <p:cNvPr id="14" name="Google Shape;1231;p77">
                <a:extLst>
                  <a:ext uri="{FF2B5EF4-FFF2-40B4-BE49-F238E27FC236}">
                    <a16:creationId xmlns:a16="http://schemas.microsoft.com/office/drawing/2014/main" id="{96E0B7E8-5769-D1E7-8AC3-4FA090B7D9A3}"/>
                  </a:ext>
                </a:extLst>
              </p:cNvPr>
              <p:cNvSpPr/>
              <p:nvPr/>
            </p:nvSpPr>
            <p:spPr>
              <a:xfrm>
                <a:off x="-535187" y="1980284"/>
                <a:ext cx="317296" cy="31726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1"/>
              </a:solidFill>
              <a:ln>
                <a:noFill/>
              </a:ln>
            </p:spPr>
            <p:txBody>
              <a:bodyPr spcFirstLastPara="1" wrap="square" lIns="91425" tIns="91425" rIns="91425" bIns="91425" anchor="ctr" anchorCtr="0">
                <a:noAutofit/>
              </a:bodyPr>
              <a:lstStyle/>
              <a:p>
                <a:endParaRPr baseline="-25000"/>
              </a:p>
            </p:txBody>
          </p:sp>
          <p:sp>
            <p:nvSpPr>
              <p:cNvPr id="15" name="Google Shape;1232;p77">
                <a:extLst>
                  <a:ext uri="{FF2B5EF4-FFF2-40B4-BE49-F238E27FC236}">
                    <a16:creationId xmlns:a16="http://schemas.microsoft.com/office/drawing/2014/main" id="{D3846A16-BDA7-5D0B-ED21-6746F045145D}"/>
                  </a:ext>
                </a:extLst>
              </p:cNvPr>
              <p:cNvSpPr/>
              <p:nvPr/>
            </p:nvSpPr>
            <p:spPr>
              <a:xfrm>
                <a:off x="-330100" y="2055247"/>
                <a:ext cx="37185" cy="37201"/>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1"/>
              </a:solidFill>
              <a:ln>
                <a:noFill/>
              </a:ln>
            </p:spPr>
            <p:txBody>
              <a:bodyPr spcFirstLastPara="1" wrap="square" lIns="91425" tIns="91425" rIns="91425" bIns="91425" anchor="ctr" anchorCtr="0">
                <a:noAutofit/>
              </a:bodyPr>
              <a:lstStyle/>
              <a:p>
                <a:endParaRPr baseline="-25000"/>
              </a:p>
            </p:txBody>
          </p:sp>
        </p:grpSp>
      </p:grpSp>
      <p:grpSp>
        <p:nvGrpSpPr>
          <p:cNvPr id="16" name="Google Shape;1233;p77">
            <a:extLst>
              <a:ext uri="{FF2B5EF4-FFF2-40B4-BE49-F238E27FC236}">
                <a16:creationId xmlns:a16="http://schemas.microsoft.com/office/drawing/2014/main" id="{3038FCDD-AF96-12EE-F800-D56F19858889}"/>
              </a:ext>
            </a:extLst>
          </p:cNvPr>
          <p:cNvGrpSpPr/>
          <p:nvPr/>
        </p:nvGrpSpPr>
        <p:grpSpPr>
          <a:xfrm>
            <a:off x="4958271" y="4021980"/>
            <a:ext cx="612300" cy="612300"/>
            <a:chOff x="4958386" y="2509767"/>
            <a:chExt cx="612300" cy="612300"/>
          </a:xfrm>
        </p:grpSpPr>
        <p:sp>
          <p:nvSpPr>
            <p:cNvPr id="17" name="Google Shape;1234;p77">
              <a:extLst>
                <a:ext uri="{FF2B5EF4-FFF2-40B4-BE49-F238E27FC236}">
                  <a16:creationId xmlns:a16="http://schemas.microsoft.com/office/drawing/2014/main" id="{C94BBE8A-695A-BF00-0D54-512471FC4C16}"/>
                </a:ext>
              </a:extLst>
            </p:cNvPr>
            <p:cNvSpPr/>
            <p:nvPr/>
          </p:nvSpPr>
          <p:spPr>
            <a:xfrm>
              <a:off x="4958386" y="2509767"/>
              <a:ext cx="612300" cy="6123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endParaRPr/>
            </a:p>
          </p:txBody>
        </p:sp>
        <p:sp>
          <p:nvSpPr>
            <p:cNvPr id="18" name="Google Shape;1235;p77">
              <a:extLst>
                <a:ext uri="{FF2B5EF4-FFF2-40B4-BE49-F238E27FC236}">
                  <a16:creationId xmlns:a16="http://schemas.microsoft.com/office/drawing/2014/main" id="{4668C45D-FC48-F139-5C69-A8773A0AC686}"/>
                </a:ext>
              </a:extLst>
            </p:cNvPr>
            <p:cNvSpPr/>
            <p:nvPr/>
          </p:nvSpPr>
          <p:spPr>
            <a:xfrm>
              <a:off x="5014476" y="2565866"/>
              <a:ext cx="499800" cy="4998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grpSp>
          <p:nvGrpSpPr>
            <p:cNvPr id="19" name="Google Shape;1236;p77">
              <a:extLst>
                <a:ext uri="{FF2B5EF4-FFF2-40B4-BE49-F238E27FC236}">
                  <a16:creationId xmlns:a16="http://schemas.microsoft.com/office/drawing/2014/main" id="{98D71867-3D4B-D024-7973-8802C62343C4}"/>
                </a:ext>
              </a:extLst>
            </p:cNvPr>
            <p:cNvGrpSpPr/>
            <p:nvPr/>
          </p:nvGrpSpPr>
          <p:grpSpPr>
            <a:xfrm>
              <a:off x="5109411" y="2660950"/>
              <a:ext cx="309935" cy="309935"/>
              <a:chOff x="151554" y="1980257"/>
              <a:chExt cx="317264" cy="317264"/>
            </a:xfrm>
          </p:grpSpPr>
          <p:sp>
            <p:nvSpPr>
              <p:cNvPr id="20" name="Google Shape;1237;p77">
                <a:extLst>
                  <a:ext uri="{FF2B5EF4-FFF2-40B4-BE49-F238E27FC236}">
                    <a16:creationId xmlns:a16="http://schemas.microsoft.com/office/drawing/2014/main" id="{7DC6F0A4-84ED-08CB-7C74-E50F440350C0}"/>
                  </a:ext>
                </a:extLst>
              </p:cNvPr>
              <p:cNvSpPr/>
              <p:nvPr/>
            </p:nvSpPr>
            <p:spPr>
              <a:xfrm>
                <a:off x="198631" y="2092417"/>
                <a:ext cx="55794" cy="167301"/>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1" name="Google Shape;1238;p77">
                <a:extLst>
                  <a:ext uri="{FF2B5EF4-FFF2-40B4-BE49-F238E27FC236}">
                    <a16:creationId xmlns:a16="http://schemas.microsoft.com/office/drawing/2014/main" id="{9D82AF3C-9586-EA53-13B6-D79779B7EA07}"/>
                  </a:ext>
                </a:extLst>
              </p:cNvPr>
              <p:cNvSpPr/>
              <p:nvPr/>
            </p:nvSpPr>
            <p:spPr>
              <a:xfrm>
                <a:off x="198631" y="2018046"/>
                <a:ext cx="55794" cy="55794"/>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2" name="Google Shape;1239;p77">
                <a:extLst>
                  <a:ext uri="{FF2B5EF4-FFF2-40B4-BE49-F238E27FC236}">
                    <a16:creationId xmlns:a16="http://schemas.microsoft.com/office/drawing/2014/main" id="{3B939D10-ED61-3B7F-E8E9-4DD2EB738D3D}"/>
                  </a:ext>
                </a:extLst>
              </p:cNvPr>
              <p:cNvSpPr/>
              <p:nvPr/>
            </p:nvSpPr>
            <p:spPr>
              <a:xfrm>
                <a:off x="273003" y="2092116"/>
                <a:ext cx="148740" cy="167603"/>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3" name="Google Shape;1240;p77">
                <a:extLst>
                  <a:ext uri="{FF2B5EF4-FFF2-40B4-BE49-F238E27FC236}">
                    <a16:creationId xmlns:a16="http://schemas.microsoft.com/office/drawing/2014/main" id="{557DB4F5-B2E1-B64A-F421-A6BA08C27B1E}"/>
                  </a:ext>
                </a:extLst>
              </p:cNvPr>
              <p:cNvSpPr/>
              <p:nvPr/>
            </p:nvSpPr>
            <p:spPr>
              <a:xfrm>
                <a:off x="151554" y="1980257"/>
                <a:ext cx="317264" cy="31726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1"/>
              </a:solidFill>
              <a:ln>
                <a:noFill/>
              </a:ln>
            </p:spPr>
            <p:txBody>
              <a:bodyPr spcFirstLastPara="1" wrap="square" lIns="91425" tIns="91425" rIns="91425" bIns="91425" anchor="ctr" anchorCtr="0">
                <a:noAutofit/>
              </a:bodyPr>
              <a:lstStyle/>
              <a:p>
                <a:endParaRPr/>
              </a:p>
            </p:txBody>
          </p:sp>
        </p:grpSp>
      </p:grpSp>
      <p:grpSp>
        <p:nvGrpSpPr>
          <p:cNvPr id="24" name="Google Shape;1241;p77">
            <a:extLst>
              <a:ext uri="{FF2B5EF4-FFF2-40B4-BE49-F238E27FC236}">
                <a16:creationId xmlns:a16="http://schemas.microsoft.com/office/drawing/2014/main" id="{39AA03BC-FF9B-2BD1-F8F0-68AB90472D2C}"/>
              </a:ext>
            </a:extLst>
          </p:cNvPr>
          <p:cNvGrpSpPr/>
          <p:nvPr/>
        </p:nvGrpSpPr>
        <p:grpSpPr>
          <a:xfrm>
            <a:off x="3573423" y="4021983"/>
            <a:ext cx="612301" cy="612301"/>
            <a:chOff x="6031425" y="2270264"/>
            <a:chExt cx="795300" cy="795300"/>
          </a:xfrm>
        </p:grpSpPr>
        <p:sp>
          <p:nvSpPr>
            <p:cNvPr id="25" name="Google Shape;1242;p77">
              <a:extLst>
                <a:ext uri="{FF2B5EF4-FFF2-40B4-BE49-F238E27FC236}">
                  <a16:creationId xmlns:a16="http://schemas.microsoft.com/office/drawing/2014/main" id="{BB91C615-5A5C-401E-2A85-28D21D679630}"/>
                </a:ext>
              </a:extLst>
            </p:cNvPr>
            <p:cNvSpPr/>
            <p:nvPr/>
          </p:nvSpPr>
          <p:spPr>
            <a:xfrm>
              <a:off x="6031425" y="2270264"/>
              <a:ext cx="795300" cy="7953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endParaRPr/>
            </a:p>
          </p:txBody>
        </p:sp>
        <p:sp>
          <p:nvSpPr>
            <p:cNvPr id="26" name="Google Shape;1243;p77">
              <a:extLst>
                <a:ext uri="{FF2B5EF4-FFF2-40B4-BE49-F238E27FC236}">
                  <a16:creationId xmlns:a16="http://schemas.microsoft.com/office/drawing/2014/main" id="{D355E0A2-8A49-E8F0-8226-1C75C9DF7149}"/>
                </a:ext>
              </a:extLst>
            </p:cNvPr>
            <p:cNvSpPr/>
            <p:nvPr/>
          </p:nvSpPr>
          <p:spPr>
            <a:xfrm>
              <a:off x="6104278" y="2343130"/>
              <a:ext cx="649200" cy="6492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27" name="Google Shape;1244;p77">
              <a:extLst>
                <a:ext uri="{FF2B5EF4-FFF2-40B4-BE49-F238E27FC236}">
                  <a16:creationId xmlns:a16="http://schemas.microsoft.com/office/drawing/2014/main" id="{04D2DE5F-9349-5281-D7DF-72B56F103529}"/>
                </a:ext>
              </a:extLst>
            </p:cNvPr>
            <p:cNvSpPr/>
            <p:nvPr/>
          </p:nvSpPr>
          <p:spPr>
            <a:xfrm>
              <a:off x="6225176" y="2464027"/>
              <a:ext cx="407383" cy="407383"/>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1"/>
            </a:solidFill>
            <a:ln>
              <a:noFill/>
            </a:ln>
          </p:spPr>
          <p:txBody>
            <a:bodyPr spcFirstLastPara="1" wrap="square" lIns="91425" tIns="91425" rIns="91425" bIns="91425" anchor="ctr" anchorCtr="0">
              <a:noAutofit/>
            </a:bodyPr>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40"/>
          <p:cNvSpPr txBox="1">
            <a:spLocks noGrp="1"/>
          </p:cNvSpPr>
          <p:nvPr>
            <p:ph type="title"/>
          </p:nvPr>
        </p:nvSpPr>
        <p:spPr>
          <a:xfrm>
            <a:off x="4125177" y="1508238"/>
            <a:ext cx="3858900" cy="2127024"/>
          </a:xfrm>
          <a:prstGeom prst="rect">
            <a:avLst/>
          </a:prstGeom>
        </p:spPr>
        <p:txBody>
          <a:bodyPr spcFirstLastPara="1" wrap="square" lIns="91425" tIns="91425" rIns="91425" bIns="91425" anchor="ctr" anchorCtr="0">
            <a:noAutofit/>
          </a:bodyPr>
          <a:lstStyle/>
          <a:p>
            <a:r>
              <a:rPr lang="en-US" dirty="0">
                <a:effectLst/>
                <a:latin typeface="Segoe UI" panose="020B0502040204020203" pitchFamily="34" charset="0"/>
                <a:ea typeface="Times New Roman" panose="02020603050405020304" pitchFamily="18" charset="0"/>
              </a:rPr>
              <a:t>Problem Statement </a:t>
            </a:r>
            <a:br>
              <a:rPr lang="en-US" dirty="0">
                <a:effectLst/>
                <a:latin typeface="Segoe UI" panose="020B0502040204020203" pitchFamily="34" charset="0"/>
                <a:ea typeface="Times New Roman" panose="02020603050405020304" pitchFamily="18" charset="0"/>
              </a:rPr>
            </a:br>
            <a:r>
              <a:rPr lang="en-US" dirty="0">
                <a:effectLst/>
                <a:latin typeface="Segoe UI" panose="020B0502040204020203" pitchFamily="34" charset="0"/>
                <a:ea typeface="Times New Roman" panose="02020603050405020304" pitchFamily="18" charset="0"/>
              </a:rPr>
              <a:t>&amp; Solution</a:t>
            </a:r>
            <a:endParaRPr lang="en-US" dirty="0"/>
          </a:p>
        </p:txBody>
      </p:sp>
      <p:sp>
        <p:nvSpPr>
          <p:cNvPr id="467" name="Google Shape;467;p40"/>
          <p:cNvSpPr txBox="1">
            <a:spLocks noGrp="1"/>
          </p:cNvSpPr>
          <p:nvPr>
            <p:ph type="title" idx="2"/>
          </p:nvPr>
        </p:nvSpPr>
        <p:spPr>
          <a:xfrm>
            <a:off x="1748501" y="2201750"/>
            <a:ext cx="1715100" cy="741000"/>
          </a:xfrm>
          <a:prstGeom prst="rect">
            <a:avLst/>
          </a:prstGeom>
        </p:spPr>
        <p:txBody>
          <a:bodyPr spcFirstLastPara="1" wrap="square" lIns="91425" tIns="91425" rIns="91425" bIns="91425" anchor="ctr" anchorCtr="0">
            <a:noAutofit/>
          </a:bodyPr>
          <a:lstStyle/>
          <a:p>
            <a:r>
              <a:rPr lang="en" sz="7200" b="0">
                <a:solidFill>
                  <a:schemeClr val="accent2"/>
                </a:solidFill>
                <a:latin typeface="Work Sans SemiBold"/>
                <a:ea typeface="Work Sans SemiBold"/>
                <a:cs typeface="Work Sans SemiBold"/>
                <a:sym typeface="Work Sans SemiBold"/>
              </a:rPr>
              <a:t>01</a:t>
            </a:r>
            <a:endParaRPr sz="7200" b="0">
              <a:solidFill>
                <a:schemeClr val="accent2"/>
              </a:solidFill>
              <a:latin typeface="Work Sans SemiBold"/>
              <a:ea typeface="Work Sans SemiBold"/>
              <a:cs typeface="Work Sans SemiBold"/>
              <a:sym typeface="Work Sans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2"/>
          <p:cNvSpPr/>
          <p:nvPr/>
        </p:nvSpPr>
        <p:spPr>
          <a:xfrm rot="10800000">
            <a:off x="-4838538" y="201655"/>
            <a:ext cx="12135636" cy="4746546"/>
          </a:xfrm>
          <a:prstGeom prst="flowChartTerminator">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479" name="Google Shape;479;p42"/>
          <p:cNvSpPr/>
          <p:nvPr/>
        </p:nvSpPr>
        <p:spPr>
          <a:xfrm rot="10800000">
            <a:off x="-4519316" y="506869"/>
            <a:ext cx="11505402" cy="4128084"/>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480" name="Google Shape;480;p42"/>
          <p:cNvSpPr/>
          <p:nvPr/>
        </p:nvSpPr>
        <p:spPr>
          <a:xfrm>
            <a:off x="5614801" y="1163751"/>
            <a:ext cx="2816100" cy="28161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endParaRPr/>
          </a:p>
        </p:txBody>
      </p:sp>
      <p:sp>
        <p:nvSpPr>
          <p:cNvPr id="481" name="Google Shape;481;p42"/>
          <p:cNvSpPr/>
          <p:nvPr/>
        </p:nvSpPr>
        <p:spPr>
          <a:xfrm>
            <a:off x="5781948" y="1329917"/>
            <a:ext cx="2481600" cy="24837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483" name="Google Shape;483;p42"/>
          <p:cNvSpPr txBox="1">
            <a:spLocks noGrp="1"/>
          </p:cNvSpPr>
          <p:nvPr>
            <p:ph type="subTitle" idx="1"/>
          </p:nvPr>
        </p:nvSpPr>
        <p:spPr>
          <a:xfrm>
            <a:off x="583038" y="1010779"/>
            <a:ext cx="4696500" cy="2364387"/>
          </a:xfrm>
          <a:prstGeom prst="rect">
            <a:avLst/>
          </a:prstGeom>
        </p:spPr>
        <p:txBody>
          <a:bodyPr spcFirstLastPara="1" wrap="square" lIns="91425" tIns="91425" rIns="91425" bIns="91425" anchor="ctr" anchorCtr="0">
            <a:noAutofit/>
          </a:bodyPr>
          <a:lstStyle/>
          <a:p>
            <a:pPr marL="126998" indent="0">
              <a:buNone/>
            </a:pPr>
            <a:r>
              <a:rPr lang="en-US" sz="1051" dirty="0"/>
              <a:t>e.g. </a:t>
            </a:r>
          </a:p>
          <a:p>
            <a:pPr marL="126998" indent="0">
              <a:buNone/>
            </a:pPr>
            <a:endParaRPr lang="en-US" sz="1051" dirty="0"/>
          </a:p>
          <a:p>
            <a:pPr marL="126998" indent="0">
              <a:buNone/>
            </a:pPr>
            <a:r>
              <a:rPr lang="en-US" sz="1051" dirty="0">
                <a:solidFill>
                  <a:srgbClr val="374151"/>
                </a:solidFill>
                <a:latin typeface="Söhne"/>
              </a:rPr>
              <a:t>John is a customer who has recently filed a claim with his auto insurance company after his car was involved in an accident</a:t>
            </a:r>
          </a:p>
          <a:p>
            <a:pPr marL="126998" indent="0">
              <a:buNone/>
            </a:pPr>
            <a:endParaRPr lang="en-US" sz="1051" dirty="0">
              <a:solidFill>
                <a:srgbClr val="374151"/>
              </a:solidFill>
              <a:latin typeface="Söhne"/>
            </a:endParaRPr>
          </a:p>
          <a:p>
            <a:pPr marL="126998" indent="0">
              <a:buNone/>
            </a:pPr>
            <a:r>
              <a:rPr lang="fr-FR" sz="1051" dirty="0">
                <a:solidFill>
                  <a:srgbClr val="374151"/>
                </a:solidFill>
                <a:latin typeface="Söhne"/>
              </a:rPr>
              <a:t>1. The accident report contains inconsistent information :</a:t>
            </a:r>
          </a:p>
          <a:p>
            <a:pPr marL="126998" indent="0">
              <a:buNone/>
            </a:pPr>
            <a:endParaRPr lang="en-US" sz="1051" dirty="0"/>
          </a:p>
          <a:p>
            <a:pPr>
              <a:buFont typeface="Arial"/>
              <a:buChar char="●"/>
            </a:pPr>
            <a:r>
              <a:rPr lang="en-US" sz="1051" dirty="0">
                <a:solidFill>
                  <a:srgbClr val="374151"/>
                </a:solidFill>
                <a:latin typeface="Söhne"/>
              </a:rPr>
              <a:t>The time and location of the accident are different in the police report and the hospital records.</a:t>
            </a:r>
            <a:endParaRPr lang="en-US" sz="1051" dirty="0"/>
          </a:p>
          <a:p>
            <a:pPr marL="457195" indent="-330196">
              <a:buFont typeface="Arial"/>
              <a:buChar char="●"/>
            </a:pPr>
            <a:r>
              <a:rPr lang="en-US" sz="1051" dirty="0">
                <a:solidFill>
                  <a:srgbClr val="374151"/>
                </a:solidFill>
                <a:latin typeface="Söhne"/>
              </a:rPr>
              <a:t>Has pre-existing injury in the same location as the one he claims to have sustained in the accident </a:t>
            </a:r>
          </a:p>
          <a:p>
            <a:pPr marL="126998" indent="0">
              <a:buNone/>
            </a:pPr>
            <a:endParaRPr lang="en-US" sz="1051" dirty="0">
              <a:solidFill>
                <a:srgbClr val="374151"/>
              </a:solidFill>
              <a:latin typeface="Söhne"/>
            </a:endParaRPr>
          </a:p>
          <a:p>
            <a:pPr marL="126998" indent="0">
              <a:buNone/>
            </a:pPr>
            <a:r>
              <a:rPr lang="en-US" sz="1051" dirty="0">
                <a:solidFill>
                  <a:srgbClr val="374151"/>
                </a:solidFill>
                <a:latin typeface="Söhne"/>
              </a:rPr>
              <a:t>2. Has recently experienced financial difficulties and has a history of bankruptcy and other financial problems.</a:t>
            </a:r>
          </a:p>
        </p:txBody>
      </p:sp>
      <p:sp>
        <p:nvSpPr>
          <p:cNvPr id="484" name="Google Shape;484;p42"/>
          <p:cNvSpPr txBox="1">
            <a:spLocks noGrp="1"/>
          </p:cNvSpPr>
          <p:nvPr>
            <p:ph type="title"/>
          </p:nvPr>
        </p:nvSpPr>
        <p:spPr>
          <a:xfrm>
            <a:off x="247776" y="569268"/>
            <a:ext cx="5367025" cy="430437"/>
          </a:xfrm>
          <a:prstGeom prst="rect">
            <a:avLst/>
          </a:prstGeom>
        </p:spPr>
        <p:txBody>
          <a:bodyPr spcFirstLastPara="1" wrap="square" lIns="91425" tIns="91425" rIns="91425" bIns="91425" anchor="ctr" anchorCtr="0">
            <a:noAutofit/>
          </a:bodyPr>
          <a:lstStyle/>
          <a:p>
            <a:pPr algn="ctr"/>
            <a:r>
              <a:rPr lang="en-US" sz="2000" dirty="0"/>
              <a:t>Fraud occurs but can’t detect some cases</a:t>
            </a:r>
          </a:p>
        </p:txBody>
      </p:sp>
      <p:pic>
        <p:nvPicPr>
          <p:cNvPr id="2060" name="Picture 12" descr="Problem - Free business and finance icons">
            <a:extLst>
              <a:ext uri="{FF2B5EF4-FFF2-40B4-BE49-F238E27FC236}">
                <a16:creationId xmlns:a16="http://schemas.microsoft.com/office/drawing/2014/main" id="{BF2FA533-B1C1-7AC0-EE35-B4AFDD4480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1000" y="1582101"/>
            <a:ext cx="1743496" cy="1743496"/>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483;p42">
            <a:extLst>
              <a:ext uri="{FF2B5EF4-FFF2-40B4-BE49-F238E27FC236}">
                <a16:creationId xmlns:a16="http://schemas.microsoft.com/office/drawing/2014/main" id="{EDA8AAC7-B275-0908-6B2E-57E72255044F}"/>
              </a:ext>
            </a:extLst>
          </p:cNvPr>
          <p:cNvSpPr txBox="1">
            <a:spLocks/>
          </p:cNvSpPr>
          <p:nvPr/>
        </p:nvSpPr>
        <p:spPr>
          <a:xfrm>
            <a:off x="583038" y="3325597"/>
            <a:ext cx="4696500" cy="11393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Poppins"/>
              <a:buChar char="●"/>
              <a:defRPr sz="1600" b="0" i="0" u="none" strike="noStrike" cap="none">
                <a:solidFill>
                  <a:schemeClr val="dk1"/>
                </a:solidFill>
                <a:latin typeface="Nunito"/>
                <a:ea typeface="Nunito"/>
                <a:cs typeface="Nunito"/>
                <a:sym typeface="Nunito"/>
              </a:defRPr>
            </a:lvl1pPr>
            <a:lvl2pPr marL="914400" marR="0" lvl="1"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2pPr>
            <a:lvl3pPr marL="1371600" marR="0" lvl="2"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3pPr>
            <a:lvl4pPr marL="1828800" marR="0" lvl="3"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4pPr>
            <a:lvl5pPr marL="2286000" marR="0" lvl="4"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5pPr>
            <a:lvl6pPr marL="2743200" marR="0" lvl="5"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6pPr>
            <a:lvl7pPr marL="3200400" marR="0" lvl="6"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7pPr>
            <a:lvl8pPr marL="3657600" marR="0" lvl="7"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8pPr>
            <a:lvl9pPr marL="4114800" marR="0" lvl="8"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9pPr>
          </a:lstStyle>
          <a:p>
            <a:pPr marL="126998" indent="0">
              <a:buNone/>
            </a:pPr>
            <a:r>
              <a:rPr lang="en-US" sz="1100" dirty="0">
                <a:solidFill>
                  <a:srgbClr val="374151"/>
                </a:solidFill>
                <a:latin typeface="Söhne"/>
              </a:rPr>
              <a:t>Negative impact :</a:t>
            </a:r>
          </a:p>
          <a:p>
            <a:r>
              <a:rPr lang="en-US" sz="1100" dirty="0">
                <a:solidFill>
                  <a:srgbClr val="374151"/>
                </a:solidFill>
                <a:latin typeface="Söhne"/>
              </a:rPr>
              <a:t>Financial Losses</a:t>
            </a:r>
          </a:p>
          <a:p>
            <a:r>
              <a:rPr lang="en-US" sz="1100" dirty="0">
                <a:solidFill>
                  <a:srgbClr val="374151"/>
                </a:solidFill>
                <a:latin typeface="Söhne"/>
              </a:rPr>
              <a:t>Customer Dissatisfaction</a:t>
            </a:r>
          </a:p>
          <a:p>
            <a:r>
              <a:rPr lang="en-US" sz="1100" dirty="0">
                <a:solidFill>
                  <a:srgbClr val="374151"/>
                </a:solidFill>
                <a:latin typeface="Söhne"/>
              </a:rPr>
              <a:t>Face regulatory penalties or sanctions for failing to prevent or report fraudulent activities.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2"/>
          <p:cNvSpPr/>
          <p:nvPr/>
        </p:nvSpPr>
        <p:spPr>
          <a:xfrm rot="10800000">
            <a:off x="-4838538" y="201655"/>
            <a:ext cx="12135636" cy="4746546"/>
          </a:xfrm>
          <a:prstGeom prst="flowChartTerminator">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479" name="Google Shape;479;p42"/>
          <p:cNvSpPr/>
          <p:nvPr/>
        </p:nvSpPr>
        <p:spPr>
          <a:xfrm rot="10800000">
            <a:off x="-4519316" y="506869"/>
            <a:ext cx="11505402" cy="4128084"/>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480" name="Google Shape;480;p42"/>
          <p:cNvSpPr/>
          <p:nvPr/>
        </p:nvSpPr>
        <p:spPr>
          <a:xfrm>
            <a:off x="5614801" y="1163751"/>
            <a:ext cx="2816100" cy="28161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endParaRPr/>
          </a:p>
        </p:txBody>
      </p:sp>
      <p:sp>
        <p:nvSpPr>
          <p:cNvPr id="481" name="Google Shape;481;p42"/>
          <p:cNvSpPr/>
          <p:nvPr/>
        </p:nvSpPr>
        <p:spPr>
          <a:xfrm>
            <a:off x="5781948" y="1329917"/>
            <a:ext cx="2481600" cy="24837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483" name="Google Shape;483;p42"/>
          <p:cNvSpPr txBox="1">
            <a:spLocks noGrp="1"/>
          </p:cNvSpPr>
          <p:nvPr>
            <p:ph type="subTitle" idx="1"/>
          </p:nvPr>
        </p:nvSpPr>
        <p:spPr>
          <a:xfrm>
            <a:off x="2180652" y="1950699"/>
            <a:ext cx="3274538" cy="1240423"/>
          </a:xfrm>
          <a:prstGeom prst="rect">
            <a:avLst/>
          </a:prstGeom>
        </p:spPr>
        <p:txBody>
          <a:bodyPr spcFirstLastPara="1" wrap="square" lIns="91425" tIns="91425" rIns="91425" bIns="91425" anchor="ctr" anchorCtr="0">
            <a:noAutofit/>
          </a:bodyPr>
          <a:lstStyle/>
          <a:p>
            <a:pPr marL="126998" indent="0" algn="ctr">
              <a:buNone/>
            </a:pPr>
            <a:r>
              <a:rPr lang="en-US" sz="2000" dirty="0"/>
              <a:t>Build the model detecting fraud in insurance claims with high efficiency</a:t>
            </a:r>
          </a:p>
        </p:txBody>
      </p:sp>
      <p:sp>
        <p:nvSpPr>
          <p:cNvPr id="484" name="Google Shape;484;p42"/>
          <p:cNvSpPr txBox="1">
            <a:spLocks noGrp="1"/>
          </p:cNvSpPr>
          <p:nvPr>
            <p:ph type="title"/>
          </p:nvPr>
        </p:nvSpPr>
        <p:spPr>
          <a:xfrm>
            <a:off x="2570089" y="1204523"/>
            <a:ext cx="2495664" cy="430437"/>
          </a:xfrm>
          <a:prstGeom prst="rect">
            <a:avLst/>
          </a:prstGeom>
        </p:spPr>
        <p:txBody>
          <a:bodyPr spcFirstLastPara="1" wrap="square" lIns="91425" tIns="91425" rIns="91425" bIns="91425" anchor="ctr" anchorCtr="0">
            <a:noAutofit/>
          </a:bodyPr>
          <a:lstStyle/>
          <a:p>
            <a:pPr algn="ctr"/>
            <a:r>
              <a:rPr lang="en-US" dirty="0"/>
              <a:t>Solution</a:t>
            </a:r>
            <a:endParaRPr lang="en-US" sz="2000" dirty="0"/>
          </a:p>
        </p:txBody>
      </p:sp>
      <p:pic>
        <p:nvPicPr>
          <p:cNvPr id="3074" name="Picture 2" descr="Box solution Vector Icons free download in SVG, PNG Format">
            <a:extLst>
              <a:ext uri="{FF2B5EF4-FFF2-40B4-BE49-F238E27FC236}">
                <a16:creationId xmlns:a16="http://schemas.microsoft.com/office/drawing/2014/main" id="{BD2BA83B-0D67-9587-2CE9-E46B631812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1305" y="1419742"/>
            <a:ext cx="1989569" cy="1989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661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66"/>
          <p:cNvSpPr txBox="1">
            <a:spLocks noGrp="1"/>
          </p:cNvSpPr>
          <p:nvPr>
            <p:ph type="title"/>
          </p:nvPr>
        </p:nvSpPr>
        <p:spPr>
          <a:xfrm>
            <a:off x="713225" y="539501"/>
            <a:ext cx="7717800" cy="370800"/>
          </a:xfrm>
          <a:prstGeom prst="rect">
            <a:avLst/>
          </a:prstGeom>
        </p:spPr>
        <p:txBody>
          <a:bodyPr spcFirstLastPara="1" wrap="square" lIns="91425" tIns="91425" rIns="91425" bIns="91425" anchor="ctr" anchorCtr="0">
            <a:noAutofit/>
          </a:bodyPr>
          <a:lstStyle/>
          <a:p>
            <a:r>
              <a:rPr lang="en" dirty="0"/>
              <a:t>Why use the </a:t>
            </a:r>
            <a:r>
              <a:rPr lang="en-US" sz="2800" dirty="0"/>
              <a:t>model detecting fraud?</a:t>
            </a:r>
            <a:endParaRPr dirty="0"/>
          </a:p>
        </p:txBody>
      </p:sp>
      <p:sp>
        <p:nvSpPr>
          <p:cNvPr id="978" name="Google Shape;978;p66"/>
          <p:cNvSpPr/>
          <p:nvPr/>
        </p:nvSpPr>
        <p:spPr>
          <a:xfrm>
            <a:off x="3423625" y="1488602"/>
            <a:ext cx="2297400" cy="22974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endParaRPr/>
          </a:p>
        </p:txBody>
      </p:sp>
      <p:sp>
        <p:nvSpPr>
          <p:cNvPr id="979" name="Google Shape;979;p66"/>
          <p:cNvSpPr/>
          <p:nvPr/>
        </p:nvSpPr>
        <p:spPr>
          <a:xfrm>
            <a:off x="3555103" y="1620077"/>
            <a:ext cx="2032200" cy="20322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980" name="Google Shape;980;p66"/>
          <p:cNvSpPr/>
          <p:nvPr/>
        </p:nvSpPr>
        <p:spPr>
          <a:xfrm>
            <a:off x="3723289" y="1788266"/>
            <a:ext cx="1698000" cy="1698000"/>
          </a:xfrm>
          <a:prstGeom prst="ellipse">
            <a:avLst/>
          </a:prstGeom>
          <a:gradFill>
            <a:gsLst>
              <a:gs pos="0">
                <a:schemeClr val="lt1"/>
              </a:gs>
              <a:gs pos="100000">
                <a:srgbClr val="F0F0F3"/>
              </a:gs>
            </a:gsLst>
            <a:lin ang="5400700"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981" name="Google Shape;981;p66"/>
          <p:cNvSpPr/>
          <p:nvPr/>
        </p:nvSpPr>
        <p:spPr>
          <a:xfrm>
            <a:off x="5116163" y="1620094"/>
            <a:ext cx="378000" cy="378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982" name="Google Shape;982;p66"/>
          <p:cNvSpPr/>
          <p:nvPr/>
        </p:nvSpPr>
        <p:spPr>
          <a:xfrm>
            <a:off x="5188859" y="1692819"/>
            <a:ext cx="232500" cy="232800"/>
          </a:xfrm>
          <a:prstGeom prst="ellipse">
            <a:avLst/>
          </a:prstGeom>
          <a:gradFill>
            <a:gsLst>
              <a:gs pos="0">
                <a:schemeClr val="lt2"/>
              </a:gs>
              <a:gs pos="100000">
                <a:schemeClr val="accent1"/>
              </a:gs>
            </a:gsLst>
            <a:lin ang="2698631"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983" name="Google Shape;983;p66"/>
          <p:cNvSpPr/>
          <p:nvPr/>
        </p:nvSpPr>
        <p:spPr>
          <a:xfrm>
            <a:off x="5116163" y="3274487"/>
            <a:ext cx="378000" cy="378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984" name="Google Shape;984;p66"/>
          <p:cNvSpPr/>
          <p:nvPr/>
        </p:nvSpPr>
        <p:spPr>
          <a:xfrm>
            <a:off x="5188859" y="3347213"/>
            <a:ext cx="232500" cy="232800"/>
          </a:xfrm>
          <a:prstGeom prst="ellipse">
            <a:avLst/>
          </a:prstGeom>
          <a:gradFill>
            <a:gsLst>
              <a:gs pos="0">
                <a:schemeClr val="lt2"/>
              </a:gs>
              <a:gs pos="100000">
                <a:schemeClr val="accent1"/>
              </a:gs>
            </a:gsLst>
            <a:lin ang="2698631"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985" name="Google Shape;985;p66"/>
          <p:cNvSpPr/>
          <p:nvPr/>
        </p:nvSpPr>
        <p:spPr>
          <a:xfrm>
            <a:off x="3659191" y="1620094"/>
            <a:ext cx="378000" cy="378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986" name="Google Shape;986;p66"/>
          <p:cNvSpPr/>
          <p:nvPr/>
        </p:nvSpPr>
        <p:spPr>
          <a:xfrm>
            <a:off x="3731890" y="1692819"/>
            <a:ext cx="232500" cy="232800"/>
          </a:xfrm>
          <a:prstGeom prst="ellipse">
            <a:avLst/>
          </a:prstGeom>
          <a:gradFill>
            <a:gsLst>
              <a:gs pos="0">
                <a:schemeClr val="lt2"/>
              </a:gs>
              <a:gs pos="100000">
                <a:schemeClr val="accent1"/>
              </a:gs>
            </a:gsLst>
            <a:lin ang="2698631"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987" name="Google Shape;987;p66"/>
          <p:cNvSpPr/>
          <p:nvPr/>
        </p:nvSpPr>
        <p:spPr>
          <a:xfrm>
            <a:off x="3659191" y="3274487"/>
            <a:ext cx="378000" cy="378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988" name="Google Shape;988;p66"/>
          <p:cNvSpPr/>
          <p:nvPr/>
        </p:nvSpPr>
        <p:spPr>
          <a:xfrm>
            <a:off x="3731890" y="3347213"/>
            <a:ext cx="232500" cy="232800"/>
          </a:xfrm>
          <a:prstGeom prst="ellipse">
            <a:avLst/>
          </a:prstGeom>
          <a:gradFill>
            <a:gsLst>
              <a:gs pos="0">
                <a:schemeClr val="lt2"/>
              </a:gs>
              <a:gs pos="100000">
                <a:schemeClr val="accent1"/>
              </a:gs>
            </a:gsLst>
            <a:lin ang="2698631"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grpSp>
        <p:nvGrpSpPr>
          <p:cNvPr id="989" name="Google Shape;989;p66"/>
          <p:cNvGrpSpPr/>
          <p:nvPr/>
        </p:nvGrpSpPr>
        <p:grpSpPr>
          <a:xfrm>
            <a:off x="4227378" y="2291677"/>
            <a:ext cx="690003" cy="688779"/>
            <a:chOff x="3366425" y="2145200"/>
            <a:chExt cx="690002" cy="688779"/>
          </a:xfrm>
        </p:grpSpPr>
        <p:sp>
          <p:nvSpPr>
            <p:cNvPr id="990" name="Google Shape;990;p66"/>
            <p:cNvSpPr/>
            <p:nvPr/>
          </p:nvSpPr>
          <p:spPr>
            <a:xfrm>
              <a:off x="3497372" y="2145200"/>
              <a:ext cx="430493" cy="688779"/>
            </a:xfrm>
            <a:custGeom>
              <a:avLst/>
              <a:gdLst/>
              <a:ahLst/>
              <a:cxnLst/>
              <a:rect l="l" t="t" r="r" b="b"/>
              <a:pathLst>
                <a:path w="8692" h="13907" extrusionOk="0">
                  <a:moveTo>
                    <a:pt x="4322" y="846"/>
                  </a:moveTo>
                  <a:cubicBezTo>
                    <a:pt x="6251" y="846"/>
                    <a:pt x="7834" y="2429"/>
                    <a:pt x="7834" y="4358"/>
                  </a:cubicBezTo>
                  <a:cubicBezTo>
                    <a:pt x="7834" y="5525"/>
                    <a:pt x="7251" y="6608"/>
                    <a:pt x="6275" y="7263"/>
                  </a:cubicBezTo>
                  <a:cubicBezTo>
                    <a:pt x="6156" y="7335"/>
                    <a:pt x="6096" y="7466"/>
                    <a:pt x="6108" y="7609"/>
                  </a:cubicBezTo>
                  <a:lnTo>
                    <a:pt x="6108" y="7859"/>
                  </a:lnTo>
                  <a:cubicBezTo>
                    <a:pt x="6072" y="7859"/>
                    <a:pt x="6060" y="7823"/>
                    <a:pt x="6060" y="7823"/>
                  </a:cubicBezTo>
                  <a:lnTo>
                    <a:pt x="5584" y="7823"/>
                  </a:lnTo>
                  <a:lnTo>
                    <a:pt x="5584" y="6215"/>
                  </a:lnTo>
                  <a:lnTo>
                    <a:pt x="6168" y="5644"/>
                  </a:lnTo>
                  <a:cubicBezTo>
                    <a:pt x="6334" y="5477"/>
                    <a:pt x="6334" y="5227"/>
                    <a:pt x="6168" y="5061"/>
                  </a:cubicBezTo>
                  <a:cubicBezTo>
                    <a:pt x="6084" y="4977"/>
                    <a:pt x="5980" y="4936"/>
                    <a:pt x="5876" y="4936"/>
                  </a:cubicBezTo>
                  <a:cubicBezTo>
                    <a:pt x="5772" y="4936"/>
                    <a:pt x="5667" y="4977"/>
                    <a:pt x="5584" y="5061"/>
                  </a:cubicBezTo>
                  <a:lnTo>
                    <a:pt x="4882" y="5763"/>
                  </a:lnTo>
                  <a:cubicBezTo>
                    <a:pt x="4810" y="5834"/>
                    <a:pt x="4763" y="5942"/>
                    <a:pt x="4763" y="6037"/>
                  </a:cubicBezTo>
                  <a:lnTo>
                    <a:pt x="4763" y="7847"/>
                  </a:lnTo>
                  <a:lnTo>
                    <a:pt x="3858" y="7847"/>
                  </a:lnTo>
                  <a:lnTo>
                    <a:pt x="3858" y="6085"/>
                  </a:lnTo>
                  <a:cubicBezTo>
                    <a:pt x="3858" y="5977"/>
                    <a:pt x="3810" y="5882"/>
                    <a:pt x="3739" y="5799"/>
                  </a:cubicBezTo>
                  <a:lnTo>
                    <a:pt x="3036" y="5108"/>
                  </a:lnTo>
                  <a:cubicBezTo>
                    <a:pt x="2959" y="5025"/>
                    <a:pt x="2855" y="4983"/>
                    <a:pt x="2750" y="4983"/>
                  </a:cubicBezTo>
                  <a:cubicBezTo>
                    <a:pt x="2646" y="4983"/>
                    <a:pt x="2542" y="5025"/>
                    <a:pt x="2465" y="5108"/>
                  </a:cubicBezTo>
                  <a:cubicBezTo>
                    <a:pt x="2298" y="5263"/>
                    <a:pt x="2298" y="5525"/>
                    <a:pt x="2465" y="5680"/>
                  </a:cubicBezTo>
                  <a:lnTo>
                    <a:pt x="3036" y="6263"/>
                  </a:lnTo>
                  <a:lnTo>
                    <a:pt x="3036" y="7870"/>
                  </a:lnTo>
                  <a:lnTo>
                    <a:pt x="2548" y="7870"/>
                  </a:lnTo>
                  <a:lnTo>
                    <a:pt x="2548" y="7620"/>
                  </a:lnTo>
                  <a:cubicBezTo>
                    <a:pt x="2548" y="7489"/>
                    <a:pt x="2477" y="7347"/>
                    <a:pt x="2369" y="7275"/>
                  </a:cubicBezTo>
                  <a:cubicBezTo>
                    <a:pt x="1393" y="6620"/>
                    <a:pt x="810" y="5537"/>
                    <a:pt x="810" y="4358"/>
                  </a:cubicBezTo>
                  <a:cubicBezTo>
                    <a:pt x="810" y="2429"/>
                    <a:pt x="2381" y="846"/>
                    <a:pt x="4322" y="846"/>
                  </a:cubicBezTo>
                  <a:close/>
                  <a:moveTo>
                    <a:pt x="6048" y="8680"/>
                  </a:moveTo>
                  <a:cubicBezTo>
                    <a:pt x="6287" y="8680"/>
                    <a:pt x="6489" y="8871"/>
                    <a:pt x="6513" y="9097"/>
                  </a:cubicBezTo>
                  <a:cubicBezTo>
                    <a:pt x="6537" y="9359"/>
                    <a:pt x="6310" y="9597"/>
                    <a:pt x="6037" y="9597"/>
                  </a:cubicBezTo>
                  <a:lnTo>
                    <a:pt x="2608" y="9597"/>
                  </a:lnTo>
                  <a:cubicBezTo>
                    <a:pt x="2346" y="9597"/>
                    <a:pt x="2119" y="9371"/>
                    <a:pt x="2131" y="9097"/>
                  </a:cubicBezTo>
                  <a:cubicBezTo>
                    <a:pt x="2143" y="8859"/>
                    <a:pt x="2358" y="8680"/>
                    <a:pt x="2596" y="8680"/>
                  </a:cubicBezTo>
                  <a:close/>
                  <a:moveTo>
                    <a:pt x="6037" y="10418"/>
                  </a:moveTo>
                  <a:cubicBezTo>
                    <a:pt x="6298" y="10418"/>
                    <a:pt x="6525" y="10645"/>
                    <a:pt x="6513" y="10918"/>
                  </a:cubicBezTo>
                  <a:cubicBezTo>
                    <a:pt x="6489" y="11145"/>
                    <a:pt x="6298" y="11335"/>
                    <a:pt x="6048" y="11335"/>
                  </a:cubicBezTo>
                  <a:lnTo>
                    <a:pt x="2608" y="11335"/>
                  </a:lnTo>
                  <a:cubicBezTo>
                    <a:pt x="2346" y="11335"/>
                    <a:pt x="2119" y="11121"/>
                    <a:pt x="2131" y="10835"/>
                  </a:cubicBezTo>
                  <a:cubicBezTo>
                    <a:pt x="2143" y="10597"/>
                    <a:pt x="2358" y="10418"/>
                    <a:pt x="2596" y="10418"/>
                  </a:cubicBezTo>
                  <a:close/>
                  <a:moveTo>
                    <a:pt x="5584" y="12157"/>
                  </a:moveTo>
                  <a:cubicBezTo>
                    <a:pt x="5417" y="12692"/>
                    <a:pt x="4917" y="13085"/>
                    <a:pt x="4322" y="13085"/>
                  </a:cubicBezTo>
                  <a:cubicBezTo>
                    <a:pt x="3727" y="13085"/>
                    <a:pt x="3215" y="12692"/>
                    <a:pt x="3036" y="12157"/>
                  </a:cubicBezTo>
                  <a:close/>
                  <a:moveTo>
                    <a:pt x="4334" y="0"/>
                  </a:moveTo>
                  <a:cubicBezTo>
                    <a:pt x="1941" y="0"/>
                    <a:pt x="0" y="1953"/>
                    <a:pt x="0" y="4334"/>
                  </a:cubicBezTo>
                  <a:cubicBezTo>
                    <a:pt x="0" y="5704"/>
                    <a:pt x="655" y="6989"/>
                    <a:pt x="1738" y="7811"/>
                  </a:cubicBezTo>
                  <a:lnTo>
                    <a:pt x="1738" y="8168"/>
                  </a:lnTo>
                  <a:cubicBezTo>
                    <a:pt x="1476" y="8406"/>
                    <a:pt x="1310" y="8752"/>
                    <a:pt x="1310" y="9133"/>
                  </a:cubicBezTo>
                  <a:cubicBezTo>
                    <a:pt x="1310" y="9478"/>
                    <a:pt x="1441" y="9775"/>
                    <a:pt x="1655" y="10014"/>
                  </a:cubicBezTo>
                  <a:cubicBezTo>
                    <a:pt x="1453" y="10240"/>
                    <a:pt x="1310" y="10549"/>
                    <a:pt x="1310" y="10895"/>
                  </a:cubicBezTo>
                  <a:cubicBezTo>
                    <a:pt x="1310" y="11466"/>
                    <a:pt x="1703" y="11954"/>
                    <a:pt x="2227" y="12109"/>
                  </a:cubicBezTo>
                  <a:cubicBezTo>
                    <a:pt x="2381" y="13133"/>
                    <a:pt x="3274" y="13907"/>
                    <a:pt x="4346" y="13907"/>
                  </a:cubicBezTo>
                  <a:cubicBezTo>
                    <a:pt x="5417" y="13907"/>
                    <a:pt x="6298" y="13121"/>
                    <a:pt x="6477" y="12109"/>
                  </a:cubicBezTo>
                  <a:cubicBezTo>
                    <a:pt x="7001" y="11942"/>
                    <a:pt x="7382" y="11454"/>
                    <a:pt x="7382" y="10895"/>
                  </a:cubicBezTo>
                  <a:cubicBezTo>
                    <a:pt x="7382" y="10549"/>
                    <a:pt x="7251" y="10252"/>
                    <a:pt x="7049" y="10014"/>
                  </a:cubicBezTo>
                  <a:cubicBezTo>
                    <a:pt x="7251" y="9787"/>
                    <a:pt x="7382" y="9478"/>
                    <a:pt x="7382" y="9133"/>
                  </a:cubicBezTo>
                  <a:cubicBezTo>
                    <a:pt x="7382" y="8752"/>
                    <a:pt x="7227" y="8406"/>
                    <a:pt x="6953" y="8168"/>
                  </a:cubicBezTo>
                  <a:lnTo>
                    <a:pt x="6953" y="7811"/>
                  </a:lnTo>
                  <a:cubicBezTo>
                    <a:pt x="8061" y="6989"/>
                    <a:pt x="8692" y="5715"/>
                    <a:pt x="8692" y="4334"/>
                  </a:cubicBezTo>
                  <a:cubicBezTo>
                    <a:pt x="8668" y="1953"/>
                    <a:pt x="6727" y="0"/>
                    <a:pt x="4334"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991" name="Google Shape;991;p66"/>
            <p:cNvSpPr/>
            <p:nvPr/>
          </p:nvSpPr>
          <p:spPr>
            <a:xfrm>
              <a:off x="3366425" y="2339792"/>
              <a:ext cx="86178" cy="39572"/>
            </a:xfrm>
            <a:custGeom>
              <a:avLst/>
              <a:gdLst/>
              <a:ahLst/>
              <a:cxnLst/>
              <a:rect l="l" t="t" r="r" b="b"/>
              <a:pathLst>
                <a:path w="1740" h="799" extrusionOk="0">
                  <a:moveTo>
                    <a:pt x="441" y="0"/>
                  </a:moveTo>
                  <a:cubicBezTo>
                    <a:pt x="239" y="0"/>
                    <a:pt x="60" y="143"/>
                    <a:pt x="25" y="358"/>
                  </a:cubicBezTo>
                  <a:cubicBezTo>
                    <a:pt x="1" y="596"/>
                    <a:pt x="191" y="798"/>
                    <a:pt x="430" y="798"/>
                  </a:cubicBezTo>
                  <a:lnTo>
                    <a:pt x="1311" y="798"/>
                  </a:lnTo>
                  <a:cubicBezTo>
                    <a:pt x="1549" y="798"/>
                    <a:pt x="1739" y="596"/>
                    <a:pt x="1703" y="358"/>
                  </a:cubicBezTo>
                  <a:cubicBezTo>
                    <a:pt x="1680" y="143"/>
                    <a:pt x="1501" y="0"/>
                    <a:pt x="1299"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992" name="Google Shape;992;p66"/>
            <p:cNvSpPr/>
            <p:nvPr/>
          </p:nvSpPr>
          <p:spPr>
            <a:xfrm>
              <a:off x="3970249" y="2339792"/>
              <a:ext cx="86178" cy="39572"/>
            </a:xfrm>
            <a:custGeom>
              <a:avLst/>
              <a:gdLst/>
              <a:ahLst/>
              <a:cxnLst/>
              <a:rect l="l" t="t" r="r" b="b"/>
              <a:pathLst>
                <a:path w="1740" h="799" extrusionOk="0">
                  <a:moveTo>
                    <a:pt x="441" y="0"/>
                  </a:moveTo>
                  <a:cubicBezTo>
                    <a:pt x="239" y="0"/>
                    <a:pt x="60" y="143"/>
                    <a:pt x="25" y="358"/>
                  </a:cubicBezTo>
                  <a:cubicBezTo>
                    <a:pt x="1" y="596"/>
                    <a:pt x="191" y="798"/>
                    <a:pt x="430" y="798"/>
                  </a:cubicBezTo>
                  <a:lnTo>
                    <a:pt x="1287" y="798"/>
                  </a:lnTo>
                  <a:cubicBezTo>
                    <a:pt x="1501" y="798"/>
                    <a:pt x="1680" y="655"/>
                    <a:pt x="1703" y="441"/>
                  </a:cubicBezTo>
                  <a:cubicBezTo>
                    <a:pt x="1739" y="203"/>
                    <a:pt x="1561" y="0"/>
                    <a:pt x="1311"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993" name="Google Shape;993;p66"/>
            <p:cNvSpPr/>
            <p:nvPr/>
          </p:nvSpPr>
          <p:spPr>
            <a:xfrm>
              <a:off x="3407730" y="2480648"/>
              <a:ext cx="84940" cy="61464"/>
            </a:xfrm>
            <a:custGeom>
              <a:avLst/>
              <a:gdLst/>
              <a:ahLst/>
              <a:cxnLst/>
              <a:rect l="l" t="t" r="r" b="b"/>
              <a:pathLst>
                <a:path w="1715" h="1241" extrusionOk="0">
                  <a:moveTo>
                    <a:pt x="1238" y="1"/>
                  </a:moveTo>
                  <a:cubicBezTo>
                    <a:pt x="1164" y="1"/>
                    <a:pt x="1090" y="20"/>
                    <a:pt x="1024" y="62"/>
                  </a:cubicBezTo>
                  <a:lnTo>
                    <a:pt x="262" y="490"/>
                  </a:lnTo>
                  <a:cubicBezTo>
                    <a:pt x="72" y="609"/>
                    <a:pt x="0" y="847"/>
                    <a:pt x="119" y="1038"/>
                  </a:cubicBezTo>
                  <a:cubicBezTo>
                    <a:pt x="191" y="1169"/>
                    <a:pt x="322" y="1240"/>
                    <a:pt x="477" y="1240"/>
                  </a:cubicBezTo>
                  <a:cubicBezTo>
                    <a:pt x="548" y="1240"/>
                    <a:pt x="608" y="1228"/>
                    <a:pt x="679" y="1181"/>
                  </a:cubicBezTo>
                  <a:lnTo>
                    <a:pt x="1441" y="752"/>
                  </a:lnTo>
                  <a:cubicBezTo>
                    <a:pt x="1631" y="633"/>
                    <a:pt x="1715" y="395"/>
                    <a:pt x="1596" y="204"/>
                  </a:cubicBezTo>
                  <a:cubicBezTo>
                    <a:pt x="1518" y="72"/>
                    <a:pt x="1379" y="1"/>
                    <a:pt x="1238"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994" name="Google Shape;994;p66"/>
            <p:cNvSpPr/>
            <p:nvPr/>
          </p:nvSpPr>
          <p:spPr>
            <a:xfrm>
              <a:off x="3931916" y="2178284"/>
              <a:ext cx="83801" cy="61909"/>
            </a:xfrm>
            <a:custGeom>
              <a:avLst/>
              <a:gdLst/>
              <a:ahLst/>
              <a:cxnLst/>
              <a:rect l="l" t="t" r="r" b="b"/>
              <a:pathLst>
                <a:path w="1692" h="1250" extrusionOk="0">
                  <a:moveTo>
                    <a:pt x="1223" y="1"/>
                  </a:moveTo>
                  <a:cubicBezTo>
                    <a:pt x="1156" y="1"/>
                    <a:pt x="1088" y="19"/>
                    <a:pt x="1025" y="59"/>
                  </a:cubicBezTo>
                  <a:lnTo>
                    <a:pt x="263" y="487"/>
                  </a:lnTo>
                  <a:cubicBezTo>
                    <a:pt x="72" y="606"/>
                    <a:pt x="1" y="845"/>
                    <a:pt x="108" y="1047"/>
                  </a:cubicBezTo>
                  <a:cubicBezTo>
                    <a:pt x="180" y="1178"/>
                    <a:pt x="311" y="1249"/>
                    <a:pt x="453" y="1249"/>
                  </a:cubicBezTo>
                  <a:cubicBezTo>
                    <a:pt x="537" y="1249"/>
                    <a:pt x="596" y="1237"/>
                    <a:pt x="668" y="1190"/>
                  </a:cubicBezTo>
                  <a:lnTo>
                    <a:pt x="1430" y="761"/>
                  </a:lnTo>
                  <a:cubicBezTo>
                    <a:pt x="1620" y="642"/>
                    <a:pt x="1692" y="404"/>
                    <a:pt x="1573" y="213"/>
                  </a:cubicBezTo>
                  <a:cubicBezTo>
                    <a:pt x="1493" y="78"/>
                    <a:pt x="1359" y="1"/>
                    <a:pt x="1223"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995" name="Google Shape;995;p66"/>
            <p:cNvSpPr/>
            <p:nvPr/>
          </p:nvSpPr>
          <p:spPr>
            <a:xfrm>
              <a:off x="3930777" y="2480796"/>
              <a:ext cx="84345" cy="61909"/>
            </a:xfrm>
            <a:custGeom>
              <a:avLst/>
              <a:gdLst/>
              <a:ahLst/>
              <a:cxnLst/>
              <a:rect l="l" t="t" r="r" b="b"/>
              <a:pathLst>
                <a:path w="1703" h="1250" extrusionOk="0">
                  <a:moveTo>
                    <a:pt x="468" y="0"/>
                  </a:moveTo>
                  <a:cubicBezTo>
                    <a:pt x="326" y="0"/>
                    <a:pt x="191" y="74"/>
                    <a:pt x="119" y="201"/>
                  </a:cubicBezTo>
                  <a:cubicBezTo>
                    <a:pt x="0" y="392"/>
                    <a:pt x="84" y="654"/>
                    <a:pt x="274" y="749"/>
                  </a:cubicBezTo>
                  <a:lnTo>
                    <a:pt x="1024" y="1190"/>
                  </a:lnTo>
                  <a:cubicBezTo>
                    <a:pt x="1084" y="1214"/>
                    <a:pt x="1167" y="1249"/>
                    <a:pt x="1238" y="1249"/>
                  </a:cubicBezTo>
                  <a:cubicBezTo>
                    <a:pt x="1369" y="1249"/>
                    <a:pt x="1524" y="1166"/>
                    <a:pt x="1596" y="1035"/>
                  </a:cubicBezTo>
                  <a:cubicBezTo>
                    <a:pt x="1703" y="844"/>
                    <a:pt x="1619" y="594"/>
                    <a:pt x="1429" y="487"/>
                  </a:cubicBezTo>
                  <a:lnTo>
                    <a:pt x="679" y="59"/>
                  </a:lnTo>
                  <a:cubicBezTo>
                    <a:pt x="611" y="19"/>
                    <a:pt x="539" y="0"/>
                    <a:pt x="468"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996" name="Google Shape;996;p66"/>
            <p:cNvSpPr/>
            <p:nvPr/>
          </p:nvSpPr>
          <p:spPr>
            <a:xfrm>
              <a:off x="3407730" y="2178284"/>
              <a:ext cx="83751" cy="61909"/>
            </a:xfrm>
            <a:custGeom>
              <a:avLst/>
              <a:gdLst/>
              <a:ahLst/>
              <a:cxnLst/>
              <a:rect l="l" t="t" r="r" b="b"/>
              <a:pathLst>
                <a:path w="1691" h="1250" extrusionOk="0">
                  <a:moveTo>
                    <a:pt x="467" y="1"/>
                  </a:moveTo>
                  <a:cubicBezTo>
                    <a:pt x="327" y="1"/>
                    <a:pt x="191" y="78"/>
                    <a:pt x="119" y="213"/>
                  </a:cubicBezTo>
                  <a:cubicBezTo>
                    <a:pt x="0" y="404"/>
                    <a:pt x="72" y="654"/>
                    <a:pt x="262" y="761"/>
                  </a:cubicBezTo>
                  <a:lnTo>
                    <a:pt x="1024" y="1190"/>
                  </a:lnTo>
                  <a:cubicBezTo>
                    <a:pt x="1084" y="1226"/>
                    <a:pt x="1155" y="1249"/>
                    <a:pt x="1239" y="1249"/>
                  </a:cubicBezTo>
                  <a:cubicBezTo>
                    <a:pt x="1370" y="1249"/>
                    <a:pt x="1512" y="1178"/>
                    <a:pt x="1596" y="1047"/>
                  </a:cubicBezTo>
                  <a:cubicBezTo>
                    <a:pt x="1691" y="845"/>
                    <a:pt x="1620" y="594"/>
                    <a:pt x="1429" y="487"/>
                  </a:cubicBezTo>
                  <a:lnTo>
                    <a:pt x="667" y="59"/>
                  </a:lnTo>
                  <a:cubicBezTo>
                    <a:pt x="604" y="19"/>
                    <a:pt x="535" y="1"/>
                    <a:pt x="467" y="1"/>
                  </a:cubicBezTo>
                  <a:close/>
                </a:path>
              </a:pathLst>
            </a:custGeom>
            <a:solidFill>
              <a:schemeClr val="dk1"/>
            </a:solidFill>
            <a:ln>
              <a:noFill/>
            </a:ln>
          </p:spPr>
          <p:txBody>
            <a:bodyPr spcFirstLastPara="1" wrap="square" lIns="91425" tIns="91425" rIns="91425" bIns="91425" anchor="ctr" anchorCtr="0">
              <a:noAutofit/>
            </a:bodyPr>
            <a:lstStyle/>
            <a:p>
              <a:endParaRPr/>
            </a:p>
          </p:txBody>
        </p:sp>
      </p:grpSp>
      <p:sp>
        <p:nvSpPr>
          <p:cNvPr id="998" name="Google Shape;998;p66"/>
          <p:cNvSpPr txBox="1"/>
          <p:nvPr/>
        </p:nvSpPr>
        <p:spPr>
          <a:xfrm>
            <a:off x="-175098" y="1120146"/>
            <a:ext cx="3457323" cy="668119"/>
          </a:xfrm>
          <a:prstGeom prst="rect">
            <a:avLst/>
          </a:prstGeom>
          <a:noFill/>
          <a:ln>
            <a:noFill/>
          </a:ln>
        </p:spPr>
        <p:txBody>
          <a:bodyPr spcFirstLastPara="1" wrap="square" lIns="91425" tIns="91425" rIns="91425" bIns="91425" anchor="ctr" anchorCtr="0">
            <a:noAutofit/>
          </a:bodyPr>
          <a:lstStyle/>
          <a:p>
            <a:pPr algn="r"/>
            <a:r>
              <a:rPr lang="en-US" sz="2000" b="1" dirty="0">
                <a:solidFill>
                  <a:srgbClr val="595F6B"/>
                </a:solidFill>
                <a:latin typeface="Nunito"/>
                <a:ea typeface="Nunito"/>
                <a:cs typeface="Nunito"/>
                <a:sym typeface="Nunito"/>
              </a:rPr>
              <a:t>Improve customer </a:t>
            </a:r>
          </a:p>
          <a:p>
            <a:pPr algn="r"/>
            <a:r>
              <a:rPr lang="en-US" sz="2000" b="1" dirty="0">
                <a:solidFill>
                  <a:srgbClr val="595F6B"/>
                </a:solidFill>
                <a:latin typeface="Nunito"/>
                <a:ea typeface="Nunito"/>
                <a:cs typeface="Nunito"/>
                <a:sym typeface="Nunito"/>
              </a:rPr>
              <a:t>service</a:t>
            </a:r>
          </a:p>
        </p:txBody>
      </p:sp>
      <p:sp>
        <p:nvSpPr>
          <p:cNvPr id="1000" name="Google Shape;1000;p66"/>
          <p:cNvSpPr txBox="1"/>
          <p:nvPr/>
        </p:nvSpPr>
        <p:spPr>
          <a:xfrm>
            <a:off x="5862425" y="1269301"/>
            <a:ext cx="2568600" cy="370800"/>
          </a:xfrm>
          <a:prstGeom prst="rect">
            <a:avLst/>
          </a:prstGeom>
          <a:noFill/>
          <a:ln>
            <a:noFill/>
          </a:ln>
        </p:spPr>
        <p:txBody>
          <a:bodyPr spcFirstLastPara="1" wrap="square" lIns="91425" tIns="91425" rIns="91425" bIns="91425" anchor="ctr" anchorCtr="0">
            <a:noAutofit/>
          </a:bodyPr>
          <a:lstStyle/>
          <a:p>
            <a:r>
              <a:rPr lang="en" sz="2000" b="1" dirty="0">
                <a:solidFill>
                  <a:srgbClr val="595F6B"/>
                </a:solidFill>
                <a:latin typeface="Nunito"/>
                <a:ea typeface="Nunito"/>
                <a:cs typeface="Nunito"/>
                <a:sym typeface="Nunito"/>
              </a:rPr>
              <a:t>Faster Detection</a:t>
            </a:r>
            <a:endParaRPr sz="2000" b="1" dirty="0">
              <a:solidFill>
                <a:srgbClr val="595F6B"/>
              </a:solidFill>
              <a:latin typeface="Nunito"/>
              <a:ea typeface="Nunito"/>
              <a:cs typeface="Nunito"/>
              <a:sym typeface="Nunito"/>
            </a:endParaRPr>
          </a:p>
        </p:txBody>
      </p:sp>
      <p:sp>
        <p:nvSpPr>
          <p:cNvPr id="1002" name="Google Shape;1002;p66"/>
          <p:cNvSpPr txBox="1"/>
          <p:nvPr/>
        </p:nvSpPr>
        <p:spPr>
          <a:xfrm>
            <a:off x="713625" y="3652553"/>
            <a:ext cx="2568600" cy="370800"/>
          </a:xfrm>
          <a:prstGeom prst="rect">
            <a:avLst/>
          </a:prstGeom>
          <a:noFill/>
          <a:ln>
            <a:noFill/>
          </a:ln>
        </p:spPr>
        <p:txBody>
          <a:bodyPr spcFirstLastPara="1" wrap="square" lIns="91425" tIns="91425" rIns="91425" bIns="91425" anchor="ctr" anchorCtr="0">
            <a:noAutofit/>
          </a:bodyPr>
          <a:lstStyle/>
          <a:p>
            <a:pPr algn="r"/>
            <a:r>
              <a:rPr lang="en" sz="2000" b="1" dirty="0">
                <a:solidFill>
                  <a:srgbClr val="595F6B"/>
                </a:solidFill>
                <a:latin typeface="Nunito"/>
                <a:ea typeface="Nunito"/>
                <a:cs typeface="Nunito"/>
                <a:sym typeface="Nunito"/>
              </a:rPr>
              <a:t>Reduce Costs</a:t>
            </a:r>
            <a:endParaRPr sz="2000" b="1" dirty="0">
              <a:solidFill>
                <a:srgbClr val="595F6B"/>
              </a:solidFill>
              <a:latin typeface="Nunito"/>
              <a:ea typeface="Nunito"/>
              <a:cs typeface="Nunito"/>
              <a:sym typeface="Nunito"/>
            </a:endParaRPr>
          </a:p>
        </p:txBody>
      </p:sp>
      <p:sp>
        <p:nvSpPr>
          <p:cNvPr id="1004" name="Google Shape;1004;p66"/>
          <p:cNvSpPr txBox="1"/>
          <p:nvPr/>
        </p:nvSpPr>
        <p:spPr>
          <a:xfrm>
            <a:off x="5862425" y="3652277"/>
            <a:ext cx="2568600" cy="370800"/>
          </a:xfrm>
          <a:prstGeom prst="rect">
            <a:avLst/>
          </a:prstGeom>
          <a:noFill/>
          <a:ln>
            <a:noFill/>
          </a:ln>
        </p:spPr>
        <p:txBody>
          <a:bodyPr spcFirstLastPara="1" wrap="square" lIns="91425" tIns="91425" rIns="91425" bIns="91425" anchor="ctr" anchorCtr="0">
            <a:noAutofit/>
          </a:bodyPr>
          <a:lstStyle/>
          <a:p>
            <a:r>
              <a:rPr lang="en-US" sz="2000" b="1" dirty="0">
                <a:solidFill>
                  <a:srgbClr val="595F6B"/>
                </a:solidFill>
                <a:latin typeface="Nunito"/>
                <a:ea typeface="Nunito"/>
                <a:cs typeface="Nunito"/>
                <a:sym typeface="Nunito"/>
              </a:rPr>
              <a:t>More Precise</a:t>
            </a:r>
          </a:p>
        </p:txBody>
      </p:sp>
      <p:cxnSp>
        <p:nvCxnSpPr>
          <p:cNvPr id="1005" name="Google Shape;1005;p66"/>
          <p:cNvCxnSpPr>
            <a:stCxn id="982" idx="0"/>
            <a:endCxn id="1000" idx="1"/>
          </p:cNvCxnSpPr>
          <p:nvPr/>
        </p:nvCxnSpPr>
        <p:spPr>
          <a:xfrm rot="-5400000">
            <a:off x="5464709" y="1295019"/>
            <a:ext cx="238200" cy="557400"/>
          </a:xfrm>
          <a:prstGeom prst="bentConnector2">
            <a:avLst/>
          </a:prstGeom>
          <a:noFill/>
          <a:ln w="28575" cap="flat" cmpd="sng">
            <a:solidFill>
              <a:schemeClr val="accent1"/>
            </a:solidFill>
            <a:prstDash val="solid"/>
            <a:round/>
            <a:headEnd type="none" w="med" len="med"/>
            <a:tailEnd type="oval" w="med" len="med"/>
          </a:ln>
        </p:spPr>
      </p:cxnSp>
      <p:cxnSp>
        <p:nvCxnSpPr>
          <p:cNvPr id="1006" name="Google Shape;1006;p66"/>
          <p:cNvCxnSpPr>
            <a:cxnSpLocks/>
            <a:stCxn id="986" idx="0"/>
            <a:endCxn id="998" idx="3"/>
          </p:cNvCxnSpPr>
          <p:nvPr/>
        </p:nvCxnSpPr>
        <p:spPr>
          <a:xfrm rot="16200000" flipV="1">
            <a:off x="3445877" y="1290555"/>
            <a:ext cx="238613" cy="565915"/>
          </a:xfrm>
          <a:prstGeom prst="bentConnector2">
            <a:avLst/>
          </a:prstGeom>
          <a:noFill/>
          <a:ln w="28575" cap="flat" cmpd="sng">
            <a:solidFill>
              <a:schemeClr val="accent1"/>
            </a:solidFill>
            <a:prstDash val="solid"/>
            <a:round/>
            <a:headEnd type="none" w="med" len="med"/>
            <a:tailEnd type="oval" w="med" len="med"/>
          </a:ln>
        </p:spPr>
      </p:cxnSp>
      <p:cxnSp>
        <p:nvCxnSpPr>
          <p:cNvPr id="1007" name="Google Shape;1007;p66"/>
          <p:cNvCxnSpPr>
            <a:stCxn id="988" idx="4"/>
            <a:endCxn id="1002" idx="3"/>
          </p:cNvCxnSpPr>
          <p:nvPr/>
        </p:nvCxnSpPr>
        <p:spPr>
          <a:xfrm rot="5400000">
            <a:off x="3436239" y="3426113"/>
            <a:ext cx="258000" cy="565800"/>
          </a:xfrm>
          <a:prstGeom prst="bentConnector2">
            <a:avLst/>
          </a:prstGeom>
          <a:noFill/>
          <a:ln w="28575" cap="flat" cmpd="sng">
            <a:solidFill>
              <a:schemeClr val="accent1"/>
            </a:solidFill>
            <a:prstDash val="solid"/>
            <a:round/>
            <a:headEnd type="none" w="med" len="med"/>
            <a:tailEnd type="oval" w="med" len="med"/>
          </a:ln>
        </p:spPr>
      </p:cxnSp>
      <p:cxnSp>
        <p:nvCxnSpPr>
          <p:cNvPr id="1008" name="Google Shape;1008;p66"/>
          <p:cNvCxnSpPr>
            <a:cxnSpLocks/>
            <a:stCxn id="984" idx="4"/>
            <a:endCxn id="1004" idx="1"/>
          </p:cNvCxnSpPr>
          <p:nvPr/>
        </p:nvCxnSpPr>
        <p:spPr>
          <a:xfrm rot="16200000" flipH="1">
            <a:off x="5454935" y="3430187"/>
            <a:ext cx="257664" cy="557316"/>
          </a:xfrm>
          <a:prstGeom prst="bentConnector2">
            <a:avLst/>
          </a:prstGeom>
          <a:noFill/>
          <a:ln w="28575" cap="flat" cmpd="sng">
            <a:solidFill>
              <a:schemeClr val="accent1"/>
            </a:solidFill>
            <a:prstDash val="solid"/>
            <a:round/>
            <a:headEnd type="none" w="med" len="med"/>
            <a:tailEnd type="oval" w="med" len="med"/>
          </a:ln>
        </p:spPr>
      </p:cxnSp>
      <p:sp>
        <p:nvSpPr>
          <p:cNvPr id="16" name="Google Shape;998;p66">
            <a:extLst>
              <a:ext uri="{FF2B5EF4-FFF2-40B4-BE49-F238E27FC236}">
                <a16:creationId xmlns:a16="http://schemas.microsoft.com/office/drawing/2014/main" id="{43270409-B343-68B8-3858-59A0B6CECD54}"/>
              </a:ext>
            </a:extLst>
          </p:cNvPr>
          <p:cNvSpPr txBox="1"/>
          <p:nvPr/>
        </p:nvSpPr>
        <p:spPr>
          <a:xfrm>
            <a:off x="-175747" y="1120147"/>
            <a:ext cx="3457323" cy="668119"/>
          </a:xfrm>
          <a:prstGeom prst="rect">
            <a:avLst/>
          </a:prstGeom>
          <a:noFill/>
          <a:ln>
            <a:noFill/>
          </a:ln>
        </p:spPr>
        <p:txBody>
          <a:bodyPr spcFirstLastPara="1" wrap="square" lIns="91425" tIns="91425" rIns="91425" bIns="91425" anchor="ctr" anchorCtr="0">
            <a:noAutofit/>
          </a:bodyPr>
          <a:lstStyle/>
          <a:p>
            <a:pPr algn="r"/>
            <a:r>
              <a:rPr lang="en-US" sz="2000" b="1" dirty="0">
                <a:solidFill>
                  <a:srgbClr val="595F6B"/>
                </a:solidFill>
                <a:latin typeface="Nunito"/>
                <a:ea typeface="Nunito"/>
                <a:cs typeface="Nunito"/>
                <a:sym typeface="Nunito"/>
              </a:rPr>
              <a:t>Improve customer </a:t>
            </a:r>
          </a:p>
          <a:p>
            <a:pPr algn="r"/>
            <a:r>
              <a:rPr lang="en-US" sz="2000" b="1" dirty="0">
                <a:solidFill>
                  <a:srgbClr val="595F6B"/>
                </a:solidFill>
                <a:latin typeface="Nunito"/>
                <a:ea typeface="Nunito"/>
                <a:cs typeface="Nunito"/>
                <a:sym typeface="Nunito"/>
              </a:rPr>
              <a:t>service</a:t>
            </a:r>
          </a:p>
        </p:txBody>
      </p:sp>
    </p:spTree>
    <p:extLst>
      <p:ext uri="{BB962C8B-B14F-4D97-AF65-F5344CB8AC3E}">
        <p14:creationId xmlns:p14="http://schemas.microsoft.com/office/powerpoint/2010/main" val="1029982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2"/>
          <p:cNvSpPr/>
          <p:nvPr/>
        </p:nvSpPr>
        <p:spPr>
          <a:xfrm rot="10800000">
            <a:off x="-4838538" y="201655"/>
            <a:ext cx="12135636" cy="4746546"/>
          </a:xfrm>
          <a:prstGeom prst="flowChartTerminator">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479" name="Google Shape;479;p42"/>
          <p:cNvSpPr/>
          <p:nvPr/>
        </p:nvSpPr>
        <p:spPr>
          <a:xfrm rot="10800000">
            <a:off x="-4519316" y="506869"/>
            <a:ext cx="11505402" cy="4128084"/>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dirty="0"/>
          </a:p>
        </p:txBody>
      </p:sp>
      <p:sp>
        <p:nvSpPr>
          <p:cNvPr id="480" name="Google Shape;480;p42"/>
          <p:cNvSpPr/>
          <p:nvPr/>
        </p:nvSpPr>
        <p:spPr>
          <a:xfrm>
            <a:off x="5614801" y="1163751"/>
            <a:ext cx="2816100" cy="28161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endParaRPr/>
          </a:p>
        </p:txBody>
      </p:sp>
      <p:sp>
        <p:nvSpPr>
          <p:cNvPr id="481" name="Google Shape;481;p42"/>
          <p:cNvSpPr/>
          <p:nvPr/>
        </p:nvSpPr>
        <p:spPr>
          <a:xfrm>
            <a:off x="5781948" y="1329917"/>
            <a:ext cx="2481600" cy="24837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483" name="Google Shape;483;p42"/>
          <p:cNvSpPr txBox="1">
            <a:spLocks noGrp="1"/>
          </p:cNvSpPr>
          <p:nvPr>
            <p:ph type="subTitle" idx="1"/>
          </p:nvPr>
        </p:nvSpPr>
        <p:spPr>
          <a:xfrm>
            <a:off x="208990" y="517989"/>
            <a:ext cx="5572958" cy="1155564"/>
          </a:xfrm>
          <a:prstGeom prst="rect">
            <a:avLst/>
          </a:prstGeom>
        </p:spPr>
        <p:txBody>
          <a:bodyPr spcFirstLastPara="1" wrap="square" lIns="91425" tIns="91425" rIns="91425" bIns="91425" anchor="ctr" anchorCtr="0">
            <a:noAutofit/>
          </a:bodyPr>
          <a:lstStyle/>
          <a:p>
            <a:pPr marL="127000" indent="0" algn="ctr">
              <a:buNone/>
            </a:pPr>
            <a:r>
              <a:rPr lang="en-US" sz="1600" dirty="0"/>
              <a:t>Dataset: </a:t>
            </a:r>
            <a:r>
              <a:rPr lang="en-US" sz="1400" b="0" i="0" u="sng" strike="noStrike" dirty="0">
                <a:solidFill>
                  <a:srgbClr val="1155CC"/>
                </a:solidFill>
                <a:effectLst/>
                <a:latin typeface="Arial" panose="020B0604020202020204" pitchFamily="34" charset="0"/>
                <a:hlinkClick r:id="rId3"/>
              </a:rPr>
              <a:t>https://drive.google.com/file/d/1q25one9oWQtkoMP5w8y_vcI5LENdlDoG/view?usp=sharing</a:t>
            </a:r>
            <a:endParaRPr lang="en-US" sz="1600" dirty="0"/>
          </a:p>
        </p:txBody>
      </p:sp>
      <p:sp>
        <p:nvSpPr>
          <p:cNvPr id="9" name="Google Shape;483;p42">
            <a:extLst>
              <a:ext uri="{FF2B5EF4-FFF2-40B4-BE49-F238E27FC236}">
                <a16:creationId xmlns:a16="http://schemas.microsoft.com/office/drawing/2014/main" id="{DF6FAC08-920D-9503-2F08-228A77DC7C3C}"/>
              </a:ext>
            </a:extLst>
          </p:cNvPr>
          <p:cNvSpPr txBox="1">
            <a:spLocks/>
          </p:cNvSpPr>
          <p:nvPr/>
        </p:nvSpPr>
        <p:spPr>
          <a:xfrm>
            <a:off x="3461460" y="2316166"/>
            <a:ext cx="2103495" cy="11767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Poppins"/>
              <a:buChar char="●"/>
              <a:defRPr sz="1600" b="0" i="0" u="none" strike="noStrike" cap="none">
                <a:solidFill>
                  <a:schemeClr val="dk1"/>
                </a:solidFill>
                <a:latin typeface="Nunito"/>
                <a:ea typeface="Nunito"/>
                <a:cs typeface="Nunito"/>
                <a:sym typeface="Nunito"/>
              </a:defRPr>
            </a:lvl1pPr>
            <a:lvl2pPr marL="914400" marR="0" lvl="1"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2pPr>
            <a:lvl3pPr marL="1371600" marR="0" lvl="2"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3pPr>
            <a:lvl4pPr marL="1828800" marR="0" lvl="3"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4pPr>
            <a:lvl5pPr marL="2286000" marR="0" lvl="4"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5pPr>
            <a:lvl6pPr marL="2743200" marR="0" lvl="5"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6pPr>
            <a:lvl7pPr marL="3200400" marR="0" lvl="6"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7pPr>
            <a:lvl8pPr marL="3657600" marR="0" lvl="7"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8pPr>
            <a:lvl9pPr marL="4114800" marR="0" lvl="8" indent="-330200" algn="l" rtl="0">
              <a:lnSpc>
                <a:spcPct val="100000"/>
              </a:lnSpc>
              <a:spcBef>
                <a:spcPts val="0"/>
              </a:spcBef>
              <a:spcAft>
                <a:spcPts val="0"/>
              </a:spcAft>
              <a:buClr>
                <a:srgbClr val="184480"/>
              </a:buClr>
              <a:buSzPts val="1600"/>
              <a:buFont typeface="Poppins"/>
              <a:buChar char="■"/>
              <a:defRPr sz="1600" b="0" i="0" u="none" strike="noStrike" cap="none">
                <a:solidFill>
                  <a:schemeClr val="dk1"/>
                </a:solidFill>
                <a:latin typeface="Nunito"/>
                <a:ea typeface="Nunito"/>
                <a:cs typeface="Nunito"/>
                <a:sym typeface="Nunito"/>
              </a:defRPr>
            </a:lvl9pPr>
          </a:lstStyle>
          <a:p>
            <a:pPr marL="127000" indent="0" algn="ctr">
              <a:buNone/>
            </a:pPr>
            <a:r>
              <a:rPr lang="en-US" sz="1400" dirty="0"/>
              <a:t>All processes and more details: </a:t>
            </a:r>
          </a:p>
          <a:p>
            <a:pPr marL="127000" indent="0" algn="ctr">
              <a:buNone/>
            </a:pPr>
            <a:r>
              <a:rPr lang="en-US" sz="1400" dirty="0"/>
              <a:t>Folder - Fraud Claim Detection</a:t>
            </a:r>
          </a:p>
        </p:txBody>
      </p:sp>
      <p:pic>
        <p:nvPicPr>
          <p:cNvPr id="12" name="Picture 11">
            <a:extLst>
              <a:ext uri="{FF2B5EF4-FFF2-40B4-BE49-F238E27FC236}">
                <a16:creationId xmlns:a16="http://schemas.microsoft.com/office/drawing/2014/main" id="{17CB10AC-0A3C-1CD0-9D96-0F4675889CEE}"/>
              </a:ext>
            </a:extLst>
          </p:cNvPr>
          <p:cNvPicPr>
            <a:picLocks noChangeAspect="1"/>
          </p:cNvPicPr>
          <p:nvPr/>
        </p:nvPicPr>
        <p:blipFill rotWithShape="1">
          <a:blip r:embed="rId4"/>
          <a:srcRect l="543"/>
          <a:stretch/>
        </p:blipFill>
        <p:spPr>
          <a:xfrm>
            <a:off x="594360" y="1709189"/>
            <a:ext cx="2934840" cy="2390724"/>
          </a:xfrm>
          <a:prstGeom prst="rect">
            <a:avLst/>
          </a:prstGeom>
        </p:spPr>
      </p:pic>
      <p:pic>
        <p:nvPicPr>
          <p:cNvPr id="4102" name="Picture 6" descr="Data - Free computer icons">
            <a:extLst>
              <a:ext uri="{FF2B5EF4-FFF2-40B4-BE49-F238E27FC236}">
                <a16:creationId xmlns:a16="http://schemas.microsoft.com/office/drawing/2014/main" id="{3152C635-3645-10DA-BCAC-98B542E99F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6314" y="1709188"/>
            <a:ext cx="1732143" cy="1732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708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40"/>
          <p:cNvSpPr txBox="1">
            <a:spLocks noGrp="1"/>
          </p:cNvSpPr>
          <p:nvPr>
            <p:ph type="title"/>
          </p:nvPr>
        </p:nvSpPr>
        <p:spPr>
          <a:xfrm>
            <a:off x="4003534" y="759302"/>
            <a:ext cx="4909646" cy="3624895"/>
          </a:xfrm>
          <a:prstGeom prst="rect">
            <a:avLst/>
          </a:prstGeom>
        </p:spPr>
        <p:txBody>
          <a:bodyPr spcFirstLastPara="1" wrap="square" lIns="91425" tIns="91425" rIns="91425" bIns="91425" anchor="ctr" anchorCtr="0">
            <a:noAutofit/>
          </a:bodyPr>
          <a:lstStyle/>
          <a:p>
            <a:r>
              <a:rPr lang="en-US" dirty="0">
                <a:effectLst/>
                <a:latin typeface="Segoe UI" panose="020B0502040204020203" pitchFamily="34" charset="0"/>
                <a:ea typeface="Times New Roman" panose="02020603050405020304" pitchFamily="18" charset="0"/>
              </a:rPr>
              <a:t>Business Model Canvas (BMC)</a:t>
            </a:r>
            <a:endParaRPr lang="en-US" dirty="0"/>
          </a:p>
        </p:txBody>
      </p:sp>
      <p:sp>
        <p:nvSpPr>
          <p:cNvPr id="467" name="Google Shape;467;p40"/>
          <p:cNvSpPr txBox="1">
            <a:spLocks noGrp="1"/>
          </p:cNvSpPr>
          <p:nvPr>
            <p:ph type="title" idx="2"/>
          </p:nvPr>
        </p:nvSpPr>
        <p:spPr>
          <a:xfrm>
            <a:off x="1748501" y="2201750"/>
            <a:ext cx="1715100" cy="741000"/>
          </a:xfrm>
          <a:prstGeom prst="rect">
            <a:avLst/>
          </a:prstGeom>
        </p:spPr>
        <p:txBody>
          <a:bodyPr spcFirstLastPara="1" wrap="square" lIns="91425" tIns="91425" rIns="91425" bIns="91425" anchor="ctr" anchorCtr="0">
            <a:noAutofit/>
          </a:bodyPr>
          <a:lstStyle/>
          <a:p>
            <a:r>
              <a:rPr lang="en" sz="7200" b="0" dirty="0">
                <a:solidFill>
                  <a:schemeClr val="accent2"/>
                </a:solidFill>
                <a:latin typeface="Work Sans SemiBold"/>
                <a:ea typeface="Work Sans SemiBold"/>
                <a:cs typeface="Work Sans SemiBold"/>
                <a:sym typeface="Work Sans SemiBold"/>
              </a:rPr>
              <a:t>02</a:t>
            </a:r>
            <a:endParaRPr sz="7200" b="0" dirty="0">
              <a:solidFill>
                <a:schemeClr val="accent2"/>
              </a:solidFill>
              <a:latin typeface="Work Sans SemiBold"/>
              <a:ea typeface="Work Sans SemiBold"/>
              <a:cs typeface="Work Sans SemiBold"/>
              <a:sym typeface="Work Sans SemiBold"/>
            </a:endParaRPr>
          </a:p>
        </p:txBody>
      </p:sp>
    </p:spTree>
    <p:extLst>
      <p:ext uri="{BB962C8B-B14F-4D97-AF65-F5344CB8AC3E}">
        <p14:creationId xmlns:p14="http://schemas.microsoft.com/office/powerpoint/2010/main" val="2641387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50"/>
          <p:cNvSpPr/>
          <p:nvPr/>
        </p:nvSpPr>
        <p:spPr>
          <a:xfrm>
            <a:off x="624945" y="373041"/>
            <a:ext cx="7717800" cy="4276380"/>
          </a:xfrm>
          <a:prstGeom prst="roundRect">
            <a:avLst>
              <a:gd name="adj" fmla="val 4235"/>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642" name="Google Shape;642;p50"/>
          <p:cNvSpPr/>
          <p:nvPr/>
        </p:nvSpPr>
        <p:spPr>
          <a:xfrm>
            <a:off x="754121" y="494079"/>
            <a:ext cx="7460100" cy="4033533"/>
          </a:xfrm>
          <a:prstGeom prst="roundRect">
            <a:avLst>
              <a:gd name="adj" fmla="val 4235"/>
            </a:avLst>
          </a:prstGeom>
          <a:solidFill>
            <a:schemeClr val="lt1"/>
          </a:solidFill>
          <a:ln w="28575" cap="flat" cmpd="sng">
            <a:solidFill>
              <a:srgbClr val="D9D9D9"/>
            </a:solidFill>
            <a:prstDash val="solid"/>
            <a:round/>
            <a:headEnd type="none" w="sm" len="sm"/>
            <a:tailEnd type="none" w="sm" len="sm"/>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endParaRPr dirty="0"/>
          </a:p>
        </p:txBody>
      </p:sp>
      <p:graphicFrame>
        <p:nvGraphicFramePr>
          <p:cNvPr id="644" name="Google Shape;644;p50"/>
          <p:cNvGraphicFramePr/>
          <p:nvPr>
            <p:extLst>
              <p:ext uri="{D42A27DB-BD31-4B8C-83A1-F6EECF244321}">
                <p14:modId xmlns:p14="http://schemas.microsoft.com/office/powerpoint/2010/main" val="3920674619"/>
              </p:ext>
            </p:extLst>
          </p:nvPr>
        </p:nvGraphicFramePr>
        <p:xfrm>
          <a:off x="818731" y="494079"/>
          <a:ext cx="7459752" cy="3966290"/>
        </p:xfrm>
        <a:graphic>
          <a:graphicData uri="http://schemas.openxmlformats.org/drawingml/2006/table">
            <a:tbl>
              <a:tblPr>
                <a:noFill/>
                <a:tableStyleId>{7B014852-E047-43A1-89DC-BA25084D478F}</a:tableStyleId>
              </a:tblPr>
              <a:tblGrid>
                <a:gridCol w="932475">
                  <a:extLst>
                    <a:ext uri="{9D8B030D-6E8A-4147-A177-3AD203B41FA5}">
                      <a16:colId xmlns:a16="http://schemas.microsoft.com/office/drawing/2014/main" val="20000"/>
                    </a:ext>
                  </a:extLst>
                </a:gridCol>
                <a:gridCol w="932475">
                  <a:extLst>
                    <a:ext uri="{9D8B030D-6E8A-4147-A177-3AD203B41FA5}">
                      <a16:colId xmlns:a16="http://schemas.microsoft.com/office/drawing/2014/main" val="20001"/>
                    </a:ext>
                  </a:extLst>
                </a:gridCol>
                <a:gridCol w="1320651">
                  <a:extLst>
                    <a:ext uri="{9D8B030D-6E8A-4147-A177-3AD203B41FA5}">
                      <a16:colId xmlns:a16="http://schemas.microsoft.com/office/drawing/2014/main" val="20002"/>
                    </a:ext>
                  </a:extLst>
                </a:gridCol>
                <a:gridCol w="544275">
                  <a:extLst>
                    <a:ext uri="{9D8B030D-6E8A-4147-A177-3AD203B41FA5}">
                      <a16:colId xmlns:a16="http://schemas.microsoft.com/office/drawing/2014/main" val="20003"/>
                    </a:ext>
                  </a:extLst>
                </a:gridCol>
                <a:gridCol w="932475">
                  <a:extLst>
                    <a:ext uri="{9D8B030D-6E8A-4147-A177-3AD203B41FA5}">
                      <a16:colId xmlns:a16="http://schemas.microsoft.com/office/drawing/2014/main" val="20004"/>
                    </a:ext>
                  </a:extLst>
                </a:gridCol>
                <a:gridCol w="1320651">
                  <a:extLst>
                    <a:ext uri="{9D8B030D-6E8A-4147-A177-3AD203B41FA5}">
                      <a16:colId xmlns:a16="http://schemas.microsoft.com/office/drawing/2014/main" val="20005"/>
                    </a:ext>
                  </a:extLst>
                </a:gridCol>
                <a:gridCol w="544275">
                  <a:extLst>
                    <a:ext uri="{9D8B030D-6E8A-4147-A177-3AD203B41FA5}">
                      <a16:colId xmlns:a16="http://schemas.microsoft.com/office/drawing/2014/main" val="20006"/>
                    </a:ext>
                  </a:extLst>
                </a:gridCol>
                <a:gridCol w="932475">
                  <a:extLst>
                    <a:ext uri="{9D8B030D-6E8A-4147-A177-3AD203B41FA5}">
                      <a16:colId xmlns:a16="http://schemas.microsoft.com/office/drawing/2014/main" val="20007"/>
                    </a:ext>
                  </a:extLst>
                </a:gridCol>
              </a:tblGrid>
              <a:tr h="440125">
                <a:tc rowSpan="6" gridSpan="2">
                  <a:txBody>
                    <a:bodyPr/>
                    <a:lstStyle/>
                    <a:p>
                      <a:pPr marL="0" lvl="0" indent="0" algn="l" rtl="0">
                        <a:lnSpc>
                          <a:spcPct val="100000"/>
                        </a:lnSpc>
                        <a:spcBef>
                          <a:spcPts val="0"/>
                        </a:spcBef>
                        <a:spcAft>
                          <a:spcPts val="0"/>
                        </a:spcAft>
                        <a:buNone/>
                      </a:pPr>
                      <a:r>
                        <a:rPr lang="en" sz="1200" b="1" dirty="0">
                          <a:solidFill>
                            <a:schemeClr val="dk1"/>
                          </a:solidFill>
                          <a:latin typeface="Work Sans"/>
                          <a:ea typeface="Work Sans"/>
                          <a:cs typeface="Work Sans"/>
                          <a:sym typeface="Work Sans"/>
                        </a:rPr>
                        <a:t>Key </a:t>
                      </a:r>
                      <a:endParaRPr sz="1200" b="1" dirty="0">
                        <a:solidFill>
                          <a:schemeClr val="dk1"/>
                        </a:solidFill>
                        <a:latin typeface="Work Sans"/>
                        <a:ea typeface="Work Sans"/>
                        <a:cs typeface="Work Sans"/>
                        <a:sym typeface="Work Sans"/>
                      </a:endParaRPr>
                    </a:p>
                    <a:p>
                      <a:pPr marL="0" lvl="0" indent="0" algn="l" rtl="0">
                        <a:lnSpc>
                          <a:spcPct val="100000"/>
                        </a:lnSpc>
                        <a:spcBef>
                          <a:spcPts val="0"/>
                        </a:spcBef>
                        <a:spcAft>
                          <a:spcPts val="0"/>
                        </a:spcAft>
                        <a:buNone/>
                      </a:pPr>
                      <a:r>
                        <a:rPr lang="en" sz="1200" b="1" dirty="0">
                          <a:solidFill>
                            <a:schemeClr val="dk1"/>
                          </a:solidFill>
                          <a:latin typeface="Work Sans"/>
                          <a:ea typeface="Work Sans"/>
                          <a:cs typeface="Work Sans"/>
                          <a:sym typeface="Work Sans"/>
                        </a:rPr>
                        <a:t>Partners</a:t>
                      </a:r>
                      <a:endParaRPr sz="1200" b="1" dirty="0">
                        <a:solidFill>
                          <a:schemeClr val="dk1"/>
                        </a:solidFill>
                        <a:latin typeface="Work Sans"/>
                        <a:ea typeface="Work Sans"/>
                        <a:cs typeface="Work Sans"/>
                        <a:sym typeface="Work Sans"/>
                      </a:endParaRPr>
                    </a:p>
                    <a:p>
                      <a:pPr marL="0" lvl="0" indent="0" algn="l" rtl="0">
                        <a:spcBef>
                          <a:spcPts val="0"/>
                        </a:spcBef>
                        <a:spcAft>
                          <a:spcPts val="0"/>
                        </a:spcAft>
                        <a:buNone/>
                      </a:pPr>
                      <a:endParaRPr sz="700" dirty="0">
                        <a:solidFill>
                          <a:schemeClr val="dk1"/>
                        </a:solidFill>
                        <a:latin typeface="Nunito"/>
                        <a:ea typeface="Nunito"/>
                        <a:cs typeface="Nunito"/>
                        <a:sym typeface="Nunito"/>
                      </a:endParaRPr>
                    </a:p>
                    <a:p>
                      <a:pPr marL="0" lvl="0" indent="0" algn="l" rtl="0">
                        <a:spcBef>
                          <a:spcPts val="0"/>
                        </a:spcBef>
                        <a:spcAft>
                          <a:spcPts val="0"/>
                        </a:spcAft>
                        <a:buNone/>
                      </a:pPr>
                      <a:r>
                        <a:rPr lang="en" sz="700" dirty="0">
                          <a:solidFill>
                            <a:schemeClr val="dk1"/>
                          </a:solidFill>
                          <a:latin typeface="Nunito"/>
                          <a:ea typeface="Nunito"/>
                          <a:cs typeface="Nunito"/>
                          <a:sym typeface="Nunito"/>
                        </a:rPr>
                        <a:t>Who are our key partners?</a:t>
                      </a:r>
                      <a:endParaRPr sz="700" dirty="0">
                        <a:solidFill>
                          <a:schemeClr val="dk1"/>
                        </a:solidFill>
                        <a:latin typeface="Nunito"/>
                        <a:ea typeface="Nunito"/>
                        <a:cs typeface="Nunito"/>
                        <a:sym typeface="Nunito"/>
                      </a:endParaRPr>
                    </a:p>
                    <a:p>
                      <a:pPr marL="0" lvl="0" indent="0" algn="l" rtl="0">
                        <a:spcBef>
                          <a:spcPts val="0"/>
                        </a:spcBef>
                        <a:spcAft>
                          <a:spcPts val="0"/>
                        </a:spcAft>
                        <a:buNone/>
                      </a:pPr>
                      <a:r>
                        <a:rPr lang="en" sz="700" dirty="0">
                          <a:solidFill>
                            <a:schemeClr val="dk1"/>
                          </a:solidFill>
                          <a:latin typeface="Nunito"/>
                          <a:ea typeface="Nunito"/>
                          <a:cs typeface="Nunito"/>
                          <a:sym typeface="Nunito"/>
                        </a:rPr>
                        <a:t>Who are our key suppliers?</a:t>
                      </a:r>
                      <a:endParaRPr sz="700" dirty="0">
                        <a:solidFill>
                          <a:schemeClr val="dk1"/>
                        </a:solidFill>
                        <a:latin typeface="Nunito"/>
                        <a:ea typeface="Nunito"/>
                        <a:cs typeface="Nunito"/>
                        <a:sym typeface="Nunito"/>
                      </a:endParaRPr>
                    </a:p>
                    <a:p>
                      <a:pPr marL="0" lvl="0" indent="0" algn="l" rtl="0">
                        <a:spcBef>
                          <a:spcPts val="0"/>
                        </a:spcBef>
                        <a:spcAft>
                          <a:spcPts val="0"/>
                        </a:spcAft>
                        <a:buNone/>
                      </a:pPr>
                      <a:r>
                        <a:rPr lang="en" sz="700" dirty="0">
                          <a:solidFill>
                            <a:schemeClr val="dk1"/>
                          </a:solidFill>
                          <a:latin typeface="Nunito"/>
                          <a:ea typeface="Nunito"/>
                          <a:cs typeface="Nunito"/>
                          <a:sym typeface="Nunito"/>
                        </a:rPr>
                        <a:t>Which key resources are we acquiring for them?</a:t>
                      </a:r>
                      <a:endParaRPr sz="1100" b="1" dirty="0">
                        <a:solidFill>
                          <a:schemeClr val="dk1"/>
                        </a:solidFill>
                        <a:latin typeface="Work Sans"/>
                        <a:ea typeface="Work Sans"/>
                        <a:cs typeface="Work Sans"/>
                        <a:sym typeface="Work Sans"/>
                      </a:endParaRPr>
                    </a:p>
                  </a:txBody>
                  <a:tcPr marL="91425" marR="91425" marT="91425" marB="91425">
                    <a:lnL w="28575" cap="flat" cmpd="sng">
                      <a:solidFill>
                        <a:srgbClr val="D9D9D9">
                          <a:alpha val="0"/>
                        </a:srgbClr>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alpha val="0"/>
                        </a:srgbClr>
                      </a:solidFill>
                      <a:prstDash val="solid"/>
                      <a:round/>
                      <a:headEnd type="none" w="sm" len="sm"/>
                      <a:tailEnd type="none" w="sm" len="sm"/>
                    </a:lnT>
                    <a:lnB w="28575" cap="flat" cmpd="sng">
                      <a:solidFill>
                        <a:srgbClr val="D9D9D9"/>
                      </a:solidFill>
                      <a:prstDash val="solid"/>
                      <a:round/>
                      <a:headEnd type="none" w="sm" len="sm"/>
                      <a:tailEnd type="none" w="sm" len="sm"/>
                    </a:lnB>
                  </a:tcPr>
                </a:tc>
                <a:tc rowSpan="6" hMerge="1">
                  <a:txBody>
                    <a:bodyPr/>
                    <a:lstStyle/>
                    <a:p>
                      <a:endParaRPr lang="en-US"/>
                    </a:p>
                  </a:txBody>
                  <a:tcPr/>
                </a:tc>
                <a:tc rowSpan="3">
                  <a:txBody>
                    <a:bodyPr/>
                    <a:lstStyle/>
                    <a:p>
                      <a:pPr marL="0" lvl="0" indent="0" algn="l" rtl="0">
                        <a:lnSpc>
                          <a:spcPct val="100000"/>
                        </a:lnSpc>
                        <a:spcBef>
                          <a:spcPts val="0"/>
                        </a:spcBef>
                        <a:spcAft>
                          <a:spcPts val="0"/>
                        </a:spcAft>
                        <a:buNone/>
                      </a:pPr>
                      <a:r>
                        <a:rPr lang="en" sz="1100" b="1">
                          <a:solidFill>
                            <a:schemeClr val="dk1"/>
                          </a:solidFill>
                          <a:latin typeface="Work Sans"/>
                          <a:ea typeface="Work Sans"/>
                          <a:cs typeface="Work Sans"/>
                          <a:sym typeface="Work Sans"/>
                        </a:rPr>
                        <a:t>Key </a:t>
                      </a:r>
                      <a:endParaRPr sz="1100" b="1">
                        <a:solidFill>
                          <a:schemeClr val="dk1"/>
                        </a:solidFill>
                        <a:latin typeface="Work Sans"/>
                        <a:ea typeface="Work Sans"/>
                        <a:cs typeface="Work Sans"/>
                        <a:sym typeface="Work Sans"/>
                      </a:endParaRPr>
                    </a:p>
                    <a:p>
                      <a:pPr marL="0" lvl="0" indent="0" algn="l" rtl="0">
                        <a:lnSpc>
                          <a:spcPct val="100000"/>
                        </a:lnSpc>
                        <a:spcBef>
                          <a:spcPts val="0"/>
                        </a:spcBef>
                        <a:spcAft>
                          <a:spcPts val="0"/>
                        </a:spcAft>
                        <a:buNone/>
                      </a:pPr>
                      <a:r>
                        <a:rPr lang="en" sz="1100" b="1">
                          <a:solidFill>
                            <a:schemeClr val="dk1"/>
                          </a:solidFill>
                          <a:latin typeface="Work Sans"/>
                          <a:ea typeface="Work Sans"/>
                          <a:cs typeface="Work Sans"/>
                          <a:sym typeface="Work Sans"/>
                        </a:rPr>
                        <a:t>Activities</a:t>
                      </a:r>
                      <a:endParaRPr sz="1100">
                        <a:solidFill>
                          <a:schemeClr val="dk1"/>
                        </a:solidFill>
                        <a:latin typeface="Nunito"/>
                        <a:ea typeface="Nunito"/>
                        <a:cs typeface="Nunito"/>
                        <a:sym typeface="Nunito"/>
                      </a:endParaRPr>
                    </a:p>
                    <a:p>
                      <a:pPr marL="0" lvl="0" indent="0" algn="l" rtl="0">
                        <a:spcBef>
                          <a:spcPts val="0"/>
                        </a:spcBef>
                        <a:spcAft>
                          <a:spcPts val="0"/>
                        </a:spcAft>
                        <a:buNone/>
                      </a:pPr>
                      <a:endParaRPr sz="700">
                        <a:solidFill>
                          <a:schemeClr val="dk1"/>
                        </a:solidFill>
                        <a:latin typeface="Nunito"/>
                        <a:ea typeface="Nunito"/>
                        <a:cs typeface="Nunito"/>
                        <a:sym typeface="Nunito"/>
                      </a:endParaRPr>
                    </a:p>
                    <a:p>
                      <a:pPr marL="0" lvl="0" indent="0" algn="l" rtl="0">
                        <a:spcBef>
                          <a:spcPts val="0"/>
                        </a:spcBef>
                        <a:spcAft>
                          <a:spcPts val="0"/>
                        </a:spcAft>
                        <a:buNone/>
                      </a:pPr>
                      <a:r>
                        <a:rPr lang="en" sz="700">
                          <a:solidFill>
                            <a:schemeClr val="dk1"/>
                          </a:solidFill>
                          <a:latin typeface="Nunito"/>
                          <a:ea typeface="Nunito"/>
                          <a:cs typeface="Nunito"/>
                          <a:sym typeface="Nunito"/>
                        </a:rPr>
                        <a:t>What key activities do our value propositions require?</a:t>
                      </a:r>
                      <a:endParaRPr sz="700">
                        <a:solidFill>
                          <a:schemeClr val="dk1"/>
                        </a:solidFill>
                        <a:latin typeface="Nunito"/>
                        <a:ea typeface="Nunito"/>
                        <a:cs typeface="Nunito"/>
                        <a:sym typeface="Nunito"/>
                      </a:endParaRPr>
                    </a:p>
                    <a:p>
                      <a:pPr marL="0" lvl="0" indent="0" algn="l" rtl="0">
                        <a:spcBef>
                          <a:spcPts val="0"/>
                        </a:spcBef>
                        <a:spcAft>
                          <a:spcPts val="0"/>
                        </a:spcAft>
                        <a:buNone/>
                      </a:pPr>
                      <a:r>
                        <a:rPr lang="en" sz="700">
                          <a:solidFill>
                            <a:schemeClr val="dk1"/>
                          </a:solidFill>
                          <a:latin typeface="Nunito"/>
                          <a:ea typeface="Nunito"/>
                          <a:cs typeface="Nunito"/>
                          <a:sym typeface="Nunito"/>
                        </a:rPr>
                        <a:t>Our distribution channels? Customer relationships? Revenue streams?</a:t>
                      </a:r>
                      <a:endParaRPr sz="700">
                        <a:solidFill>
                          <a:schemeClr val="dk1"/>
                        </a:solidFill>
                        <a:latin typeface="Nunito"/>
                        <a:ea typeface="Nunito"/>
                        <a:cs typeface="Nunito"/>
                        <a:sym typeface="Nunito"/>
                      </a:endParaRPr>
                    </a:p>
                  </a:txBody>
                  <a:tcPr marL="91425" marR="91425" marT="91425" marB="91425">
                    <a:lnL w="2857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rowSpan="6" gridSpan="2">
                  <a:txBody>
                    <a:bodyPr/>
                    <a:lstStyle/>
                    <a:p>
                      <a:pPr marL="0" lvl="0" indent="0" algn="l" rtl="0">
                        <a:lnSpc>
                          <a:spcPct val="100000"/>
                        </a:lnSpc>
                        <a:spcBef>
                          <a:spcPts val="0"/>
                        </a:spcBef>
                        <a:spcAft>
                          <a:spcPts val="0"/>
                        </a:spcAft>
                        <a:buNone/>
                      </a:pPr>
                      <a:r>
                        <a:rPr lang="en" sz="1100" b="1" dirty="0">
                          <a:solidFill>
                            <a:schemeClr val="dk1"/>
                          </a:solidFill>
                          <a:latin typeface="Work Sans"/>
                          <a:ea typeface="Work Sans"/>
                          <a:cs typeface="Work Sans"/>
                          <a:sym typeface="Work Sans"/>
                        </a:rPr>
                        <a:t>Value </a:t>
                      </a:r>
                      <a:endParaRPr sz="1100" b="1" dirty="0">
                        <a:solidFill>
                          <a:schemeClr val="dk1"/>
                        </a:solidFill>
                        <a:latin typeface="Work Sans"/>
                        <a:ea typeface="Work Sans"/>
                        <a:cs typeface="Work Sans"/>
                        <a:sym typeface="Work Sans"/>
                      </a:endParaRPr>
                    </a:p>
                    <a:p>
                      <a:pPr marL="0" lvl="0" indent="0" algn="l" rtl="0">
                        <a:lnSpc>
                          <a:spcPct val="100000"/>
                        </a:lnSpc>
                        <a:spcBef>
                          <a:spcPts val="0"/>
                        </a:spcBef>
                        <a:spcAft>
                          <a:spcPts val="0"/>
                        </a:spcAft>
                        <a:buNone/>
                      </a:pPr>
                      <a:r>
                        <a:rPr lang="en" sz="1100" b="1" dirty="0">
                          <a:solidFill>
                            <a:schemeClr val="dk1"/>
                          </a:solidFill>
                          <a:latin typeface="Work Sans"/>
                          <a:ea typeface="Work Sans"/>
                          <a:cs typeface="Work Sans"/>
                          <a:sym typeface="Work Sans"/>
                        </a:rPr>
                        <a:t>Proportions</a:t>
                      </a:r>
                      <a:endParaRPr sz="1100" dirty="0">
                        <a:solidFill>
                          <a:schemeClr val="dk1"/>
                        </a:solidFill>
                        <a:latin typeface="Nunito"/>
                        <a:ea typeface="Nunito"/>
                        <a:cs typeface="Nunito"/>
                        <a:sym typeface="Nunito"/>
                      </a:endParaRPr>
                    </a:p>
                    <a:p>
                      <a:pPr marL="0" lvl="0" indent="0" algn="l" rtl="0">
                        <a:spcBef>
                          <a:spcPts val="0"/>
                        </a:spcBef>
                        <a:spcAft>
                          <a:spcPts val="0"/>
                        </a:spcAft>
                        <a:buNone/>
                      </a:pPr>
                      <a:endParaRPr sz="700" dirty="0">
                        <a:solidFill>
                          <a:schemeClr val="dk1"/>
                        </a:solidFill>
                        <a:latin typeface="Nunito"/>
                        <a:ea typeface="Nunito"/>
                        <a:cs typeface="Nunito"/>
                        <a:sym typeface="Nunito"/>
                      </a:endParaRPr>
                    </a:p>
                    <a:p>
                      <a:pPr marL="0" lvl="0" indent="0" algn="l" rtl="0">
                        <a:spcBef>
                          <a:spcPts val="0"/>
                        </a:spcBef>
                        <a:spcAft>
                          <a:spcPts val="0"/>
                        </a:spcAft>
                        <a:buNone/>
                      </a:pPr>
                      <a:r>
                        <a:rPr lang="en" sz="700" dirty="0">
                          <a:solidFill>
                            <a:schemeClr val="dk1"/>
                          </a:solidFill>
                          <a:latin typeface="Nunito"/>
                          <a:ea typeface="Nunito"/>
                          <a:cs typeface="Nunito"/>
                          <a:sym typeface="Nunito"/>
                        </a:rPr>
                        <a:t>What value do we deliver to the customer? </a:t>
                      </a:r>
                      <a:endParaRPr sz="700" dirty="0">
                        <a:solidFill>
                          <a:schemeClr val="dk1"/>
                        </a:solidFill>
                        <a:latin typeface="Nunito"/>
                        <a:ea typeface="Nunito"/>
                        <a:cs typeface="Nunito"/>
                        <a:sym typeface="Nunito"/>
                      </a:endParaRPr>
                    </a:p>
                    <a:p>
                      <a:pPr marL="0" lvl="0" indent="0" algn="l" rtl="0">
                        <a:spcBef>
                          <a:spcPts val="0"/>
                        </a:spcBef>
                        <a:spcAft>
                          <a:spcPts val="0"/>
                        </a:spcAft>
                        <a:buNone/>
                      </a:pPr>
                      <a:r>
                        <a:rPr lang="en" sz="700" dirty="0">
                          <a:solidFill>
                            <a:schemeClr val="dk1"/>
                          </a:solidFill>
                          <a:latin typeface="Nunito"/>
                          <a:ea typeface="Nunito"/>
                          <a:cs typeface="Nunito"/>
                          <a:sym typeface="Nunito"/>
                        </a:rPr>
                        <a:t>Which one of our customer’s problems are we helping to solve? </a:t>
                      </a:r>
                      <a:endParaRPr sz="700" dirty="0">
                        <a:solidFill>
                          <a:schemeClr val="dk1"/>
                        </a:solidFill>
                        <a:latin typeface="Nunito"/>
                        <a:ea typeface="Nunito"/>
                        <a:cs typeface="Nunito"/>
                        <a:sym typeface="Nunito"/>
                      </a:endParaRPr>
                    </a:p>
                    <a:p>
                      <a:pPr marL="0" lvl="0" indent="0" algn="l" rtl="0">
                        <a:spcBef>
                          <a:spcPts val="0"/>
                        </a:spcBef>
                        <a:spcAft>
                          <a:spcPts val="0"/>
                        </a:spcAft>
                        <a:buNone/>
                      </a:pPr>
                      <a:r>
                        <a:rPr lang="en" sz="700" dirty="0">
                          <a:solidFill>
                            <a:schemeClr val="dk1"/>
                          </a:solidFill>
                          <a:latin typeface="Nunito"/>
                          <a:ea typeface="Nunito"/>
                          <a:cs typeface="Nunito"/>
                          <a:sym typeface="Nunito"/>
                        </a:rPr>
                        <a:t>What bundles of products and services are we offering to each customer segment? </a:t>
                      </a:r>
                      <a:endParaRPr sz="700" dirty="0">
                        <a:solidFill>
                          <a:schemeClr val="dk1"/>
                        </a:solidFill>
                        <a:latin typeface="Nunito"/>
                        <a:ea typeface="Nunito"/>
                        <a:cs typeface="Nunito"/>
                        <a:sym typeface="Nunito"/>
                      </a:endParaRPr>
                    </a:p>
                    <a:p>
                      <a:pPr marL="0" lvl="0" indent="0" algn="l" rtl="0">
                        <a:spcBef>
                          <a:spcPts val="0"/>
                        </a:spcBef>
                        <a:spcAft>
                          <a:spcPts val="0"/>
                        </a:spcAft>
                        <a:buNone/>
                      </a:pPr>
                      <a:r>
                        <a:rPr lang="en" sz="700" dirty="0">
                          <a:solidFill>
                            <a:schemeClr val="dk1"/>
                          </a:solidFill>
                          <a:latin typeface="Nunito"/>
                          <a:ea typeface="Nunito"/>
                          <a:cs typeface="Nunito"/>
                          <a:sym typeface="Nunito"/>
                        </a:rPr>
                        <a:t>Which customer needs are we satisfying?</a:t>
                      </a:r>
                      <a:endParaRPr sz="700" dirty="0">
                        <a:solidFill>
                          <a:schemeClr val="dk1"/>
                        </a:solidFill>
                        <a:latin typeface="Nunito"/>
                        <a:ea typeface="Nunito"/>
                        <a:cs typeface="Nunito"/>
                        <a:sym typeface="Nunito"/>
                      </a:endParaRPr>
                    </a:p>
                  </a:txBody>
                  <a:tcPr marL="91425" marR="91425" marT="91425" marB="91425">
                    <a:lnL w="2857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rowSpan="6" hMerge="1">
                  <a:txBody>
                    <a:bodyPr/>
                    <a:lstStyle/>
                    <a:p>
                      <a:endParaRPr lang="en-US"/>
                    </a:p>
                  </a:txBody>
                  <a:tcPr/>
                </a:tc>
                <a:tc rowSpan="3">
                  <a:txBody>
                    <a:bodyPr/>
                    <a:lstStyle/>
                    <a:p>
                      <a:pPr marL="0" lvl="0" indent="0" algn="l" rtl="0">
                        <a:lnSpc>
                          <a:spcPct val="100000"/>
                        </a:lnSpc>
                        <a:spcBef>
                          <a:spcPts val="0"/>
                        </a:spcBef>
                        <a:spcAft>
                          <a:spcPts val="0"/>
                        </a:spcAft>
                        <a:buNone/>
                      </a:pPr>
                      <a:r>
                        <a:rPr lang="en" sz="1100" b="1" dirty="0">
                          <a:solidFill>
                            <a:schemeClr val="dk1"/>
                          </a:solidFill>
                          <a:latin typeface="Work Sans"/>
                          <a:ea typeface="Work Sans"/>
                          <a:cs typeface="Work Sans"/>
                          <a:sym typeface="Work Sans"/>
                        </a:rPr>
                        <a:t>Customer Relationship</a:t>
                      </a:r>
                      <a:endParaRPr sz="1100" b="1" dirty="0">
                        <a:solidFill>
                          <a:schemeClr val="dk1"/>
                        </a:solidFill>
                        <a:latin typeface="Work Sans"/>
                        <a:ea typeface="Work Sans"/>
                        <a:cs typeface="Work Sans"/>
                        <a:sym typeface="Work Sans"/>
                      </a:endParaRPr>
                    </a:p>
                    <a:p>
                      <a:pPr marL="0" lvl="0" indent="0" algn="l" rtl="0">
                        <a:spcBef>
                          <a:spcPts val="0"/>
                        </a:spcBef>
                        <a:spcAft>
                          <a:spcPts val="0"/>
                        </a:spcAft>
                        <a:buNone/>
                      </a:pPr>
                      <a:endParaRPr sz="700" dirty="0">
                        <a:solidFill>
                          <a:schemeClr val="dk1"/>
                        </a:solidFill>
                        <a:latin typeface="Nunito"/>
                        <a:ea typeface="Nunito"/>
                        <a:cs typeface="Nunito"/>
                        <a:sym typeface="Nunito"/>
                      </a:endParaRPr>
                    </a:p>
                    <a:p>
                      <a:pPr marL="0" lvl="0" indent="0" algn="l" rtl="0">
                        <a:spcBef>
                          <a:spcPts val="0"/>
                        </a:spcBef>
                        <a:spcAft>
                          <a:spcPts val="0"/>
                        </a:spcAft>
                        <a:buNone/>
                      </a:pPr>
                      <a:r>
                        <a:rPr lang="en" sz="700" dirty="0">
                          <a:solidFill>
                            <a:schemeClr val="dk1"/>
                          </a:solidFill>
                          <a:latin typeface="Nunito"/>
                          <a:ea typeface="Nunito"/>
                          <a:cs typeface="Nunito"/>
                          <a:sym typeface="Nunito"/>
                        </a:rPr>
                        <a:t>What type of relationship does each of our customer segments expect us to establish and maintain with them? </a:t>
                      </a:r>
                      <a:endParaRPr sz="700" dirty="0">
                        <a:solidFill>
                          <a:schemeClr val="dk1"/>
                        </a:solidFill>
                        <a:latin typeface="Nunito"/>
                        <a:ea typeface="Nunito"/>
                        <a:cs typeface="Nunito"/>
                        <a:sym typeface="Nunito"/>
                      </a:endParaRPr>
                    </a:p>
                    <a:p>
                      <a:pPr marL="0" lvl="0" indent="0" algn="l" rtl="0">
                        <a:spcBef>
                          <a:spcPts val="0"/>
                        </a:spcBef>
                        <a:spcAft>
                          <a:spcPts val="0"/>
                        </a:spcAft>
                        <a:buNone/>
                      </a:pPr>
                      <a:r>
                        <a:rPr lang="en" sz="700" dirty="0">
                          <a:solidFill>
                            <a:schemeClr val="dk1"/>
                          </a:solidFill>
                          <a:latin typeface="Nunito"/>
                          <a:ea typeface="Nunito"/>
                          <a:cs typeface="Nunito"/>
                          <a:sym typeface="Nunito"/>
                        </a:rPr>
                        <a:t>Which ones have we established? </a:t>
                      </a:r>
                      <a:endParaRPr sz="700" dirty="0">
                        <a:solidFill>
                          <a:schemeClr val="dk1"/>
                        </a:solidFill>
                        <a:latin typeface="Nunito"/>
                        <a:ea typeface="Nunito"/>
                        <a:cs typeface="Nunito"/>
                        <a:sym typeface="Nunito"/>
                      </a:endParaRPr>
                    </a:p>
                    <a:p>
                      <a:pPr marL="0" lvl="0" indent="0" algn="l" rtl="0">
                        <a:spcBef>
                          <a:spcPts val="0"/>
                        </a:spcBef>
                        <a:spcAft>
                          <a:spcPts val="0"/>
                        </a:spcAft>
                        <a:buNone/>
                      </a:pPr>
                      <a:endParaRPr sz="700" dirty="0">
                        <a:solidFill>
                          <a:schemeClr val="dk1"/>
                        </a:solidFill>
                        <a:latin typeface="Nunito"/>
                        <a:ea typeface="Nunito"/>
                        <a:cs typeface="Nunito"/>
                        <a:sym typeface="Nunito"/>
                      </a:endParaRPr>
                    </a:p>
                  </a:txBody>
                  <a:tcPr marL="91425" marR="91425" marT="91425" marB="91425">
                    <a:lnL w="2857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rowSpan="6" gridSpan="2">
                  <a:txBody>
                    <a:bodyPr/>
                    <a:lstStyle/>
                    <a:p>
                      <a:pPr marL="0" lvl="0" indent="0" algn="l" rtl="0">
                        <a:lnSpc>
                          <a:spcPct val="100000"/>
                        </a:lnSpc>
                        <a:spcBef>
                          <a:spcPts val="0"/>
                        </a:spcBef>
                        <a:spcAft>
                          <a:spcPts val="0"/>
                        </a:spcAft>
                        <a:buNone/>
                      </a:pPr>
                      <a:r>
                        <a:rPr lang="en" sz="1100" b="1" dirty="0">
                          <a:solidFill>
                            <a:schemeClr val="dk1"/>
                          </a:solidFill>
                          <a:latin typeface="Work Sans"/>
                          <a:ea typeface="Work Sans"/>
                          <a:cs typeface="Work Sans"/>
                          <a:sym typeface="Work Sans"/>
                        </a:rPr>
                        <a:t>Customer</a:t>
                      </a:r>
                      <a:endParaRPr sz="1100" b="1" dirty="0">
                        <a:solidFill>
                          <a:schemeClr val="dk1"/>
                        </a:solidFill>
                        <a:latin typeface="Work Sans"/>
                        <a:ea typeface="Work Sans"/>
                        <a:cs typeface="Work Sans"/>
                        <a:sym typeface="Work Sans"/>
                      </a:endParaRPr>
                    </a:p>
                    <a:p>
                      <a:pPr marL="0" lvl="0" indent="0" algn="l" rtl="0">
                        <a:lnSpc>
                          <a:spcPct val="150000"/>
                        </a:lnSpc>
                        <a:spcBef>
                          <a:spcPts val="0"/>
                        </a:spcBef>
                        <a:spcAft>
                          <a:spcPts val="0"/>
                        </a:spcAft>
                        <a:buNone/>
                      </a:pPr>
                      <a:r>
                        <a:rPr lang="en" sz="1100" b="1" dirty="0">
                          <a:solidFill>
                            <a:schemeClr val="dk1"/>
                          </a:solidFill>
                          <a:latin typeface="Work Sans"/>
                          <a:ea typeface="Work Sans"/>
                          <a:cs typeface="Work Sans"/>
                          <a:sym typeface="Work Sans"/>
                        </a:rPr>
                        <a:t>Segments</a:t>
                      </a:r>
                      <a:endParaRPr sz="1100" dirty="0">
                        <a:solidFill>
                          <a:schemeClr val="dk1"/>
                        </a:solidFill>
                        <a:latin typeface="Nunito"/>
                        <a:ea typeface="Nunito"/>
                        <a:cs typeface="Nunito"/>
                        <a:sym typeface="Nunito"/>
                      </a:endParaRPr>
                    </a:p>
                    <a:p>
                      <a:pPr marL="0" lvl="0" indent="0" algn="l" rtl="0">
                        <a:spcBef>
                          <a:spcPts val="0"/>
                        </a:spcBef>
                        <a:spcAft>
                          <a:spcPts val="0"/>
                        </a:spcAft>
                        <a:buNone/>
                      </a:pPr>
                      <a:r>
                        <a:rPr lang="en" sz="700" dirty="0">
                          <a:solidFill>
                            <a:schemeClr val="dk1"/>
                          </a:solidFill>
                          <a:latin typeface="Nunito"/>
                          <a:ea typeface="Nunito"/>
                          <a:cs typeface="Nunito"/>
                          <a:sym typeface="Nunito"/>
                        </a:rPr>
                        <a:t>For whom are we creating value? Who are our most important customers?</a:t>
                      </a:r>
                      <a:endParaRPr sz="700" dirty="0">
                        <a:solidFill>
                          <a:schemeClr val="dk1"/>
                        </a:solidFill>
                        <a:latin typeface="Nunito"/>
                        <a:ea typeface="Nunito"/>
                        <a:cs typeface="Nunito"/>
                        <a:sym typeface="Nunito"/>
                      </a:endParaRPr>
                    </a:p>
                  </a:txBody>
                  <a:tcPr marL="91425" marR="91425" marT="91425" marB="91425">
                    <a:lnL w="28575" cap="flat" cmpd="sng">
                      <a:solidFill>
                        <a:srgbClr val="D9D9D9"/>
                      </a:solidFill>
                      <a:prstDash val="solid"/>
                      <a:round/>
                      <a:headEnd type="none" w="sm" len="sm"/>
                      <a:tailEnd type="none" w="sm" len="sm"/>
                    </a:lnL>
                    <a:lnR w="28575" cap="flat" cmpd="sng">
                      <a:solidFill>
                        <a:srgbClr val="D9D9D9">
                          <a:alpha val="0"/>
                        </a:srgbClr>
                      </a:solidFill>
                      <a:prstDash val="solid"/>
                      <a:round/>
                      <a:headEnd type="none" w="sm" len="sm"/>
                      <a:tailEnd type="none" w="sm" len="sm"/>
                    </a:lnR>
                    <a:lnT w="28575" cap="flat" cmpd="sng">
                      <a:solidFill>
                        <a:srgbClr val="D9D9D9">
                          <a:alpha val="0"/>
                        </a:srgbClr>
                      </a:solidFill>
                      <a:prstDash val="solid"/>
                      <a:round/>
                      <a:headEnd type="none" w="sm" len="sm"/>
                      <a:tailEnd type="none" w="sm" len="sm"/>
                    </a:lnT>
                    <a:lnB w="28575" cap="flat" cmpd="sng">
                      <a:solidFill>
                        <a:srgbClr val="D9D9D9"/>
                      </a:solidFill>
                      <a:prstDash val="solid"/>
                      <a:round/>
                      <a:headEnd type="none" w="sm" len="sm"/>
                      <a:tailEnd type="none" w="sm" len="sm"/>
                    </a:lnB>
                  </a:tcPr>
                </a:tc>
                <a:tc rowSpan="6" hMerge="1">
                  <a:txBody>
                    <a:bodyPr/>
                    <a:lstStyle/>
                    <a:p>
                      <a:endParaRPr lang="en-US"/>
                    </a:p>
                  </a:txBody>
                  <a:tcPr/>
                </a:tc>
                <a:extLst>
                  <a:ext uri="{0D108BD9-81ED-4DB2-BD59-A6C34878D82A}">
                    <a16:rowId xmlns:a16="http://schemas.microsoft.com/office/drawing/2014/main" val="10000"/>
                  </a:ext>
                </a:extLst>
              </a:tr>
              <a:tr h="440125">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1"/>
                  </a:ext>
                </a:extLst>
              </a:tr>
              <a:tr h="598000">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2"/>
                  </a:ext>
                </a:extLst>
              </a:tr>
              <a:tr h="440125">
                <a:tc gridSpan="2" vMerge="1">
                  <a:txBody>
                    <a:bodyPr/>
                    <a:lstStyle/>
                    <a:p>
                      <a:endParaRPr lang="en-US"/>
                    </a:p>
                  </a:txBody>
                  <a:tcPr/>
                </a:tc>
                <a:tc hMerge="1" vMerge="1">
                  <a:txBody>
                    <a:bodyPr/>
                    <a:lstStyle/>
                    <a:p>
                      <a:endParaRPr lang="en-US"/>
                    </a:p>
                  </a:txBody>
                  <a:tcPr/>
                </a:tc>
                <a:tc rowSpan="3">
                  <a:txBody>
                    <a:bodyPr/>
                    <a:lstStyle/>
                    <a:p>
                      <a:pPr marL="0" lvl="0" indent="0" algn="l" rtl="0">
                        <a:lnSpc>
                          <a:spcPct val="150000"/>
                        </a:lnSpc>
                        <a:spcBef>
                          <a:spcPts val="0"/>
                        </a:spcBef>
                        <a:spcAft>
                          <a:spcPts val="0"/>
                        </a:spcAft>
                        <a:buNone/>
                      </a:pPr>
                      <a:r>
                        <a:rPr lang="en" sz="1100" b="1" dirty="0">
                          <a:solidFill>
                            <a:schemeClr val="dk1"/>
                          </a:solidFill>
                          <a:latin typeface="Work Sans"/>
                          <a:ea typeface="Work Sans"/>
                          <a:cs typeface="Work Sans"/>
                          <a:sym typeface="Work Sans"/>
                        </a:rPr>
                        <a:t>Key Resources</a:t>
                      </a:r>
                      <a:endParaRPr sz="1100" b="1" dirty="0">
                        <a:solidFill>
                          <a:schemeClr val="dk1"/>
                        </a:solidFill>
                        <a:latin typeface="Work Sans"/>
                        <a:ea typeface="Work Sans"/>
                        <a:cs typeface="Work Sans"/>
                        <a:sym typeface="Work Sans"/>
                      </a:endParaRPr>
                    </a:p>
                    <a:p>
                      <a:pPr marL="0" lvl="0" indent="0" algn="l" rtl="0">
                        <a:spcBef>
                          <a:spcPts val="0"/>
                        </a:spcBef>
                        <a:spcAft>
                          <a:spcPts val="0"/>
                        </a:spcAft>
                        <a:buNone/>
                      </a:pPr>
                      <a:r>
                        <a:rPr lang="en" sz="700" dirty="0">
                          <a:solidFill>
                            <a:schemeClr val="dk1"/>
                          </a:solidFill>
                          <a:latin typeface="Nunito"/>
                          <a:ea typeface="Nunito"/>
                          <a:cs typeface="Nunito"/>
                          <a:sym typeface="Nunito"/>
                        </a:rPr>
                        <a:t>What key resources do our value propositions require?</a:t>
                      </a:r>
                      <a:endParaRPr sz="700" dirty="0">
                        <a:solidFill>
                          <a:schemeClr val="dk1"/>
                        </a:solidFill>
                        <a:latin typeface="Nunito"/>
                        <a:ea typeface="Nunito"/>
                        <a:cs typeface="Nunito"/>
                        <a:sym typeface="Nunito"/>
                      </a:endParaRPr>
                    </a:p>
                  </a:txBody>
                  <a:tcPr marL="91425" marR="91425" marT="91425" marB="91425">
                    <a:lnL w="2857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gridSpan="2" vMerge="1">
                  <a:txBody>
                    <a:bodyPr/>
                    <a:lstStyle/>
                    <a:p>
                      <a:endParaRPr lang="en-US"/>
                    </a:p>
                  </a:txBody>
                  <a:tcPr/>
                </a:tc>
                <a:tc hMerge="1" vMerge="1">
                  <a:txBody>
                    <a:bodyPr/>
                    <a:lstStyle/>
                    <a:p>
                      <a:endParaRPr lang="en-US"/>
                    </a:p>
                  </a:txBody>
                  <a:tcPr/>
                </a:tc>
                <a:tc rowSpan="3">
                  <a:txBody>
                    <a:bodyPr/>
                    <a:lstStyle/>
                    <a:p>
                      <a:pPr marL="0" lvl="0" indent="0" algn="l" rtl="0">
                        <a:lnSpc>
                          <a:spcPct val="150000"/>
                        </a:lnSpc>
                        <a:spcBef>
                          <a:spcPts val="0"/>
                        </a:spcBef>
                        <a:spcAft>
                          <a:spcPts val="0"/>
                        </a:spcAft>
                        <a:buNone/>
                      </a:pPr>
                      <a:r>
                        <a:rPr lang="en" sz="1100" b="1">
                          <a:solidFill>
                            <a:schemeClr val="dk1"/>
                          </a:solidFill>
                          <a:latin typeface="Work Sans"/>
                          <a:ea typeface="Work Sans"/>
                          <a:cs typeface="Work Sans"/>
                          <a:sym typeface="Work Sans"/>
                        </a:rPr>
                        <a:t>Channels</a:t>
                      </a:r>
                      <a:endParaRPr sz="1100">
                        <a:solidFill>
                          <a:schemeClr val="dk1"/>
                        </a:solidFill>
                        <a:latin typeface="Nunito"/>
                        <a:ea typeface="Nunito"/>
                        <a:cs typeface="Nunito"/>
                        <a:sym typeface="Nunito"/>
                      </a:endParaRPr>
                    </a:p>
                    <a:p>
                      <a:pPr marL="0" lvl="0" indent="0" algn="l" rtl="0">
                        <a:spcBef>
                          <a:spcPts val="0"/>
                        </a:spcBef>
                        <a:spcAft>
                          <a:spcPts val="0"/>
                        </a:spcAft>
                        <a:buNone/>
                      </a:pPr>
                      <a:r>
                        <a:rPr lang="en" sz="700">
                          <a:solidFill>
                            <a:schemeClr val="dk1"/>
                          </a:solidFill>
                          <a:latin typeface="Nunito"/>
                          <a:ea typeface="Nunito"/>
                          <a:cs typeface="Nunito"/>
                          <a:sym typeface="Nunito"/>
                        </a:rPr>
                        <a:t>Through which channels do our customer segments want to be reached? </a:t>
                      </a:r>
                      <a:endParaRPr sz="700">
                        <a:solidFill>
                          <a:schemeClr val="dk1"/>
                        </a:solidFill>
                        <a:latin typeface="Nunito"/>
                        <a:ea typeface="Nunito"/>
                        <a:cs typeface="Nunito"/>
                        <a:sym typeface="Nunito"/>
                      </a:endParaRPr>
                    </a:p>
                    <a:p>
                      <a:pPr marL="0" lvl="0" indent="0" algn="l" rtl="0">
                        <a:spcBef>
                          <a:spcPts val="0"/>
                        </a:spcBef>
                        <a:spcAft>
                          <a:spcPts val="0"/>
                        </a:spcAft>
                        <a:buNone/>
                      </a:pPr>
                      <a:r>
                        <a:rPr lang="en" sz="700">
                          <a:solidFill>
                            <a:schemeClr val="dk1"/>
                          </a:solidFill>
                          <a:latin typeface="Nunito"/>
                          <a:ea typeface="Nunito"/>
                          <a:cs typeface="Nunito"/>
                          <a:sym typeface="Nunito"/>
                        </a:rPr>
                        <a:t>How are we reaching them now? How are our channels integrated? </a:t>
                      </a:r>
                      <a:endParaRPr sz="700">
                        <a:solidFill>
                          <a:schemeClr val="dk1"/>
                        </a:solidFill>
                        <a:latin typeface="Nunito"/>
                        <a:ea typeface="Nunito"/>
                        <a:cs typeface="Nunito"/>
                        <a:sym typeface="Nunito"/>
                      </a:endParaRPr>
                    </a:p>
                    <a:p>
                      <a:pPr marL="0" lvl="0" indent="0" algn="l" rtl="0">
                        <a:spcBef>
                          <a:spcPts val="0"/>
                        </a:spcBef>
                        <a:spcAft>
                          <a:spcPts val="0"/>
                        </a:spcAft>
                        <a:buNone/>
                      </a:pPr>
                      <a:r>
                        <a:rPr lang="en" sz="700">
                          <a:solidFill>
                            <a:schemeClr val="dk1"/>
                          </a:solidFill>
                          <a:latin typeface="Nunito"/>
                          <a:ea typeface="Nunito"/>
                          <a:cs typeface="Nunito"/>
                          <a:sym typeface="Nunito"/>
                        </a:rPr>
                        <a:t>Which ones work best? Which ones are most cost-efficient? How are we integrating them with customer routines?</a:t>
                      </a:r>
                      <a:endParaRPr sz="700">
                        <a:solidFill>
                          <a:schemeClr val="dk1"/>
                        </a:solidFill>
                        <a:latin typeface="Nunito"/>
                        <a:ea typeface="Nunito"/>
                        <a:cs typeface="Nunito"/>
                        <a:sym typeface="Nunito"/>
                      </a:endParaRPr>
                    </a:p>
                  </a:txBody>
                  <a:tcPr marL="91425" marR="91425" marT="91425" marB="91425">
                    <a:lnL w="2857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r h="440125">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4"/>
                  </a:ext>
                </a:extLst>
              </a:tr>
              <a:tr h="727540">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5"/>
                  </a:ext>
                </a:extLst>
              </a:tr>
              <a:tr h="440125">
                <a:tc rowSpan="2" gridSpan="4">
                  <a:txBody>
                    <a:bodyPr/>
                    <a:lstStyle/>
                    <a:p>
                      <a:pPr marL="0" lvl="0" indent="0" algn="l" rtl="0">
                        <a:lnSpc>
                          <a:spcPct val="150000"/>
                        </a:lnSpc>
                        <a:spcBef>
                          <a:spcPts val="0"/>
                        </a:spcBef>
                        <a:spcAft>
                          <a:spcPts val="0"/>
                        </a:spcAft>
                        <a:buNone/>
                      </a:pPr>
                      <a:r>
                        <a:rPr lang="en" sz="1100" b="1" dirty="0">
                          <a:solidFill>
                            <a:schemeClr val="dk1"/>
                          </a:solidFill>
                          <a:latin typeface="Work Sans"/>
                          <a:ea typeface="Work Sans"/>
                          <a:cs typeface="Work Sans"/>
                          <a:sym typeface="Work Sans"/>
                        </a:rPr>
                        <a:t>Cost Structure</a:t>
                      </a:r>
                      <a:endParaRPr sz="1100" b="1" dirty="0">
                        <a:solidFill>
                          <a:schemeClr val="dk1"/>
                        </a:solidFill>
                        <a:latin typeface="Work Sans"/>
                        <a:ea typeface="Work Sans"/>
                        <a:cs typeface="Work Sans"/>
                        <a:sym typeface="Work Sans"/>
                      </a:endParaRPr>
                    </a:p>
                    <a:p>
                      <a:pPr marL="0" lvl="0" indent="0" algn="l" rtl="0">
                        <a:spcBef>
                          <a:spcPts val="0"/>
                        </a:spcBef>
                        <a:spcAft>
                          <a:spcPts val="0"/>
                        </a:spcAft>
                        <a:buNone/>
                      </a:pPr>
                      <a:r>
                        <a:rPr lang="en" sz="700" dirty="0">
                          <a:solidFill>
                            <a:schemeClr val="dk1"/>
                          </a:solidFill>
                          <a:latin typeface="Nunito"/>
                          <a:ea typeface="Nunito"/>
                          <a:cs typeface="Nunito"/>
                          <a:sym typeface="Nunito"/>
                        </a:rPr>
                        <a:t>What are the most important costs inherent in our business model? </a:t>
                      </a:r>
                      <a:endParaRPr sz="700" dirty="0">
                        <a:solidFill>
                          <a:schemeClr val="dk1"/>
                        </a:solidFill>
                        <a:latin typeface="Nunito"/>
                        <a:ea typeface="Nunito"/>
                        <a:cs typeface="Nunito"/>
                        <a:sym typeface="Nunito"/>
                      </a:endParaRPr>
                    </a:p>
                    <a:p>
                      <a:pPr marL="0" lvl="0" indent="0" algn="l" rtl="0">
                        <a:spcBef>
                          <a:spcPts val="0"/>
                        </a:spcBef>
                        <a:spcAft>
                          <a:spcPts val="0"/>
                        </a:spcAft>
                        <a:buNone/>
                      </a:pPr>
                      <a:r>
                        <a:rPr lang="en" sz="700" dirty="0">
                          <a:solidFill>
                            <a:schemeClr val="dk1"/>
                          </a:solidFill>
                          <a:latin typeface="Nunito"/>
                          <a:ea typeface="Nunito"/>
                          <a:cs typeface="Nunito"/>
                          <a:sym typeface="Nunito"/>
                        </a:rPr>
                        <a:t>Which key resources are the most expensive? Which key activities are the most expensive?</a:t>
                      </a:r>
                      <a:endParaRPr sz="700" dirty="0">
                        <a:solidFill>
                          <a:schemeClr val="dk1"/>
                        </a:solidFill>
                        <a:latin typeface="Nunito"/>
                        <a:ea typeface="Nunito"/>
                        <a:cs typeface="Nunito"/>
                        <a:sym typeface="Nunito"/>
                      </a:endParaRPr>
                    </a:p>
                  </a:txBody>
                  <a:tcPr marL="91425" marR="91425" marT="91425" marB="91425">
                    <a:lnL w="28575" cap="flat" cmpd="sng">
                      <a:solidFill>
                        <a:srgbClr val="D9D9D9">
                          <a:alpha val="0"/>
                        </a:srgbClr>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28575" cap="flat" cmpd="sng">
                      <a:solidFill>
                        <a:srgbClr val="D9D9D9">
                          <a:alpha val="0"/>
                        </a:srgbClr>
                      </a:solidFill>
                      <a:prstDash val="solid"/>
                      <a:round/>
                      <a:headEnd type="none" w="sm" len="sm"/>
                      <a:tailEnd type="none" w="sm" len="sm"/>
                    </a:lnB>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gridSpan="4">
                  <a:txBody>
                    <a:bodyPr/>
                    <a:lstStyle/>
                    <a:p>
                      <a:pPr marL="0" lvl="0" indent="0" algn="l" rtl="0">
                        <a:lnSpc>
                          <a:spcPct val="150000"/>
                        </a:lnSpc>
                        <a:spcBef>
                          <a:spcPts val="0"/>
                        </a:spcBef>
                        <a:spcAft>
                          <a:spcPts val="0"/>
                        </a:spcAft>
                        <a:buNone/>
                      </a:pPr>
                      <a:r>
                        <a:rPr lang="en" sz="1100" b="1" dirty="0">
                          <a:solidFill>
                            <a:schemeClr val="dk1"/>
                          </a:solidFill>
                          <a:latin typeface="Work Sans"/>
                          <a:ea typeface="Work Sans"/>
                          <a:cs typeface="Work Sans"/>
                          <a:sym typeface="Work Sans"/>
                        </a:rPr>
                        <a:t>Revenue Streams</a:t>
                      </a:r>
                      <a:endParaRPr sz="1100" b="1" dirty="0">
                        <a:solidFill>
                          <a:schemeClr val="dk1"/>
                        </a:solidFill>
                        <a:latin typeface="Work Sans"/>
                        <a:ea typeface="Work Sans"/>
                        <a:cs typeface="Work Sans"/>
                        <a:sym typeface="Work Sans"/>
                      </a:endParaRPr>
                    </a:p>
                    <a:p>
                      <a:pPr marL="0" lvl="0" indent="0" algn="l" rtl="0">
                        <a:spcBef>
                          <a:spcPts val="0"/>
                        </a:spcBef>
                        <a:spcAft>
                          <a:spcPts val="0"/>
                        </a:spcAft>
                        <a:buNone/>
                      </a:pPr>
                      <a:r>
                        <a:rPr lang="en" sz="700" dirty="0">
                          <a:solidFill>
                            <a:schemeClr val="dk1"/>
                          </a:solidFill>
                          <a:latin typeface="Nunito"/>
                          <a:ea typeface="Nunito"/>
                          <a:cs typeface="Nunito"/>
                          <a:sym typeface="Nunito"/>
                        </a:rPr>
                        <a:t>For what value are our customers really willing to pay? For what do they currently pay? How are they currently paying? How would they prefer to pay? How much does each revenue stream contribute to overall revenues?</a:t>
                      </a:r>
                      <a:endParaRPr sz="700" dirty="0">
                        <a:solidFill>
                          <a:schemeClr val="dk1"/>
                        </a:solidFill>
                        <a:latin typeface="Nunito"/>
                        <a:ea typeface="Nunito"/>
                        <a:cs typeface="Nunito"/>
                        <a:sym typeface="Nunito"/>
                      </a:endParaRPr>
                    </a:p>
                  </a:txBody>
                  <a:tcPr marL="91425" marR="91425" marT="91425" marB="91425">
                    <a:lnL w="28575" cap="flat" cmpd="sng">
                      <a:solidFill>
                        <a:srgbClr val="D9D9D9"/>
                      </a:solidFill>
                      <a:prstDash val="solid"/>
                      <a:round/>
                      <a:headEnd type="none" w="sm" len="sm"/>
                      <a:tailEnd type="none" w="sm" len="sm"/>
                    </a:lnL>
                    <a:lnR w="28575" cap="flat" cmpd="sng">
                      <a:solidFill>
                        <a:srgbClr val="D9D9D9">
                          <a:alpha val="0"/>
                        </a:srgbClr>
                      </a:solidFill>
                      <a:prstDash val="solid"/>
                      <a:round/>
                      <a:headEnd type="none" w="sm" len="sm"/>
                      <a:tailEnd type="none" w="sm" len="sm"/>
                    </a:lnR>
                    <a:lnT w="28575" cap="flat" cmpd="sng">
                      <a:solidFill>
                        <a:srgbClr val="D9D9D9"/>
                      </a:solidFill>
                      <a:prstDash val="solid"/>
                      <a:round/>
                      <a:headEnd type="none" w="sm" len="sm"/>
                      <a:tailEnd type="none" w="sm" len="sm"/>
                    </a:lnT>
                    <a:lnB w="28575" cap="flat" cmpd="sng">
                      <a:solidFill>
                        <a:srgbClr val="D9D9D9">
                          <a:alpha val="0"/>
                        </a:srgbClr>
                      </a:solidFill>
                      <a:prstDash val="solid"/>
                      <a:round/>
                      <a:headEnd type="none" w="sm" len="sm"/>
                      <a:tailEnd type="none" w="sm" len="sm"/>
                    </a:lnB>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extLst>
                  <a:ext uri="{0D108BD9-81ED-4DB2-BD59-A6C34878D82A}">
                    <a16:rowId xmlns:a16="http://schemas.microsoft.com/office/drawing/2014/main" val="10006"/>
                  </a:ext>
                </a:extLst>
              </a:tr>
              <a:tr h="440125">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7"/>
                  </a:ext>
                </a:extLst>
              </a:tr>
            </a:tbl>
          </a:graphicData>
        </a:graphic>
      </p:graphicFrame>
      <p:sp>
        <p:nvSpPr>
          <p:cNvPr id="645" name="Google Shape;645;p50"/>
          <p:cNvSpPr/>
          <p:nvPr/>
        </p:nvSpPr>
        <p:spPr>
          <a:xfrm>
            <a:off x="2459327" y="1353165"/>
            <a:ext cx="142723" cy="138527"/>
          </a:xfrm>
          <a:custGeom>
            <a:avLst/>
            <a:gdLst/>
            <a:ahLst/>
            <a:cxnLst/>
            <a:rect l="l" t="t" r="r" b="b"/>
            <a:pathLst>
              <a:path w="14145" h="13729" extrusionOk="0">
                <a:moveTo>
                  <a:pt x="5645" y="821"/>
                </a:moveTo>
                <a:cubicBezTo>
                  <a:pt x="5661" y="821"/>
                  <a:pt x="5676" y="822"/>
                  <a:pt x="5691" y="822"/>
                </a:cubicBezTo>
                <a:cubicBezTo>
                  <a:pt x="5846" y="834"/>
                  <a:pt x="6013" y="918"/>
                  <a:pt x="6132" y="1037"/>
                </a:cubicBezTo>
                <a:lnTo>
                  <a:pt x="7394" y="2299"/>
                </a:lnTo>
                <a:cubicBezTo>
                  <a:pt x="7715" y="2608"/>
                  <a:pt x="7668" y="3156"/>
                  <a:pt x="7263" y="3406"/>
                </a:cubicBezTo>
                <a:cubicBezTo>
                  <a:pt x="7156" y="3466"/>
                  <a:pt x="7025" y="3513"/>
                  <a:pt x="6906" y="3513"/>
                </a:cubicBezTo>
                <a:cubicBezTo>
                  <a:pt x="6715" y="3513"/>
                  <a:pt x="6537" y="3442"/>
                  <a:pt x="6394" y="3311"/>
                </a:cubicBezTo>
                <a:lnTo>
                  <a:pt x="5120" y="2025"/>
                </a:lnTo>
                <a:cubicBezTo>
                  <a:pt x="4858" y="1763"/>
                  <a:pt x="4858" y="1311"/>
                  <a:pt x="5120" y="1037"/>
                </a:cubicBezTo>
                <a:cubicBezTo>
                  <a:pt x="5263" y="893"/>
                  <a:pt x="5448" y="821"/>
                  <a:pt x="5645" y="821"/>
                </a:cubicBezTo>
                <a:close/>
                <a:moveTo>
                  <a:pt x="4036" y="2418"/>
                </a:moveTo>
                <a:cubicBezTo>
                  <a:pt x="4227" y="2418"/>
                  <a:pt x="4405" y="2489"/>
                  <a:pt x="4536" y="2620"/>
                </a:cubicBezTo>
                <a:lnTo>
                  <a:pt x="5822" y="3906"/>
                </a:lnTo>
                <a:lnTo>
                  <a:pt x="6132" y="4216"/>
                </a:lnTo>
                <a:cubicBezTo>
                  <a:pt x="6263" y="4347"/>
                  <a:pt x="6346" y="4525"/>
                  <a:pt x="6346" y="4728"/>
                </a:cubicBezTo>
                <a:cubicBezTo>
                  <a:pt x="6346" y="4918"/>
                  <a:pt x="6263" y="5097"/>
                  <a:pt x="6132" y="5228"/>
                </a:cubicBezTo>
                <a:cubicBezTo>
                  <a:pt x="6001" y="5359"/>
                  <a:pt x="5822" y="5442"/>
                  <a:pt x="5632" y="5442"/>
                </a:cubicBezTo>
                <a:cubicBezTo>
                  <a:pt x="5429" y="5442"/>
                  <a:pt x="5251" y="5359"/>
                  <a:pt x="5120" y="5228"/>
                </a:cubicBezTo>
                <a:lnTo>
                  <a:pt x="4810" y="4918"/>
                </a:lnTo>
                <a:lnTo>
                  <a:pt x="3524" y="3620"/>
                </a:lnTo>
                <a:cubicBezTo>
                  <a:pt x="3262" y="3335"/>
                  <a:pt x="3262" y="2894"/>
                  <a:pt x="3524" y="2620"/>
                </a:cubicBezTo>
                <a:cubicBezTo>
                  <a:pt x="3667" y="2489"/>
                  <a:pt x="3846" y="2418"/>
                  <a:pt x="4036" y="2418"/>
                </a:cubicBezTo>
                <a:close/>
                <a:moveTo>
                  <a:pt x="2441" y="4013"/>
                </a:moveTo>
                <a:cubicBezTo>
                  <a:pt x="2631" y="4013"/>
                  <a:pt x="2810" y="4085"/>
                  <a:pt x="2953" y="4216"/>
                </a:cubicBezTo>
                <a:lnTo>
                  <a:pt x="4227" y="5502"/>
                </a:lnTo>
                <a:cubicBezTo>
                  <a:pt x="4513" y="5775"/>
                  <a:pt x="4501" y="6228"/>
                  <a:pt x="4227" y="6490"/>
                </a:cubicBezTo>
                <a:cubicBezTo>
                  <a:pt x="4096" y="6633"/>
                  <a:pt x="3917" y="6704"/>
                  <a:pt x="3727" y="6704"/>
                </a:cubicBezTo>
                <a:cubicBezTo>
                  <a:pt x="3524" y="6704"/>
                  <a:pt x="3346" y="6633"/>
                  <a:pt x="3215" y="6490"/>
                </a:cubicBezTo>
                <a:lnTo>
                  <a:pt x="1953" y="5228"/>
                </a:lnTo>
                <a:cubicBezTo>
                  <a:pt x="1810" y="5097"/>
                  <a:pt x="1738" y="4918"/>
                  <a:pt x="1738" y="4728"/>
                </a:cubicBezTo>
                <a:cubicBezTo>
                  <a:pt x="1726" y="4525"/>
                  <a:pt x="1798" y="4347"/>
                  <a:pt x="1941" y="4216"/>
                </a:cubicBezTo>
                <a:cubicBezTo>
                  <a:pt x="2072" y="4085"/>
                  <a:pt x="2250" y="4013"/>
                  <a:pt x="2441" y="4013"/>
                </a:cubicBezTo>
                <a:close/>
                <a:moveTo>
                  <a:pt x="1657" y="6405"/>
                </a:moveTo>
                <a:cubicBezTo>
                  <a:pt x="1842" y="6405"/>
                  <a:pt x="2008" y="6483"/>
                  <a:pt x="2143" y="6609"/>
                </a:cubicBezTo>
                <a:lnTo>
                  <a:pt x="3096" y="7561"/>
                </a:lnTo>
                <a:cubicBezTo>
                  <a:pt x="3381" y="7847"/>
                  <a:pt x="3381" y="8300"/>
                  <a:pt x="3096" y="8561"/>
                </a:cubicBezTo>
                <a:cubicBezTo>
                  <a:pt x="2965" y="8692"/>
                  <a:pt x="2786" y="8776"/>
                  <a:pt x="2596" y="8776"/>
                </a:cubicBezTo>
                <a:lnTo>
                  <a:pt x="2477" y="8776"/>
                </a:lnTo>
                <a:cubicBezTo>
                  <a:pt x="2322" y="8740"/>
                  <a:pt x="2191" y="8681"/>
                  <a:pt x="2084" y="8573"/>
                </a:cubicBezTo>
                <a:lnTo>
                  <a:pt x="1143" y="7621"/>
                </a:lnTo>
                <a:cubicBezTo>
                  <a:pt x="833" y="7311"/>
                  <a:pt x="869" y="6787"/>
                  <a:pt x="1238" y="6537"/>
                </a:cubicBezTo>
                <a:cubicBezTo>
                  <a:pt x="1322" y="6478"/>
                  <a:pt x="1417" y="6454"/>
                  <a:pt x="1524" y="6418"/>
                </a:cubicBezTo>
                <a:cubicBezTo>
                  <a:pt x="1569" y="6409"/>
                  <a:pt x="1614" y="6405"/>
                  <a:pt x="1657" y="6405"/>
                </a:cubicBezTo>
                <a:close/>
                <a:moveTo>
                  <a:pt x="11835" y="9919"/>
                </a:moveTo>
                <a:lnTo>
                  <a:pt x="12180" y="10252"/>
                </a:lnTo>
                <a:cubicBezTo>
                  <a:pt x="12359" y="10443"/>
                  <a:pt x="12299" y="10836"/>
                  <a:pt x="12025" y="11097"/>
                </a:cubicBezTo>
                <a:lnTo>
                  <a:pt x="10418" y="12693"/>
                </a:lnTo>
                <a:cubicBezTo>
                  <a:pt x="10287" y="12830"/>
                  <a:pt x="10108" y="12898"/>
                  <a:pt x="9930" y="12898"/>
                </a:cubicBezTo>
                <a:cubicBezTo>
                  <a:pt x="9751" y="12898"/>
                  <a:pt x="9573" y="12830"/>
                  <a:pt x="9442" y="12693"/>
                </a:cubicBezTo>
                <a:lnTo>
                  <a:pt x="8989" y="12252"/>
                </a:lnTo>
                <a:cubicBezTo>
                  <a:pt x="9573" y="12002"/>
                  <a:pt x="10097" y="11657"/>
                  <a:pt x="10537" y="11205"/>
                </a:cubicBezTo>
                <a:lnTo>
                  <a:pt x="11835" y="9919"/>
                </a:lnTo>
                <a:close/>
                <a:moveTo>
                  <a:pt x="8477" y="773"/>
                </a:moveTo>
                <a:cubicBezTo>
                  <a:pt x="8489" y="773"/>
                  <a:pt x="8501" y="774"/>
                  <a:pt x="8513" y="775"/>
                </a:cubicBezTo>
                <a:cubicBezTo>
                  <a:pt x="8965" y="822"/>
                  <a:pt x="9239" y="1156"/>
                  <a:pt x="9239" y="1513"/>
                </a:cubicBezTo>
                <a:cubicBezTo>
                  <a:pt x="9239" y="1703"/>
                  <a:pt x="9168" y="1882"/>
                  <a:pt x="9037" y="2013"/>
                </a:cubicBezTo>
                <a:cubicBezTo>
                  <a:pt x="8965" y="2084"/>
                  <a:pt x="8918" y="2204"/>
                  <a:pt x="8918" y="2311"/>
                </a:cubicBezTo>
                <a:cubicBezTo>
                  <a:pt x="8918" y="2418"/>
                  <a:pt x="8965" y="2525"/>
                  <a:pt x="9037" y="2608"/>
                </a:cubicBezTo>
                <a:cubicBezTo>
                  <a:pt x="9120" y="2692"/>
                  <a:pt x="9227" y="2733"/>
                  <a:pt x="9333" y="2733"/>
                </a:cubicBezTo>
                <a:cubicBezTo>
                  <a:pt x="9439" y="2733"/>
                  <a:pt x="9543" y="2692"/>
                  <a:pt x="9620" y="2608"/>
                </a:cubicBezTo>
                <a:cubicBezTo>
                  <a:pt x="9757" y="2465"/>
                  <a:pt x="9939" y="2394"/>
                  <a:pt x="10119" y="2394"/>
                </a:cubicBezTo>
                <a:cubicBezTo>
                  <a:pt x="10299" y="2394"/>
                  <a:pt x="10478" y="2465"/>
                  <a:pt x="10609" y="2608"/>
                </a:cubicBezTo>
                <a:cubicBezTo>
                  <a:pt x="10894" y="2894"/>
                  <a:pt x="10894" y="3335"/>
                  <a:pt x="10609" y="3608"/>
                </a:cubicBezTo>
                <a:cubicBezTo>
                  <a:pt x="10537" y="3680"/>
                  <a:pt x="10489" y="3799"/>
                  <a:pt x="10489" y="3906"/>
                </a:cubicBezTo>
                <a:cubicBezTo>
                  <a:pt x="10489" y="4013"/>
                  <a:pt x="10537" y="4109"/>
                  <a:pt x="10609" y="4204"/>
                </a:cubicBezTo>
                <a:cubicBezTo>
                  <a:pt x="10692" y="4287"/>
                  <a:pt x="10802" y="4329"/>
                  <a:pt x="10909" y="4329"/>
                </a:cubicBezTo>
                <a:cubicBezTo>
                  <a:pt x="11016" y="4329"/>
                  <a:pt x="11120" y="4287"/>
                  <a:pt x="11192" y="4204"/>
                </a:cubicBezTo>
                <a:cubicBezTo>
                  <a:pt x="11323" y="4073"/>
                  <a:pt x="11501" y="3989"/>
                  <a:pt x="11704" y="3989"/>
                </a:cubicBezTo>
                <a:cubicBezTo>
                  <a:pt x="11894" y="3989"/>
                  <a:pt x="12073" y="4073"/>
                  <a:pt x="12204" y="4204"/>
                </a:cubicBezTo>
                <a:cubicBezTo>
                  <a:pt x="12335" y="4335"/>
                  <a:pt x="12418" y="4513"/>
                  <a:pt x="12418" y="4704"/>
                </a:cubicBezTo>
                <a:cubicBezTo>
                  <a:pt x="12418" y="4906"/>
                  <a:pt x="12335" y="5061"/>
                  <a:pt x="12204" y="5204"/>
                </a:cubicBezTo>
                <a:lnTo>
                  <a:pt x="11609" y="5799"/>
                </a:lnTo>
                <a:cubicBezTo>
                  <a:pt x="11466" y="5942"/>
                  <a:pt x="11442" y="6180"/>
                  <a:pt x="11585" y="6347"/>
                </a:cubicBezTo>
                <a:lnTo>
                  <a:pt x="11668" y="6466"/>
                </a:lnTo>
                <a:cubicBezTo>
                  <a:pt x="11726" y="6538"/>
                  <a:pt x="11813" y="6575"/>
                  <a:pt x="11902" y="6575"/>
                </a:cubicBezTo>
                <a:cubicBezTo>
                  <a:pt x="11961" y="6575"/>
                  <a:pt x="12021" y="6559"/>
                  <a:pt x="12073" y="6525"/>
                </a:cubicBezTo>
                <a:cubicBezTo>
                  <a:pt x="12202" y="6424"/>
                  <a:pt x="12352" y="6375"/>
                  <a:pt x="12502" y="6375"/>
                </a:cubicBezTo>
                <a:cubicBezTo>
                  <a:pt x="12686" y="6375"/>
                  <a:pt x="12870" y="6448"/>
                  <a:pt x="13014" y="6585"/>
                </a:cubicBezTo>
                <a:cubicBezTo>
                  <a:pt x="13287" y="6871"/>
                  <a:pt x="13287" y="7311"/>
                  <a:pt x="13014" y="7585"/>
                </a:cubicBezTo>
                <a:lnTo>
                  <a:pt x="12061" y="8538"/>
                </a:lnTo>
                <a:lnTo>
                  <a:pt x="10013" y="10574"/>
                </a:lnTo>
                <a:cubicBezTo>
                  <a:pt x="9180" y="11371"/>
                  <a:pt x="8118" y="11798"/>
                  <a:pt x="7049" y="11798"/>
                </a:cubicBezTo>
                <a:cubicBezTo>
                  <a:pt x="6698" y="11798"/>
                  <a:pt x="6346" y="11751"/>
                  <a:pt x="6001" y="11657"/>
                </a:cubicBezTo>
                <a:cubicBezTo>
                  <a:pt x="5989" y="11657"/>
                  <a:pt x="5965" y="11657"/>
                  <a:pt x="5965" y="11645"/>
                </a:cubicBezTo>
                <a:lnTo>
                  <a:pt x="5775" y="11645"/>
                </a:lnTo>
                <a:cubicBezTo>
                  <a:pt x="5775" y="11645"/>
                  <a:pt x="5763" y="11645"/>
                  <a:pt x="5763" y="11657"/>
                </a:cubicBezTo>
                <a:lnTo>
                  <a:pt x="5751" y="11657"/>
                </a:lnTo>
                <a:cubicBezTo>
                  <a:pt x="5751" y="11657"/>
                  <a:pt x="5727" y="11657"/>
                  <a:pt x="5727" y="11669"/>
                </a:cubicBezTo>
                <a:cubicBezTo>
                  <a:pt x="5727" y="11669"/>
                  <a:pt x="5715" y="11669"/>
                  <a:pt x="5715" y="11693"/>
                </a:cubicBezTo>
                <a:cubicBezTo>
                  <a:pt x="5715" y="11693"/>
                  <a:pt x="5703" y="11693"/>
                  <a:pt x="5703" y="11705"/>
                </a:cubicBezTo>
                <a:lnTo>
                  <a:pt x="5691" y="11717"/>
                </a:lnTo>
                <a:cubicBezTo>
                  <a:pt x="5691" y="11717"/>
                  <a:pt x="5667" y="11717"/>
                  <a:pt x="5667" y="11729"/>
                </a:cubicBezTo>
                <a:lnTo>
                  <a:pt x="5656" y="11752"/>
                </a:lnTo>
                <a:lnTo>
                  <a:pt x="5644" y="11752"/>
                </a:lnTo>
                <a:lnTo>
                  <a:pt x="4584" y="12800"/>
                </a:lnTo>
                <a:cubicBezTo>
                  <a:pt x="4489" y="12901"/>
                  <a:pt x="4367" y="12952"/>
                  <a:pt x="4245" y="12952"/>
                </a:cubicBezTo>
                <a:cubicBezTo>
                  <a:pt x="4123" y="12952"/>
                  <a:pt x="4001" y="12901"/>
                  <a:pt x="3905" y="12800"/>
                </a:cubicBezTo>
                <a:lnTo>
                  <a:pt x="2143" y="11050"/>
                </a:lnTo>
                <a:cubicBezTo>
                  <a:pt x="2012" y="10919"/>
                  <a:pt x="1917" y="10740"/>
                  <a:pt x="1917" y="10562"/>
                </a:cubicBezTo>
                <a:cubicBezTo>
                  <a:pt x="1905" y="10395"/>
                  <a:pt x="1965" y="10240"/>
                  <a:pt x="2072" y="10145"/>
                </a:cubicBezTo>
                <a:lnTo>
                  <a:pt x="2655" y="9562"/>
                </a:lnTo>
                <a:lnTo>
                  <a:pt x="2679" y="9562"/>
                </a:lnTo>
                <a:cubicBezTo>
                  <a:pt x="3096" y="9562"/>
                  <a:pt x="3489" y="9395"/>
                  <a:pt x="3762" y="9109"/>
                </a:cubicBezTo>
                <a:cubicBezTo>
                  <a:pt x="4215" y="8669"/>
                  <a:pt x="4334" y="8014"/>
                  <a:pt x="4108" y="7466"/>
                </a:cubicBezTo>
                <a:cubicBezTo>
                  <a:pt x="4393" y="7407"/>
                  <a:pt x="4655" y="7252"/>
                  <a:pt x="4882" y="7049"/>
                </a:cubicBezTo>
                <a:cubicBezTo>
                  <a:pt x="5120" y="6811"/>
                  <a:pt x="5275" y="6490"/>
                  <a:pt x="5310" y="6180"/>
                </a:cubicBezTo>
                <a:cubicBezTo>
                  <a:pt x="5429" y="6216"/>
                  <a:pt x="5572" y="6228"/>
                  <a:pt x="5703" y="6228"/>
                </a:cubicBezTo>
                <a:cubicBezTo>
                  <a:pt x="6120" y="6228"/>
                  <a:pt x="6501" y="6061"/>
                  <a:pt x="6787" y="5775"/>
                </a:cubicBezTo>
                <a:cubicBezTo>
                  <a:pt x="7084" y="5478"/>
                  <a:pt x="7239" y="5109"/>
                  <a:pt x="7239" y="4692"/>
                </a:cubicBezTo>
                <a:cubicBezTo>
                  <a:pt x="7239" y="4561"/>
                  <a:pt x="7215" y="4442"/>
                  <a:pt x="7191" y="4311"/>
                </a:cubicBezTo>
                <a:cubicBezTo>
                  <a:pt x="7513" y="4263"/>
                  <a:pt x="7811" y="4109"/>
                  <a:pt x="8049" y="3870"/>
                </a:cubicBezTo>
                <a:cubicBezTo>
                  <a:pt x="8644" y="3275"/>
                  <a:pt x="8644" y="2299"/>
                  <a:pt x="8049" y="1703"/>
                </a:cubicBezTo>
                <a:lnTo>
                  <a:pt x="7691" y="1346"/>
                </a:lnTo>
                <a:lnTo>
                  <a:pt x="8108" y="930"/>
                </a:lnTo>
                <a:cubicBezTo>
                  <a:pt x="8206" y="831"/>
                  <a:pt x="8344" y="773"/>
                  <a:pt x="8477" y="773"/>
                </a:cubicBezTo>
                <a:close/>
                <a:moveTo>
                  <a:pt x="5656" y="1"/>
                </a:moveTo>
                <a:cubicBezTo>
                  <a:pt x="5239" y="1"/>
                  <a:pt x="4858" y="168"/>
                  <a:pt x="4572" y="453"/>
                </a:cubicBezTo>
                <a:cubicBezTo>
                  <a:pt x="4262" y="763"/>
                  <a:pt x="4108" y="1180"/>
                  <a:pt x="4120" y="1596"/>
                </a:cubicBezTo>
                <a:lnTo>
                  <a:pt x="4060" y="1596"/>
                </a:lnTo>
                <a:cubicBezTo>
                  <a:pt x="3643" y="1596"/>
                  <a:pt x="3262" y="1763"/>
                  <a:pt x="2977" y="2037"/>
                </a:cubicBezTo>
                <a:cubicBezTo>
                  <a:pt x="2667" y="2358"/>
                  <a:pt x="2512" y="2775"/>
                  <a:pt x="2536" y="3192"/>
                </a:cubicBezTo>
                <a:lnTo>
                  <a:pt x="2477" y="3192"/>
                </a:lnTo>
                <a:cubicBezTo>
                  <a:pt x="2060" y="3192"/>
                  <a:pt x="1667" y="3358"/>
                  <a:pt x="1381" y="3632"/>
                </a:cubicBezTo>
                <a:cubicBezTo>
                  <a:pt x="1084" y="3930"/>
                  <a:pt x="941" y="4323"/>
                  <a:pt x="941" y="4716"/>
                </a:cubicBezTo>
                <a:cubicBezTo>
                  <a:pt x="941" y="5049"/>
                  <a:pt x="1048" y="5371"/>
                  <a:pt x="1238" y="5633"/>
                </a:cubicBezTo>
                <a:cubicBezTo>
                  <a:pt x="1000" y="5704"/>
                  <a:pt x="774" y="5835"/>
                  <a:pt x="595" y="6014"/>
                </a:cubicBezTo>
                <a:cubicBezTo>
                  <a:pt x="0" y="6609"/>
                  <a:pt x="0" y="7597"/>
                  <a:pt x="595" y="8192"/>
                </a:cubicBezTo>
                <a:lnTo>
                  <a:pt x="1548" y="9145"/>
                </a:lnTo>
                <a:cubicBezTo>
                  <a:pt x="1607" y="9204"/>
                  <a:pt x="1667" y="9252"/>
                  <a:pt x="1726" y="9288"/>
                </a:cubicBezTo>
                <a:lnTo>
                  <a:pt x="1441" y="9573"/>
                </a:lnTo>
                <a:cubicBezTo>
                  <a:pt x="1179" y="9835"/>
                  <a:pt x="1024" y="10216"/>
                  <a:pt x="1060" y="10633"/>
                </a:cubicBezTo>
                <a:cubicBezTo>
                  <a:pt x="1072" y="11014"/>
                  <a:pt x="1250" y="11395"/>
                  <a:pt x="1536" y="11669"/>
                </a:cubicBezTo>
                <a:lnTo>
                  <a:pt x="3143" y="13276"/>
                </a:lnTo>
                <a:cubicBezTo>
                  <a:pt x="3441" y="13574"/>
                  <a:pt x="3822" y="13729"/>
                  <a:pt x="4227" y="13729"/>
                </a:cubicBezTo>
                <a:cubicBezTo>
                  <a:pt x="4632" y="13729"/>
                  <a:pt x="5013" y="13574"/>
                  <a:pt x="5310" y="13276"/>
                </a:cubicBezTo>
                <a:lnTo>
                  <a:pt x="6060" y="12538"/>
                </a:lnTo>
                <a:cubicBezTo>
                  <a:pt x="6406" y="12610"/>
                  <a:pt x="6739" y="12633"/>
                  <a:pt x="7096" y="12633"/>
                </a:cubicBezTo>
                <a:cubicBezTo>
                  <a:pt x="7441" y="12633"/>
                  <a:pt x="7799" y="12610"/>
                  <a:pt x="8144" y="12538"/>
                </a:cubicBezTo>
                <a:lnTo>
                  <a:pt x="8882" y="13276"/>
                </a:lnTo>
                <a:cubicBezTo>
                  <a:pt x="9180" y="13574"/>
                  <a:pt x="9573" y="13729"/>
                  <a:pt x="9977" y="13729"/>
                </a:cubicBezTo>
                <a:cubicBezTo>
                  <a:pt x="10358" y="13729"/>
                  <a:pt x="10763" y="13574"/>
                  <a:pt x="11061" y="13276"/>
                </a:cubicBezTo>
                <a:lnTo>
                  <a:pt x="12668" y="11669"/>
                </a:lnTo>
                <a:cubicBezTo>
                  <a:pt x="13264" y="11074"/>
                  <a:pt x="13335" y="10169"/>
                  <a:pt x="12811" y="9657"/>
                </a:cubicBezTo>
                <a:lnTo>
                  <a:pt x="12478" y="9323"/>
                </a:lnTo>
                <a:lnTo>
                  <a:pt x="12597" y="9145"/>
                </a:lnTo>
                <a:lnTo>
                  <a:pt x="13549" y="8192"/>
                </a:lnTo>
                <a:cubicBezTo>
                  <a:pt x="14145" y="7597"/>
                  <a:pt x="14145" y="6609"/>
                  <a:pt x="13549" y="6002"/>
                </a:cubicBezTo>
                <a:cubicBezTo>
                  <a:pt x="13371" y="5823"/>
                  <a:pt x="13145" y="5692"/>
                  <a:pt x="12906" y="5609"/>
                </a:cubicBezTo>
                <a:cubicBezTo>
                  <a:pt x="13097" y="5347"/>
                  <a:pt x="13204" y="5037"/>
                  <a:pt x="13204" y="4704"/>
                </a:cubicBezTo>
                <a:cubicBezTo>
                  <a:pt x="13204" y="4287"/>
                  <a:pt x="13037" y="3906"/>
                  <a:pt x="12752" y="3620"/>
                </a:cubicBezTo>
                <a:cubicBezTo>
                  <a:pt x="12454" y="3323"/>
                  <a:pt x="12073" y="3168"/>
                  <a:pt x="11668" y="3168"/>
                </a:cubicBezTo>
                <a:lnTo>
                  <a:pt x="11621" y="3168"/>
                </a:lnTo>
                <a:cubicBezTo>
                  <a:pt x="11644" y="2763"/>
                  <a:pt x="11490" y="2334"/>
                  <a:pt x="11180" y="2025"/>
                </a:cubicBezTo>
                <a:cubicBezTo>
                  <a:pt x="10891" y="1736"/>
                  <a:pt x="10509" y="1582"/>
                  <a:pt x="10121" y="1582"/>
                </a:cubicBezTo>
                <a:cubicBezTo>
                  <a:pt x="10093" y="1582"/>
                  <a:pt x="10065" y="1583"/>
                  <a:pt x="10037" y="1584"/>
                </a:cubicBezTo>
                <a:lnTo>
                  <a:pt x="10037" y="1537"/>
                </a:lnTo>
                <a:cubicBezTo>
                  <a:pt x="10037" y="1120"/>
                  <a:pt x="9870" y="727"/>
                  <a:pt x="9585" y="453"/>
                </a:cubicBezTo>
                <a:cubicBezTo>
                  <a:pt x="9287" y="156"/>
                  <a:pt x="8894" y="7"/>
                  <a:pt x="8498" y="7"/>
                </a:cubicBezTo>
                <a:cubicBezTo>
                  <a:pt x="8102" y="7"/>
                  <a:pt x="7703" y="156"/>
                  <a:pt x="7394" y="453"/>
                </a:cubicBezTo>
                <a:lnTo>
                  <a:pt x="7072" y="775"/>
                </a:lnTo>
                <a:lnTo>
                  <a:pt x="6739" y="453"/>
                </a:lnTo>
                <a:cubicBezTo>
                  <a:pt x="6441" y="156"/>
                  <a:pt x="6060" y="1"/>
                  <a:pt x="5656" y="1"/>
                </a:cubicBezTo>
                <a:close/>
              </a:path>
            </a:pathLst>
          </a:custGeom>
          <a:solidFill>
            <a:schemeClr val="dk1"/>
          </a:solidFill>
          <a:ln>
            <a:noFill/>
          </a:ln>
        </p:spPr>
        <p:txBody>
          <a:bodyPr spcFirstLastPara="1" wrap="square" lIns="91425" tIns="91425" rIns="91425" bIns="91425" anchor="ctr" anchorCtr="0">
            <a:noAutofit/>
          </a:bodyPr>
          <a:lstStyle/>
          <a:p>
            <a:endParaRPr/>
          </a:p>
        </p:txBody>
      </p:sp>
      <p:grpSp>
        <p:nvGrpSpPr>
          <p:cNvPr id="646" name="Google Shape;646;p50"/>
          <p:cNvGrpSpPr/>
          <p:nvPr/>
        </p:nvGrpSpPr>
        <p:grpSpPr>
          <a:xfrm>
            <a:off x="3797555" y="1375186"/>
            <a:ext cx="159769" cy="94476"/>
            <a:chOff x="2936600" y="1130634"/>
            <a:chExt cx="159769" cy="94476"/>
          </a:xfrm>
        </p:grpSpPr>
        <p:sp>
          <p:nvSpPr>
            <p:cNvPr id="647" name="Google Shape;647;p50"/>
            <p:cNvSpPr/>
            <p:nvPr/>
          </p:nvSpPr>
          <p:spPr>
            <a:xfrm>
              <a:off x="2936600" y="1155423"/>
              <a:ext cx="159769" cy="69686"/>
            </a:xfrm>
            <a:custGeom>
              <a:avLst/>
              <a:gdLst/>
              <a:ahLst/>
              <a:cxnLst/>
              <a:rect l="l" t="t" r="r" b="b"/>
              <a:pathLst>
                <a:path w="13896" h="6061" extrusionOk="0">
                  <a:moveTo>
                    <a:pt x="12395" y="822"/>
                  </a:moveTo>
                  <a:cubicBezTo>
                    <a:pt x="12764" y="822"/>
                    <a:pt x="13086" y="1131"/>
                    <a:pt x="13086" y="1500"/>
                  </a:cubicBezTo>
                  <a:lnTo>
                    <a:pt x="13086" y="4560"/>
                  </a:lnTo>
                  <a:cubicBezTo>
                    <a:pt x="13086" y="4929"/>
                    <a:pt x="12788" y="5239"/>
                    <a:pt x="12395" y="5239"/>
                  </a:cubicBezTo>
                  <a:lnTo>
                    <a:pt x="1501" y="5239"/>
                  </a:lnTo>
                  <a:cubicBezTo>
                    <a:pt x="1132" y="5239"/>
                    <a:pt x="823" y="4929"/>
                    <a:pt x="823" y="4560"/>
                  </a:cubicBezTo>
                  <a:lnTo>
                    <a:pt x="823" y="1500"/>
                  </a:lnTo>
                  <a:cubicBezTo>
                    <a:pt x="823" y="1131"/>
                    <a:pt x="1132" y="822"/>
                    <a:pt x="1501" y="822"/>
                  </a:cubicBezTo>
                  <a:close/>
                  <a:moveTo>
                    <a:pt x="1501" y="0"/>
                  </a:moveTo>
                  <a:cubicBezTo>
                    <a:pt x="668" y="0"/>
                    <a:pt x="1" y="667"/>
                    <a:pt x="1" y="1500"/>
                  </a:cubicBezTo>
                  <a:lnTo>
                    <a:pt x="1" y="4560"/>
                  </a:lnTo>
                  <a:cubicBezTo>
                    <a:pt x="1" y="5394"/>
                    <a:pt x="668" y="6060"/>
                    <a:pt x="1501" y="6060"/>
                  </a:cubicBezTo>
                  <a:lnTo>
                    <a:pt x="12395" y="6060"/>
                  </a:lnTo>
                  <a:cubicBezTo>
                    <a:pt x="13229" y="6060"/>
                    <a:pt x="13896" y="5394"/>
                    <a:pt x="13896" y="4560"/>
                  </a:cubicBezTo>
                  <a:lnTo>
                    <a:pt x="13896" y="1500"/>
                  </a:lnTo>
                  <a:cubicBezTo>
                    <a:pt x="13896" y="667"/>
                    <a:pt x="13229" y="0"/>
                    <a:pt x="12395"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648" name="Google Shape;648;p50"/>
            <p:cNvSpPr/>
            <p:nvPr/>
          </p:nvSpPr>
          <p:spPr>
            <a:xfrm>
              <a:off x="2936875" y="1130634"/>
              <a:ext cx="9324" cy="9187"/>
            </a:xfrm>
            <a:custGeom>
              <a:avLst/>
              <a:gdLst/>
              <a:ahLst/>
              <a:cxnLst/>
              <a:rect l="l" t="t" r="r" b="b"/>
              <a:pathLst>
                <a:path w="811" h="799" extrusionOk="0">
                  <a:moveTo>
                    <a:pt x="406" y="1"/>
                  </a:moveTo>
                  <a:cubicBezTo>
                    <a:pt x="298" y="1"/>
                    <a:pt x="203" y="49"/>
                    <a:pt x="120" y="120"/>
                  </a:cubicBezTo>
                  <a:cubicBezTo>
                    <a:pt x="48" y="191"/>
                    <a:pt x="1" y="299"/>
                    <a:pt x="1" y="406"/>
                  </a:cubicBezTo>
                  <a:cubicBezTo>
                    <a:pt x="1" y="501"/>
                    <a:pt x="48" y="608"/>
                    <a:pt x="120" y="680"/>
                  </a:cubicBezTo>
                  <a:cubicBezTo>
                    <a:pt x="203" y="763"/>
                    <a:pt x="298" y="799"/>
                    <a:pt x="406" y="799"/>
                  </a:cubicBezTo>
                  <a:cubicBezTo>
                    <a:pt x="513" y="799"/>
                    <a:pt x="620" y="763"/>
                    <a:pt x="691" y="680"/>
                  </a:cubicBezTo>
                  <a:cubicBezTo>
                    <a:pt x="763" y="608"/>
                    <a:pt x="810" y="501"/>
                    <a:pt x="810" y="406"/>
                  </a:cubicBezTo>
                  <a:cubicBezTo>
                    <a:pt x="810" y="299"/>
                    <a:pt x="763" y="191"/>
                    <a:pt x="691" y="120"/>
                  </a:cubicBezTo>
                  <a:cubicBezTo>
                    <a:pt x="620" y="49"/>
                    <a:pt x="513" y="1"/>
                    <a:pt x="406"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649" name="Google Shape;649;p50"/>
            <p:cNvSpPr/>
            <p:nvPr/>
          </p:nvSpPr>
          <p:spPr>
            <a:xfrm>
              <a:off x="2957008" y="1130634"/>
              <a:ext cx="9175" cy="9187"/>
            </a:xfrm>
            <a:custGeom>
              <a:avLst/>
              <a:gdLst/>
              <a:ahLst/>
              <a:cxnLst/>
              <a:rect l="l" t="t" r="r" b="b"/>
              <a:pathLst>
                <a:path w="798" h="799" extrusionOk="0">
                  <a:moveTo>
                    <a:pt x="393" y="1"/>
                  </a:moveTo>
                  <a:cubicBezTo>
                    <a:pt x="298" y="1"/>
                    <a:pt x="191" y="49"/>
                    <a:pt x="119" y="120"/>
                  </a:cubicBezTo>
                  <a:cubicBezTo>
                    <a:pt x="36" y="191"/>
                    <a:pt x="0" y="299"/>
                    <a:pt x="0" y="406"/>
                  </a:cubicBezTo>
                  <a:cubicBezTo>
                    <a:pt x="0" y="501"/>
                    <a:pt x="36" y="608"/>
                    <a:pt x="119" y="680"/>
                  </a:cubicBezTo>
                  <a:cubicBezTo>
                    <a:pt x="191" y="763"/>
                    <a:pt x="298" y="799"/>
                    <a:pt x="393" y="799"/>
                  </a:cubicBezTo>
                  <a:cubicBezTo>
                    <a:pt x="500" y="799"/>
                    <a:pt x="607" y="763"/>
                    <a:pt x="679" y="680"/>
                  </a:cubicBezTo>
                  <a:cubicBezTo>
                    <a:pt x="750" y="608"/>
                    <a:pt x="798" y="501"/>
                    <a:pt x="798" y="406"/>
                  </a:cubicBezTo>
                  <a:cubicBezTo>
                    <a:pt x="798" y="299"/>
                    <a:pt x="750" y="191"/>
                    <a:pt x="679" y="120"/>
                  </a:cubicBezTo>
                  <a:cubicBezTo>
                    <a:pt x="607" y="49"/>
                    <a:pt x="500" y="1"/>
                    <a:pt x="393"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650" name="Google Shape;650;p50"/>
            <p:cNvSpPr/>
            <p:nvPr/>
          </p:nvSpPr>
          <p:spPr>
            <a:xfrm>
              <a:off x="2976992" y="1130634"/>
              <a:ext cx="9187" cy="9187"/>
            </a:xfrm>
            <a:custGeom>
              <a:avLst/>
              <a:gdLst/>
              <a:ahLst/>
              <a:cxnLst/>
              <a:rect l="l" t="t" r="r" b="b"/>
              <a:pathLst>
                <a:path w="799" h="799" extrusionOk="0">
                  <a:moveTo>
                    <a:pt x="405" y="1"/>
                  </a:moveTo>
                  <a:cubicBezTo>
                    <a:pt x="298" y="1"/>
                    <a:pt x="191" y="49"/>
                    <a:pt x="119" y="120"/>
                  </a:cubicBezTo>
                  <a:cubicBezTo>
                    <a:pt x="48" y="191"/>
                    <a:pt x="0" y="299"/>
                    <a:pt x="0" y="406"/>
                  </a:cubicBezTo>
                  <a:cubicBezTo>
                    <a:pt x="0" y="501"/>
                    <a:pt x="48" y="608"/>
                    <a:pt x="119" y="680"/>
                  </a:cubicBezTo>
                  <a:cubicBezTo>
                    <a:pt x="191" y="763"/>
                    <a:pt x="298" y="799"/>
                    <a:pt x="405" y="799"/>
                  </a:cubicBezTo>
                  <a:cubicBezTo>
                    <a:pt x="500" y="799"/>
                    <a:pt x="608" y="763"/>
                    <a:pt x="679" y="680"/>
                  </a:cubicBezTo>
                  <a:cubicBezTo>
                    <a:pt x="750" y="608"/>
                    <a:pt x="798" y="501"/>
                    <a:pt x="798" y="406"/>
                  </a:cubicBezTo>
                  <a:cubicBezTo>
                    <a:pt x="798" y="299"/>
                    <a:pt x="750" y="191"/>
                    <a:pt x="679" y="120"/>
                  </a:cubicBezTo>
                  <a:cubicBezTo>
                    <a:pt x="608" y="49"/>
                    <a:pt x="500" y="1"/>
                    <a:pt x="405"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651" name="Google Shape;651;p50"/>
            <p:cNvSpPr/>
            <p:nvPr/>
          </p:nvSpPr>
          <p:spPr>
            <a:xfrm>
              <a:off x="2957135" y="1175821"/>
              <a:ext cx="119252" cy="29296"/>
            </a:xfrm>
            <a:custGeom>
              <a:avLst/>
              <a:gdLst/>
              <a:ahLst/>
              <a:cxnLst/>
              <a:rect l="l" t="t" r="r" b="b"/>
              <a:pathLst>
                <a:path w="10372" h="2548" extrusionOk="0">
                  <a:moveTo>
                    <a:pt x="1727" y="798"/>
                  </a:moveTo>
                  <a:lnTo>
                    <a:pt x="1727" y="1726"/>
                  </a:lnTo>
                  <a:lnTo>
                    <a:pt x="799" y="1726"/>
                  </a:lnTo>
                  <a:lnTo>
                    <a:pt x="799" y="798"/>
                  </a:lnTo>
                  <a:close/>
                  <a:moveTo>
                    <a:pt x="3466" y="798"/>
                  </a:moveTo>
                  <a:lnTo>
                    <a:pt x="3466" y="1726"/>
                  </a:lnTo>
                  <a:lnTo>
                    <a:pt x="2549" y="1726"/>
                  </a:lnTo>
                  <a:lnTo>
                    <a:pt x="2549" y="798"/>
                  </a:lnTo>
                  <a:close/>
                  <a:moveTo>
                    <a:pt x="5192" y="798"/>
                  </a:moveTo>
                  <a:lnTo>
                    <a:pt x="5192" y="1726"/>
                  </a:lnTo>
                  <a:lnTo>
                    <a:pt x="4275" y="1726"/>
                  </a:lnTo>
                  <a:lnTo>
                    <a:pt x="4275" y="798"/>
                  </a:lnTo>
                  <a:close/>
                  <a:moveTo>
                    <a:pt x="9574" y="798"/>
                  </a:moveTo>
                  <a:lnTo>
                    <a:pt x="9574" y="1726"/>
                  </a:lnTo>
                  <a:lnTo>
                    <a:pt x="6014" y="1726"/>
                  </a:lnTo>
                  <a:lnTo>
                    <a:pt x="6014" y="798"/>
                  </a:lnTo>
                  <a:close/>
                  <a:moveTo>
                    <a:pt x="394" y="0"/>
                  </a:moveTo>
                  <a:cubicBezTo>
                    <a:pt x="180" y="0"/>
                    <a:pt x="1" y="179"/>
                    <a:pt x="1" y="405"/>
                  </a:cubicBezTo>
                  <a:lnTo>
                    <a:pt x="1" y="2143"/>
                  </a:lnTo>
                  <a:cubicBezTo>
                    <a:pt x="1" y="2369"/>
                    <a:pt x="180" y="2548"/>
                    <a:pt x="394" y="2548"/>
                  </a:cubicBezTo>
                  <a:lnTo>
                    <a:pt x="9966" y="2548"/>
                  </a:lnTo>
                  <a:cubicBezTo>
                    <a:pt x="10193" y="2548"/>
                    <a:pt x="10371" y="2369"/>
                    <a:pt x="10371" y="2143"/>
                  </a:cubicBezTo>
                  <a:lnTo>
                    <a:pt x="10371" y="405"/>
                  </a:lnTo>
                  <a:cubicBezTo>
                    <a:pt x="10371" y="179"/>
                    <a:pt x="10193" y="0"/>
                    <a:pt x="9966" y="0"/>
                  </a:cubicBezTo>
                  <a:close/>
                </a:path>
              </a:pathLst>
            </a:custGeom>
            <a:solidFill>
              <a:schemeClr val="dk1"/>
            </a:solidFill>
            <a:ln>
              <a:noFill/>
            </a:ln>
          </p:spPr>
          <p:txBody>
            <a:bodyPr spcFirstLastPara="1" wrap="square" lIns="91425" tIns="91425" rIns="91425" bIns="91425" anchor="ctr" anchorCtr="0">
              <a:noAutofit/>
            </a:bodyPr>
            <a:lstStyle/>
            <a:p>
              <a:endParaRPr/>
            </a:p>
          </p:txBody>
        </p:sp>
      </p:grpSp>
      <p:grpSp>
        <p:nvGrpSpPr>
          <p:cNvPr id="652" name="Google Shape;652;p50"/>
          <p:cNvGrpSpPr/>
          <p:nvPr/>
        </p:nvGrpSpPr>
        <p:grpSpPr>
          <a:xfrm>
            <a:off x="5295525" y="1375101"/>
            <a:ext cx="142712" cy="142712"/>
            <a:chOff x="4434575" y="1130550"/>
            <a:chExt cx="142712" cy="142712"/>
          </a:xfrm>
        </p:grpSpPr>
        <p:sp>
          <p:nvSpPr>
            <p:cNvPr id="653" name="Google Shape;653;p50"/>
            <p:cNvSpPr/>
            <p:nvPr/>
          </p:nvSpPr>
          <p:spPr>
            <a:xfrm>
              <a:off x="4434575" y="1130550"/>
              <a:ext cx="142712" cy="142712"/>
            </a:xfrm>
            <a:custGeom>
              <a:avLst/>
              <a:gdLst/>
              <a:ahLst/>
              <a:cxnLst/>
              <a:rect l="l" t="t" r="r" b="b"/>
              <a:pathLst>
                <a:path w="13896" h="13896" extrusionOk="0">
                  <a:moveTo>
                    <a:pt x="7371" y="834"/>
                  </a:moveTo>
                  <a:cubicBezTo>
                    <a:pt x="8192" y="893"/>
                    <a:pt x="8966" y="1096"/>
                    <a:pt x="9657" y="1441"/>
                  </a:cubicBezTo>
                  <a:lnTo>
                    <a:pt x="8978" y="2632"/>
                  </a:lnTo>
                  <a:cubicBezTo>
                    <a:pt x="8490" y="2406"/>
                    <a:pt x="7930" y="2263"/>
                    <a:pt x="7371" y="2203"/>
                  </a:cubicBezTo>
                  <a:lnTo>
                    <a:pt x="7371" y="834"/>
                  </a:lnTo>
                  <a:close/>
                  <a:moveTo>
                    <a:pt x="10359" y="1858"/>
                  </a:moveTo>
                  <a:cubicBezTo>
                    <a:pt x="11026" y="2310"/>
                    <a:pt x="11597" y="2882"/>
                    <a:pt x="12038" y="3537"/>
                  </a:cubicBezTo>
                  <a:lnTo>
                    <a:pt x="10847" y="4227"/>
                  </a:lnTo>
                  <a:cubicBezTo>
                    <a:pt x="10526" y="3763"/>
                    <a:pt x="10133" y="3358"/>
                    <a:pt x="9681" y="3048"/>
                  </a:cubicBezTo>
                  <a:lnTo>
                    <a:pt x="10359" y="1858"/>
                  </a:lnTo>
                  <a:close/>
                  <a:moveTo>
                    <a:pt x="12455" y="4251"/>
                  </a:moveTo>
                  <a:cubicBezTo>
                    <a:pt x="12800" y="4953"/>
                    <a:pt x="13026" y="5727"/>
                    <a:pt x="13074" y="6549"/>
                  </a:cubicBezTo>
                  <a:lnTo>
                    <a:pt x="11705" y="6549"/>
                  </a:lnTo>
                  <a:cubicBezTo>
                    <a:pt x="11657" y="5977"/>
                    <a:pt x="11502" y="5430"/>
                    <a:pt x="11264" y="4942"/>
                  </a:cubicBezTo>
                  <a:lnTo>
                    <a:pt x="12455" y="4251"/>
                  </a:lnTo>
                  <a:close/>
                  <a:moveTo>
                    <a:pt x="6549" y="834"/>
                  </a:moveTo>
                  <a:lnTo>
                    <a:pt x="6549" y="2203"/>
                  </a:lnTo>
                  <a:cubicBezTo>
                    <a:pt x="4108" y="2406"/>
                    <a:pt x="2192" y="4465"/>
                    <a:pt x="2192" y="6954"/>
                  </a:cubicBezTo>
                  <a:cubicBezTo>
                    <a:pt x="2192" y="7668"/>
                    <a:pt x="2334" y="8347"/>
                    <a:pt x="2632" y="8978"/>
                  </a:cubicBezTo>
                  <a:lnTo>
                    <a:pt x="1465" y="9656"/>
                  </a:lnTo>
                  <a:cubicBezTo>
                    <a:pt x="1060" y="8835"/>
                    <a:pt x="834" y="7918"/>
                    <a:pt x="834" y="6954"/>
                  </a:cubicBezTo>
                  <a:cubicBezTo>
                    <a:pt x="822" y="3703"/>
                    <a:pt x="3370" y="1060"/>
                    <a:pt x="6549" y="834"/>
                  </a:cubicBezTo>
                  <a:close/>
                  <a:moveTo>
                    <a:pt x="13074" y="7370"/>
                  </a:moveTo>
                  <a:cubicBezTo>
                    <a:pt x="13014" y="8180"/>
                    <a:pt x="12800" y="8954"/>
                    <a:pt x="12455" y="9656"/>
                  </a:cubicBezTo>
                  <a:lnTo>
                    <a:pt x="11264" y="8978"/>
                  </a:lnTo>
                  <a:cubicBezTo>
                    <a:pt x="11502" y="8478"/>
                    <a:pt x="11657" y="7930"/>
                    <a:pt x="11705" y="7370"/>
                  </a:cubicBezTo>
                  <a:close/>
                  <a:moveTo>
                    <a:pt x="6954" y="3013"/>
                  </a:moveTo>
                  <a:cubicBezTo>
                    <a:pt x="9121" y="3013"/>
                    <a:pt x="10895" y="4787"/>
                    <a:pt x="10895" y="6966"/>
                  </a:cubicBezTo>
                  <a:cubicBezTo>
                    <a:pt x="10895" y="9133"/>
                    <a:pt x="9133" y="10907"/>
                    <a:pt x="6954" y="10907"/>
                  </a:cubicBezTo>
                  <a:cubicBezTo>
                    <a:pt x="6252" y="10907"/>
                    <a:pt x="5585" y="10728"/>
                    <a:pt x="5001" y="10407"/>
                  </a:cubicBezTo>
                  <a:cubicBezTo>
                    <a:pt x="4990" y="10407"/>
                    <a:pt x="4990" y="10383"/>
                    <a:pt x="4978" y="10383"/>
                  </a:cubicBezTo>
                  <a:cubicBezTo>
                    <a:pt x="4978" y="10383"/>
                    <a:pt x="4954" y="10371"/>
                    <a:pt x="4942" y="10371"/>
                  </a:cubicBezTo>
                  <a:cubicBezTo>
                    <a:pt x="4656" y="10204"/>
                    <a:pt x="4394" y="10002"/>
                    <a:pt x="4156" y="9764"/>
                  </a:cubicBezTo>
                  <a:cubicBezTo>
                    <a:pt x="3918" y="9525"/>
                    <a:pt x="3704" y="9252"/>
                    <a:pt x="3549" y="8978"/>
                  </a:cubicBezTo>
                  <a:cubicBezTo>
                    <a:pt x="3549" y="8954"/>
                    <a:pt x="3525" y="8954"/>
                    <a:pt x="3525" y="8942"/>
                  </a:cubicBezTo>
                  <a:cubicBezTo>
                    <a:pt x="3525" y="8930"/>
                    <a:pt x="3513" y="8930"/>
                    <a:pt x="3513" y="8906"/>
                  </a:cubicBezTo>
                  <a:cubicBezTo>
                    <a:pt x="3180" y="8335"/>
                    <a:pt x="3013" y="7668"/>
                    <a:pt x="3013" y="6966"/>
                  </a:cubicBezTo>
                  <a:cubicBezTo>
                    <a:pt x="3013" y="4787"/>
                    <a:pt x="4775" y="3013"/>
                    <a:pt x="6954" y="3013"/>
                  </a:cubicBezTo>
                  <a:close/>
                  <a:moveTo>
                    <a:pt x="3037" y="9668"/>
                  </a:moveTo>
                  <a:cubicBezTo>
                    <a:pt x="3204" y="9895"/>
                    <a:pt x="3382" y="10121"/>
                    <a:pt x="3573" y="10311"/>
                  </a:cubicBezTo>
                  <a:cubicBezTo>
                    <a:pt x="3763" y="10502"/>
                    <a:pt x="3989" y="10692"/>
                    <a:pt x="4216" y="10847"/>
                  </a:cubicBezTo>
                  <a:lnTo>
                    <a:pt x="3525" y="12026"/>
                  </a:lnTo>
                  <a:cubicBezTo>
                    <a:pt x="2894" y="11609"/>
                    <a:pt x="2311" y="11026"/>
                    <a:pt x="1858" y="10359"/>
                  </a:cubicBezTo>
                  <a:lnTo>
                    <a:pt x="3037" y="9668"/>
                  </a:lnTo>
                  <a:close/>
                  <a:moveTo>
                    <a:pt x="10847" y="9668"/>
                  </a:moveTo>
                  <a:lnTo>
                    <a:pt x="12038" y="10359"/>
                  </a:lnTo>
                  <a:cubicBezTo>
                    <a:pt x="11597" y="11026"/>
                    <a:pt x="11026" y="11609"/>
                    <a:pt x="10359" y="12038"/>
                  </a:cubicBezTo>
                  <a:lnTo>
                    <a:pt x="9681" y="10847"/>
                  </a:lnTo>
                  <a:cubicBezTo>
                    <a:pt x="10133" y="10526"/>
                    <a:pt x="10538" y="10133"/>
                    <a:pt x="10847" y="9668"/>
                  </a:cubicBezTo>
                  <a:close/>
                  <a:moveTo>
                    <a:pt x="4942" y="11276"/>
                  </a:moveTo>
                  <a:cubicBezTo>
                    <a:pt x="5430" y="11502"/>
                    <a:pt x="5990" y="11657"/>
                    <a:pt x="6549" y="11692"/>
                  </a:cubicBezTo>
                  <a:lnTo>
                    <a:pt x="6549" y="13062"/>
                  </a:lnTo>
                  <a:cubicBezTo>
                    <a:pt x="5728" y="13002"/>
                    <a:pt x="4954" y="12800"/>
                    <a:pt x="4263" y="12454"/>
                  </a:cubicBezTo>
                  <a:lnTo>
                    <a:pt x="4942" y="11276"/>
                  </a:lnTo>
                  <a:close/>
                  <a:moveTo>
                    <a:pt x="8978" y="11264"/>
                  </a:moveTo>
                  <a:lnTo>
                    <a:pt x="9657" y="12454"/>
                  </a:lnTo>
                  <a:cubicBezTo>
                    <a:pt x="8954" y="12800"/>
                    <a:pt x="8192" y="13026"/>
                    <a:pt x="7371" y="13062"/>
                  </a:cubicBezTo>
                  <a:lnTo>
                    <a:pt x="7371" y="11692"/>
                  </a:lnTo>
                  <a:cubicBezTo>
                    <a:pt x="7930" y="11657"/>
                    <a:pt x="8490" y="11502"/>
                    <a:pt x="8978" y="11264"/>
                  </a:cubicBezTo>
                  <a:close/>
                  <a:moveTo>
                    <a:pt x="6954" y="0"/>
                  </a:moveTo>
                  <a:cubicBezTo>
                    <a:pt x="5085" y="0"/>
                    <a:pt x="3346" y="727"/>
                    <a:pt x="2037" y="2036"/>
                  </a:cubicBezTo>
                  <a:cubicBezTo>
                    <a:pt x="727" y="3346"/>
                    <a:pt x="1" y="5084"/>
                    <a:pt x="1" y="6954"/>
                  </a:cubicBezTo>
                  <a:cubicBezTo>
                    <a:pt x="1" y="8811"/>
                    <a:pt x="727" y="10549"/>
                    <a:pt x="2037" y="11859"/>
                  </a:cubicBezTo>
                  <a:cubicBezTo>
                    <a:pt x="3346" y="13169"/>
                    <a:pt x="5085" y="13895"/>
                    <a:pt x="6954" y="13895"/>
                  </a:cubicBezTo>
                  <a:cubicBezTo>
                    <a:pt x="8811" y="13895"/>
                    <a:pt x="10550" y="13169"/>
                    <a:pt x="11859" y="11859"/>
                  </a:cubicBezTo>
                  <a:cubicBezTo>
                    <a:pt x="13169" y="10549"/>
                    <a:pt x="13895" y="8811"/>
                    <a:pt x="13895" y="6954"/>
                  </a:cubicBezTo>
                  <a:cubicBezTo>
                    <a:pt x="13895" y="5084"/>
                    <a:pt x="13169" y="3346"/>
                    <a:pt x="11859" y="2036"/>
                  </a:cubicBezTo>
                  <a:cubicBezTo>
                    <a:pt x="10550" y="727"/>
                    <a:pt x="8811" y="0"/>
                    <a:pt x="6954"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654" name="Google Shape;654;p50"/>
            <p:cNvSpPr/>
            <p:nvPr/>
          </p:nvSpPr>
          <p:spPr>
            <a:xfrm>
              <a:off x="4485447" y="1181977"/>
              <a:ext cx="40854" cy="40176"/>
            </a:xfrm>
            <a:custGeom>
              <a:avLst/>
              <a:gdLst/>
              <a:ahLst/>
              <a:cxnLst/>
              <a:rect l="l" t="t" r="r" b="b"/>
              <a:pathLst>
                <a:path w="3978" h="3912" extrusionOk="0">
                  <a:moveTo>
                    <a:pt x="3540" y="0"/>
                  </a:moveTo>
                  <a:cubicBezTo>
                    <a:pt x="3439" y="0"/>
                    <a:pt x="3335" y="42"/>
                    <a:pt x="3251" y="125"/>
                  </a:cubicBezTo>
                  <a:lnTo>
                    <a:pt x="167" y="3209"/>
                  </a:lnTo>
                  <a:cubicBezTo>
                    <a:pt x="1" y="3375"/>
                    <a:pt x="1" y="3625"/>
                    <a:pt x="167" y="3792"/>
                  </a:cubicBezTo>
                  <a:cubicBezTo>
                    <a:pt x="239" y="3864"/>
                    <a:pt x="346" y="3911"/>
                    <a:pt x="453" y="3911"/>
                  </a:cubicBezTo>
                  <a:cubicBezTo>
                    <a:pt x="560" y="3911"/>
                    <a:pt x="656" y="3864"/>
                    <a:pt x="739" y="3792"/>
                  </a:cubicBezTo>
                  <a:lnTo>
                    <a:pt x="3811" y="708"/>
                  </a:lnTo>
                  <a:cubicBezTo>
                    <a:pt x="3977" y="542"/>
                    <a:pt x="3977" y="292"/>
                    <a:pt x="3811" y="125"/>
                  </a:cubicBezTo>
                  <a:cubicBezTo>
                    <a:pt x="3739" y="42"/>
                    <a:pt x="3641" y="0"/>
                    <a:pt x="3540"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655" name="Google Shape;655;p50"/>
            <p:cNvSpPr/>
            <p:nvPr/>
          </p:nvSpPr>
          <p:spPr>
            <a:xfrm>
              <a:off x="4514555" y="1210530"/>
              <a:ext cx="8206" cy="8195"/>
            </a:xfrm>
            <a:custGeom>
              <a:avLst/>
              <a:gdLst/>
              <a:ahLst/>
              <a:cxnLst/>
              <a:rect l="l" t="t" r="r" b="b"/>
              <a:pathLst>
                <a:path w="799" h="798" extrusionOk="0">
                  <a:moveTo>
                    <a:pt x="405" y="0"/>
                  </a:moveTo>
                  <a:cubicBezTo>
                    <a:pt x="298" y="0"/>
                    <a:pt x="191" y="36"/>
                    <a:pt x="120" y="119"/>
                  </a:cubicBezTo>
                  <a:cubicBezTo>
                    <a:pt x="48" y="191"/>
                    <a:pt x="0" y="298"/>
                    <a:pt x="0" y="393"/>
                  </a:cubicBezTo>
                  <a:cubicBezTo>
                    <a:pt x="0" y="500"/>
                    <a:pt x="48" y="607"/>
                    <a:pt x="120" y="679"/>
                  </a:cubicBezTo>
                  <a:cubicBezTo>
                    <a:pt x="191" y="750"/>
                    <a:pt x="298" y="798"/>
                    <a:pt x="405" y="798"/>
                  </a:cubicBezTo>
                  <a:cubicBezTo>
                    <a:pt x="501" y="798"/>
                    <a:pt x="608" y="750"/>
                    <a:pt x="679" y="679"/>
                  </a:cubicBezTo>
                  <a:cubicBezTo>
                    <a:pt x="751" y="607"/>
                    <a:pt x="798" y="500"/>
                    <a:pt x="798" y="393"/>
                  </a:cubicBezTo>
                  <a:cubicBezTo>
                    <a:pt x="798" y="298"/>
                    <a:pt x="751" y="191"/>
                    <a:pt x="679" y="119"/>
                  </a:cubicBezTo>
                  <a:cubicBezTo>
                    <a:pt x="608" y="36"/>
                    <a:pt x="501" y="0"/>
                    <a:pt x="405"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656" name="Google Shape;656;p50"/>
            <p:cNvSpPr/>
            <p:nvPr/>
          </p:nvSpPr>
          <p:spPr>
            <a:xfrm>
              <a:off x="4489114" y="1185212"/>
              <a:ext cx="8329" cy="8329"/>
            </a:xfrm>
            <a:custGeom>
              <a:avLst/>
              <a:gdLst/>
              <a:ahLst/>
              <a:cxnLst/>
              <a:rect l="l" t="t" r="r" b="b"/>
              <a:pathLst>
                <a:path w="811" h="811" extrusionOk="0">
                  <a:moveTo>
                    <a:pt x="406" y="1"/>
                  </a:moveTo>
                  <a:cubicBezTo>
                    <a:pt x="299" y="1"/>
                    <a:pt x="203" y="48"/>
                    <a:pt x="120" y="120"/>
                  </a:cubicBezTo>
                  <a:cubicBezTo>
                    <a:pt x="49" y="203"/>
                    <a:pt x="1" y="298"/>
                    <a:pt x="1" y="405"/>
                  </a:cubicBezTo>
                  <a:cubicBezTo>
                    <a:pt x="1" y="513"/>
                    <a:pt x="49" y="620"/>
                    <a:pt x="120" y="691"/>
                  </a:cubicBezTo>
                  <a:cubicBezTo>
                    <a:pt x="203" y="763"/>
                    <a:pt x="299" y="810"/>
                    <a:pt x="406" y="810"/>
                  </a:cubicBezTo>
                  <a:cubicBezTo>
                    <a:pt x="513" y="810"/>
                    <a:pt x="620" y="763"/>
                    <a:pt x="692" y="691"/>
                  </a:cubicBezTo>
                  <a:cubicBezTo>
                    <a:pt x="763" y="620"/>
                    <a:pt x="811" y="513"/>
                    <a:pt x="811" y="405"/>
                  </a:cubicBezTo>
                  <a:cubicBezTo>
                    <a:pt x="811" y="298"/>
                    <a:pt x="763" y="203"/>
                    <a:pt x="692" y="120"/>
                  </a:cubicBezTo>
                  <a:cubicBezTo>
                    <a:pt x="620" y="48"/>
                    <a:pt x="513" y="1"/>
                    <a:pt x="406" y="1"/>
                  </a:cubicBezTo>
                  <a:close/>
                </a:path>
              </a:pathLst>
            </a:custGeom>
            <a:solidFill>
              <a:schemeClr val="dk1"/>
            </a:solidFill>
            <a:ln>
              <a:noFill/>
            </a:ln>
          </p:spPr>
          <p:txBody>
            <a:bodyPr spcFirstLastPara="1" wrap="square" lIns="91425" tIns="91425" rIns="91425" bIns="91425" anchor="ctr" anchorCtr="0">
              <a:noAutofit/>
            </a:bodyPr>
            <a:lstStyle/>
            <a:p>
              <a:endParaRPr/>
            </a:p>
          </p:txBody>
        </p:sp>
      </p:grpSp>
      <p:grpSp>
        <p:nvGrpSpPr>
          <p:cNvPr id="657" name="Google Shape;657;p50"/>
          <p:cNvGrpSpPr/>
          <p:nvPr/>
        </p:nvGrpSpPr>
        <p:grpSpPr>
          <a:xfrm>
            <a:off x="6575452" y="1375178"/>
            <a:ext cx="142687" cy="142573"/>
            <a:chOff x="5714500" y="1130625"/>
            <a:chExt cx="142686" cy="142573"/>
          </a:xfrm>
        </p:grpSpPr>
        <p:sp>
          <p:nvSpPr>
            <p:cNvPr id="658" name="Google Shape;658;p50"/>
            <p:cNvSpPr/>
            <p:nvPr/>
          </p:nvSpPr>
          <p:spPr>
            <a:xfrm>
              <a:off x="5747971" y="1152861"/>
              <a:ext cx="75503" cy="75503"/>
            </a:xfrm>
            <a:custGeom>
              <a:avLst/>
              <a:gdLst/>
              <a:ahLst/>
              <a:cxnLst/>
              <a:rect l="l" t="t" r="r" b="b"/>
              <a:pathLst>
                <a:path w="7359" h="7359" extrusionOk="0">
                  <a:moveTo>
                    <a:pt x="3680" y="822"/>
                  </a:moveTo>
                  <a:cubicBezTo>
                    <a:pt x="5251" y="822"/>
                    <a:pt x="6537" y="2096"/>
                    <a:pt x="6537" y="3679"/>
                  </a:cubicBezTo>
                  <a:cubicBezTo>
                    <a:pt x="6537" y="5251"/>
                    <a:pt x="5251" y="6537"/>
                    <a:pt x="3680" y="6537"/>
                  </a:cubicBezTo>
                  <a:cubicBezTo>
                    <a:pt x="2096" y="6537"/>
                    <a:pt x="822" y="5251"/>
                    <a:pt x="822" y="3679"/>
                  </a:cubicBezTo>
                  <a:cubicBezTo>
                    <a:pt x="822" y="2096"/>
                    <a:pt x="2096" y="822"/>
                    <a:pt x="3680" y="822"/>
                  </a:cubicBezTo>
                  <a:close/>
                  <a:moveTo>
                    <a:pt x="3680" y="0"/>
                  </a:moveTo>
                  <a:cubicBezTo>
                    <a:pt x="1656" y="0"/>
                    <a:pt x="1" y="1655"/>
                    <a:pt x="1" y="3679"/>
                  </a:cubicBezTo>
                  <a:cubicBezTo>
                    <a:pt x="1" y="5704"/>
                    <a:pt x="1656" y="7359"/>
                    <a:pt x="3680" y="7359"/>
                  </a:cubicBezTo>
                  <a:cubicBezTo>
                    <a:pt x="5704" y="7359"/>
                    <a:pt x="7359" y="5704"/>
                    <a:pt x="7359" y="3679"/>
                  </a:cubicBezTo>
                  <a:cubicBezTo>
                    <a:pt x="7359" y="1655"/>
                    <a:pt x="5704" y="0"/>
                    <a:pt x="3680"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659" name="Google Shape;659;p50"/>
            <p:cNvSpPr/>
            <p:nvPr/>
          </p:nvSpPr>
          <p:spPr>
            <a:xfrm>
              <a:off x="5764830" y="1186455"/>
              <a:ext cx="41789" cy="25055"/>
            </a:xfrm>
            <a:custGeom>
              <a:avLst/>
              <a:gdLst/>
              <a:ahLst/>
              <a:cxnLst/>
              <a:rect l="l" t="t" r="r" b="b"/>
              <a:pathLst>
                <a:path w="4073" h="2442" extrusionOk="0">
                  <a:moveTo>
                    <a:pt x="3192" y="822"/>
                  </a:moveTo>
                  <a:cubicBezTo>
                    <a:pt x="3037" y="1298"/>
                    <a:pt x="2573" y="1644"/>
                    <a:pt x="2037" y="1644"/>
                  </a:cubicBezTo>
                  <a:cubicBezTo>
                    <a:pt x="1501" y="1644"/>
                    <a:pt x="1037" y="1298"/>
                    <a:pt x="870" y="822"/>
                  </a:cubicBezTo>
                  <a:close/>
                  <a:moveTo>
                    <a:pt x="394" y="1"/>
                  </a:moveTo>
                  <a:cubicBezTo>
                    <a:pt x="179" y="1"/>
                    <a:pt x="1" y="179"/>
                    <a:pt x="1" y="405"/>
                  </a:cubicBezTo>
                  <a:cubicBezTo>
                    <a:pt x="1" y="1537"/>
                    <a:pt x="906" y="2441"/>
                    <a:pt x="2037" y="2441"/>
                  </a:cubicBezTo>
                  <a:cubicBezTo>
                    <a:pt x="3168" y="2441"/>
                    <a:pt x="4073" y="1525"/>
                    <a:pt x="4073" y="405"/>
                  </a:cubicBezTo>
                  <a:cubicBezTo>
                    <a:pt x="4073" y="179"/>
                    <a:pt x="3894" y="1"/>
                    <a:pt x="3668"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660" name="Google Shape;660;p50"/>
            <p:cNvSpPr/>
            <p:nvPr/>
          </p:nvSpPr>
          <p:spPr>
            <a:xfrm>
              <a:off x="5792689" y="1172038"/>
              <a:ext cx="8321" cy="8198"/>
            </a:xfrm>
            <a:custGeom>
              <a:avLst/>
              <a:gdLst/>
              <a:ahLst/>
              <a:cxnLst/>
              <a:rect l="l" t="t" r="r" b="b"/>
              <a:pathLst>
                <a:path w="811" h="799" extrusionOk="0">
                  <a:moveTo>
                    <a:pt x="405" y="1"/>
                  </a:moveTo>
                  <a:cubicBezTo>
                    <a:pt x="298" y="1"/>
                    <a:pt x="191" y="36"/>
                    <a:pt x="120" y="120"/>
                  </a:cubicBezTo>
                  <a:cubicBezTo>
                    <a:pt x="48" y="191"/>
                    <a:pt x="0" y="298"/>
                    <a:pt x="0" y="394"/>
                  </a:cubicBezTo>
                  <a:cubicBezTo>
                    <a:pt x="0" y="501"/>
                    <a:pt x="48" y="608"/>
                    <a:pt x="120" y="679"/>
                  </a:cubicBezTo>
                  <a:cubicBezTo>
                    <a:pt x="191" y="751"/>
                    <a:pt x="298" y="798"/>
                    <a:pt x="405" y="798"/>
                  </a:cubicBezTo>
                  <a:cubicBezTo>
                    <a:pt x="512" y="798"/>
                    <a:pt x="620" y="751"/>
                    <a:pt x="691" y="679"/>
                  </a:cubicBezTo>
                  <a:cubicBezTo>
                    <a:pt x="762" y="608"/>
                    <a:pt x="810" y="501"/>
                    <a:pt x="810" y="394"/>
                  </a:cubicBezTo>
                  <a:cubicBezTo>
                    <a:pt x="810" y="298"/>
                    <a:pt x="762" y="191"/>
                    <a:pt x="691" y="120"/>
                  </a:cubicBezTo>
                  <a:cubicBezTo>
                    <a:pt x="620" y="36"/>
                    <a:pt x="512" y="1"/>
                    <a:pt x="405"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661" name="Google Shape;661;p50"/>
            <p:cNvSpPr/>
            <p:nvPr/>
          </p:nvSpPr>
          <p:spPr>
            <a:xfrm>
              <a:off x="5770453" y="1172038"/>
              <a:ext cx="8198" cy="8198"/>
            </a:xfrm>
            <a:custGeom>
              <a:avLst/>
              <a:gdLst/>
              <a:ahLst/>
              <a:cxnLst/>
              <a:rect l="l" t="t" r="r" b="b"/>
              <a:pathLst>
                <a:path w="799" h="799" extrusionOk="0">
                  <a:moveTo>
                    <a:pt x="405" y="1"/>
                  </a:moveTo>
                  <a:cubicBezTo>
                    <a:pt x="298" y="1"/>
                    <a:pt x="191" y="36"/>
                    <a:pt x="120" y="120"/>
                  </a:cubicBezTo>
                  <a:cubicBezTo>
                    <a:pt x="48" y="191"/>
                    <a:pt x="1" y="298"/>
                    <a:pt x="1" y="394"/>
                  </a:cubicBezTo>
                  <a:cubicBezTo>
                    <a:pt x="1" y="501"/>
                    <a:pt x="48" y="608"/>
                    <a:pt x="120" y="679"/>
                  </a:cubicBezTo>
                  <a:cubicBezTo>
                    <a:pt x="191" y="751"/>
                    <a:pt x="298" y="798"/>
                    <a:pt x="405" y="798"/>
                  </a:cubicBezTo>
                  <a:cubicBezTo>
                    <a:pt x="501" y="798"/>
                    <a:pt x="608" y="751"/>
                    <a:pt x="679" y="679"/>
                  </a:cubicBezTo>
                  <a:cubicBezTo>
                    <a:pt x="763" y="608"/>
                    <a:pt x="798" y="501"/>
                    <a:pt x="798" y="394"/>
                  </a:cubicBezTo>
                  <a:cubicBezTo>
                    <a:pt x="798" y="298"/>
                    <a:pt x="763" y="191"/>
                    <a:pt x="679" y="120"/>
                  </a:cubicBezTo>
                  <a:cubicBezTo>
                    <a:pt x="608" y="36"/>
                    <a:pt x="501" y="1"/>
                    <a:pt x="405"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662" name="Google Shape;662;p50"/>
            <p:cNvSpPr/>
            <p:nvPr/>
          </p:nvSpPr>
          <p:spPr>
            <a:xfrm>
              <a:off x="5714500" y="1130625"/>
              <a:ext cx="142686" cy="142573"/>
            </a:xfrm>
            <a:custGeom>
              <a:avLst/>
              <a:gdLst/>
              <a:ahLst/>
              <a:cxnLst/>
              <a:rect l="l" t="t" r="r" b="b"/>
              <a:pathLst>
                <a:path w="13907" h="13896" extrusionOk="0">
                  <a:moveTo>
                    <a:pt x="12407" y="810"/>
                  </a:moveTo>
                  <a:cubicBezTo>
                    <a:pt x="12776" y="810"/>
                    <a:pt x="13085" y="1132"/>
                    <a:pt x="13085" y="1501"/>
                  </a:cubicBezTo>
                  <a:lnTo>
                    <a:pt x="13085" y="10228"/>
                  </a:lnTo>
                  <a:cubicBezTo>
                    <a:pt x="13085" y="10597"/>
                    <a:pt x="12776" y="10907"/>
                    <a:pt x="12407" y="10907"/>
                  </a:cubicBezTo>
                  <a:lnTo>
                    <a:pt x="8037" y="10907"/>
                  </a:lnTo>
                  <a:cubicBezTo>
                    <a:pt x="7894" y="10907"/>
                    <a:pt x="7740" y="11002"/>
                    <a:pt x="7680" y="11133"/>
                  </a:cubicBezTo>
                  <a:lnTo>
                    <a:pt x="6954" y="12585"/>
                  </a:lnTo>
                  <a:lnTo>
                    <a:pt x="6227" y="11133"/>
                  </a:lnTo>
                  <a:cubicBezTo>
                    <a:pt x="6156" y="11002"/>
                    <a:pt x="6013" y="10907"/>
                    <a:pt x="5870" y="10907"/>
                  </a:cubicBezTo>
                  <a:lnTo>
                    <a:pt x="1513" y="10907"/>
                  </a:lnTo>
                  <a:cubicBezTo>
                    <a:pt x="1132" y="10907"/>
                    <a:pt x="822" y="10597"/>
                    <a:pt x="822" y="10228"/>
                  </a:cubicBezTo>
                  <a:lnTo>
                    <a:pt x="822" y="1501"/>
                  </a:lnTo>
                  <a:cubicBezTo>
                    <a:pt x="822" y="1132"/>
                    <a:pt x="1132" y="810"/>
                    <a:pt x="1513" y="810"/>
                  </a:cubicBezTo>
                  <a:close/>
                  <a:moveTo>
                    <a:pt x="1513" y="1"/>
                  </a:moveTo>
                  <a:cubicBezTo>
                    <a:pt x="679" y="1"/>
                    <a:pt x="0" y="667"/>
                    <a:pt x="0" y="1501"/>
                  </a:cubicBezTo>
                  <a:lnTo>
                    <a:pt x="0" y="10228"/>
                  </a:lnTo>
                  <a:cubicBezTo>
                    <a:pt x="0" y="11061"/>
                    <a:pt x="679" y="11728"/>
                    <a:pt x="1513" y="11728"/>
                  </a:cubicBezTo>
                  <a:lnTo>
                    <a:pt x="5620" y="11728"/>
                  </a:lnTo>
                  <a:lnTo>
                    <a:pt x="6597" y="13681"/>
                  </a:lnTo>
                  <a:cubicBezTo>
                    <a:pt x="6668" y="13812"/>
                    <a:pt x="6811" y="13895"/>
                    <a:pt x="6954" y="13895"/>
                  </a:cubicBezTo>
                  <a:cubicBezTo>
                    <a:pt x="7109" y="13895"/>
                    <a:pt x="7251" y="13812"/>
                    <a:pt x="7311" y="13681"/>
                  </a:cubicBezTo>
                  <a:lnTo>
                    <a:pt x="8299" y="11728"/>
                  </a:lnTo>
                  <a:lnTo>
                    <a:pt x="12407" y="11728"/>
                  </a:lnTo>
                  <a:cubicBezTo>
                    <a:pt x="13240" y="11728"/>
                    <a:pt x="13907" y="11061"/>
                    <a:pt x="13907" y="10228"/>
                  </a:cubicBezTo>
                  <a:lnTo>
                    <a:pt x="13907" y="1501"/>
                  </a:lnTo>
                  <a:cubicBezTo>
                    <a:pt x="13895" y="667"/>
                    <a:pt x="13216" y="1"/>
                    <a:pt x="12407" y="1"/>
                  </a:cubicBezTo>
                  <a:close/>
                </a:path>
              </a:pathLst>
            </a:custGeom>
            <a:solidFill>
              <a:schemeClr val="dk1"/>
            </a:solidFill>
            <a:ln>
              <a:noFill/>
            </a:ln>
          </p:spPr>
          <p:txBody>
            <a:bodyPr spcFirstLastPara="1" wrap="square" lIns="91425" tIns="91425" rIns="91425" bIns="91425" anchor="ctr" anchorCtr="0">
              <a:noAutofit/>
            </a:bodyPr>
            <a:lstStyle/>
            <a:p>
              <a:endParaRPr/>
            </a:p>
          </p:txBody>
        </p:sp>
      </p:grpSp>
      <p:grpSp>
        <p:nvGrpSpPr>
          <p:cNvPr id="663" name="Google Shape;663;p50"/>
          <p:cNvGrpSpPr/>
          <p:nvPr/>
        </p:nvGrpSpPr>
        <p:grpSpPr>
          <a:xfrm>
            <a:off x="8071201" y="1351076"/>
            <a:ext cx="142675" cy="119457"/>
            <a:chOff x="7210250" y="1106525"/>
            <a:chExt cx="142675" cy="119457"/>
          </a:xfrm>
        </p:grpSpPr>
        <p:sp>
          <p:nvSpPr>
            <p:cNvPr id="664" name="Google Shape;664;p50"/>
            <p:cNvSpPr/>
            <p:nvPr/>
          </p:nvSpPr>
          <p:spPr>
            <a:xfrm>
              <a:off x="7248371" y="1129986"/>
              <a:ext cx="63086" cy="70692"/>
            </a:xfrm>
            <a:custGeom>
              <a:avLst/>
              <a:gdLst/>
              <a:ahLst/>
              <a:cxnLst/>
              <a:rect l="l" t="t" r="r" b="b"/>
              <a:pathLst>
                <a:path w="6502" h="7286" extrusionOk="0">
                  <a:moveTo>
                    <a:pt x="3418" y="999"/>
                  </a:moveTo>
                  <a:lnTo>
                    <a:pt x="5025" y="2607"/>
                  </a:lnTo>
                  <a:cubicBezTo>
                    <a:pt x="5454" y="3035"/>
                    <a:pt x="5692" y="3595"/>
                    <a:pt x="5692" y="4214"/>
                  </a:cubicBezTo>
                  <a:cubicBezTo>
                    <a:pt x="5680" y="4595"/>
                    <a:pt x="5597" y="4964"/>
                    <a:pt x="5418" y="5297"/>
                  </a:cubicBezTo>
                  <a:cubicBezTo>
                    <a:pt x="5418" y="4786"/>
                    <a:pt x="5216" y="4274"/>
                    <a:pt x="4835" y="3881"/>
                  </a:cubicBezTo>
                  <a:lnTo>
                    <a:pt x="3704" y="2750"/>
                  </a:lnTo>
                  <a:cubicBezTo>
                    <a:pt x="3632" y="2678"/>
                    <a:pt x="3525" y="2630"/>
                    <a:pt x="3418" y="2630"/>
                  </a:cubicBezTo>
                  <a:cubicBezTo>
                    <a:pt x="3311" y="2630"/>
                    <a:pt x="3203" y="2678"/>
                    <a:pt x="3132" y="2750"/>
                  </a:cubicBezTo>
                  <a:lnTo>
                    <a:pt x="2001" y="3881"/>
                  </a:lnTo>
                  <a:cubicBezTo>
                    <a:pt x="1632" y="4250"/>
                    <a:pt x="1418" y="4762"/>
                    <a:pt x="1418" y="5297"/>
                  </a:cubicBezTo>
                  <a:cubicBezTo>
                    <a:pt x="1239" y="4964"/>
                    <a:pt x="1144" y="4595"/>
                    <a:pt x="1144" y="4214"/>
                  </a:cubicBezTo>
                  <a:cubicBezTo>
                    <a:pt x="1144" y="3595"/>
                    <a:pt x="1382" y="3035"/>
                    <a:pt x="1810" y="2607"/>
                  </a:cubicBezTo>
                  <a:lnTo>
                    <a:pt x="3418" y="999"/>
                  </a:lnTo>
                  <a:close/>
                  <a:moveTo>
                    <a:pt x="3406" y="3631"/>
                  </a:moveTo>
                  <a:lnTo>
                    <a:pt x="4239" y="4464"/>
                  </a:lnTo>
                  <a:cubicBezTo>
                    <a:pt x="4692" y="4928"/>
                    <a:pt x="4692" y="5678"/>
                    <a:pt x="4239" y="6143"/>
                  </a:cubicBezTo>
                  <a:cubicBezTo>
                    <a:pt x="4013" y="6369"/>
                    <a:pt x="3715" y="6488"/>
                    <a:pt x="3406" y="6488"/>
                  </a:cubicBezTo>
                  <a:lnTo>
                    <a:pt x="3346" y="6488"/>
                  </a:lnTo>
                  <a:cubicBezTo>
                    <a:pt x="3061" y="6452"/>
                    <a:pt x="2775" y="6333"/>
                    <a:pt x="2572" y="6131"/>
                  </a:cubicBezTo>
                  <a:cubicBezTo>
                    <a:pt x="2346" y="5905"/>
                    <a:pt x="2227" y="5607"/>
                    <a:pt x="2227" y="5297"/>
                  </a:cubicBezTo>
                  <a:cubicBezTo>
                    <a:pt x="2227" y="4988"/>
                    <a:pt x="2346" y="4690"/>
                    <a:pt x="2572" y="4464"/>
                  </a:cubicBezTo>
                  <a:lnTo>
                    <a:pt x="3406" y="3631"/>
                  </a:lnTo>
                  <a:close/>
                  <a:moveTo>
                    <a:pt x="3415" y="0"/>
                  </a:moveTo>
                  <a:cubicBezTo>
                    <a:pt x="3331" y="0"/>
                    <a:pt x="3245" y="26"/>
                    <a:pt x="3168" y="83"/>
                  </a:cubicBezTo>
                  <a:lnTo>
                    <a:pt x="3156" y="83"/>
                  </a:lnTo>
                  <a:lnTo>
                    <a:pt x="870" y="2357"/>
                  </a:lnTo>
                  <a:cubicBezTo>
                    <a:pt x="846" y="2392"/>
                    <a:pt x="810" y="2416"/>
                    <a:pt x="798" y="2452"/>
                  </a:cubicBezTo>
                  <a:cubicBezTo>
                    <a:pt x="1" y="3845"/>
                    <a:pt x="239" y="5381"/>
                    <a:pt x="1215" y="6381"/>
                  </a:cubicBezTo>
                  <a:cubicBezTo>
                    <a:pt x="1799" y="6964"/>
                    <a:pt x="2572" y="7286"/>
                    <a:pt x="3406" y="7286"/>
                  </a:cubicBezTo>
                  <a:cubicBezTo>
                    <a:pt x="4227" y="7286"/>
                    <a:pt x="5013" y="6964"/>
                    <a:pt x="5597" y="6381"/>
                  </a:cubicBezTo>
                  <a:cubicBezTo>
                    <a:pt x="6168" y="5798"/>
                    <a:pt x="6502" y="5024"/>
                    <a:pt x="6502" y="4190"/>
                  </a:cubicBezTo>
                  <a:cubicBezTo>
                    <a:pt x="6502" y="3369"/>
                    <a:pt x="6168" y="2583"/>
                    <a:pt x="5597" y="1999"/>
                  </a:cubicBezTo>
                  <a:lnTo>
                    <a:pt x="3704" y="118"/>
                  </a:lnTo>
                  <a:cubicBezTo>
                    <a:pt x="3629" y="44"/>
                    <a:pt x="3524" y="0"/>
                    <a:pt x="3415"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665" name="Google Shape;665;p50"/>
            <p:cNvSpPr/>
            <p:nvPr/>
          </p:nvSpPr>
          <p:spPr>
            <a:xfrm>
              <a:off x="7210250" y="1106525"/>
              <a:ext cx="142675" cy="119457"/>
            </a:xfrm>
            <a:custGeom>
              <a:avLst/>
              <a:gdLst/>
              <a:ahLst/>
              <a:cxnLst/>
              <a:rect l="l" t="t" r="r" b="b"/>
              <a:pathLst>
                <a:path w="14705" h="12312" extrusionOk="0">
                  <a:moveTo>
                    <a:pt x="10073" y="822"/>
                  </a:moveTo>
                  <a:cubicBezTo>
                    <a:pt x="10978" y="822"/>
                    <a:pt x="11847" y="1179"/>
                    <a:pt x="12490" y="1822"/>
                  </a:cubicBezTo>
                  <a:cubicBezTo>
                    <a:pt x="13812" y="3143"/>
                    <a:pt x="13812" y="5322"/>
                    <a:pt x="12466" y="6656"/>
                  </a:cubicBezTo>
                  <a:lnTo>
                    <a:pt x="7823" y="11299"/>
                  </a:lnTo>
                  <a:cubicBezTo>
                    <a:pt x="7692" y="11430"/>
                    <a:pt x="7525" y="11490"/>
                    <a:pt x="7347" y="11490"/>
                  </a:cubicBezTo>
                  <a:cubicBezTo>
                    <a:pt x="7168" y="11490"/>
                    <a:pt x="6990" y="11418"/>
                    <a:pt x="6871" y="11299"/>
                  </a:cubicBezTo>
                  <a:lnTo>
                    <a:pt x="2227" y="6656"/>
                  </a:lnTo>
                  <a:cubicBezTo>
                    <a:pt x="882" y="5322"/>
                    <a:pt x="882" y="3143"/>
                    <a:pt x="2227" y="1822"/>
                  </a:cubicBezTo>
                  <a:cubicBezTo>
                    <a:pt x="2870" y="1179"/>
                    <a:pt x="3727" y="822"/>
                    <a:pt x="4656" y="822"/>
                  </a:cubicBezTo>
                  <a:cubicBezTo>
                    <a:pt x="5561" y="822"/>
                    <a:pt x="6418" y="1179"/>
                    <a:pt x="7073" y="1822"/>
                  </a:cubicBezTo>
                  <a:cubicBezTo>
                    <a:pt x="7156" y="1893"/>
                    <a:pt x="7252" y="1941"/>
                    <a:pt x="7359" y="1941"/>
                  </a:cubicBezTo>
                  <a:cubicBezTo>
                    <a:pt x="7466" y="1941"/>
                    <a:pt x="7573" y="1893"/>
                    <a:pt x="7644" y="1822"/>
                  </a:cubicBezTo>
                  <a:cubicBezTo>
                    <a:pt x="8287" y="1179"/>
                    <a:pt x="9145" y="822"/>
                    <a:pt x="10073" y="822"/>
                  </a:cubicBezTo>
                  <a:close/>
                  <a:moveTo>
                    <a:pt x="4644" y="0"/>
                  </a:moveTo>
                  <a:cubicBezTo>
                    <a:pt x="3513" y="0"/>
                    <a:pt x="2441" y="453"/>
                    <a:pt x="1644" y="1238"/>
                  </a:cubicBezTo>
                  <a:cubicBezTo>
                    <a:pt x="1" y="2893"/>
                    <a:pt x="1" y="5584"/>
                    <a:pt x="1644" y="7239"/>
                  </a:cubicBezTo>
                  <a:lnTo>
                    <a:pt x="6287" y="11883"/>
                  </a:lnTo>
                  <a:cubicBezTo>
                    <a:pt x="6573" y="12157"/>
                    <a:pt x="6942" y="12311"/>
                    <a:pt x="7347" y="12311"/>
                  </a:cubicBezTo>
                  <a:cubicBezTo>
                    <a:pt x="7752" y="12311"/>
                    <a:pt x="8121" y="12157"/>
                    <a:pt x="8406" y="11883"/>
                  </a:cubicBezTo>
                  <a:lnTo>
                    <a:pt x="13050" y="7239"/>
                  </a:lnTo>
                  <a:cubicBezTo>
                    <a:pt x="14705" y="5572"/>
                    <a:pt x="14705" y="2893"/>
                    <a:pt x="13050" y="1238"/>
                  </a:cubicBezTo>
                  <a:cubicBezTo>
                    <a:pt x="12240" y="441"/>
                    <a:pt x="11193" y="0"/>
                    <a:pt x="10061" y="0"/>
                  </a:cubicBezTo>
                  <a:cubicBezTo>
                    <a:pt x="9061" y="0"/>
                    <a:pt x="8109" y="346"/>
                    <a:pt x="7347" y="988"/>
                  </a:cubicBezTo>
                  <a:cubicBezTo>
                    <a:pt x="6585" y="346"/>
                    <a:pt x="5632" y="0"/>
                    <a:pt x="4644" y="0"/>
                  </a:cubicBezTo>
                  <a:close/>
                </a:path>
              </a:pathLst>
            </a:custGeom>
            <a:solidFill>
              <a:schemeClr val="dk1"/>
            </a:solidFill>
            <a:ln>
              <a:noFill/>
            </a:ln>
          </p:spPr>
          <p:txBody>
            <a:bodyPr spcFirstLastPara="1" wrap="square" lIns="91425" tIns="91425" rIns="91425" bIns="91425" anchor="ctr" anchorCtr="0">
              <a:noAutofit/>
            </a:bodyPr>
            <a:lstStyle/>
            <a:p>
              <a:endParaRPr/>
            </a:p>
          </p:txBody>
        </p:sp>
      </p:grpSp>
      <p:grpSp>
        <p:nvGrpSpPr>
          <p:cNvPr id="666" name="Google Shape;666;p50"/>
          <p:cNvGrpSpPr/>
          <p:nvPr/>
        </p:nvGrpSpPr>
        <p:grpSpPr>
          <a:xfrm>
            <a:off x="3806103" y="2690053"/>
            <a:ext cx="142675" cy="142675"/>
            <a:chOff x="2945150" y="2597900"/>
            <a:chExt cx="142674" cy="142674"/>
          </a:xfrm>
        </p:grpSpPr>
        <p:sp>
          <p:nvSpPr>
            <p:cNvPr id="667" name="Google Shape;667;p50"/>
            <p:cNvSpPr/>
            <p:nvPr/>
          </p:nvSpPr>
          <p:spPr>
            <a:xfrm>
              <a:off x="2945150" y="2597900"/>
              <a:ext cx="142674" cy="142674"/>
            </a:xfrm>
            <a:custGeom>
              <a:avLst/>
              <a:gdLst/>
              <a:ahLst/>
              <a:cxnLst/>
              <a:rect l="l" t="t" r="r" b="b"/>
              <a:pathLst>
                <a:path w="13872" h="13872" extrusionOk="0">
                  <a:moveTo>
                    <a:pt x="5858" y="810"/>
                  </a:moveTo>
                  <a:cubicBezTo>
                    <a:pt x="8632" y="810"/>
                    <a:pt x="10895" y="3072"/>
                    <a:pt x="10895" y="5846"/>
                  </a:cubicBezTo>
                  <a:cubicBezTo>
                    <a:pt x="10895" y="8632"/>
                    <a:pt x="8632" y="10895"/>
                    <a:pt x="5858" y="10895"/>
                  </a:cubicBezTo>
                  <a:cubicBezTo>
                    <a:pt x="3072" y="10895"/>
                    <a:pt x="810" y="8632"/>
                    <a:pt x="810" y="5846"/>
                  </a:cubicBezTo>
                  <a:cubicBezTo>
                    <a:pt x="810" y="3072"/>
                    <a:pt x="3072" y="810"/>
                    <a:pt x="5858" y="810"/>
                  </a:cubicBezTo>
                  <a:close/>
                  <a:moveTo>
                    <a:pt x="10442" y="9478"/>
                  </a:moveTo>
                  <a:lnTo>
                    <a:pt x="12859" y="11907"/>
                  </a:lnTo>
                  <a:cubicBezTo>
                    <a:pt x="13002" y="12038"/>
                    <a:pt x="13050" y="12204"/>
                    <a:pt x="13050" y="12383"/>
                  </a:cubicBezTo>
                  <a:cubicBezTo>
                    <a:pt x="13050" y="12561"/>
                    <a:pt x="13002" y="12740"/>
                    <a:pt x="12859" y="12871"/>
                  </a:cubicBezTo>
                  <a:cubicBezTo>
                    <a:pt x="12728" y="13008"/>
                    <a:pt x="12553" y="13076"/>
                    <a:pt x="12377" y="13076"/>
                  </a:cubicBezTo>
                  <a:cubicBezTo>
                    <a:pt x="12201" y="13076"/>
                    <a:pt x="12026" y="13008"/>
                    <a:pt x="11895" y="12871"/>
                  </a:cubicBezTo>
                  <a:lnTo>
                    <a:pt x="9466" y="10454"/>
                  </a:lnTo>
                  <a:cubicBezTo>
                    <a:pt x="9644" y="10311"/>
                    <a:pt x="9811" y="10156"/>
                    <a:pt x="9978" y="9990"/>
                  </a:cubicBezTo>
                  <a:cubicBezTo>
                    <a:pt x="10145" y="9823"/>
                    <a:pt x="10287" y="9656"/>
                    <a:pt x="10442" y="9478"/>
                  </a:cubicBezTo>
                  <a:close/>
                  <a:moveTo>
                    <a:pt x="5858" y="0"/>
                  </a:moveTo>
                  <a:cubicBezTo>
                    <a:pt x="4287" y="0"/>
                    <a:pt x="2822" y="608"/>
                    <a:pt x="1715" y="1715"/>
                  </a:cubicBezTo>
                  <a:cubicBezTo>
                    <a:pt x="620" y="2810"/>
                    <a:pt x="0" y="4287"/>
                    <a:pt x="0" y="5846"/>
                  </a:cubicBezTo>
                  <a:cubicBezTo>
                    <a:pt x="0" y="7418"/>
                    <a:pt x="620" y="8882"/>
                    <a:pt x="1715" y="9990"/>
                  </a:cubicBezTo>
                  <a:cubicBezTo>
                    <a:pt x="2822" y="11085"/>
                    <a:pt x="4287" y="11704"/>
                    <a:pt x="5858" y="11704"/>
                  </a:cubicBezTo>
                  <a:cubicBezTo>
                    <a:pt x="6906" y="11704"/>
                    <a:pt x="7906" y="11418"/>
                    <a:pt x="8799" y="10906"/>
                  </a:cubicBezTo>
                  <a:lnTo>
                    <a:pt x="11335" y="13443"/>
                  </a:lnTo>
                  <a:cubicBezTo>
                    <a:pt x="11633" y="13740"/>
                    <a:pt x="12002" y="13871"/>
                    <a:pt x="12383" y="13871"/>
                  </a:cubicBezTo>
                  <a:cubicBezTo>
                    <a:pt x="12776" y="13871"/>
                    <a:pt x="13145" y="13728"/>
                    <a:pt x="13443" y="13443"/>
                  </a:cubicBezTo>
                  <a:cubicBezTo>
                    <a:pt x="13728" y="13157"/>
                    <a:pt x="13871" y="12788"/>
                    <a:pt x="13871" y="12383"/>
                  </a:cubicBezTo>
                  <a:cubicBezTo>
                    <a:pt x="13871" y="12002"/>
                    <a:pt x="13728" y="11609"/>
                    <a:pt x="13443" y="11323"/>
                  </a:cubicBezTo>
                  <a:lnTo>
                    <a:pt x="10918" y="8799"/>
                  </a:lnTo>
                  <a:cubicBezTo>
                    <a:pt x="11430" y="7918"/>
                    <a:pt x="11704" y="6906"/>
                    <a:pt x="11704" y="5846"/>
                  </a:cubicBezTo>
                  <a:cubicBezTo>
                    <a:pt x="11704" y="4287"/>
                    <a:pt x="11097" y="2810"/>
                    <a:pt x="9990" y="1715"/>
                  </a:cubicBezTo>
                  <a:cubicBezTo>
                    <a:pt x="8894" y="608"/>
                    <a:pt x="7418" y="0"/>
                    <a:pt x="5858"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668" name="Google Shape;668;p50"/>
            <p:cNvSpPr/>
            <p:nvPr/>
          </p:nvSpPr>
          <p:spPr>
            <a:xfrm>
              <a:off x="2967563" y="2620313"/>
              <a:ext cx="75564" cy="75564"/>
            </a:xfrm>
            <a:custGeom>
              <a:avLst/>
              <a:gdLst/>
              <a:ahLst/>
              <a:cxnLst/>
              <a:rect l="l" t="t" r="r" b="b"/>
              <a:pathLst>
                <a:path w="7347" h="7347" extrusionOk="0">
                  <a:moveTo>
                    <a:pt x="3679" y="810"/>
                  </a:moveTo>
                  <a:cubicBezTo>
                    <a:pt x="5251" y="810"/>
                    <a:pt x="6537" y="2096"/>
                    <a:pt x="6537" y="3667"/>
                  </a:cubicBezTo>
                  <a:cubicBezTo>
                    <a:pt x="6537" y="5251"/>
                    <a:pt x="5251" y="6525"/>
                    <a:pt x="3679" y="6525"/>
                  </a:cubicBezTo>
                  <a:cubicBezTo>
                    <a:pt x="2096" y="6525"/>
                    <a:pt x="822" y="5251"/>
                    <a:pt x="822" y="3667"/>
                  </a:cubicBezTo>
                  <a:cubicBezTo>
                    <a:pt x="822" y="2096"/>
                    <a:pt x="2096" y="810"/>
                    <a:pt x="3679" y="810"/>
                  </a:cubicBezTo>
                  <a:close/>
                  <a:moveTo>
                    <a:pt x="3679" y="0"/>
                  </a:moveTo>
                  <a:cubicBezTo>
                    <a:pt x="1655" y="0"/>
                    <a:pt x="0" y="1643"/>
                    <a:pt x="0" y="3667"/>
                  </a:cubicBezTo>
                  <a:cubicBezTo>
                    <a:pt x="0" y="5691"/>
                    <a:pt x="1655" y="7346"/>
                    <a:pt x="3679" y="7346"/>
                  </a:cubicBezTo>
                  <a:cubicBezTo>
                    <a:pt x="5703" y="7346"/>
                    <a:pt x="7346" y="5691"/>
                    <a:pt x="7346" y="3667"/>
                  </a:cubicBezTo>
                  <a:cubicBezTo>
                    <a:pt x="7334" y="1643"/>
                    <a:pt x="5703" y="0"/>
                    <a:pt x="3679"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669" name="Google Shape;669;p50"/>
            <p:cNvSpPr/>
            <p:nvPr/>
          </p:nvSpPr>
          <p:spPr>
            <a:xfrm>
              <a:off x="2986540" y="2642962"/>
              <a:ext cx="37602" cy="32830"/>
            </a:xfrm>
            <a:custGeom>
              <a:avLst/>
              <a:gdLst/>
              <a:ahLst/>
              <a:cxnLst/>
              <a:rect l="l" t="t" r="r" b="b"/>
              <a:pathLst>
                <a:path w="3656" h="3192" extrusionOk="0">
                  <a:moveTo>
                    <a:pt x="2382" y="811"/>
                  </a:moveTo>
                  <a:cubicBezTo>
                    <a:pt x="2465" y="811"/>
                    <a:pt x="2572" y="858"/>
                    <a:pt x="2632" y="918"/>
                  </a:cubicBezTo>
                  <a:cubicBezTo>
                    <a:pt x="2751" y="1049"/>
                    <a:pt x="2751" y="1287"/>
                    <a:pt x="2620" y="1430"/>
                  </a:cubicBezTo>
                  <a:lnTo>
                    <a:pt x="1834" y="2215"/>
                  </a:lnTo>
                  <a:lnTo>
                    <a:pt x="1037" y="1430"/>
                  </a:lnTo>
                  <a:cubicBezTo>
                    <a:pt x="906" y="1287"/>
                    <a:pt x="906" y="1049"/>
                    <a:pt x="1037" y="918"/>
                  </a:cubicBezTo>
                  <a:cubicBezTo>
                    <a:pt x="1120" y="846"/>
                    <a:pt x="1203" y="811"/>
                    <a:pt x="1298" y="811"/>
                  </a:cubicBezTo>
                  <a:cubicBezTo>
                    <a:pt x="1382" y="811"/>
                    <a:pt x="1489" y="858"/>
                    <a:pt x="1549" y="918"/>
                  </a:cubicBezTo>
                  <a:cubicBezTo>
                    <a:pt x="1632" y="1001"/>
                    <a:pt x="1736" y="1043"/>
                    <a:pt x="1840" y="1043"/>
                  </a:cubicBezTo>
                  <a:cubicBezTo>
                    <a:pt x="1944" y="1043"/>
                    <a:pt x="2049" y="1001"/>
                    <a:pt x="2132" y="918"/>
                  </a:cubicBezTo>
                  <a:cubicBezTo>
                    <a:pt x="2203" y="846"/>
                    <a:pt x="2287" y="811"/>
                    <a:pt x="2382" y="811"/>
                  </a:cubicBezTo>
                  <a:close/>
                  <a:moveTo>
                    <a:pt x="1287" y="1"/>
                  </a:moveTo>
                  <a:cubicBezTo>
                    <a:pt x="977" y="1"/>
                    <a:pt x="679" y="120"/>
                    <a:pt x="453" y="334"/>
                  </a:cubicBezTo>
                  <a:cubicBezTo>
                    <a:pt x="1" y="799"/>
                    <a:pt x="1" y="1549"/>
                    <a:pt x="453" y="1989"/>
                  </a:cubicBezTo>
                  <a:lnTo>
                    <a:pt x="1549" y="3073"/>
                  </a:lnTo>
                  <a:cubicBezTo>
                    <a:pt x="1620" y="3156"/>
                    <a:pt x="1727" y="3192"/>
                    <a:pt x="1822" y="3192"/>
                  </a:cubicBezTo>
                  <a:cubicBezTo>
                    <a:pt x="1930" y="3192"/>
                    <a:pt x="2037" y="3156"/>
                    <a:pt x="2108" y="3073"/>
                  </a:cubicBezTo>
                  <a:lnTo>
                    <a:pt x="3192" y="1989"/>
                  </a:lnTo>
                  <a:cubicBezTo>
                    <a:pt x="3656" y="1525"/>
                    <a:pt x="3656" y="787"/>
                    <a:pt x="3192" y="334"/>
                  </a:cubicBezTo>
                  <a:cubicBezTo>
                    <a:pt x="2977" y="132"/>
                    <a:pt x="2680" y="1"/>
                    <a:pt x="2370" y="1"/>
                  </a:cubicBezTo>
                  <a:cubicBezTo>
                    <a:pt x="2168" y="1"/>
                    <a:pt x="1989" y="37"/>
                    <a:pt x="1834" y="132"/>
                  </a:cubicBezTo>
                  <a:cubicBezTo>
                    <a:pt x="1668" y="37"/>
                    <a:pt x="1477" y="1"/>
                    <a:pt x="1287" y="1"/>
                  </a:cubicBezTo>
                  <a:close/>
                </a:path>
              </a:pathLst>
            </a:custGeom>
            <a:solidFill>
              <a:schemeClr val="dk1"/>
            </a:solidFill>
            <a:ln>
              <a:noFill/>
            </a:ln>
          </p:spPr>
          <p:txBody>
            <a:bodyPr spcFirstLastPara="1" wrap="square" lIns="91425" tIns="91425" rIns="91425" bIns="91425" anchor="ctr" anchorCtr="0">
              <a:noAutofit/>
            </a:bodyPr>
            <a:lstStyle/>
            <a:p>
              <a:endParaRPr/>
            </a:p>
          </p:txBody>
        </p:sp>
      </p:grpSp>
      <p:grpSp>
        <p:nvGrpSpPr>
          <p:cNvPr id="670" name="Google Shape;670;p50"/>
          <p:cNvGrpSpPr/>
          <p:nvPr/>
        </p:nvGrpSpPr>
        <p:grpSpPr>
          <a:xfrm>
            <a:off x="6575453" y="2679718"/>
            <a:ext cx="142675" cy="163335"/>
            <a:chOff x="5714500" y="2587566"/>
            <a:chExt cx="142675" cy="163334"/>
          </a:xfrm>
        </p:grpSpPr>
        <p:sp>
          <p:nvSpPr>
            <p:cNvPr id="671" name="Google Shape;671;p50"/>
            <p:cNvSpPr/>
            <p:nvPr/>
          </p:nvSpPr>
          <p:spPr>
            <a:xfrm>
              <a:off x="5749915" y="2612864"/>
              <a:ext cx="81537" cy="81525"/>
            </a:xfrm>
            <a:custGeom>
              <a:avLst/>
              <a:gdLst/>
              <a:ahLst/>
              <a:cxnLst/>
              <a:rect l="l" t="t" r="r" b="b"/>
              <a:pathLst>
                <a:path w="6907" h="6906" extrusionOk="0">
                  <a:moveTo>
                    <a:pt x="3453" y="810"/>
                  </a:moveTo>
                  <a:cubicBezTo>
                    <a:pt x="4918" y="810"/>
                    <a:pt x="6085" y="2000"/>
                    <a:pt x="6085" y="3441"/>
                  </a:cubicBezTo>
                  <a:cubicBezTo>
                    <a:pt x="6085" y="4894"/>
                    <a:pt x="4918" y="6084"/>
                    <a:pt x="3453" y="6084"/>
                  </a:cubicBezTo>
                  <a:cubicBezTo>
                    <a:pt x="2001" y="6084"/>
                    <a:pt x="822" y="4894"/>
                    <a:pt x="822" y="3441"/>
                  </a:cubicBezTo>
                  <a:cubicBezTo>
                    <a:pt x="822" y="1989"/>
                    <a:pt x="2013" y="810"/>
                    <a:pt x="3453" y="810"/>
                  </a:cubicBezTo>
                  <a:close/>
                  <a:moveTo>
                    <a:pt x="3453" y="0"/>
                  </a:moveTo>
                  <a:cubicBezTo>
                    <a:pt x="1548" y="0"/>
                    <a:pt x="1" y="1548"/>
                    <a:pt x="1" y="3453"/>
                  </a:cubicBezTo>
                  <a:cubicBezTo>
                    <a:pt x="1" y="5358"/>
                    <a:pt x="1548" y="6906"/>
                    <a:pt x="3453" y="6906"/>
                  </a:cubicBezTo>
                  <a:cubicBezTo>
                    <a:pt x="5358" y="6906"/>
                    <a:pt x="6906" y="5358"/>
                    <a:pt x="6906" y="3453"/>
                  </a:cubicBezTo>
                  <a:cubicBezTo>
                    <a:pt x="6906" y="1548"/>
                    <a:pt x="5358" y="0"/>
                    <a:pt x="3453"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672" name="Google Shape;672;p50"/>
            <p:cNvSpPr/>
            <p:nvPr/>
          </p:nvSpPr>
          <p:spPr>
            <a:xfrm>
              <a:off x="5771707" y="2639650"/>
              <a:ext cx="37811" cy="27895"/>
            </a:xfrm>
            <a:custGeom>
              <a:avLst/>
              <a:gdLst/>
              <a:ahLst/>
              <a:cxnLst/>
              <a:rect l="l" t="t" r="r" b="b"/>
              <a:pathLst>
                <a:path w="3203" h="2363" extrusionOk="0">
                  <a:moveTo>
                    <a:pt x="2756" y="1"/>
                  </a:moveTo>
                  <a:cubicBezTo>
                    <a:pt x="2655" y="1"/>
                    <a:pt x="2553" y="42"/>
                    <a:pt x="2477" y="124"/>
                  </a:cubicBezTo>
                  <a:lnTo>
                    <a:pt x="1226" y="1375"/>
                  </a:lnTo>
                  <a:lnTo>
                    <a:pt x="738" y="898"/>
                  </a:lnTo>
                  <a:cubicBezTo>
                    <a:pt x="661" y="815"/>
                    <a:pt x="560" y="773"/>
                    <a:pt x="457" y="773"/>
                  </a:cubicBezTo>
                  <a:cubicBezTo>
                    <a:pt x="354" y="773"/>
                    <a:pt x="250" y="815"/>
                    <a:pt x="167" y="898"/>
                  </a:cubicBezTo>
                  <a:cubicBezTo>
                    <a:pt x="0" y="1065"/>
                    <a:pt x="0" y="1315"/>
                    <a:pt x="167" y="1470"/>
                  </a:cubicBezTo>
                  <a:lnTo>
                    <a:pt x="941" y="2256"/>
                  </a:lnTo>
                  <a:cubicBezTo>
                    <a:pt x="1012" y="2327"/>
                    <a:pt x="1119" y="2363"/>
                    <a:pt x="1226" y="2363"/>
                  </a:cubicBezTo>
                  <a:cubicBezTo>
                    <a:pt x="1322" y="2363"/>
                    <a:pt x="1429" y="2327"/>
                    <a:pt x="1500" y="2256"/>
                  </a:cubicBezTo>
                  <a:lnTo>
                    <a:pt x="3036" y="720"/>
                  </a:lnTo>
                  <a:cubicBezTo>
                    <a:pt x="3203" y="553"/>
                    <a:pt x="3203" y="303"/>
                    <a:pt x="3036" y="136"/>
                  </a:cubicBezTo>
                  <a:cubicBezTo>
                    <a:pt x="2964" y="45"/>
                    <a:pt x="2860" y="1"/>
                    <a:pt x="2756"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673" name="Google Shape;673;p50"/>
            <p:cNvSpPr/>
            <p:nvPr/>
          </p:nvSpPr>
          <p:spPr>
            <a:xfrm>
              <a:off x="5714500" y="2587566"/>
              <a:ext cx="142675" cy="163334"/>
            </a:xfrm>
            <a:custGeom>
              <a:avLst/>
              <a:gdLst/>
              <a:ahLst/>
              <a:cxnLst/>
              <a:rect l="l" t="t" r="r" b="b"/>
              <a:pathLst>
                <a:path w="12086" h="13836" extrusionOk="0">
                  <a:moveTo>
                    <a:pt x="6453" y="810"/>
                  </a:moveTo>
                  <a:cubicBezTo>
                    <a:pt x="9120" y="810"/>
                    <a:pt x="11275" y="2977"/>
                    <a:pt x="11275" y="5620"/>
                  </a:cubicBezTo>
                  <a:cubicBezTo>
                    <a:pt x="11275" y="7465"/>
                    <a:pt x="10156" y="9192"/>
                    <a:pt x="8466" y="9966"/>
                  </a:cubicBezTo>
                  <a:cubicBezTo>
                    <a:pt x="8311" y="10025"/>
                    <a:pt x="8227" y="10180"/>
                    <a:pt x="8227" y="10335"/>
                  </a:cubicBezTo>
                  <a:lnTo>
                    <a:pt x="8227" y="12335"/>
                  </a:lnTo>
                  <a:cubicBezTo>
                    <a:pt x="8227" y="12704"/>
                    <a:pt x="7930" y="13014"/>
                    <a:pt x="7537" y="13014"/>
                  </a:cubicBezTo>
                  <a:lnTo>
                    <a:pt x="4477" y="13014"/>
                  </a:lnTo>
                  <a:cubicBezTo>
                    <a:pt x="4108" y="13014"/>
                    <a:pt x="3786" y="12716"/>
                    <a:pt x="3786" y="12335"/>
                  </a:cubicBezTo>
                  <a:lnTo>
                    <a:pt x="3786" y="11906"/>
                  </a:lnTo>
                  <a:cubicBezTo>
                    <a:pt x="3786" y="11085"/>
                    <a:pt x="3120" y="10418"/>
                    <a:pt x="2298" y="10418"/>
                  </a:cubicBezTo>
                  <a:cubicBezTo>
                    <a:pt x="1929" y="10418"/>
                    <a:pt x="1620" y="10097"/>
                    <a:pt x="1620" y="9727"/>
                  </a:cubicBezTo>
                  <a:lnTo>
                    <a:pt x="1620" y="8656"/>
                  </a:lnTo>
                  <a:cubicBezTo>
                    <a:pt x="1620" y="8430"/>
                    <a:pt x="1441" y="8251"/>
                    <a:pt x="1215" y="8251"/>
                  </a:cubicBezTo>
                  <a:lnTo>
                    <a:pt x="834" y="8251"/>
                  </a:lnTo>
                  <a:cubicBezTo>
                    <a:pt x="834" y="8168"/>
                    <a:pt x="834" y="8001"/>
                    <a:pt x="917" y="7763"/>
                  </a:cubicBezTo>
                  <a:lnTo>
                    <a:pt x="1620" y="5751"/>
                  </a:lnTo>
                  <a:cubicBezTo>
                    <a:pt x="1631" y="5715"/>
                    <a:pt x="1631" y="5667"/>
                    <a:pt x="1631" y="5620"/>
                  </a:cubicBezTo>
                  <a:cubicBezTo>
                    <a:pt x="1631" y="2977"/>
                    <a:pt x="3786" y="810"/>
                    <a:pt x="6453" y="810"/>
                  </a:cubicBezTo>
                  <a:close/>
                  <a:moveTo>
                    <a:pt x="6453" y="0"/>
                  </a:moveTo>
                  <a:cubicBezTo>
                    <a:pt x="3370" y="0"/>
                    <a:pt x="869" y="2477"/>
                    <a:pt x="846" y="5548"/>
                  </a:cubicBezTo>
                  <a:lnTo>
                    <a:pt x="179" y="7501"/>
                  </a:lnTo>
                  <a:cubicBezTo>
                    <a:pt x="0" y="8037"/>
                    <a:pt x="0" y="8513"/>
                    <a:pt x="203" y="8787"/>
                  </a:cubicBezTo>
                  <a:cubicBezTo>
                    <a:pt x="322" y="8965"/>
                    <a:pt x="512" y="9061"/>
                    <a:pt x="727" y="9061"/>
                  </a:cubicBezTo>
                  <a:lnTo>
                    <a:pt x="846" y="9061"/>
                  </a:lnTo>
                  <a:lnTo>
                    <a:pt x="846" y="9739"/>
                  </a:lnTo>
                  <a:cubicBezTo>
                    <a:pt x="846" y="10561"/>
                    <a:pt x="1512" y="11228"/>
                    <a:pt x="2334" y="11228"/>
                  </a:cubicBezTo>
                  <a:cubicBezTo>
                    <a:pt x="2703" y="11228"/>
                    <a:pt x="3013" y="11549"/>
                    <a:pt x="3013" y="11918"/>
                  </a:cubicBezTo>
                  <a:lnTo>
                    <a:pt x="3013" y="12347"/>
                  </a:lnTo>
                  <a:cubicBezTo>
                    <a:pt x="3013" y="13168"/>
                    <a:pt x="3691" y="13835"/>
                    <a:pt x="4501" y="13835"/>
                  </a:cubicBezTo>
                  <a:lnTo>
                    <a:pt x="7537" y="13835"/>
                  </a:lnTo>
                  <a:cubicBezTo>
                    <a:pt x="8358" y="13835"/>
                    <a:pt x="9025" y="13168"/>
                    <a:pt x="9025" y="12347"/>
                  </a:cubicBezTo>
                  <a:lnTo>
                    <a:pt x="9025" y="10609"/>
                  </a:lnTo>
                  <a:cubicBezTo>
                    <a:pt x="9894" y="10156"/>
                    <a:pt x="10621" y="9501"/>
                    <a:pt x="11156" y="8692"/>
                  </a:cubicBezTo>
                  <a:cubicBezTo>
                    <a:pt x="11752" y="7775"/>
                    <a:pt x="12061" y="6703"/>
                    <a:pt x="12061" y="5620"/>
                  </a:cubicBezTo>
                  <a:cubicBezTo>
                    <a:pt x="12085" y="2512"/>
                    <a:pt x="9549" y="0"/>
                    <a:pt x="6453" y="0"/>
                  </a:cubicBezTo>
                  <a:close/>
                </a:path>
              </a:pathLst>
            </a:custGeom>
            <a:solidFill>
              <a:schemeClr val="dk1"/>
            </a:solidFill>
            <a:ln>
              <a:noFill/>
            </a:ln>
          </p:spPr>
          <p:txBody>
            <a:bodyPr spcFirstLastPara="1" wrap="square" lIns="91425" tIns="91425" rIns="91425" bIns="91425" anchor="ctr" anchorCtr="0">
              <a:noAutofit/>
            </a:bodyPr>
            <a:lstStyle/>
            <a:p>
              <a:endParaRPr/>
            </a:p>
          </p:txBody>
        </p:sp>
      </p:grpSp>
      <p:grpSp>
        <p:nvGrpSpPr>
          <p:cNvPr id="674" name="Google Shape;674;p50"/>
          <p:cNvGrpSpPr/>
          <p:nvPr/>
        </p:nvGrpSpPr>
        <p:grpSpPr>
          <a:xfrm>
            <a:off x="8071202" y="4096951"/>
            <a:ext cx="142671" cy="185297"/>
            <a:chOff x="7210250" y="3872500"/>
            <a:chExt cx="142671" cy="185297"/>
          </a:xfrm>
        </p:grpSpPr>
        <p:sp>
          <p:nvSpPr>
            <p:cNvPr id="675" name="Google Shape;675;p50"/>
            <p:cNvSpPr/>
            <p:nvPr/>
          </p:nvSpPr>
          <p:spPr>
            <a:xfrm>
              <a:off x="7210250" y="3958859"/>
              <a:ext cx="142671" cy="98939"/>
            </a:xfrm>
            <a:custGeom>
              <a:avLst/>
              <a:gdLst/>
              <a:ahLst/>
              <a:cxnLst/>
              <a:rect l="l" t="t" r="r" b="b"/>
              <a:pathLst>
                <a:path w="10681" h="7407" extrusionOk="0">
                  <a:moveTo>
                    <a:pt x="5347" y="822"/>
                  </a:moveTo>
                  <a:cubicBezTo>
                    <a:pt x="6049" y="822"/>
                    <a:pt x="6633" y="1393"/>
                    <a:pt x="6633" y="2096"/>
                  </a:cubicBezTo>
                  <a:cubicBezTo>
                    <a:pt x="6633" y="2798"/>
                    <a:pt x="6049" y="3382"/>
                    <a:pt x="5347" y="3382"/>
                  </a:cubicBezTo>
                  <a:cubicBezTo>
                    <a:pt x="4644" y="3382"/>
                    <a:pt x="4073" y="2798"/>
                    <a:pt x="4073" y="2096"/>
                  </a:cubicBezTo>
                  <a:cubicBezTo>
                    <a:pt x="4073" y="1381"/>
                    <a:pt x="4632" y="822"/>
                    <a:pt x="5347" y="822"/>
                  </a:cubicBezTo>
                  <a:close/>
                  <a:moveTo>
                    <a:pt x="1387" y="1591"/>
                  </a:moveTo>
                  <a:cubicBezTo>
                    <a:pt x="1506" y="1591"/>
                    <a:pt x="1625" y="1645"/>
                    <a:pt x="1715" y="1727"/>
                  </a:cubicBezTo>
                  <a:lnTo>
                    <a:pt x="4073" y="4060"/>
                  </a:lnTo>
                  <a:cubicBezTo>
                    <a:pt x="4144" y="4132"/>
                    <a:pt x="4251" y="4179"/>
                    <a:pt x="4347" y="4179"/>
                  </a:cubicBezTo>
                  <a:lnTo>
                    <a:pt x="6299" y="4179"/>
                  </a:lnTo>
                  <a:cubicBezTo>
                    <a:pt x="6406" y="4179"/>
                    <a:pt x="6514" y="4132"/>
                    <a:pt x="6585" y="4060"/>
                  </a:cubicBezTo>
                  <a:lnTo>
                    <a:pt x="8931" y="1727"/>
                  </a:lnTo>
                  <a:cubicBezTo>
                    <a:pt x="9026" y="1632"/>
                    <a:pt x="9145" y="1596"/>
                    <a:pt x="9264" y="1596"/>
                  </a:cubicBezTo>
                  <a:cubicBezTo>
                    <a:pt x="9383" y="1596"/>
                    <a:pt x="9502" y="1632"/>
                    <a:pt x="9585" y="1727"/>
                  </a:cubicBezTo>
                  <a:cubicBezTo>
                    <a:pt x="9800" y="1905"/>
                    <a:pt x="9800" y="2203"/>
                    <a:pt x="9609" y="2382"/>
                  </a:cubicBezTo>
                  <a:lnTo>
                    <a:pt x="6787" y="5180"/>
                  </a:lnTo>
                  <a:cubicBezTo>
                    <a:pt x="6716" y="5251"/>
                    <a:pt x="6668" y="5358"/>
                    <a:pt x="6668" y="5453"/>
                  </a:cubicBezTo>
                  <a:lnTo>
                    <a:pt x="6668" y="6585"/>
                  </a:lnTo>
                  <a:lnTo>
                    <a:pt x="3989" y="6585"/>
                  </a:lnTo>
                  <a:lnTo>
                    <a:pt x="3989" y="5453"/>
                  </a:lnTo>
                  <a:cubicBezTo>
                    <a:pt x="3989" y="5358"/>
                    <a:pt x="3954" y="5251"/>
                    <a:pt x="3870" y="5180"/>
                  </a:cubicBezTo>
                  <a:lnTo>
                    <a:pt x="1061" y="2382"/>
                  </a:lnTo>
                  <a:cubicBezTo>
                    <a:pt x="846" y="2167"/>
                    <a:pt x="882" y="1798"/>
                    <a:pt x="1168" y="1655"/>
                  </a:cubicBezTo>
                  <a:cubicBezTo>
                    <a:pt x="1192" y="1632"/>
                    <a:pt x="1239" y="1620"/>
                    <a:pt x="1275" y="1608"/>
                  </a:cubicBezTo>
                  <a:cubicBezTo>
                    <a:pt x="1312" y="1596"/>
                    <a:pt x="1349" y="1591"/>
                    <a:pt x="1387" y="1591"/>
                  </a:cubicBezTo>
                  <a:close/>
                  <a:moveTo>
                    <a:pt x="5347" y="0"/>
                  </a:moveTo>
                  <a:cubicBezTo>
                    <a:pt x="4192" y="0"/>
                    <a:pt x="3251" y="941"/>
                    <a:pt x="3251" y="2084"/>
                  </a:cubicBezTo>
                  <a:lnTo>
                    <a:pt x="2323" y="1155"/>
                  </a:lnTo>
                  <a:cubicBezTo>
                    <a:pt x="2084" y="917"/>
                    <a:pt x="1763" y="786"/>
                    <a:pt x="1418" y="786"/>
                  </a:cubicBezTo>
                  <a:cubicBezTo>
                    <a:pt x="1072" y="786"/>
                    <a:pt x="751" y="917"/>
                    <a:pt x="513" y="1155"/>
                  </a:cubicBezTo>
                  <a:cubicBezTo>
                    <a:pt x="1" y="1655"/>
                    <a:pt x="1" y="2465"/>
                    <a:pt x="513" y="2965"/>
                  </a:cubicBezTo>
                  <a:lnTo>
                    <a:pt x="3192" y="5644"/>
                  </a:lnTo>
                  <a:lnTo>
                    <a:pt x="3192" y="7013"/>
                  </a:lnTo>
                  <a:cubicBezTo>
                    <a:pt x="3192" y="7227"/>
                    <a:pt x="3370" y="7406"/>
                    <a:pt x="3597" y="7406"/>
                  </a:cubicBezTo>
                  <a:lnTo>
                    <a:pt x="7085" y="7406"/>
                  </a:lnTo>
                  <a:cubicBezTo>
                    <a:pt x="7311" y="7406"/>
                    <a:pt x="7490" y="7227"/>
                    <a:pt x="7490" y="7013"/>
                  </a:cubicBezTo>
                  <a:lnTo>
                    <a:pt x="7490" y="5644"/>
                  </a:lnTo>
                  <a:lnTo>
                    <a:pt x="10169" y="2965"/>
                  </a:lnTo>
                  <a:cubicBezTo>
                    <a:pt x="10681" y="2465"/>
                    <a:pt x="10681" y="1655"/>
                    <a:pt x="10181" y="1155"/>
                  </a:cubicBezTo>
                  <a:cubicBezTo>
                    <a:pt x="9943" y="917"/>
                    <a:pt x="9621" y="786"/>
                    <a:pt x="9276" y="786"/>
                  </a:cubicBezTo>
                  <a:cubicBezTo>
                    <a:pt x="8931" y="786"/>
                    <a:pt x="8609" y="917"/>
                    <a:pt x="8371" y="1155"/>
                  </a:cubicBezTo>
                  <a:lnTo>
                    <a:pt x="7442" y="2084"/>
                  </a:lnTo>
                  <a:cubicBezTo>
                    <a:pt x="7442" y="941"/>
                    <a:pt x="6490" y="0"/>
                    <a:pt x="5347"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676" name="Google Shape;676;p50"/>
            <p:cNvSpPr/>
            <p:nvPr/>
          </p:nvSpPr>
          <p:spPr>
            <a:xfrm>
              <a:off x="7239357" y="3872500"/>
              <a:ext cx="84313" cy="80011"/>
            </a:xfrm>
            <a:custGeom>
              <a:avLst/>
              <a:gdLst/>
              <a:ahLst/>
              <a:cxnLst/>
              <a:rect l="l" t="t" r="r" b="b"/>
              <a:pathLst>
                <a:path w="6312" h="5990" extrusionOk="0">
                  <a:moveTo>
                    <a:pt x="3168" y="1310"/>
                  </a:moveTo>
                  <a:lnTo>
                    <a:pt x="3644" y="2286"/>
                  </a:lnTo>
                  <a:cubicBezTo>
                    <a:pt x="3704" y="2405"/>
                    <a:pt x="3823" y="2489"/>
                    <a:pt x="3954" y="2501"/>
                  </a:cubicBezTo>
                  <a:lnTo>
                    <a:pt x="5025" y="2655"/>
                  </a:lnTo>
                  <a:lnTo>
                    <a:pt x="4251" y="3417"/>
                  </a:lnTo>
                  <a:cubicBezTo>
                    <a:pt x="4168" y="3501"/>
                    <a:pt x="4120" y="3632"/>
                    <a:pt x="4132" y="3775"/>
                  </a:cubicBezTo>
                  <a:lnTo>
                    <a:pt x="4311" y="4822"/>
                  </a:lnTo>
                  <a:lnTo>
                    <a:pt x="3358" y="4322"/>
                  </a:lnTo>
                  <a:cubicBezTo>
                    <a:pt x="3299" y="4287"/>
                    <a:pt x="3239" y="4275"/>
                    <a:pt x="3168" y="4275"/>
                  </a:cubicBezTo>
                  <a:cubicBezTo>
                    <a:pt x="3108" y="4275"/>
                    <a:pt x="3037" y="4287"/>
                    <a:pt x="2977" y="4322"/>
                  </a:cubicBezTo>
                  <a:lnTo>
                    <a:pt x="2025" y="4822"/>
                  </a:lnTo>
                  <a:lnTo>
                    <a:pt x="2203" y="3775"/>
                  </a:lnTo>
                  <a:cubicBezTo>
                    <a:pt x="2227" y="3632"/>
                    <a:pt x="2191" y="3501"/>
                    <a:pt x="2084" y="3417"/>
                  </a:cubicBezTo>
                  <a:lnTo>
                    <a:pt x="1310" y="2655"/>
                  </a:lnTo>
                  <a:lnTo>
                    <a:pt x="2382" y="2501"/>
                  </a:lnTo>
                  <a:cubicBezTo>
                    <a:pt x="2513" y="2489"/>
                    <a:pt x="2632" y="2405"/>
                    <a:pt x="2692" y="2286"/>
                  </a:cubicBezTo>
                  <a:lnTo>
                    <a:pt x="3168" y="1310"/>
                  </a:lnTo>
                  <a:close/>
                  <a:moveTo>
                    <a:pt x="3156" y="0"/>
                  </a:moveTo>
                  <a:cubicBezTo>
                    <a:pt x="3001" y="0"/>
                    <a:pt x="2858" y="96"/>
                    <a:pt x="2775" y="227"/>
                  </a:cubicBezTo>
                  <a:lnTo>
                    <a:pt x="2037" y="1751"/>
                  </a:lnTo>
                  <a:lnTo>
                    <a:pt x="370" y="1989"/>
                  </a:lnTo>
                  <a:cubicBezTo>
                    <a:pt x="215" y="2001"/>
                    <a:pt x="84" y="2120"/>
                    <a:pt x="36" y="2262"/>
                  </a:cubicBezTo>
                  <a:cubicBezTo>
                    <a:pt x="1" y="2417"/>
                    <a:pt x="25" y="2584"/>
                    <a:pt x="144" y="2679"/>
                  </a:cubicBezTo>
                  <a:lnTo>
                    <a:pt x="1370" y="3846"/>
                  </a:lnTo>
                  <a:lnTo>
                    <a:pt x="1084" y="5513"/>
                  </a:lnTo>
                  <a:cubicBezTo>
                    <a:pt x="1048" y="5656"/>
                    <a:pt x="1120" y="5822"/>
                    <a:pt x="1251" y="5918"/>
                  </a:cubicBezTo>
                  <a:cubicBezTo>
                    <a:pt x="1322" y="5953"/>
                    <a:pt x="1394" y="5989"/>
                    <a:pt x="1489" y="5989"/>
                  </a:cubicBezTo>
                  <a:cubicBezTo>
                    <a:pt x="1549" y="5989"/>
                    <a:pt x="1620" y="5977"/>
                    <a:pt x="1680" y="5942"/>
                  </a:cubicBezTo>
                  <a:lnTo>
                    <a:pt x="3168" y="5156"/>
                  </a:lnTo>
                  <a:lnTo>
                    <a:pt x="4656" y="5942"/>
                  </a:lnTo>
                  <a:cubicBezTo>
                    <a:pt x="4716" y="5977"/>
                    <a:pt x="4775" y="5989"/>
                    <a:pt x="4847" y="5989"/>
                  </a:cubicBezTo>
                  <a:cubicBezTo>
                    <a:pt x="5025" y="5989"/>
                    <a:pt x="5192" y="5870"/>
                    <a:pt x="5239" y="5703"/>
                  </a:cubicBezTo>
                  <a:cubicBezTo>
                    <a:pt x="5251" y="5632"/>
                    <a:pt x="5251" y="5561"/>
                    <a:pt x="5239" y="5501"/>
                  </a:cubicBezTo>
                  <a:lnTo>
                    <a:pt x="4954" y="3858"/>
                  </a:lnTo>
                  <a:lnTo>
                    <a:pt x="6156" y="2679"/>
                  </a:lnTo>
                  <a:cubicBezTo>
                    <a:pt x="6263" y="2584"/>
                    <a:pt x="6311" y="2417"/>
                    <a:pt x="6263" y="2262"/>
                  </a:cubicBezTo>
                  <a:cubicBezTo>
                    <a:pt x="6216" y="2120"/>
                    <a:pt x="6085" y="2012"/>
                    <a:pt x="5930" y="1989"/>
                  </a:cubicBezTo>
                  <a:lnTo>
                    <a:pt x="4263" y="1751"/>
                  </a:lnTo>
                  <a:lnTo>
                    <a:pt x="3525" y="227"/>
                  </a:lnTo>
                  <a:cubicBezTo>
                    <a:pt x="3454" y="96"/>
                    <a:pt x="3311" y="0"/>
                    <a:pt x="3156" y="0"/>
                  </a:cubicBezTo>
                  <a:close/>
                </a:path>
              </a:pathLst>
            </a:custGeom>
            <a:solidFill>
              <a:schemeClr val="dk1"/>
            </a:solidFill>
            <a:ln>
              <a:noFill/>
            </a:ln>
          </p:spPr>
          <p:txBody>
            <a:bodyPr spcFirstLastPara="1" wrap="square" lIns="91425" tIns="91425" rIns="91425" bIns="91425" anchor="ctr" anchorCtr="0">
              <a:noAutofit/>
            </a:bodyPr>
            <a:lstStyle/>
            <a:p>
              <a:endParaRPr/>
            </a:p>
          </p:txBody>
        </p:sp>
      </p:grpSp>
      <p:sp>
        <p:nvSpPr>
          <p:cNvPr id="677" name="Google Shape;677;p50"/>
          <p:cNvSpPr/>
          <p:nvPr/>
        </p:nvSpPr>
        <p:spPr>
          <a:xfrm>
            <a:off x="4339779" y="4096950"/>
            <a:ext cx="142667" cy="139248"/>
          </a:xfrm>
          <a:custGeom>
            <a:avLst/>
            <a:gdLst/>
            <a:ahLst/>
            <a:cxnLst/>
            <a:rect l="l" t="t" r="r" b="b"/>
            <a:pathLst>
              <a:path w="13895" h="13562" extrusionOk="0">
                <a:moveTo>
                  <a:pt x="6930" y="6691"/>
                </a:moveTo>
                <a:cubicBezTo>
                  <a:pt x="7620" y="6691"/>
                  <a:pt x="8204" y="7275"/>
                  <a:pt x="8204" y="7977"/>
                </a:cubicBezTo>
                <a:cubicBezTo>
                  <a:pt x="8204" y="8680"/>
                  <a:pt x="7620" y="9251"/>
                  <a:pt x="6930" y="9251"/>
                </a:cubicBezTo>
                <a:cubicBezTo>
                  <a:pt x="6227" y="9251"/>
                  <a:pt x="5644" y="8668"/>
                  <a:pt x="5644" y="7977"/>
                </a:cubicBezTo>
                <a:cubicBezTo>
                  <a:pt x="5644" y="7275"/>
                  <a:pt x="6227" y="6691"/>
                  <a:pt x="6930" y="6691"/>
                </a:cubicBezTo>
                <a:close/>
                <a:moveTo>
                  <a:pt x="6930" y="1322"/>
                </a:moveTo>
                <a:lnTo>
                  <a:pt x="8573" y="4667"/>
                </a:lnTo>
                <a:cubicBezTo>
                  <a:pt x="8632" y="4786"/>
                  <a:pt x="8751" y="4882"/>
                  <a:pt x="8894" y="4894"/>
                </a:cubicBezTo>
                <a:lnTo>
                  <a:pt x="12585" y="5429"/>
                </a:lnTo>
                <a:lnTo>
                  <a:pt x="9906" y="8037"/>
                </a:lnTo>
                <a:cubicBezTo>
                  <a:pt x="9811" y="8120"/>
                  <a:pt x="9764" y="8263"/>
                  <a:pt x="9787" y="8394"/>
                </a:cubicBezTo>
                <a:lnTo>
                  <a:pt x="10406" y="12073"/>
                </a:lnTo>
                <a:lnTo>
                  <a:pt x="9049" y="11359"/>
                </a:lnTo>
                <a:cubicBezTo>
                  <a:pt x="9037" y="10656"/>
                  <a:pt x="8692" y="10025"/>
                  <a:pt x="8156" y="9644"/>
                </a:cubicBezTo>
                <a:cubicBezTo>
                  <a:pt x="8668" y="9251"/>
                  <a:pt x="9013" y="8644"/>
                  <a:pt x="9013" y="7965"/>
                </a:cubicBezTo>
                <a:cubicBezTo>
                  <a:pt x="9013" y="6810"/>
                  <a:pt x="8073" y="5882"/>
                  <a:pt x="6930" y="5882"/>
                </a:cubicBezTo>
                <a:cubicBezTo>
                  <a:pt x="5775" y="5882"/>
                  <a:pt x="4846" y="6810"/>
                  <a:pt x="4846" y="7965"/>
                </a:cubicBezTo>
                <a:cubicBezTo>
                  <a:pt x="4846" y="8644"/>
                  <a:pt x="5168" y="9251"/>
                  <a:pt x="5692" y="9644"/>
                </a:cubicBezTo>
                <a:cubicBezTo>
                  <a:pt x="5156" y="10025"/>
                  <a:pt x="4799" y="10656"/>
                  <a:pt x="4799" y="11359"/>
                </a:cubicBezTo>
                <a:lnTo>
                  <a:pt x="3441" y="12073"/>
                </a:lnTo>
                <a:lnTo>
                  <a:pt x="4072" y="8394"/>
                </a:lnTo>
                <a:cubicBezTo>
                  <a:pt x="4096" y="8263"/>
                  <a:pt x="4049" y="8120"/>
                  <a:pt x="3953" y="8037"/>
                </a:cubicBezTo>
                <a:lnTo>
                  <a:pt x="1274" y="5429"/>
                </a:lnTo>
                <a:lnTo>
                  <a:pt x="4965" y="4894"/>
                </a:lnTo>
                <a:cubicBezTo>
                  <a:pt x="5096" y="4882"/>
                  <a:pt x="5215" y="4786"/>
                  <a:pt x="5275" y="4667"/>
                </a:cubicBezTo>
                <a:lnTo>
                  <a:pt x="6930" y="1322"/>
                </a:lnTo>
                <a:close/>
                <a:moveTo>
                  <a:pt x="6928" y="10061"/>
                </a:moveTo>
                <a:cubicBezTo>
                  <a:pt x="7668" y="10061"/>
                  <a:pt x="8263" y="10663"/>
                  <a:pt x="8263" y="11394"/>
                </a:cubicBezTo>
                <a:lnTo>
                  <a:pt x="8263" y="11621"/>
                </a:lnTo>
                <a:lnTo>
                  <a:pt x="8263" y="12740"/>
                </a:lnTo>
                <a:lnTo>
                  <a:pt x="5596" y="12740"/>
                </a:lnTo>
                <a:lnTo>
                  <a:pt x="5596" y="12728"/>
                </a:lnTo>
                <a:lnTo>
                  <a:pt x="5596" y="11609"/>
                </a:lnTo>
                <a:lnTo>
                  <a:pt x="5596" y="11418"/>
                </a:lnTo>
                <a:cubicBezTo>
                  <a:pt x="5596" y="10680"/>
                  <a:pt x="6180" y="10073"/>
                  <a:pt x="6906" y="10061"/>
                </a:cubicBezTo>
                <a:cubicBezTo>
                  <a:pt x="6913" y="10061"/>
                  <a:pt x="6920" y="10061"/>
                  <a:pt x="6928" y="10061"/>
                </a:cubicBezTo>
                <a:close/>
                <a:moveTo>
                  <a:pt x="6942" y="0"/>
                </a:moveTo>
                <a:cubicBezTo>
                  <a:pt x="6787" y="0"/>
                  <a:pt x="6644" y="83"/>
                  <a:pt x="6585" y="226"/>
                </a:cubicBezTo>
                <a:lnTo>
                  <a:pt x="4668" y="4120"/>
                </a:lnTo>
                <a:lnTo>
                  <a:pt x="381" y="4751"/>
                </a:lnTo>
                <a:cubicBezTo>
                  <a:pt x="227" y="4763"/>
                  <a:pt x="96" y="4882"/>
                  <a:pt x="48" y="5025"/>
                </a:cubicBezTo>
                <a:cubicBezTo>
                  <a:pt x="0" y="5179"/>
                  <a:pt x="36" y="5346"/>
                  <a:pt x="155" y="5441"/>
                </a:cubicBezTo>
                <a:lnTo>
                  <a:pt x="3263" y="8477"/>
                </a:lnTo>
                <a:lnTo>
                  <a:pt x="2536" y="12764"/>
                </a:lnTo>
                <a:cubicBezTo>
                  <a:pt x="2501" y="12918"/>
                  <a:pt x="2560" y="13085"/>
                  <a:pt x="2703" y="13168"/>
                </a:cubicBezTo>
                <a:cubicBezTo>
                  <a:pt x="2775" y="13216"/>
                  <a:pt x="2846" y="13240"/>
                  <a:pt x="2941" y="13240"/>
                </a:cubicBezTo>
                <a:cubicBezTo>
                  <a:pt x="3001" y="13240"/>
                  <a:pt x="3072" y="13228"/>
                  <a:pt x="3132" y="13204"/>
                </a:cubicBezTo>
                <a:lnTo>
                  <a:pt x="4822" y="12311"/>
                </a:lnTo>
                <a:lnTo>
                  <a:pt x="4822" y="13157"/>
                </a:lnTo>
                <a:cubicBezTo>
                  <a:pt x="4822" y="13383"/>
                  <a:pt x="5001" y="13561"/>
                  <a:pt x="5227" y="13561"/>
                </a:cubicBezTo>
                <a:lnTo>
                  <a:pt x="8692" y="13561"/>
                </a:lnTo>
                <a:cubicBezTo>
                  <a:pt x="8918" y="13561"/>
                  <a:pt x="9097" y="13383"/>
                  <a:pt x="9097" y="13157"/>
                </a:cubicBezTo>
                <a:lnTo>
                  <a:pt x="9097" y="12275"/>
                </a:lnTo>
                <a:lnTo>
                  <a:pt x="10799" y="13168"/>
                </a:lnTo>
                <a:cubicBezTo>
                  <a:pt x="10855" y="13199"/>
                  <a:pt x="10918" y="13214"/>
                  <a:pt x="10982" y="13214"/>
                </a:cubicBezTo>
                <a:cubicBezTo>
                  <a:pt x="11067" y="13214"/>
                  <a:pt x="11153" y="13187"/>
                  <a:pt x="11228" y="13133"/>
                </a:cubicBezTo>
                <a:cubicBezTo>
                  <a:pt x="11347" y="13049"/>
                  <a:pt x="11418" y="12895"/>
                  <a:pt x="11395" y="12740"/>
                </a:cubicBezTo>
                <a:lnTo>
                  <a:pt x="10656" y="8454"/>
                </a:lnTo>
                <a:lnTo>
                  <a:pt x="13776" y="5417"/>
                </a:lnTo>
                <a:cubicBezTo>
                  <a:pt x="13847" y="5322"/>
                  <a:pt x="13895" y="5167"/>
                  <a:pt x="13835" y="5013"/>
                </a:cubicBezTo>
                <a:cubicBezTo>
                  <a:pt x="13788" y="4870"/>
                  <a:pt x="13645" y="4763"/>
                  <a:pt x="13502" y="4727"/>
                </a:cubicBezTo>
                <a:lnTo>
                  <a:pt x="9216" y="4108"/>
                </a:lnTo>
                <a:lnTo>
                  <a:pt x="7299" y="226"/>
                </a:lnTo>
                <a:cubicBezTo>
                  <a:pt x="7227" y="83"/>
                  <a:pt x="7085" y="0"/>
                  <a:pt x="6942" y="0"/>
                </a:cubicBezTo>
                <a:close/>
              </a:path>
            </a:pathLst>
          </a:custGeom>
          <a:solidFill>
            <a:schemeClr val="dk1"/>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284312487"/>
      </p:ext>
    </p:extLst>
  </p:cSld>
  <p:clrMapOvr>
    <a:masterClrMapping/>
  </p:clrMapOvr>
</p:sld>
</file>

<file path=ppt/theme/theme1.xml><?xml version="1.0" encoding="utf-8"?>
<a:theme xmlns:a="http://schemas.openxmlformats.org/drawingml/2006/main" name="Business Model Canvas by Slidesgo">
  <a:themeElements>
    <a:clrScheme name="Simple Light">
      <a:dk1>
        <a:srgbClr val="595F6B"/>
      </a:dk1>
      <a:lt1>
        <a:srgbClr val="FFFFFF"/>
      </a:lt1>
      <a:dk2>
        <a:srgbClr val="EBECF0"/>
      </a:dk2>
      <a:lt2>
        <a:srgbClr val="1658F1"/>
      </a:lt2>
      <a:accent1>
        <a:srgbClr val="36DBE0"/>
      </a:accent1>
      <a:accent2>
        <a:srgbClr val="595F6B"/>
      </a:accent2>
      <a:accent3>
        <a:srgbClr val="FFFFFF"/>
      </a:accent3>
      <a:accent4>
        <a:srgbClr val="EBECF0"/>
      </a:accent4>
      <a:accent5>
        <a:srgbClr val="1658F1"/>
      </a:accent5>
      <a:accent6>
        <a:srgbClr val="36DBE0"/>
      </a:accent6>
      <a:hlink>
        <a:srgbClr val="595F6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TotalTime>
  <Words>1408</Words>
  <Application>Microsoft Office PowerPoint</Application>
  <PresentationFormat>On-screen Show (16:9)</PresentationFormat>
  <Paragraphs>210</Paragraphs>
  <Slides>28</Slides>
  <Notes>28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Poppins</vt:lpstr>
      <vt:lpstr>Symbol</vt:lpstr>
      <vt:lpstr>Work Sans SemiBold</vt:lpstr>
      <vt:lpstr>Calibri</vt:lpstr>
      <vt:lpstr>Söhne</vt:lpstr>
      <vt:lpstr>Arial</vt:lpstr>
      <vt:lpstr>Nunito</vt:lpstr>
      <vt:lpstr>Segoe UI</vt:lpstr>
      <vt:lpstr>Work Sans</vt:lpstr>
      <vt:lpstr>Business Model Canvas by Slidesgo</vt:lpstr>
      <vt:lpstr>Machine learning model detecting fraud in insurance claims</vt:lpstr>
      <vt:lpstr>04</vt:lpstr>
      <vt:lpstr>Problem Statement  &amp; Solution</vt:lpstr>
      <vt:lpstr>Fraud occurs but can’t detect some cases</vt:lpstr>
      <vt:lpstr>Solution</vt:lpstr>
      <vt:lpstr>Why use the model detecting fraud?</vt:lpstr>
      <vt:lpstr>PowerPoint Presentation</vt:lpstr>
      <vt:lpstr>Business Model Canvas (BMC)</vt:lpstr>
      <vt:lpstr>PowerPoint Presentation</vt:lpstr>
      <vt:lpstr>Key Partners</vt:lpstr>
      <vt:lpstr>Key Activities</vt:lpstr>
      <vt:lpstr>Key Resources</vt:lpstr>
      <vt:lpstr>Value Proportions</vt:lpstr>
      <vt:lpstr>Customer Relationship</vt:lpstr>
      <vt:lpstr>Channels</vt:lpstr>
      <vt:lpstr>Customer Segments</vt:lpstr>
      <vt:lpstr>Cost Structure</vt:lpstr>
      <vt:lpstr>Revenue Streams</vt:lpstr>
      <vt:lpstr>Business Model</vt:lpstr>
      <vt:lpstr>Types of Business Models</vt:lpstr>
      <vt:lpstr>Subscription model</vt:lpstr>
      <vt:lpstr>Pay-per-use model</vt:lpstr>
      <vt:lpstr>Licensing model</vt:lpstr>
      <vt:lpstr> Consulting model </vt:lpstr>
      <vt:lpstr>Value-added services model</vt:lpstr>
      <vt:lpstr>Conclusion</vt:lpstr>
      <vt:lpstr>Summary main points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Model Canvas</dc:title>
  <dc:creator>Panupong Jindarat</dc:creator>
  <cp:lastModifiedBy>Panupong Jindarat</cp:lastModifiedBy>
  <cp:revision>17</cp:revision>
  <dcterms:modified xsi:type="dcterms:W3CDTF">2023-02-25T14:27:03Z</dcterms:modified>
</cp:coreProperties>
</file>