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41" r:id="rId4"/>
  </p:sldMasterIdLst>
  <p:notesMasterIdLst>
    <p:notesMasterId r:id="rId8"/>
  </p:notesMasterIdLst>
  <p:handoutMasterIdLst>
    <p:handoutMasterId r:id="rId9"/>
  </p:handoutMasterIdLst>
  <p:sldIdLst>
    <p:sldId id="2437" r:id="rId5"/>
    <p:sldId id="2438" r:id="rId6"/>
    <p:sldId id="243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5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3/15/20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3/15/20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85AD252-19EE-8343-85FE-3134BDCF4720}" type="slidenum">
              <a:rPr lang="en-DE"/>
              <a:t>‹#›</a:t>
            </a:fld>
            <a:endParaRPr lang="en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15438C8-AAB9-2D43-9879-4985D75C80C2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67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321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1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45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5B9E1E9-DBEF-D24C-83CF-0CD678C0B15A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A7E1D-F506-BA4F-A57B-495914F50563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A9EF9-E55F-8C46-ABA7-A55841D1F7D2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1208E152-3CFC-CF4A-89B3-9E67DBB49AC1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36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176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783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4D3D07-9094-CD4B-8635-55723ED1BB71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2C03A233-62E2-B740-A53A-DF8D1592A426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59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5C2EE-C692-594B-9C4E-18F8716403ED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684BD954-965C-CE47-A4AA-5A41A7F4E5F5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1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5E85EF16-1758-9944-9C80-F93DB0C97362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6797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3650" r:id="rId13"/>
    <p:sldLayoutId id="2147483651" r:id="rId14"/>
    <p:sldLayoutId id="2147483668" r:id="rId15"/>
    <p:sldLayoutId id="2147483660" r:id="rId16"/>
    <p:sldLayoutId id="2147483664" r:id="rId17"/>
    <p:sldLayoutId id="2147483674" r:id="rId18"/>
    <p:sldLayoutId id="2147483675" r:id="rId19"/>
    <p:sldLayoutId id="2147483673" r:id="rId20"/>
    <p:sldLayoutId id="2147483653" r:id="rId21"/>
    <p:sldLayoutId id="2147483670" r:id="rId22"/>
    <p:sldLayoutId id="2147483671" r:id="rId23"/>
    <p:sldLayoutId id="2147483672" r:id="rId24"/>
    <p:sldLayoutId id="2147483666" r:id="rId25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57F64-E114-894C-A1FA-8E197BD0B145}"/>
              </a:ext>
            </a:extLst>
          </p:cNvPr>
          <p:cNvSpPr txBox="1"/>
          <p:nvPr/>
        </p:nvSpPr>
        <p:spPr>
          <a:xfrm>
            <a:off x="1221928" y="1068070"/>
            <a:ext cx="10327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4000" b="1" u="sng">
                <a:solidFill>
                  <a:srgbClr val="C00000"/>
                </a:solidFill>
              </a:rPr>
              <a:t>REPORTLAB COMPLETE TUTORIAL</a:t>
            </a:r>
          </a:p>
          <a:p>
            <a:pPr algn="ctr"/>
            <a:endParaRPr lang="en-DE" sz="2400">
              <a:solidFill>
                <a:srgbClr val="FF0000"/>
              </a:solidFill>
            </a:endParaRPr>
          </a:p>
          <a:p>
            <a:pPr algn="ctr"/>
            <a:r>
              <a:rPr lang="en-DE" sz="4000">
                <a:solidFill>
                  <a:srgbClr val="002060"/>
                </a:solidFill>
              </a:rPr>
              <a:t>How to generate multiple tables within same pdf page using reportlab:Part 55</a:t>
            </a: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274BB9-78C5-7843-AF4A-D3082751A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67764"/>
              </p:ext>
            </p:extLst>
          </p:nvPr>
        </p:nvGraphicFramePr>
        <p:xfrm>
          <a:off x="1216454" y="719666"/>
          <a:ext cx="3528540" cy="222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135">
                  <a:extLst>
                    <a:ext uri="{9D8B030D-6E8A-4147-A177-3AD203B41FA5}">
                      <a16:colId xmlns:a16="http://schemas.microsoft.com/office/drawing/2014/main" val="3501891914"/>
                    </a:ext>
                  </a:extLst>
                </a:gridCol>
                <a:gridCol w="882135">
                  <a:extLst>
                    <a:ext uri="{9D8B030D-6E8A-4147-A177-3AD203B41FA5}">
                      <a16:colId xmlns:a16="http://schemas.microsoft.com/office/drawing/2014/main" val="783645306"/>
                    </a:ext>
                  </a:extLst>
                </a:gridCol>
                <a:gridCol w="882135">
                  <a:extLst>
                    <a:ext uri="{9D8B030D-6E8A-4147-A177-3AD203B41FA5}">
                      <a16:colId xmlns:a16="http://schemas.microsoft.com/office/drawing/2014/main" val="1815308788"/>
                    </a:ext>
                  </a:extLst>
                </a:gridCol>
                <a:gridCol w="882135">
                  <a:extLst>
                    <a:ext uri="{9D8B030D-6E8A-4147-A177-3AD203B41FA5}">
                      <a16:colId xmlns:a16="http://schemas.microsoft.com/office/drawing/2014/main" val="4119487019"/>
                    </a:ext>
                  </a:extLst>
                </a:gridCol>
              </a:tblGrid>
              <a:tr h="555311">
                <a:tc>
                  <a:txBody>
                    <a:bodyPr/>
                    <a:lstStyle/>
                    <a:p>
                      <a:r>
                        <a:rPr lang="en-D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36151"/>
                  </a:ext>
                </a:extLst>
              </a:tr>
              <a:tr h="555311">
                <a:tc>
                  <a:txBody>
                    <a:bodyPr/>
                    <a:lstStyle/>
                    <a:p>
                      <a:r>
                        <a:rPr lang="en-DE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13369"/>
                  </a:ext>
                </a:extLst>
              </a:tr>
              <a:tr h="555311">
                <a:tc>
                  <a:txBody>
                    <a:bodyPr/>
                    <a:lstStyle/>
                    <a:p>
                      <a:r>
                        <a:rPr lang="en-DE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65240"/>
                  </a:ext>
                </a:extLst>
              </a:tr>
              <a:tr h="555311">
                <a:tc>
                  <a:txBody>
                    <a:bodyPr/>
                    <a:lstStyle/>
                    <a:p>
                      <a:r>
                        <a:rPr lang="en-DE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7790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3A97896-62F0-9243-8532-84356FA73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5521"/>
              </p:ext>
            </p:extLst>
          </p:nvPr>
        </p:nvGraphicFramePr>
        <p:xfrm>
          <a:off x="5001741" y="719666"/>
          <a:ext cx="3528540" cy="222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135">
                  <a:extLst>
                    <a:ext uri="{9D8B030D-6E8A-4147-A177-3AD203B41FA5}">
                      <a16:colId xmlns:a16="http://schemas.microsoft.com/office/drawing/2014/main" val="3501891914"/>
                    </a:ext>
                  </a:extLst>
                </a:gridCol>
                <a:gridCol w="882135">
                  <a:extLst>
                    <a:ext uri="{9D8B030D-6E8A-4147-A177-3AD203B41FA5}">
                      <a16:colId xmlns:a16="http://schemas.microsoft.com/office/drawing/2014/main" val="783645306"/>
                    </a:ext>
                  </a:extLst>
                </a:gridCol>
                <a:gridCol w="882135">
                  <a:extLst>
                    <a:ext uri="{9D8B030D-6E8A-4147-A177-3AD203B41FA5}">
                      <a16:colId xmlns:a16="http://schemas.microsoft.com/office/drawing/2014/main" val="1815308788"/>
                    </a:ext>
                  </a:extLst>
                </a:gridCol>
                <a:gridCol w="882135">
                  <a:extLst>
                    <a:ext uri="{9D8B030D-6E8A-4147-A177-3AD203B41FA5}">
                      <a16:colId xmlns:a16="http://schemas.microsoft.com/office/drawing/2014/main" val="4119487019"/>
                    </a:ext>
                  </a:extLst>
                </a:gridCol>
              </a:tblGrid>
              <a:tr h="555311">
                <a:tc>
                  <a:txBody>
                    <a:bodyPr/>
                    <a:lstStyle/>
                    <a:p>
                      <a:r>
                        <a:rPr lang="en-D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36151"/>
                  </a:ext>
                </a:extLst>
              </a:tr>
              <a:tr h="555311">
                <a:tc>
                  <a:txBody>
                    <a:bodyPr/>
                    <a:lstStyle/>
                    <a:p>
                      <a:r>
                        <a:rPr lang="en-DE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13369"/>
                  </a:ext>
                </a:extLst>
              </a:tr>
              <a:tr h="555311">
                <a:tc>
                  <a:txBody>
                    <a:bodyPr/>
                    <a:lstStyle/>
                    <a:p>
                      <a:r>
                        <a:rPr lang="en-DE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65240"/>
                  </a:ext>
                </a:extLst>
              </a:tr>
              <a:tr h="555311">
                <a:tc>
                  <a:txBody>
                    <a:bodyPr/>
                    <a:lstStyle/>
                    <a:p>
                      <a:r>
                        <a:rPr lang="en-DE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779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28D423-771E-0B48-909A-2C24D51B4F6D}"/>
              </a:ext>
            </a:extLst>
          </p:cNvPr>
          <p:cNvSpPr txBox="1"/>
          <p:nvPr/>
        </p:nvSpPr>
        <p:spPr>
          <a:xfrm>
            <a:off x="1668162" y="3608173"/>
            <a:ext cx="84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highlight>
                  <a:srgbClr val="FF0000"/>
                </a:highlight>
              </a:rPr>
              <a:t>H</a:t>
            </a:r>
            <a:r>
              <a:rPr lang="en-DE">
                <a:highlight>
                  <a:srgbClr val="FF0000"/>
                </a:highlight>
              </a:rPr>
              <a:t>ow to generate multiple tables within same page using frame</a:t>
            </a:r>
          </a:p>
        </p:txBody>
      </p:sp>
    </p:spTree>
    <p:extLst>
      <p:ext uri="{BB962C8B-B14F-4D97-AF65-F5344CB8AC3E}">
        <p14:creationId xmlns:p14="http://schemas.microsoft.com/office/powerpoint/2010/main" val="161097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0113-AA04-104E-B5D9-0B1961493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79128-CF85-904E-9B4C-2B78E0B1393F}"/>
              </a:ext>
            </a:extLst>
          </p:cNvPr>
          <p:cNvSpPr/>
          <p:nvPr/>
        </p:nvSpPr>
        <p:spPr>
          <a:xfrm>
            <a:off x="1750540" y="604082"/>
            <a:ext cx="935818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from reportlab.pdfgen import canvas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from reportlab.platypus import Paragraph,Table,TableStyle,Frame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from reportlab.lib import colors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from reportlab.lib.styles import getSampleStyleSheet</a:t>
            </a:r>
          </a:p>
          <a:p>
            <a:b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</a:br>
            <a:endParaRPr lang="en-GB" sz="120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pdf=canvas.Canvas(</a:t>
            </a:r>
            <a:r>
              <a:rPr lang="en-GB" sz="1200" i="1">
                <a:solidFill>
                  <a:schemeClr val="bg1"/>
                </a:solidFill>
                <a:effectLst/>
                <a:latin typeface="Helvetica" pitchFamily="2" charset="0"/>
              </a:rPr>
              <a:t>"tutorial55.</a:t>
            </a:r>
            <a:r>
              <a:rPr lang="en-GB" sz="1200" i="1" u="sng">
                <a:solidFill>
                  <a:schemeClr val="bg1"/>
                </a:solidFill>
                <a:effectLst/>
                <a:latin typeface="Helvetica" pitchFamily="2" charset="0"/>
              </a:rPr>
              <a:t>pdf</a:t>
            </a:r>
            <a:r>
              <a:rPr lang="en-GB" sz="1200" i="1">
                <a:solidFill>
                  <a:schemeClr val="bg1"/>
                </a:solidFill>
                <a:effectLst/>
                <a:latin typeface="Helvetica" pitchFamily="2" charset="0"/>
              </a:rPr>
              <a:t>"</a:t>
            </a:r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flow_obj=[]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styles=getSampleStyleSheet()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t1=Paragraph(</a:t>
            </a:r>
            <a:r>
              <a:rPr lang="en-GB" sz="1200" i="1">
                <a:solidFill>
                  <a:schemeClr val="bg1"/>
                </a:solidFill>
                <a:effectLst/>
                <a:latin typeface="Helvetica" pitchFamily="2" charset="0"/>
              </a:rPr>
              <a:t>"table1"</a:t>
            </a:r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,style=styles[</a:t>
            </a:r>
            <a:r>
              <a:rPr lang="en-GB" sz="1200" i="1">
                <a:solidFill>
                  <a:schemeClr val="bg1"/>
                </a:solidFill>
                <a:effectLst/>
                <a:latin typeface="Helvetica" pitchFamily="2" charset="0"/>
              </a:rPr>
              <a:t>"Normal"</a:t>
            </a:r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])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flow_obj.append(t1)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t=Table([[1,2,3,4],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         [5,6,7,8],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         [9,10,11,12],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         [13,14,15,16]])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ts=TableStyle([(</a:t>
            </a:r>
            <a:r>
              <a:rPr lang="en-GB" sz="1200" i="1">
                <a:solidFill>
                  <a:schemeClr val="bg1"/>
                </a:solidFill>
                <a:effectLst/>
                <a:latin typeface="Helvetica" pitchFamily="2" charset="0"/>
              </a:rPr>
              <a:t>"GRID"</a:t>
            </a:r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,(0,0),(-1,-1),2,colors.red),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               (</a:t>
            </a:r>
            <a:r>
              <a:rPr lang="en-GB" sz="1200" i="1">
                <a:solidFill>
                  <a:schemeClr val="bg1"/>
                </a:solidFill>
                <a:effectLst/>
                <a:latin typeface="Helvetica" pitchFamily="2" charset="0"/>
              </a:rPr>
              <a:t>"BACKGROUND"</a:t>
            </a:r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,(0,0),(-1,-1),colors.yellow)])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t.setStyle(ts)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flow_obj.append(t)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frame=Frame(20,150,100,200,showBoundary=1)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frame.addFromList(flow_obj, pdf)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t1=Paragraph(</a:t>
            </a:r>
            <a:r>
              <a:rPr lang="en-GB" sz="1200" i="1">
                <a:solidFill>
                  <a:schemeClr val="bg1"/>
                </a:solidFill>
                <a:effectLst/>
                <a:latin typeface="Helvetica" pitchFamily="2" charset="0"/>
              </a:rPr>
              <a:t>"table2"</a:t>
            </a:r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,style=styles[</a:t>
            </a:r>
            <a:r>
              <a:rPr lang="en-GB" sz="1200" i="1">
                <a:solidFill>
                  <a:schemeClr val="bg1"/>
                </a:solidFill>
                <a:effectLst/>
                <a:latin typeface="Helvetica" pitchFamily="2" charset="0"/>
              </a:rPr>
              <a:t>"Normal"</a:t>
            </a:r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])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flow_obj.append(t1)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flow_obj.append(t)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frame=Frame(130,150,100,200,showBoundary=1)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frame.addFromList(flow_obj, pdf)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t1=Paragraph(</a:t>
            </a:r>
            <a:r>
              <a:rPr lang="en-GB" sz="1200" i="1">
                <a:solidFill>
                  <a:schemeClr val="bg1"/>
                </a:solidFill>
                <a:effectLst/>
                <a:latin typeface="Helvetica" pitchFamily="2" charset="0"/>
              </a:rPr>
              <a:t>"table3"</a:t>
            </a:r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,style=styles[</a:t>
            </a:r>
            <a:r>
              <a:rPr lang="en-GB" sz="1200" i="1">
                <a:solidFill>
                  <a:schemeClr val="bg1"/>
                </a:solidFill>
                <a:effectLst/>
                <a:latin typeface="Helvetica" pitchFamily="2" charset="0"/>
              </a:rPr>
              <a:t>"Normal"</a:t>
            </a:r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])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flow_obj.append(t1)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flow_obj.append(t)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frame=Frame(240,150,100,200,showBoundary=1)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frame.addFromList(flow_obj, pdf)</a:t>
            </a:r>
          </a:p>
          <a:p>
            <a:r>
              <a:rPr lang="en-GB" sz="1200">
                <a:solidFill>
                  <a:schemeClr val="bg1"/>
                </a:solidFill>
                <a:effectLst/>
                <a:latin typeface="Helvetica" pitchFamily="2" charset="0"/>
              </a:rPr>
              <a:t>pdf.save()</a:t>
            </a:r>
          </a:p>
        </p:txBody>
      </p:sp>
    </p:spTree>
    <p:extLst>
      <p:ext uri="{BB962C8B-B14F-4D97-AF65-F5344CB8AC3E}">
        <p14:creationId xmlns:p14="http://schemas.microsoft.com/office/powerpoint/2010/main" val="2396425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Macintosh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Gill Sans</vt:lpstr>
      <vt:lpstr>Helvetica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2020-03-15T08:06:16Z</dcterms:created>
  <dcterms:modified xsi:type="dcterms:W3CDTF">2020-03-15T08:09:55Z</dcterms:modified>
</cp:coreProperties>
</file>