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2"/>
  </p:notesMasterIdLst>
  <p:sldIdLst>
    <p:sldId id="291" r:id="rId2"/>
    <p:sldId id="275" r:id="rId3"/>
    <p:sldId id="287" r:id="rId4"/>
    <p:sldId id="276" r:id="rId5"/>
    <p:sldId id="277" r:id="rId6"/>
    <p:sldId id="325" r:id="rId7"/>
    <p:sldId id="300" r:id="rId8"/>
    <p:sldId id="310" r:id="rId9"/>
    <p:sldId id="311" r:id="rId10"/>
    <p:sldId id="312" r:id="rId11"/>
    <p:sldId id="302" r:id="rId12"/>
    <p:sldId id="313" r:id="rId13"/>
    <p:sldId id="260" r:id="rId14"/>
    <p:sldId id="261" r:id="rId15"/>
    <p:sldId id="271" r:id="rId16"/>
    <p:sldId id="304" r:id="rId17"/>
    <p:sldId id="268" r:id="rId18"/>
    <p:sldId id="264" r:id="rId19"/>
    <p:sldId id="306" r:id="rId20"/>
    <p:sldId id="269" r:id="rId21"/>
    <p:sldId id="322" r:id="rId22"/>
    <p:sldId id="321" r:id="rId23"/>
    <p:sldId id="284" r:id="rId24"/>
    <p:sldId id="326" r:id="rId25"/>
    <p:sldId id="317" r:id="rId26"/>
    <p:sldId id="324" r:id="rId27"/>
    <p:sldId id="281" r:id="rId28"/>
    <p:sldId id="296" r:id="rId29"/>
    <p:sldId id="280" r:id="rId30"/>
    <p:sldId id="32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E7F1"/>
    <a:srgbClr val="4F81BD"/>
    <a:srgbClr val="B7C3DF"/>
    <a:srgbClr val="90A6D8"/>
    <a:srgbClr val="E9EDF4"/>
    <a:srgbClr val="899CCD"/>
    <a:srgbClr val="FFFFFF"/>
    <a:srgbClr val="E5E9F3"/>
    <a:srgbClr val="969696"/>
    <a:srgbClr val="B9C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5" d="100"/>
          <a:sy n="85" d="100"/>
        </p:scale>
        <p:origin x="52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736220594145106E-2"/>
          <c:y val="0.24113299003273395"/>
          <c:w val="0.90326365708385969"/>
          <c:h val="0.517406496382057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emrQA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F1 Score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95-42C8-AA08-5950B5B067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SQuAD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F1 Score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95-42C8-AA08-5950B5B067B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97205192"/>
        <c:axId val="997212080"/>
      </c:barChart>
      <c:catAx>
        <c:axId val="997205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212080"/>
        <c:crosses val="autoZero"/>
        <c:auto val="1"/>
        <c:lblAlgn val="ctr"/>
        <c:lblOffset val="100"/>
        <c:noMultiLvlLbl val="0"/>
      </c:catAx>
      <c:valAx>
        <c:axId val="99721208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997205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388007872474163"/>
          <c:y val="9.6474985959103636E-4"/>
          <c:w val="0.84611992127525837"/>
          <c:h val="0.1920189964749314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472023871379577E-2"/>
          <c:y val="0.35884905579722565"/>
          <c:w val="0.84684238654414257"/>
          <c:h val="0.438764791537973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emrQA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16-4B31-B138-5ED02B3BCA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ATIS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16-4B31-B138-5ED02B3BCA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GeoQuery</c:v>
                </c:pt>
              </c:strCache>
            </c:strRef>
          </c:tx>
          <c:spPr>
            <a:solidFill>
              <a:schemeClr val="accent6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16-4B31-B138-5ED02B3BCA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A621-434D-9D89-167ACE5131D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52126312"/>
        <c:axId val="952130248"/>
      </c:barChart>
      <c:catAx>
        <c:axId val="952126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130248"/>
        <c:crosses val="autoZero"/>
        <c:auto val="1"/>
        <c:lblAlgn val="ctr"/>
        <c:lblOffset val="100"/>
        <c:noMultiLvlLbl val="0"/>
      </c:catAx>
      <c:valAx>
        <c:axId val="9521302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952126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3"/>
        <c:delete val="1"/>
      </c:legendEntry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1276A0-AF78-4A95-8E9D-7D5554511E0B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65DC9035-8918-453C-9253-460C0089ECEA}">
      <dgm:prSet phldrT="[Text]" custT="1"/>
      <dgm:spPr>
        <a:solidFill>
          <a:srgbClr val="90A6D8"/>
        </a:solidFill>
      </dgm:spPr>
      <dgm:t>
        <a:bodyPr/>
        <a:lstStyle/>
        <a:p>
          <a:r>
            <a:rPr lang="en-US" sz="2200" dirty="0"/>
            <a:t>Open Domain</a:t>
          </a:r>
        </a:p>
      </dgm:t>
    </dgm:pt>
    <dgm:pt modelId="{BB5C76EF-70BE-415D-B9C5-9A0038DC306A}" type="parTrans" cxnId="{F1480DCD-5E77-477F-B020-0DB4AE91D69A}">
      <dgm:prSet/>
      <dgm:spPr/>
      <dgm:t>
        <a:bodyPr/>
        <a:lstStyle/>
        <a:p>
          <a:endParaRPr lang="en-US"/>
        </a:p>
      </dgm:t>
    </dgm:pt>
    <dgm:pt modelId="{89962824-EDF3-4898-8571-4E57ED7935CB}" type="sibTrans" cxnId="{F1480DCD-5E77-477F-B020-0DB4AE91D69A}">
      <dgm:prSet/>
      <dgm:spPr/>
      <dgm:t>
        <a:bodyPr/>
        <a:lstStyle/>
        <a:p>
          <a:endParaRPr lang="en-US"/>
        </a:p>
      </dgm:t>
    </dgm:pt>
    <dgm:pt modelId="{DFED0A7F-FF25-402C-8F5C-B9012254D778}">
      <dgm:prSet phldrT="[Text]" custT="1"/>
      <dgm:spPr>
        <a:solidFill>
          <a:srgbClr val="E3E7F1"/>
        </a:solidFill>
      </dgm:spPr>
      <dgm:t>
        <a:bodyPr/>
        <a:lstStyle/>
        <a:p>
          <a:endParaRPr lang="en-US" sz="2400" dirty="0"/>
        </a:p>
        <a:p>
          <a:r>
            <a:rPr lang="en-US" sz="2200" dirty="0"/>
            <a:t>EMR</a:t>
          </a:r>
        </a:p>
      </dgm:t>
    </dgm:pt>
    <dgm:pt modelId="{FD5FA607-8BC1-491C-8289-8952911464E4}" type="sibTrans" cxnId="{C30A7375-9451-473D-A5DB-500EC578FF6A}">
      <dgm:prSet/>
      <dgm:spPr/>
      <dgm:t>
        <a:bodyPr/>
        <a:lstStyle/>
        <a:p>
          <a:endParaRPr lang="en-US"/>
        </a:p>
      </dgm:t>
    </dgm:pt>
    <dgm:pt modelId="{4386E77F-9C2F-44E9-9BB6-61B1166065FB}" type="parTrans" cxnId="{C30A7375-9451-473D-A5DB-500EC578FF6A}">
      <dgm:prSet/>
      <dgm:spPr/>
      <dgm:t>
        <a:bodyPr/>
        <a:lstStyle/>
        <a:p>
          <a:endParaRPr lang="en-US"/>
        </a:p>
      </dgm:t>
    </dgm:pt>
    <dgm:pt modelId="{8665A72B-F123-4DBF-B5D0-EAC4756879BE}">
      <dgm:prSet phldrT="[Text]" custT="1"/>
      <dgm:spPr>
        <a:solidFill>
          <a:srgbClr val="B7C3DF"/>
        </a:solidFill>
      </dgm:spPr>
      <dgm:t>
        <a:bodyPr/>
        <a:lstStyle/>
        <a:p>
          <a:r>
            <a:rPr lang="en-US" sz="2200" dirty="0"/>
            <a:t>Closed Domain</a:t>
          </a:r>
        </a:p>
      </dgm:t>
    </dgm:pt>
    <dgm:pt modelId="{3625C3E8-71A2-4C91-9940-A402EF1EFB88}" type="sibTrans" cxnId="{A5B73D85-6004-4BCF-B8E8-74FFE4D9C5CD}">
      <dgm:prSet/>
      <dgm:spPr/>
      <dgm:t>
        <a:bodyPr/>
        <a:lstStyle/>
        <a:p>
          <a:endParaRPr lang="en-US"/>
        </a:p>
      </dgm:t>
    </dgm:pt>
    <dgm:pt modelId="{9C705DCF-BA2F-4579-9C65-1047826424B7}" type="parTrans" cxnId="{A5B73D85-6004-4BCF-B8E8-74FFE4D9C5CD}">
      <dgm:prSet/>
      <dgm:spPr/>
      <dgm:t>
        <a:bodyPr/>
        <a:lstStyle/>
        <a:p>
          <a:endParaRPr lang="en-US"/>
        </a:p>
      </dgm:t>
    </dgm:pt>
    <dgm:pt modelId="{32641B01-8430-4BE0-9E2D-EC03174989C7}" type="pres">
      <dgm:prSet presAssocID="{0E1276A0-AF78-4A95-8E9D-7D5554511E0B}" presName="Name0" presStyleCnt="0">
        <dgm:presLayoutVars>
          <dgm:dir/>
          <dgm:animLvl val="lvl"/>
          <dgm:resizeHandles val="exact"/>
        </dgm:presLayoutVars>
      </dgm:prSet>
      <dgm:spPr/>
    </dgm:pt>
    <dgm:pt modelId="{DA982DE8-BAE5-48E5-A251-38167DF3DAE4}" type="pres">
      <dgm:prSet presAssocID="{DFED0A7F-FF25-402C-8F5C-B9012254D778}" presName="Name8" presStyleCnt="0"/>
      <dgm:spPr/>
    </dgm:pt>
    <dgm:pt modelId="{6C769DF7-8EC8-4F3D-A835-536D6B5ABF74}" type="pres">
      <dgm:prSet presAssocID="{DFED0A7F-FF25-402C-8F5C-B9012254D778}" presName="level" presStyleLbl="node1" presStyleIdx="0" presStyleCnt="3">
        <dgm:presLayoutVars>
          <dgm:chMax val="1"/>
          <dgm:bulletEnabled val="1"/>
        </dgm:presLayoutVars>
      </dgm:prSet>
      <dgm:spPr/>
    </dgm:pt>
    <dgm:pt modelId="{25E226A8-997A-4744-A76B-45432AEEC085}" type="pres">
      <dgm:prSet presAssocID="{DFED0A7F-FF25-402C-8F5C-B9012254D77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EC2BD3D-DA4A-415B-87AF-F0E56C03B260}" type="pres">
      <dgm:prSet presAssocID="{8665A72B-F123-4DBF-B5D0-EAC4756879BE}" presName="Name8" presStyleCnt="0"/>
      <dgm:spPr/>
    </dgm:pt>
    <dgm:pt modelId="{1AA7C53F-0783-4ED0-B91E-00037411A2BE}" type="pres">
      <dgm:prSet presAssocID="{8665A72B-F123-4DBF-B5D0-EAC4756879BE}" presName="level" presStyleLbl="node1" presStyleIdx="1" presStyleCnt="3">
        <dgm:presLayoutVars>
          <dgm:chMax val="1"/>
          <dgm:bulletEnabled val="1"/>
        </dgm:presLayoutVars>
      </dgm:prSet>
      <dgm:spPr/>
    </dgm:pt>
    <dgm:pt modelId="{50B729BF-E922-4EC8-AD15-67566D11A644}" type="pres">
      <dgm:prSet presAssocID="{8665A72B-F123-4DBF-B5D0-EAC4756879B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4108F0-85D2-41AE-BEA1-F21FF9D98AF1}" type="pres">
      <dgm:prSet presAssocID="{65DC9035-8918-453C-9253-460C0089ECEA}" presName="Name8" presStyleCnt="0"/>
      <dgm:spPr/>
    </dgm:pt>
    <dgm:pt modelId="{D042BC7A-BC37-4727-8BA3-9C1EAB9E9532}" type="pres">
      <dgm:prSet presAssocID="{65DC9035-8918-453C-9253-460C0089ECEA}" presName="level" presStyleLbl="node1" presStyleIdx="2" presStyleCnt="3" custScaleY="162275">
        <dgm:presLayoutVars>
          <dgm:chMax val="1"/>
          <dgm:bulletEnabled val="1"/>
        </dgm:presLayoutVars>
      </dgm:prSet>
      <dgm:spPr/>
    </dgm:pt>
    <dgm:pt modelId="{78AEAE6E-8664-470E-9D33-FEE25E12BADC}" type="pres">
      <dgm:prSet presAssocID="{65DC9035-8918-453C-9253-460C0089ECE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F044C2A-1630-49BE-891B-66F87A5E07E7}" type="presOf" srcId="{0E1276A0-AF78-4A95-8E9D-7D5554511E0B}" destId="{32641B01-8430-4BE0-9E2D-EC03174989C7}" srcOrd="0" destOrd="0" presId="urn:microsoft.com/office/officeart/2005/8/layout/pyramid1"/>
    <dgm:cxn modelId="{BEE5283B-F8EE-4F60-9B49-CA042F6DED8D}" type="presOf" srcId="{65DC9035-8918-453C-9253-460C0089ECEA}" destId="{D042BC7A-BC37-4727-8BA3-9C1EAB9E9532}" srcOrd="0" destOrd="0" presId="urn:microsoft.com/office/officeart/2005/8/layout/pyramid1"/>
    <dgm:cxn modelId="{58941B6F-92A9-415A-94A6-65EBABD53EC5}" type="presOf" srcId="{8665A72B-F123-4DBF-B5D0-EAC4756879BE}" destId="{1AA7C53F-0783-4ED0-B91E-00037411A2BE}" srcOrd="0" destOrd="0" presId="urn:microsoft.com/office/officeart/2005/8/layout/pyramid1"/>
    <dgm:cxn modelId="{C30A7375-9451-473D-A5DB-500EC578FF6A}" srcId="{0E1276A0-AF78-4A95-8E9D-7D5554511E0B}" destId="{DFED0A7F-FF25-402C-8F5C-B9012254D778}" srcOrd="0" destOrd="0" parTransId="{4386E77F-9C2F-44E9-9BB6-61B1166065FB}" sibTransId="{FD5FA607-8BC1-491C-8289-8952911464E4}"/>
    <dgm:cxn modelId="{71591F82-FC31-427D-B933-D03B96F60C66}" type="presOf" srcId="{DFED0A7F-FF25-402C-8F5C-B9012254D778}" destId="{25E226A8-997A-4744-A76B-45432AEEC085}" srcOrd="1" destOrd="0" presId="urn:microsoft.com/office/officeart/2005/8/layout/pyramid1"/>
    <dgm:cxn modelId="{A5B73D85-6004-4BCF-B8E8-74FFE4D9C5CD}" srcId="{0E1276A0-AF78-4A95-8E9D-7D5554511E0B}" destId="{8665A72B-F123-4DBF-B5D0-EAC4756879BE}" srcOrd="1" destOrd="0" parTransId="{9C705DCF-BA2F-4579-9C65-1047826424B7}" sibTransId="{3625C3E8-71A2-4C91-9940-A402EF1EFB88}"/>
    <dgm:cxn modelId="{D8D8C78D-B0A8-4475-B137-B26AA1779281}" type="presOf" srcId="{8665A72B-F123-4DBF-B5D0-EAC4756879BE}" destId="{50B729BF-E922-4EC8-AD15-67566D11A644}" srcOrd="1" destOrd="0" presId="urn:microsoft.com/office/officeart/2005/8/layout/pyramid1"/>
    <dgm:cxn modelId="{43BA8CB4-5F6D-4C04-A19B-72F80D327763}" type="presOf" srcId="{65DC9035-8918-453C-9253-460C0089ECEA}" destId="{78AEAE6E-8664-470E-9D33-FEE25E12BADC}" srcOrd="1" destOrd="0" presId="urn:microsoft.com/office/officeart/2005/8/layout/pyramid1"/>
    <dgm:cxn modelId="{E4296CC8-1999-48C8-A4F0-DF6C7D1DA77A}" type="presOf" srcId="{DFED0A7F-FF25-402C-8F5C-B9012254D778}" destId="{6C769DF7-8EC8-4F3D-A835-536D6B5ABF74}" srcOrd="0" destOrd="0" presId="urn:microsoft.com/office/officeart/2005/8/layout/pyramid1"/>
    <dgm:cxn modelId="{F1480DCD-5E77-477F-B020-0DB4AE91D69A}" srcId="{0E1276A0-AF78-4A95-8E9D-7D5554511E0B}" destId="{65DC9035-8918-453C-9253-460C0089ECEA}" srcOrd="2" destOrd="0" parTransId="{BB5C76EF-70BE-415D-B9C5-9A0038DC306A}" sibTransId="{89962824-EDF3-4898-8571-4E57ED7935CB}"/>
    <dgm:cxn modelId="{960DB34C-1188-4048-90B7-F7EFA60958AD}" type="presParOf" srcId="{32641B01-8430-4BE0-9E2D-EC03174989C7}" destId="{DA982DE8-BAE5-48E5-A251-38167DF3DAE4}" srcOrd="0" destOrd="0" presId="urn:microsoft.com/office/officeart/2005/8/layout/pyramid1"/>
    <dgm:cxn modelId="{85EB01D6-655F-4753-BF27-0DAFAF68F1C4}" type="presParOf" srcId="{DA982DE8-BAE5-48E5-A251-38167DF3DAE4}" destId="{6C769DF7-8EC8-4F3D-A835-536D6B5ABF74}" srcOrd="0" destOrd="0" presId="urn:microsoft.com/office/officeart/2005/8/layout/pyramid1"/>
    <dgm:cxn modelId="{E9CDC751-E531-496B-B9A4-9211B2FC0443}" type="presParOf" srcId="{DA982DE8-BAE5-48E5-A251-38167DF3DAE4}" destId="{25E226A8-997A-4744-A76B-45432AEEC085}" srcOrd="1" destOrd="0" presId="urn:microsoft.com/office/officeart/2005/8/layout/pyramid1"/>
    <dgm:cxn modelId="{D9967A29-3E67-4232-B60A-D748C707A1ED}" type="presParOf" srcId="{32641B01-8430-4BE0-9E2D-EC03174989C7}" destId="{7EC2BD3D-DA4A-415B-87AF-F0E56C03B260}" srcOrd="1" destOrd="0" presId="urn:microsoft.com/office/officeart/2005/8/layout/pyramid1"/>
    <dgm:cxn modelId="{31EB60A7-F11F-4328-AC63-736688431DFF}" type="presParOf" srcId="{7EC2BD3D-DA4A-415B-87AF-F0E56C03B260}" destId="{1AA7C53F-0783-4ED0-B91E-00037411A2BE}" srcOrd="0" destOrd="0" presId="urn:microsoft.com/office/officeart/2005/8/layout/pyramid1"/>
    <dgm:cxn modelId="{D85CC25B-D0B2-4AF9-8BA5-C4E78E37E4C4}" type="presParOf" srcId="{7EC2BD3D-DA4A-415B-87AF-F0E56C03B260}" destId="{50B729BF-E922-4EC8-AD15-67566D11A644}" srcOrd="1" destOrd="0" presId="urn:microsoft.com/office/officeart/2005/8/layout/pyramid1"/>
    <dgm:cxn modelId="{EF157CB2-090C-4AED-9A39-DD377C15F51D}" type="presParOf" srcId="{32641B01-8430-4BE0-9E2D-EC03174989C7}" destId="{584108F0-85D2-41AE-BEA1-F21FF9D98AF1}" srcOrd="2" destOrd="0" presId="urn:microsoft.com/office/officeart/2005/8/layout/pyramid1"/>
    <dgm:cxn modelId="{797D2526-9D59-453C-8F74-03C8B68B8351}" type="presParOf" srcId="{584108F0-85D2-41AE-BEA1-F21FF9D98AF1}" destId="{D042BC7A-BC37-4727-8BA3-9C1EAB9E9532}" srcOrd="0" destOrd="0" presId="urn:microsoft.com/office/officeart/2005/8/layout/pyramid1"/>
    <dgm:cxn modelId="{EBFB4D39-BF7C-4750-A9CA-4891E7F82DD8}" type="presParOf" srcId="{584108F0-85D2-41AE-BEA1-F21FF9D98AF1}" destId="{78AEAE6E-8664-470E-9D33-FEE25E12BAD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4899DD-EF29-47E7-A987-9C1461C08FE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C293F1-05F0-4BF4-9FA8-3C6E2E5CF431}">
      <dgm:prSet phldrT="[Text]" custT="1"/>
      <dgm:spPr>
        <a:solidFill>
          <a:srgbClr val="4F81BD"/>
        </a:solidFill>
      </dgm:spPr>
      <dgm:t>
        <a:bodyPr/>
        <a:lstStyle/>
        <a:p>
          <a:r>
            <a:rPr lang="en-US" sz="2000" dirty="0"/>
            <a:t>Question templates</a:t>
          </a:r>
        </a:p>
      </dgm:t>
    </dgm:pt>
    <dgm:pt modelId="{95A4411C-F6AD-4306-8479-A194B3AB04BD}" type="parTrans" cxnId="{BD16AB4A-45B2-44D5-96D0-4E1A24A1E135}">
      <dgm:prSet/>
      <dgm:spPr/>
      <dgm:t>
        <a:bodyPr/>
        <a:lstStyle/>
        <a:p>
          <a:endParaRPr lang="en-US"/>
        </a:p>
      </dgm:t>
    </dgm:pt>
    <dgm:pt modelId="{57866B99-CBFD-43C5-9315-EEEA26DF8742}" type="sibTrans" cxnId="{BD16AB4A-45B2-44D5-96D0-4E1A24A1E135}">
      <dgm:prSet/>
      <dgm:spPr/>
      <dgm:t>
        <a:bodyPr/>
        <a:lstStyle/>
        <a:p>
          <a:endParaRPr lang="en-US"/>
        </a:p>
      </dgm:t>
    </dgm:pt>
    <dgm:pt modelId="{D3EC623E-B6D9-42D9-8695-1DD35A7C7FFE}">
      <dgm:prSet phldrT="[Text]" custT="1"/>
      <dgm:spPr>
        <a:solidFill>
          <a:srgbClr val="4F81BD"/>
        </a:solidFill>
      </dgm:spPr>
      <dgm:t>
        <a:bodyPr/>
        <a:lstStyle/>
        <a:p>
          <a:r>
            <a:rPr lang="en-US" sz="2000" dirty="0"/>
            <a:t>Question – logical form pairs</a:t>
          </a:r>
        </a:p>
      </dgm:t>
    </dgm:pt>
    <dgm:pt modelId="{F16FD37F-C144-4327-A62E-BDEE77DB5E20}" type="parTrans" cxnId="{551FDBAC-2EE7-420E-AE9E-5CBB9915989F}">
      <dgm:prSet/>
      <dgm:spPr/>
      <dgm:t>
        <a:bodyPr/>
        <a:lstStyle/>
        <a:p>
          <a:endParaRPr lang="en-US"/>
        </a:p>
      </dgm:t>
    </dgm:pt>
    <dgm:pt modelId="{4D678B2B-64EE-45A1-9DFF-AF2D730B3144}" type="sibTrans" cxnId="{551FDBAC-2EE7-420E-AE9E-5CBB9915989F}">
      <dgm:prSet/>
      <dgm:spPr/>
      <dgm:t>
        <a:bodyPr/>
        <a:lstStyle/>
        <a:p>
          <a:endParaRPr lang="en-US"/>
        </a:p>
      </dgm:t>
    </dgm:pt>
    <dgm:pt modelId="{9D8B4A7C-0F46-498C-A80B-DB8E28761EC4}">
      <dgm:prSet phldrT="[Text]" custT="1"/>
      <dgm:spPr>
        <a:solidFill>
          <a:srgbClr val="4F81BD"/>
        </a:solidFill>
      </dgm:spPr>
      <dgm:t>
        <a:bodyPr/>
        <a:lstStyle/>
        <a:p>
          <a:r>
            <a:rPr lang="en-US" sz="2000" dirty="0"/>
            <a:t>Logical form templates</a:t>
          </a:r>
        </a:p>
      </dgm:t>
    </dgm:pt>
    <dgm:pt modelId="{1032B9DD-345F-4C04-AE1F-EAF30BA6257F}" type="sibTrans" cxnId="{2D6A4880-27D3-4B4E-9D46-3437C4A61F69}">
      <dgm:prSet/>
      <dgm:spPr/>
      <dgm:t>
        <a:bodyPr/>
        <a:lstStyle/>
        <a:p>
          <a:endParaRPr lang="en-US"/>
        </a:p>
      </dgm:t>
    </dgm:pt>
    <dgm:pt modelId="{828C2404-2092-42E9-AB0A-BDCC666ABD86}" type="parTrans" cxnId="{2D6A4880-27D3-4B4E-9D46-3437C4A61F69}">
      <dgm:prSet/>
      <dgm:spPr/>
      <dgm:t>
        <a:bodyPr/>
        <a:lstStyle/>
        <a:p>
          <a:endParaRPr lang="en-US"/>
        </a:p>
      </dgm:t>
    </dgm:pt>
    <dgm:pt modelId="{D615A69D-A3C2-4046-8753-99D2FDF43994}">
      <dgm:prSet phldrT="[Text]" custT="1"/>
      <dgm:spPr>
        <a:solidFill>
          <a:srgbClr val="4F81BD"/>
        </a:solidFill>
      </dgm:spPr>
      <dgm:t>
        <a:bodyPr/>
        <a:lstStyle/>
        <a:p>
          <a:r>
            <a:rPr lang="en-US" sz="2000" dirty="0"/>
            <a:t>Question – answer pairs</a:t>
          </a:r>
        </a:p>
      </dgm:t>
    </dgm:pt>
    <dgm:pt modelId="{0D941227-696D-4AD8-AE0D-EB83108E921E}" type="sibTrans" cxnId="{FA5F509B-79A6-4DE5-BF2D-E00B78455270}">
      <dgm:prSet/>
      <dgm:spPr/>
      <dgm:t>
        <a:bodyPr/>
        <a:lstStyle/>
        <a:p>
          <a:endParaRPr lang="en-US"/>
        </a:p>
      </dgm:t>
    </dgm:pt>
    <dgm:pt modelId="{5CFFC05C-80CC-4C6B-9759-3CDDE4D90973}" type="parTrans" cxnId="{FA5F509B-79A6-4DE5-BF2D-E00B78455270}">
      <dgm:prSet/>
      <dgm:spPr/>
      <dgm:t>
        <a:bodyPr/>
        <a:lstStyle/>
        <a:p>
          <a:endParaRPr lang="en-US"/>
        </a:p>
      </dgm:t>
    </dgm:pt>
    <dgm:pt modelId="{51081F09-CFA5-4AEF-87E4-E236441B5EF5}" type="pres">
      <dgm:prSet presAssocID="{C74899DD-EF29-47E7-A987-9C1461C08FE1}" presName="Name0" presStyleCnt="0">
        <dgm:presLayoutVars>
          <dgm:chMax val="7"/>
          <dgm:chPref val="7"/>
          <dgm:dir/>
        </dgm:presLayoutVars>
      </dgm:prSet>
      <dgm:spPr/>
    </dgm:pt>
    <dgm:pt modelId="{8189AEDE-1572-45D7-A0B7-E65F0FC97ECA}" type="pres">
      <dgm:prSet presAssocID="{C74899DD-EF29-47E7-A987-9C1461C08FE1}" presName="Name1" presStyleCnt="0"/>
      <dgm:spPr/>
    </dgm:pt>
    <dgm:pt modelId="{EAFB9016-823E-466A-AF8E-E43DF1B42797}" type="pres">
      <dgm:prSet presAssocID="{C74899DD-EF29-47E7-A987-9C1461C08FE1}" presName="cycle" presStyleCnt="0"/>
      <dgm:spPr/>
    </dgm:pt>
    <dgm:pt modelId="{50EC75C4-1CB9-4490-8563-2C7DD407C26B}" type="pres">
      <dgm:prSet presAssocID="{C74899DD-EF29-47E7-A987-9C1461C08FE1}" presName="srcNode" presStyleLbl="node1" presStyleIdx="0" presStyleCnt="4"/>
      <dgm:spPr/>
    </dgm:pt>
    <dgm:pt modelId="{52366A8E-BA8A-4832-8D43-1E29CD8354E2}" type="pres">
      <dgm:prSet presAssocID="{C74899DD-EF29-47E7-A987-9C1461C08FE1}" presName="conn" presStyleLbl="parChTrans1D2" presStyleIdx="0" presStyleCnt="1"/>
      <dgm:spPr/>
    </dgm:pt>
    <dgm:pt modelId="{2E003E7C-B347-4292-9A56-10ED2184B160}" type="pres">
      <dgm:prSet presAssocID="{C74899DD-EF29-47E7-A987-9C1461C08FE1}" presName="extraNode" presStyleLbl="node1" presStyleIdx="0" presStyleCnt="4"/>
      <dgm:spPr/>
    </dgm:pt>
    <dgm:pt modelId="{37EC85DF-0E96-487E-8ACB-F37FE2F41223}" type="pres">
      <dgm:prSet presAssocID="{C74899DD-EF29-47E7-A987-9C1461C08FE1}" presName="dstNode" presStyleLbl="node1" presStyleIdx="0" presStyleCnt="4"/>
      <dgm:spPr/>
    </dgm:pt>
    <dgm:pt modelId="{14674E5D-12AB-4C82-90CA-73BCCFAFBFAD}" type="pres">
      <dgm:prSet presAssocID="{8DC293F1-05F0-4BF4-9FA8-3C6E2E5CF431}" presName="text_1" presStyleLbl="node1" presStyleIdx="0" presStyleCnt="4" custScaleX="52911" custScaleY="106280" custLinFactNeighborX="-21167" custLinFactNeighborY="-1736">
        <dgm:presLayoutVars>
          <dgm:bulletEnabled val="1"/>
        </dgm:presLayoutVars>
      </dgm:prSet>
      <dgm:spPr/>
    </dgm:pt>
    <dgm:pt modelId="{6EBB7BF1-7225-43A9-A691-E9CF0BB0C52D}" type="pres">
      <dgm:prSet presAssocID="{8DC293F1-05F0-4BF4-9FA8-3C6E2E5CF431}" presName="accent_1" presStyleCnt="0"/>
      <dgm:spPr/>
    </dgm:pt>
    <dgm:pt modelId="{C035F1EB-1F96-4F9D-8422-0756AFA94C40}" type="pres">
      <dgm:prSet presAssocID="{8DC293F1-05F0-4BF4-9FA8-3C6E2E5CF431}" presName="accentRepeatNode" presStyleLbl="solidFgAcc1" presStyleIdx="0" presStyleCnt="4"/>
      <dgm:spPr/>
    </dgm:pt>
    <dgm:pt modelId="{44F4AC9A-560E-416F-846F-3843046A6E6C}" type="pres">
      <dgm:prSet presAssocID="{9D8B4A7C-0F46-498C-A80B-DB8E28761EC4}" presName="text_2" presStyleLbl="node1" presStyleIdx="1" presStyleCnt="4" custScaleX="55944" custLinFactNeighborX="-21316" custLinFactNeighborY="-1737">
        <dgm:presLayoutVars>
          <dgm:bulletEnabled val="1"/>
        </dgm:presLayoutVars>
      </dgm:prSet>
      <dgm:spPr/>
    </dgm:pt>
    <dgm:pt modelId="{44495AE7-D246-4E4E-AEA5-37834C175CC5}" type="pres">
      <dgm:prSet presAssocID="{9D8B4A7C-0F46-498C-A80B-DB8E28761EC4}" presName="accent_2" presStyleCnt="0"/>
      <dgm:spPr/>
    </dgm:pt>
    <dgm:pt modelId="{EE72F4D5-C841-4700-9326-6347DAC5E0FF}" type="pres">
      <dgm:prSet presAssocID="{9D8B4A7C-0F46-498C-A80B-DB8E28761EC4}" presName="accentRepeatNode" presStyleLbl="solidFgAcc1" presStyleIdx="1" presStyleCnt="4"/>
      <dgm:spPr/>
    </dgm:pt>
    <dgm:pt modelId="{2945899D-EFDC-4DF6-931E-955137AF228F}" type="pres">
      <dgm:prSet presAssocID="{D615A69D-A3C2-4046-8753-99D2FDF43994}" presName="text_3" presStyleLbl="node1" presStyleIdx="2" presStyleCnt="4" custScaleX="54442" custScaleY="103439" custLinFactNeighborX="-20415" custLinFactNeighborY="0">
        <dgm:presLayoutVars>
          <dgm:bulletEnabled val="1"/>
        </dgm:presLayoutVars>
      </dgm:prSet>
      <dgm:spPr/>
    </dgm:pt>
    <dgm:pt modelId="{5A88C6CB-16CF-4A6C-9C26-29D450A0BE25}" type="pres">
      <dgm:prSet presAssocID="{D615A69D-A3C2-4046-8753-99D2FDF43994}" presName="accent_3" presStyleCnt="0"/>
      <dgm:spPr/>
    </dgm:pt>
    <dgm:pt modelId="{2F192C4E-27FE-4D74-B79A-8D166A07EF4F}" type="pres">
      <dgm:prSet presAssocID="{D615A69D-A3C2-4046-8753-99D2FDF43994}" presName="accentRepeatNode" presStyleLbl="solidFgAcc1" presStyleIdx="2" presStyleCnt="4"/>
      <dgm:spPr/>
    </dgm:pt>
    <dgm:pt modelId="{79B831E4-68FB-4F61-9418-468BF17A978D}" type="pres">
      <dgm:prSet presAssocID="{D3EC623E-B6D9-42D9-8695-1DD35A7C7FFE}" presName="text_4" presStyleLbl="node1" presStyleIdx="3" presStyleCnt="4" custScaleX="57059" custLinFactNeighborX="-21231" custLinFactNeighborY="1181">
        <dgm:presLayoutVars>
          <dgm:bulletEnabled val="1"/>
        </dgm:presLayoutVars>
      </dgm:prSet>
      <dgm:spPr/>
    </dgm:pt>
    <dgm:pt modelId="{F93489A4-0EDE-4BEA-B59D-E274339D3A8A}" type="pres">
      <dgm:prSet presAssocID="{D3EC623E-B6D9-42D9-8695-1DD35A7C7FFE}" presName="accent_4" presStyleCnt="0"/>
      <dgm:spPr/>
    </dgm:pt>
    <dgm:pt modelId="{8A0BC000-18CE-41D9-A484-C6553206A250}" type="pres">
      <dgm:prSet presAssocID="{D3EC623E-B6D9-42D9-8695-1DD35A7C7FFE}" presName="accentRepeatNode" presStyleLbl="solidFgAcc1" presStyleIdx="3" presStyleCnt="4" custLinFactNeighborX="-2829"/>
      <dgm:spPr/>
    </dgm:pt>
  </dgm:ptLst>
  <dgm:cxnLst>
    <dgm:cxn modelId="{88FFDA62-3FAA-404D-B8BE-9C59ACBC59C8}" type="presOf" srcId="{C74899DD-EF29-47E7-A987-9C1461C08FE1}" destId="{51081F09-CFA5-4AEF-87E4-E236441B5EF5}" srcOrd="0" destOrd="0" presId="urn:microsoft.com/office/officeart/2008/layout/VerticalCurvedList"/>
    <dgm:cxn modelId="{622DCA66-71BA-4BA3-B009-3718508FAEF4}" type="presOf" srcId="{D3EC623E-B6D9-42D9-8695-1DD35A7C7FFE}" destId="{79B831E4-68FB-4F61-9418-468BF17A978D}" srcOrd="0" destOrd="0" presId="urn:microsoft.com/office/officeart/2008/layout/VerticalCurvedList"/>
    <dgm:cxn modelId="{BD16AB4A-45B2-44D5-96D0-4E1A24A1E135}" srcId="{C74899DD-EF29-47E7-A987-9C1461C08FE1}" destId="{8DC293F1-05F0-4BF4-9FA8-3C6E2E5CF431}" srcOrd="0" destOrd="0" parTransId="{95A4411C-F6AD-4306-8479-A194B3AB04BD}" sibTransId="{57866B99-CBFD-43C5-9315-EEEA26DF8742}"/>
    <dgm:cxn modelId="{2D6A4880-27D3-4B4E-9D46-3437C4A61F69}" srcId="{C74899DD-EF29-47E7-A987-9C1461C08FE1}" destId="{9D8B4A7C-0F46-498C-A80B-DB8E28761EC4}" srcOrd="1" destOrd="0" parTransId="{828C2404-2092-42E9-AB0A-BDCC666ABD86}" sibTransId="{1032B9DD-345F-4C04-AE1F-EAF30BA6257F}"/>
    <dgm:cxn modelId="{FA5F509B-79A6-4DE5-BF2D-E00B78455270}" srcId="{C74899DD-EF29-47E7-A987-9C1461C08FE1}" destId="{D615A69D-A3C2-4046-8753-99D2FDF43994}" srcOrd="2" destOrd="0" parTransId="{5CFFC05C-80CC-4C6B-9759-3CDDE4D90973}" sibTransId="{0D941227-696D-4AD8-AE0D-EB83108E921E}"/>
    <dgm:cxn modelId="{551FDBAC-2EE7-420E-AE9E-5CBB9915989F}" srcId="{C74899DD-EF29-47E7-A987-9C1461C08FE1}" destId="{D3EC623E-B6D9-42D9-8695-1DD35A7C7FFE}" srcOrd="3" destOrd="0" parTransId="{F16FD37F-C144-4327-A62E-BDEE77DB5E20}" sibTransId="{4D678B2B-64EE-45A1-9DFF-AF2D730B3144}"/>
    <dgm:cxn modelId="{E5CBFBDF-B8A3-4424-820E-3AB93019D731}" type="presOf" srcId="{57866B99-CBFD-43C5-9315-EEEA26DF8742}" destId="{52366A8E-BA8A-4832-8D43-1E29CD8354E2}" srcOrd="0" destOrd="0" presId="urn:microsoft.com/office/officeart/2008/layout/VerticalCurvedList"/>
    <dgm:cxn modelId="{EC04A5E6-9232-471F-83E3-3D2587D14CBD}" type="presOf" srcId="{8DC293F1-05F0-4BF4-9FA8-3C6E2E5CF431}" destId="{14674E5D-12AB-4C82-90CA-73BCCFAFBFAD}" srcOrd="0" destOrd="0" presId="urn:microsoft.com/office/officeart/2008/layout/VerticalCurvedList"/>
    <dgm:cxn modelId="{E854A6EF-FF8E-45D1-A6A3-909ABA70DB2B}" type="presOf" srcId="{9D8B4A7C-0F46-498C-A80B-DB8E28761EC4}" destId="{44F4AC9A-560E-416F-846F-3843046A6E6C}" srcOrd="0" destOrd="0" presId="urn:microsoft.com/office/officeart/2008/layout/VerticalCurvedList"/>
    <dgm:cxn modelId="{753B15FB-4171-4055-BE1A-1D84F7C7CB73}" type="presOf" srcId="{D615A69D-A3C2-4046-8753-99D2FDF43994}" destId="{2945899D-EFDC-4DF6-931E-955137AF228F}" srcOrd="0" destOrd="0" presId="urn:microsoft.com/office/officeart/2008/layout/VerticalCurvedList"/>
    <dgm:cxn modelId="{802626EF-9F9C-4783-BEE4-4DA9BC8AFE09}" type="presParOf" srcId="{51081F09-CFA5-4AEF-87E4-E236441B5EF5}" destId="{8189AEDE-1572-45D7-A0B7-E65F0FC97ECA}" srcOrd="0" destOrd="0" presId="urn:microsoft.com/office/officeart/2008/layout/VerticalCurvedList"/>
    <dgm:cxn modelId="{70A3EB6D-C28B-4B98-8176-9A8A86B28CD3}" type="presParOf" srcId="{8189AEDE-1572-45D7-A0B7-E65F0FC97ECA}" destId="{EAFB9016-823E-466A-AF8E-E43DF1B42797}" srcOrd="0" destOrd="0" presId="urn:microsoft.com/office/officeart/2008/layout/VerticalCurvedList"/>
    <dgm:cxn modelId="{09967D9B-687A-4653-B905-D6790098DF14}" type="presParOf" srcId="{EAFB9016-823E-466A-AF8E-E43DF1B42797}" destId="{50EC75C4-1CB9-4490-8563-2C7DD407C26B}" srcOrd="0" destOrd="0" presId="urn:microsoft.com/office/officeart/2008/layout/VerticalCurvedList"/>
    <dgm:cxn modelId="{0034E12C-579F-4ABE-B6E4-97AF01F756CC}" type="presParOf" srcId="{EAFB9016-823E-466A-AF8E-E43DF1B42797}" destId="{52366A8E-BA8A-4832-8D43-1E29CD8354E2}" srcOrd="1" destOrd="0" presId="urn:microsoft.com/office/officeart/2008/layout/VerticalCurvedList"/>
    <dgm:cxn modelId="{CA9E547B-B54E-4601-A8F8-AEC823E6677B}" type="presParOf" srcId="{EAFB9016-823E-466A-AF8E-E43DF1B42797}" destId="{2E003E7C-B347-4292-9A56-10ED2184B160}" srcOrd="2" destOrd="0" presId="urn:microsoft.com/office/officeart/2008/layout/VerticalCurvedList"/>
    <dgm:cxn modelId="{A4EFF38F-F1B0-4B32-BAD6-A3AC717012E4}" type="presParOf" srcId="{EAFB9016-823E-466A-AF8E-E43DF1B42797}" destId="{37EC85DF-0E96-487E-8ACB-F37FE2F41223}" srcOrd="3" destOrd="0" presId="urn:microsoft.com/office/officeart/2008/layout/VerticalCurvedList"/>
    <dgm:cxn modelId="{C83A29AA-4F32-44E2-8CC0-D091F5614481}" type="presParOf" srcId="{8189AEDE-1572-45D7-A0B7-E65F0FC97ECA}" destId="{14674E5D-12AB-4C82-90CA-73BCCFAFBFAD}" srcOrd="1" destOrd="0" presId="urn:microsoft.com/office/officeart/2008/layout/VerticalCurvedList"/>
    <dgm:cxn modelId="{0F206D22-5854-4F92-899F-2CADC0E21169}" type="presParOf" srcId="{8189AEDE-1572-45D7-A0B7-E65F0FC97ECA}" destId="{6EBB7BF1-7225-43A9-A691-E9CF0BB0C52D}" srcOrd="2" destOrd="0" presId="urn:microsoft.com/office/officeart/2008/layout/VerticalCurvedList"/>
    <dgm:cxn modelId="{EAFCA264-335A-4496-9729-11984FA4BEEC}" type="presParOf" srcId="{6EBB7BF1-7225-43A9-A691-E9CF0BB0C52D}" destId="{C035F1EB-1F96-4F9D-8422-0756AFA94C40}" srcOrd="0" destOrd="0" presId="urn:microsoft.com/office/officeart/2008/layout/VerticalCurvedList"/>
    <dgm:cxn modelId="{461A4219-2CBC-4A34-B5DC-5D9FEE49991B}" type="presParOf" srcId="{8189AEDE-1572-45D7-A0B7-E65F0FC97ECA}" destId="{44F4AC9A-560E-416F-846F-3843046A6E6C}" srcOrd="3" destOrd="0" presId="urn:microsoft.com/office/officeart/2008/layout/VerticalCurvedList"/>
    <dgm:cxn modelId="{A999DF4C-D7B7-498B-9EA6-685E0A6424A7}" type="presParOf" srcId="{8189AEDE-1572-45D7-A0B7-E65F0FC97ECA}" destId="{44495AE7-D246-4E4E-AEA5-37834C175CC5}" srcOrd="4" destOrd="0" presId="urn:microsoft.com/office/officeart/2008/layout/VerticalCurvedList"/>
    <dgm:cxn modelId="{A6D8FC8C-33CB-4AA6-A076-9462096A0255}" type="presParOf" srcId="{44495AE7-D246-4E4E-AEA5-37834C175CC5}" destId="{EE72F4D5-C841-4700-9326-6347DAC5E0FF}" srcOrd="0" destOrd="0" presId="urn:microsoft.com/office/officeart/2008/layout/VerticalCurvedList"/>
    <dgm:cxn modelId="{5CC7A2B0-7C53-44A1-BB00-7430959E7626}" type="presParOf" srcId="{8189AEDE-1572-45D7-A0B7-E65F0FC97ECA}" destId="{2945899D-EFDC-4DF6-931E-955137AF228F}" srcOrd="5" destOrd="0" presId="urn:microsoft.com/office/officeart/2008/layout/VerticalCurvedList"/>
    <dgm:cxn modelId="{B54C3E5C-824D-414A-8DAF-0B7DFD1417D6}" type="presParOf" srcId="{8189AEDE-1572-45D7-A0B7-E65F0FC97ECA}" destId="{5A88C6CB-16CF-4A6C-9C26-29D450A0BE25}" srcOrd="6" destOrd="0" presId="urn:microsoft.com/office/officeart/2008/layout/VerticalCurvedList"/>
    <dgm:cxn modelId="{D3BAA39D-25E1-4BF7-8036-DDBEDD71B41B}" type="presParOf" srcId="{5A88C6CB-16CF-4A6C-9C26-29D450A0BE25}" destId="{2F192C4E-27FE-4D74-B79A-8D166A07EF4F}" srcOrd="0" destOrd="0" presId="urn:microsoft.com/office/officeart/2008/layout/VerticalCurvedList"/>
    <dgm:cxn modelId="{D4CF27E3-2B0D-4790-8D1C-90DF0CAD489F}" type="presParOf" srcId="{8189AEDE-1572-45D7-A0B7-E65F0FC97ECA}" destId="{79B831E4-68FB-4F61-9418-468BF17A978D}" srcOrd="7" destOrd="0" presId="urn:microsoft.com/office/officeart/2008/layout/VerticalCurvedList"/>
    <dgm:cxn modelId="{650516DF-594E-4E01-9450-6A50A7EF24FD}" type="presParOf" srcId="{8189AEDE-1572-45D7-A0B7-E65F0FC97ECA}" destId="{F93489A4-0EDE-4BEA-B59D-E274339D3A8A}" srcOrd="8" destOrd="0" presId="urn:microsoft.com/office/officeart/2008/layout/VerticalCurvedList"/>
    <dgm:cxn modelId="{9750051F-326B-487C-AE51-CB1D19E64A3C}" type="presParOf" srcId="{F93489A4-0EDE-4BEA-B59D-E274339D3A8A}" destId="{8A0BC000-18CE-41D9-A484-C6553206A2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9DF7-8EC8-4F3D-A835-536D6B5ABF74}">
      <dsp:nvSpPr>
        <dsp:cNvPr id="0" name=""/>
        <dsp:cNvSpPr/>
      </dsp:nvSpPr>
      <dsp:spPr>
        <a:xfrm>
          <a:off x="1276400" y="0"/>
          <a:ext cx="973329" cy="873551"/>
        </a:xfrm>
        <a:prstGeom prst="trapezoid">
          <a:avLst>
            <a:gd name="adj" fmla="val 55711"/>
          </a:avLst>
        </a:prstGeom>
        <a:solidFill>
          <a:srgbClr val="E3E7F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EMR</a:t>
          </a:r>
        </a:p>
      </dsp:txBody>
      <dsp:txXfrm>
        <a:off x="1276400" y="0"/>
        <a:ext cx="973329" cy="873551"/>
      </dsp:txXfrm>
    </dsp:sp>
    <dsp:sp modelId="{1AA7C53F-0783-4ED0-B91E-00037411A2BE}">
      <dsp:nvSpPr>
        <dsp:cNvPr id="0" name=""/>
        <dsp:cNvSpPr/>
      </dsp:nvSpPr>
      <dsp:spPr>
        <a:xfrm>
          <a:off x="789735" y="873551"/>
          <a:ext cx="1946659" cy="873551"/>
        </a:xfrm>
        <a:prstGeom prst="trapezoid">
          <a:avLst>
            <a:gd name="adj" fmla="val 55711"/>
          </a:avLst>
        </a:prstGeom>
        <a:solidFill>
          <a:srgbClr val="B7C3D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Closed Domain</a:t>
          </a:r>
        </a:p>
      </dsp:txBody>
      <dsp:txXfrm>
        <a:off x="1130401" y="873551"/>
        <a:ext cx="1265328" cy="873551"/>
      </dsp:txXfrm>
    </dsp:sp>
    <dsp:sp modelId="{D042BC7A-BC37-4727-8BA3-9C1EAB9E9532}">
      <dsp:nvSpPr>
        <dsp:cNvPr id="0" name=""/>
        <dsp:cNvSpPr/>
      </dsp:nvSpPr>
      <dsp:spPr>
        <a:xfrm>
          <a:off x="0" y="1747103"/>
          <a:ext cx="3526131" cy="1417556"/>
        </a:xfrm>
        <a:prstGeom prst="trapezoid">
          <a:avLst>
            <a:gd name="adj" fmla="val 55711"/>
          </a:avLst>
        </a:prstGeom>
        <a:solidFill>
          <a:srgbClr val="90A6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Open Domain</a:t>
          </a:r>
        </a:p>
      </dsp:txBody>
      <dsp:txXfrm>
        <a:off x="617072" y="1747103"/>
        <a:ext cx="2291985" cy="1417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66A8E-BA8A-4832-8D43-1E29CD8354E2}">
      <dsp:nvSpPr>
        <dsp:cNvPr id="0" name=""/>
        <dsp:cNvSpPr/>
      </dsp:nvSpPr>
      <dsp:spPr>
        <a:xfrm>
          <a:off x="-3808626" y="-706384"/>
          <a:ext cx="5488259" cy="5488259"/>
        </a:xfrm>
        <a:prstGeom prst="blockArc">
          <a:avLst>
            <a:gd name="adj1" fmla="val 18900000"/>
            <a:gd name="adj2" fmla="val 2700000"/>
            <a:gd name="adj3" fmla="val 39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74E5D-12AB-4C82-90CA-73BCCFAFBFAD}">
      <dsp:nvSpPr>
        <dsp:cNvPr id="0" name=""/>
        <dsp:cNvSpPr/>
      </dsp:nvSpPr>
      <dsp:spPr>
        <a:xfrm>
          <a:off x="1441071" y="282752"/>
          <a:ext cx="4027176" cy="666347"/>
        </a:xfrm>
        <a:prstGeom prst="rect">
          <a:avLst/>
        </a:prstGeom>
        <a:solidFill>
          <a:srgbClr val="4F81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66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Question templates</a:t>
          </a:r>
        </a:p>
      </dsp:txBody>
      <dsp:txXfrm>
        <a:off x="1441071" y="282752"/>
        <a:ext cx="4027176" cy="666347"/>
      </dsp:txXfrm>
    </dsp:sp>
    <dsp:sp modelId="{C035F1EB-1F96-4F9D-8422-0756AFA94C40}">
      <dsp:nvSpPr>
        <dsp:cNvPr id="0" name=""/>
        <dsp:cNvSpPr/>
      </dsp:nvSpPr>
      <dsp:spPr>
        <a:xfrm>
          <a:off x="868255" y="234952"/>
          <a:ext cx="783716" cy="7837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4AC9A-560E-416F-846F-3843046A6E6C}">
      <dsp:nvSpPr>
        <dsp:cNvPr id="0" name=""/>
        <dsp:cNvSpPr/>
      </dsp:nvSpPr>
      <dsp:spPr>
        <a:xfrm>
          <a:off x="1671204" y="1243056"/>
          <a:ext cx="4056929" cy="626973"/>
        </a:xfrm>
        <a:prstGeom prst="rect">
          <a:avLst/>
        </a:prstGeom>
        <a:solidFill>
          <a:srgbClr val="4F81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66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Logical form templates</a:t>
          </a:r>
        </a:p>
      </dsp:txBody>
      <dsp:txXfrm>
        <a:off x="1671204" y="1243056"/>
        <a:ext cx="4056929" cy="626973"/>
      </dsp:txXfrm>
    </dsp:sp>
    <dsp:sp modelId="{EE72F4D5-C841-4700-9326-6347DAC5E0FF}">
      <dsp:nvSpPr>
        <dsp:cNvPr id="0" name=""/>
        <dsp:cNvSpPr/>
      </dsp:nvSpPr>
      <dsp:spPr>
        <a:xfrm>
          <a:off x="1227713" y="1175575"/>
          <a:ext cx="783716" cy="7837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5899D-EFDC-4DF6-931E-955137AF228F}">
      <dsp:nvSpPr>
        <dsp:cNvPr id="0" name=""/>
        <dsp:cNvSpPr/>
      </dsp:nvSpPr>
      <dsp:spPr>
        <a:xfrm>
          <a:off x="1791004" y="2183789"/>
          <a:ext cx="3948008" cy="648535"/>
        </a:xfrm>
        <a:prstGeom prst="rect">
          <a:avLst/>
        </a:prstGeom>
        <a:solidFill>
          <a:srgbClr val="4F81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66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Question – answer pairs</a:t>
          </a:r>
        </a:p>
      </dsp:txBody>
      <dsp:txXfrm>
        <a:off x="1791004" y="2183789"/>
        <a:ext cx="3948008" cy="648535"/>
      </dsp:txXfrm>
    </dsp:sp>
    <dsp:sp modelId="{2F192C4E-27FE-4D74-B79A-8D166A07EF4F}">
      <dsp:nvSpPr>
        <dsp:cNvPr id="0" name=""/>
        <dsp:cNvSpPr/>
      </dsp:nvSpPr>
      <dsp:spPr>
        <a:xfrm>
          <a:off x="1227713" y="2116198"/>
          <a:ext cx="783716" cy="7837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831E4-68FB-4F61-9418-468BF17A978D}">
      <dsp:nvSpPr>
        <dsp:cNvPr id="0" name=""/>
        <dsp:cNvSpPr/>
      </dsp:nvSpPr>
      <dsp:spPr>
        <a:xfrm>
          <a:off x="1278342" y="3142598"/>
          <a:ext cx="4342890" cy="626973"/>
        </a:xfrm>
        <a:prstGeom prst="rect">
          <a:avLst/>
        </a:prstGeom>
        <a:solidFill>
          <a:srgbClr val="4F81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66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Question – logical form pairs</a:t>
          </a:r>
        </a:p>
      </dsp:txBody>
      <dsp:txXfrm>
        <a:off x="1278342" y="3142598"/>
        <a:ext cx="4342890" cy="626973"/>
      </dsp:txXfrm>
    </dsp:sp>
    <dsp:sp modelId="{8A0BC000-18CE-41D9-A484-C6553206A250}">
      <dsp:nvSpPr>
        <dsp:cNvPr id="0" name=""/>
        <dsp:cNvSpPr/>
      </dsp:nvSpPr>
      <dsp:spPr>
        <a:xfrm>
          <a:off x="846084" y="3056822"/>
          <a:ext cx="783716" cy="7837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44AF9-A1D0-4F4D-87C2-EA87EC5C1C6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86E3D-375E-4FA3-8BD7-38BB8CD3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6FB0-D921-4B15-8982-DB85D447D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9A466-9C50-45AA-8A85-B4F79EBF9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57CA-BC13-4B7D-A670-9E25CB20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DD6F-1B59-4FB2-8CBF-C3B68880D6B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A5D54-E9FE-460C-8E26-A05B120C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EBAE0-A1AD-4D98-B70B-A78DD122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FE4A-1AD0-470C-8ADF-C5DC7750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7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AF76-2B4E-4412-A6B3-AEA7B20B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91C73-AFF2-4832-A6CC-022A7598C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D041-01BA-4541-8329-BAB2B938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DD6F-1B59-4FB2-8CBF-C3B68880D6B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CA93-648B-4E48-A07E-C21DA30D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14AD6-2A73-4892-93BA-FE6E3B93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FE4A-1AD0-470C-8ADF-C5DC7750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4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335F1-423B-4235-807C-91D73293A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600A9-EE14-4D05-AFF2-F38A74AEC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86440-D1A3-43BD-A2AE-E31ACC07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DD6F-1B59-4FB2-8CBF-C3B68880D6B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2268-B4A6-4493-848B-AA453448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3E96F-CEC2-44F7-8EA6-3DC6D376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FE4A-1AD0-470C-8ADF-C5DC7750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4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FFAD-EB6D-4DDE-8595-EE0E4B1B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EFE24-6953-4369-96CA-0FBE453E6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CF935-5A14-4924-BF84-CCBCB294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DD6F-1B59-4FB2-8CBF-C3B68880D6B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AEEBD-007F-4DDD-97AA-4FEF3823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5FF00-2721-4F94-926C-8F0B8C39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FE4A-1AD0-470C-8ADF-C5DC7750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785C-F0DC-49A2-BA63-E9D94B3C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2EF4-95F8-45B7-85EF-85BC576AB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697A3-B352-4770-AA8F-63C62742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DD6F-1B59-4FB2-8CBF-C3B68880D6B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ACD57-ED7D-4622-BADA-AD7685A7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CA95-7215-466A-A82A-EE375599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FE4A-1AD0-470C-8ADF-C5DC7750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8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61BA-956D-4B3D-9407-212690EE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44B4-6F57-4D13-BBFA-3F02C03EA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0FADE-9FF2-4101-9B3B-646A05906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49A7F-F4BE-4FC5-8D1A-39CC6ED0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DD6F-1B59-4FB2-8CBF-C3B68880D6B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49E18-18E8-48F3-B119-60623993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46CB9-8F09-4820-AF39-39050E02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FE4A-1AD0-470C-8ADF-C5DC7750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F55D-91AB-4B3E-B2D8-B9D39A1A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E344C-5AEB-4BA3-85F6-10745E68A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55DA7-6860-4E5A-A677-FF7AD0FF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A8DB3-DA2A-4234-8BB8-D5372846F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9DBB1-14F3-4125-855E-C831135E3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56192-37B0-4012-A310-09FCCABB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DD6F-1B59-4FB2-8CBF-C3B68880D6B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82010-7374-4E6C-979C-E776C83B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E7DEE-4985-4170-B962-7CBACF1E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FE4A-1AD0-470C-8ADF-C5DC7750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836C-7692-4C35-88E3-19D2B4DF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145C2-683F-4BB3-97D8-133309DF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DD6F-1B59-4FB2-8CBF-C3B68880D6B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437AB-FC47-4435-A02B-1DFDA983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C68F6-3312-431D-A944-0F9B01E8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FE4A-1AD0-470C-8ADF-C5DC7750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0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40946-8968-42F5-B149-B892615F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DD6F-1B59-4FB2-8CBF-C3B68880D6B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21801-E1FB-48DC-9971-FA4610B7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F096F-6BD3-427E-92BE-77E859B6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FE4A-1AD0-470C-8ADF-C5DC7750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6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1C8A-EBA8-49E8-9874-398F7878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06FD-FBAB-4CE5-A531-F9455C7B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94C44-82B3-442F-AD29-731E16DDB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FA1D-6FC9-46EC-8EED-2662FA42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DD6F-1B59-4FB2-8CBF-C3B68880D6B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AA8D1-8223-4864-82EE-04E57452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B86FD-B8FB-4713-B927-396594BB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FE4A-1AD0-470C-8ADF-C5DC7750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DF46-B880-426F-9A8A-1AC9C7CE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A7FAF-3A7E-4C33-A7A2-E551C07FF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C04F8-CA12-4B27-ADFD-CCA06E57F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5BA08-3370-4627-AEE9-001A96AB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DD6F-1B59-4FB2-8CBF-C3B68880D6B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BF8B2-C585-4D47-9BD8-557D5878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EF61B-27E0-47B5-8ECE-91F68A34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FE4A-1AD0-470C-8ADF-C5DC7750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1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2C4E1-9789-4A14-8C0E-AF769CE6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A3351-9EBE-46D6-A2BA-BF8D05CC3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38D30-124A-438A-A428-01FA91877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DD6F-1B59-4FB2-8CBF-C3B68880D6B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390A-C914-4BDF-98E7-343938A20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658D9-3D35-4452-AA7F-88069D29E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FFE4A-1AD0-470C-8ADF-C5DC7750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tub_doctors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://www.thaigoodview.com/node/18103?page=0,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Stub_doctors.sv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ushri25/emrQA" TargetMode="External"/><Relationship Id="rId2" Type="http://schemas.openxmlformats.org/officeDocument/2006/relationships/hyperlink" Target="https://arxiv.org/abs/1809.0073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2b2.org/NLP/DataSet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77611&amp;picture=computer-printer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haigoodview.com/node/18103?page=0,1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tub_doctors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989382-72EA-4FDE-8FE6-44EAD9521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457200"/>
            <a:ext cx="10058400" cy="1828800"/>
          </a:xfrm>
          <a:noFill/>
          <a:ln>
            <a:noFill/>
          </a:ln>
          <a:effectLst/>
        </p:spPr>
        <p:txBody>
          <a:bodyPr>
            <a:normAutofit fontScale="90000"/>
          </a:bodyPr>
          <a:lstStyle/>
          <a:p>
            <a:r>
              <a:rPr lang="en-US" sz="4800" b="1" dirty="0" err="1"/>
              <a:t>emrQA</a:t>
            </a:r>
            <a:r>
              <a:rPr lang="en-US" sz="4800" b="1" dirty="0"/>
              <a:t>: </a:t>
            </a:r>
            <a:r>
              <a:rPr lang="en-US" sz="4800" dirty="0"/>
              <a:t>A Large Corpus for </a:t>
            </a:r>
            <a:br>
              <a:rPr lang="en-US" sz="4800" dirty="0"/>
            </a:br>
            <a:r>
              <a:rPr lang="en-US" sz="4800" dirty="0"/>
              <a:t>Question Answering on  </a:t>
            </a:r>
            <a:br>
              <a:rPr lang="en-US" sz="4800" dirty="0"/>
            </a:br>
            <a:r>
              <a:rPr lang="en-US" sz="4800" dirty="0"/>
              <a:t>Electronic Medical Records (EMR)</a:t>
            </a:r>
            <a:endParaRPr lang="en-US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D6DEC1-DA1A-410B-B544-EA555D149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9823" y="3429000"/>
            <a:ext cx="9144000" cy="1655762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Anusri Pampari  </a:t>
            </a:r>
          </a:p>
          <a:p>
            <a:r>
              <a:rPr lang="en-US" sz="2000" dirty="0"/>
              <a:t>      University of Illinois Urbana Champaign (UIUC)	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1"/>
                </a:solidFill>
              </a:rPr>
              <a:t>Preethi Raghavan          Jennifer Liang             Jian Peng</a:t>
            </a:r>
          </a:p>
          <a:p>
            <a:pPr algn="l"/>
            <a:r>
              <a:rPr lang="en-US" sz="2000" dirty="0">
                <a:solidFill>
                  <a:schemeClr val="accent1"/>
                </a:solidFill>
              </a:rPr>
              <a:t>	               </a:t>
            </a:r>
            <a:r>
              <a:rPr lang="en-US" sz="2000" dirty="0"/>
              <a:t> IBM Research                 IBM Research                UIUC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9EDFA153-15E4-4125-A070-5A33273EA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89" y="2722348"/>
            <a:ext cx="1091058" cy="141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644EF4-40ED-4AF3-8FE8-DBF234704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129" y="3149073"/>
            <a:ext cx="2424953" cy="75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8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66"/>
    </mc:Choice>
    <mc:Fallback xmlns="">
      <p:transition spd="slow" advTm="286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DF848C-E5C6-4BEA-BCDA-310D5A2CFACD}"/>
              </a:ext>
            </a:extLst>
          </p:cNvPr>
          <p:cNvSpPr/>
          <p:nvPr/>
        </p:nvSpPr>
        <p:spPr>
          <a:xfrm>
            <a:off x="6688867" y="2632328"/>
            <a:ext cx="1761564" cy="986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  <a:p>
            <a:pPr algn="ctr"/>
            <a:r>
              <a:rPr lang="en-US" dirty="0"/>
              <a:t>(Logical forms)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1673DF-3BBF-4E64-8CEA-C602CDEF0137}"/>
              </a:ext>
            </a:extLst>
          </p:cNvPr>
          <p:cNvCxnSpPr/>
          <p:nvPr/>
        </p:nvCxnSpPr>
        <p:spPr>
          <a:xfrm>
            <a:off x="5686763" y="2766798"/>
            <a:ext cx="847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FDF8B3-272A-499C-ADC0-8E42C76ED4BA}"/>
              </a:ext>
            </a:extLst>
          </p:cNvPr>
          <p:cNvSpPr txBox="1"/>
          <p:nvPr/>
        </p:nvSpPr>
        <p:spPr>
          <a:xfrm flipH="1">
            <a:off x="4287221" y="2551646"/>
            <a:ext cx="155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8565B7-4DC3-4932-A71B-1B7CB79F0AB4}"/>
              </a:ext>
            </a:extLst>
          </p:cNvPr>
          <p:cNvCxnSpPr/>
          <p:nvPr/>
        </p:nvCxnSpPr>
        <p:spPr>
          <a:xfrm>
            <a:off x="5686763" y="3425028"/>
            <a:ext cx="847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916680D-E98B-48EC-A55E-497A2D539E06}"/>
              </a:ext>
            </a:extLst>
          </p:cNvPr>
          <p:cNvSpPr/>
          <p:nvPr/>
        </p:nvSpPr>
        <p:spPr>
          <a:xfrm>
            <a:off x="3177357" y="3179177"/>
            <a:ext cx="2419475" cy="1216668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8027B-DCCF-4946-9E49-91E962F13C4A}"/>
              </a:ext>
            </a:extLst>
          </p:cNvPr>
          <p:cNvSpPr/>
          <p:nvPr/>
        </p:nvSpPr>
        <p:spPr>
          <a:xfrm>
            <a:off x="3135356" y="3237914"/>
            <a:ext cx="2419475" cy="1216668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2DD1D6-B089-4921-AF19-280ABBBF3408}"/>
              </a:ext>
            </a:extLst>
          </p:cNvPr>
          <p:cNvSpPr/>
          <p:nvPr/>
        </p:nvSpPr>
        <p:spPr>
          <a:xfrm>
            <a:off x="3112349" y="3356646"/>
            <a:ext cx="2419475" cy="1216668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Record Date: 8</a:t>
            </a:r>
            <a:r>
              <a:rPr lang="en-US" sz="1200" baseline="30000" dirty="0">
                <a:solidFill>
                  <a:schemeClr val="tx1"/>
                </a:solidFill>
              </a:rPr>
              <a:t>th</a:t>
            </a:r>
            <a:r>
              <a:rPr lang="en-US" sz="1200" dirty="0">
                <a:solidFill>
                  <a:schemeClr val="tx1"/>
                </a:solidFill>
              </a:rPr>
              <a:t> May 1995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B6C68-6803-42FB-8F76-39D8576AB13E}"/>
              </a:ext>
            </a:extLst>
          </p:cNvPr>
          <p:cNvSpPr/>
          <p:nvPr/>
        </p:nvSpPr>
        <p:spPr>
          <a:xfrm>
            <a:off x="3177357" y="3685429"/>
            <a:ext cx="2019430" cy="616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92EF7-D622-4B44-8823-01A72D50D183}"/>
              </a:ext>
            </a:extLst>
          </p:cNvPr>
          <p:cNvSpPr/>
          <p:nvPr/>
        </p:nvSpPr>
        <p:spPr>
          <a:xfrm>
            <a:off x="3163139" y="3890775"/>
            <a:ext cx="1804181" cy="616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11472-9440-436D-98DD-8DBE3FF93C1B}"/>
              </a:ext>
            </a:extLst>
          </p:cNvPr>
          <p:cNvSpPr/>
          <p:nvPr/>
        </p:nvSpPr>
        <p:spPr>
          <a:xfrm>
            <a:off x="3163139" y="4078551"/>
            <a:ext cx="2063230" cy="62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9D558B-8567-4120-9746-4D58C71D2900}"/>
              </a:ext>
            </a:extLst>
          </p:cNvPr>
          <p:cNvSpPr/>
          <p:nvPr/>
        </p:nvSpPr>
        <p:spPr>
          <a:xfrm>
            <a:off x="3177357" y="4313082"/>
            <a:ext cx="2063230" cy="62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2DABB5-89D5-4286-AFF9-B4AB2BD71986}"/>
              </a:ext>
            </a:extLst>
          </p:cNvPr>
          <p:cNvCxnSpPr/>
          <p:nvPr/>
        </p:nvCxnSpPr>
        <p:spPr>
          <a:xfrm>
            <a:off x="8658563" y="3067115"/>
            <a:ext cx="847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0490B42-1E89-4573-A084-05C07822BB81}"/>
              </a:ext>
            </a:extLst>
          </p:cNvPr>
          <p:cNvSpPr txBox="1"/>
          <p:nvPr/>
        </p:nvSpPr>
        <p:spPr>
          <a:xfrm flipH="1">
            <a:off x="9791550" y="2868582"/>
            <a:ext cx="155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answer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CA2B204-6FF2-415E-BE5A-68A97225F0D9}"/>
              </a:ext>
            </a:extLst>
          </p:cNvPr>
          <p:cNvSpPr/>
          <p:nvPr/>
        </p:nvSpPr>
        <p:spPr>
          <a:xfrm>
            <a:off x="3940201" y="3650580"/>
            <a:ext cx="127884" cy="134471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DEA4AFC-0768-49D7-969A-04C9AF610572}"/>
              </a:ext>
            </a:extLst>
          </p:cNvPr>
          <p:cNvSpPr/>
          <p:nvPr/>
        </p:nvSpPr>
        <p:spPr>
          <a:xfrm>
            <a:off x="3907491" y="4026916"/>
            <a:ext cx="174812" cy="118139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6552F1-358C-4914-BB2A-18AC197DDD3C}"/>
              </a:ext>
            </a:extLst>
          </p:cNvPr>
          <p:cNvSpPr/>
          <p:nvPr/>
        </p:nvSpPr>
        <p:spPr>
          <a:xfrm>
            <a:off x="4024886" y="3642649"/>
            <a:ext cx="127884" cy="1344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836A1F-62B2-49D5-8169-3C391D3859CB}"/>
              </a:ext>
            </a:extLst>
          </p:cNvPr>
          <p:cNvSpPr/>
          <p:nvPr/>
        </p:nvSpPr>
        <p:spPr>
          <a:xfrm>
            <a:off x="4387094" y="3884581"/>
            <a:ext cx="127884" cy="1344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58FE22D4-A561-4FE4-A6D7-CA2884B49816}"/>
              </a:ext>
            </a:extLst>
          </p:cNvPr>
          <p:cNvSpPr/>
          <p:nvPr/>
        </p:nvSpPr>
        <p:spPr>
          <a:xfrm rot="20845085">
            <a:off x="3649475" y="3781219"/>
            <a:ext cx="347525" cy="305112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FA7A8C95-7C62-46AD-BD59-3A82758E998A}"/>
              </a:ext>
            </a:extLst>
          </p:cNvPr>
          <p:cNvSpPr/>
          <p:nvPr/>
        </p:nvSpPr>
        <p:spPr>
          <a:xfrm rot="7628645">
            <a:off x="4242781" y="3432594"/>
            <a:ext cx="236305" cy="520090"/>
          </a:xfrm>
          <a:prstGeom prst="leftBracket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A485963-4BF1-4954-BD9C-3A2DFAFC6DCB}"/>
              </a:ext>
            </a:extLst>
          </p:cNvPr>
          <p:cNvSpPr/>
          <p:nvPr/>
        </p:nvSpPr>
        <p:spPr>
          <a:xfrm>
            <a:off x="447684" y="2826895"/>
            <a:ext cx="142934" cy="141866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234B22-0923-4F7B-831C-E2617A857DBE}"/>
              </a:ext>
            </a:extLst>
          </p:cNvPr>
          <p:cNvSpPr txBox="1"/>
          <p:nvPr/>
        </p:nvSpPr>
        <p:spPr>
          <a:xfrm flipH="1">
            <a:off x="-773827" y="4664057"/>
            <a:ext cx="379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I2b2 NLP subtask </a:t>
            </a:r>
          </a:p>
          <a:p>
            <a:pPr algn="ctr"/>
            <a:r>
              <a:rPr lang="en-US" b="1" dirty="0"/>
              <a:t>Annotations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9746426-14E1-43B1-B422-93BE5E5764F7}"/>
              </a:ext>
            </a:extLst>
          </p:cNvPr>
          <p:cNvSpPr/>
          <p:nvPr/>
        </p:nvSpPr>
        <p:spPr>
          <a:xfrm>
            <a:off x="446914" y="3257507"/>
            <a:ext cx="127884" cy="1344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16503C-D817-4198-9655-E275E85E5C48}"/>
              </a:ext>
            </a:extLst>
          </p:cNvPr>
          <p:cNvSpPr txBox="1"/>
          <p:nvPr/>
        </p:nvSpPr>
        <p:spPr>
          <a:xfrm>
            <a:off x="754650" y="2706071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Coreference Resolution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79E89E-FDB7-481D-B913-7D83C739FDBE}"/>
              </a:ext>
            </a:extLst>
          </p:cNvPr>
          <p:cNvSpPr txBox="1"/>
          <p:nvPr/>
        </p:nvSpPr>
        <p:spPr>
          <a:xfrm>
            <a:off x="754650" y="3077610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 Learning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6231AB5A-C302-42EE-BEDB-670D42D25395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100584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emrQA</a:t>
            </a:r>
            <a:r>
              <a:rPr lang="en-US" sz="3600" dirty="0"/>
              <a:t>: I2b2 NLP subtask annotations 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24466ED-0AEF-4948-9B6C-37DB11268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489" y="1547612"/>
            <a:ext cx="5321378" cy="4171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ABD672-914C-4F33-8A27-78E5325DCF73}"/>
              </a:ext>
            </a:extLst>
          </p:cNvPr>
          <p:cNvSpPr txBox="1"/>
          <p:nvPr/>
        </p:nvSpPr>
        <p:spPr>
          <a:xfrm flipH="1">
            <a:off x="2309680" y="4747454"/>
            <a:ext cx="379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longitudinal records of patient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2F82CC6-A346-4EB9-9F44-B43F52CE6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9007" y="1222263"/>
            <a:ext cx="766476" cy="107584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91A87E5-FE0E-4570-B542-DB015F90A749}"/>
              </a:ext>
            </a:extLst>
          </p:cNvPr>
          <p:cNvSpPr txBox="1"/>
          <p:nvPr/>
        </p:nvSpPr>
        <p:spPr>
          <a:xfrm flipH="1">
            <a:off x="7719557" y="1493128"/>
            <a:ext cx="229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</a:t>
            </a:r>
          </a:p>
          <a:p>
            <a:pPr algn="ctr"/>
            <a:r>
              <a:rPr lang="en-US" b="1" dirty="0"/>
              <a:t> knowledge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C0787D-9F71-4F4D-8770-F53A96332C0A}"/>
              </a:ext>
            </a:extLst>
          </p:cNvPr>
          <p:cNvCxnSpPr>
            <a:cxnSpLocks/>
          </p:cNvCxnSpPr>
          <p:nvPr/>
        </p:nvCxnSpPr>
        <p:spPr>
          <a:xfrm>
            <a:off x="7623076" y="2296818"/>
            <a:ext cx="0" cy="25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715BCD4-446E-4BC4-9588-7107AB23529A}"/>
              </a:ext>
            </a:extLst>
          </p:cNvPr>
          <p:cNvSpPr txBox="1"/>
          <p:nvPr/>
        </p:nvSpPr>
        <p:spPr>
          <a:xfrm>
            <a:off x="745933" y="3532244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Concepts/Assertions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035A47-6850-4517-A3F3-67F9279D324B}"/>
              </a:ext>
            </a:extLst>
          </p:cNvPr>
          <p:cNvSpPr txBox="1"/>
          <p:nvPr/>
        </p:nvSpPr>
        <p:spPr>
          <a:xfrm>
            <a:off x="745933" y="3968033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 Risk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6B0958-4D6B-42A9-B509-8C3B6F826560}"/>
              </a:ext>
            </a:extLst>
          </p:cNvPr>
          <p:cNvSpPr txBox="1"/>
          <p:nvPr/>
        </p:nvSpPr>
        <p:spPr>
          <a:xfrm>
            <a:off x="754650" y="2285939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Medications</a:t>
            </a:r>
          </a:p>
        </p:txBody>
      </p:sp>
      <p:sp>
        <p:nvSpPr>
          <p:cNvPr id="56" name="Content Placeholder 4">
            <a:extLst>
              <a:ext uri="{FF2B5EF4-FFF2-40B4-BE49-F238E27FC236}">
                <a16:creationId xmlns:a16="http://schemas.microsoft.com/office/drawing/2014/main" id="{4BB929CE-AB25-4411-A710-A05D068835BA}"/>
              </a:ext>
            </a:extLst>
          </p:cNvPr>
          <p:cNvSpPr txBox="1">
            <a:spLocks/>
          </p:cNvSpPr>
          <p:nvPr/>
        </p:nvSpPr>
        <p:spPr>
          <a:xfrm>
            <a:off x="2011680" y="6126480"/>
            <a:ext cx="11695431" cy="1298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I2b2 annotations - accessible subject to a license agreement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BBF2D0-19B3-48A9-B210-5DBD70AA0A0B}"/>
              </a:ext>
            </a:extLst>
          </p:cNvPr>
          <p:cNvSpPr txBox="1"/>
          <p:nvPr/>
        </p:nvSpPr>
        <p:spPr>
          <a:xfrm flipH="1">
            <a:off x="7930539" y="1188720"/>
            <a:ext cx="51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CC60F9-8EC5-4EA9-9865-5B428A7E7884}"/>
              </a:ext>
            </a:extLst>
          </p:cNvPr>
          <p:cNvSpPr/>
          <p:nvPr/>
        </p:nvSpPr>
        <p:spPr>
          <a:xfrm>
            <a:off x="446914" y="3692639"/>
            <a:ext cx="127884" cy="1344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E044A4-F042-4357-8A52-3810C3AD5A93}"/>
              </a:ext>
            </a:extLst>
          </p:cNvPr>
          <p:cNvSpPr/>
          <p:nvPr/>
        </p:nvSpPr>
        <p:spPr>
          <a:xfrm>
            <a:off x="3195928" y="4277682"/>
            <a:ext cx="127884" cy="1344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0D731A4C-1B29-44D7-87A6-64E0D91A83A5}"/>
              </a:ext>
            </a:extLst>
          </p:cNvPr>
          <p:cNvSpPr/>
          <p:nvPr/>
        </p:nvSpPr>
        <p:spPr>
          <a:xfrm>
            <a:off x="433280" y="2375149"/>
            <a:ext cx="217506" cy="176497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04C3124D-9420-41ED-A1C7-8B71E20FE8E1}"/>
              </a:ext>
            </a:extLst>
          </p:cNvPr>
          <p:cNvSpPr/>
          <p:nvPr/>
        </p:nvSpPr>
        <p:spPr>
          <a:xfrm>
            <a:off x="4716292" y="4234393"/>
            <a:ext cx="217506" cy="176497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DAB95D4C-2555-4EA3-AEEF-9AA0B732A834}"/>
              </a:ext>
            </a:extLst>
          </p:cNvPr>
          <p:cNvSpPr/>
          <p:nvPr/>
        </p:nvSpPr>
        <p:spPr>
          <a:xfrm>
            <a:off x="5000703" y="4227900"/>
            <a:ext cx="217506" cy="176497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2171B297-5989-49D8-9606-C08A2845BA74}"/>
              </a:ext>
            </a:extLst>
          </p:cNvPr>
          <p:cNvSpPr/>
          <p:nvPr/>
        </p:nvSpPr>
        <p:spPr>
          <a:xfrm rot="5400000">
            <a:off x="4871251" y="4043972"/>
            <a:ext cx="183666" cy="234109"/>
          </a:xfrm>
          <a:prstGeom prst="leftBracket">
            <a:avLst>
              <a:gd name="adj" fmla="val 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13AE5DA8-6A61-4B54-A6A7-4BF341AED789}"/>
              </a:ext>
            </a:extLst>
          </p:cNvPr>
          <p:cNvSpPr/>
          <p:nvPr/>
        </p:nvSpPr>
        <p:spPr>
          <a:xfrm>
            <a:off x="429029" y="4101459"/>
            <a:ext cx="217506" cy="196301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lus Sign 56">
            <a:extLst>
              <a:ext uri="{FF2B5EF4-FFF2-40B4-BE49-F238E27FC236}">
                <a16:creationId xmlns:a16="http://schemas.microsoft.com/office/drawing/2014/main" id="{506989E4-F733-4EA7-8A07-3180DFAB6E35}"/>
              </a:ext>
            </a:extLst>
          </p:cNvPr>
          <p:cNvSpPr/>
          <p:nvPr/>
        </p:nvSpPr>
        <p:spPr>
          <a:xfrm>
            <a:off x="3423210" y="4267239"/>
            <a:ext cx="217506" cy="196301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0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0B39-422D-4784-B037-B7614D7D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058400" cy="731520"/>
          </a:xfrm>
        </p:spPr>
        <p:txBody>
          <a:bodyPr>
            <a:normAutofit/>
          </a:bodyPr>
          <a:lstStyle/>
          <a:p>
            <a:r>
              <a:rPr lang="en-US" sz="3600" dirty="0" err="1"/>
              <a:t>emrQA</a:t>
            </a:r>
            <a:r>
              <a:rPr lang="en-US" sz="3600" dirty="0"/>
              <a:t>: Schema to define rules/logical forms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EA6221-82A6-496D-B0BB-7EE2CED263A3}"/>
              </a:ext>
            </a:extLst>
          </p:cNvPr>
          <p:cNvSpPr/>
          <p:nvPr/>
        </p:nvSpPr>
        <p:spPr>
          <a:xfrm>
            <a:off x="4007188" y="2341578"/>
            <a:ext cx="4404327" cy="3167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29576C-8702-45E4-9E07-19EBB4C37643}"/>
              </a:ext>
            </a:extLst>
          </p:cNvPr>
          <p:cNvSpPr/>
          <p:nvPr/>
        </p:nvSpPr>
        <p:spPr>
          <a:xfrm>
            <a:off x="851035" y="5586608"/>
            <a:ext cx="19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question collection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7ECE43-573E-454F-B41B-57296096AF07}"/>
              </a:ext>
            </a:extLst>
          </p:cNvPr>
          <p:cNvSpPr/>
          <p:nvPr/>
        </p:nvSpPr>
        <p:spPr>
          <a:xfrm>
            <a:off x="4226522" y="6186833"/>
            <a:ext cx="422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Generate question - logical form templates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EB322BAE-6240-4778-90C6-1ED2B12C4E30}"/>
              </a:ext>
            </a:extLst>
          </p:cNvPr>
          <p:cNvSpPr/>
          <p:nvPr/>
        </p:nvSpPr>
        <p:spPr>
          <a:xfrm>
            <a:off x="4103813" y="2481318"/>
            <a:ext cx="1965391" cy="1547089"/>
          </a:xfrm>
          <a:prstGeom prst="roundRect">
            <a:avLst/>
          </a:prstGeom>
          <a:solidFill>
            <a:srgbClr val="E3E7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MedicationEvent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|medication|</a:t>
            </a:r>
          </a:p>
          <a:p>
            <a:r>
              <a:rPr lang="en-US" dirty="0">
                <a:solidFill>
                  <a:srgbClr val="7030A0"/>
                </a:solidFill>
              </a:rPr>
              <a:t>dosage</a:t>
            </a:r>
          </a:p>
          <a:p>
            <a:r>
              <a:rPr lang="en-US" dirty="0" err="1">
                <a:solidFill>
                  <a:srgbClr val="7030A0"/>
                </a:solidFill>
              </a:rPr>
              <a:t>startDate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endDate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8489C01-6962-462B-84E4-B515F26D76C7}"/>
              </a:ext>
            </a:extLst>
          </p:cNvPr>
          <p:cNvSpPr/>
          <p:nvPr/>
        </p:nvSpPr>
        <p:spPr>
          <a:xfrm>
            <a:off x="-370388" y="2423769"/>
            <a:ext cx="4589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What is the dosage of Lisinopril ?</a:t>
            </a:r>
          </a:p>
          <a:p>
            <a:pPr algn="ctr"/>
            <a:r>
              <a:rPr lang="en-US" dirty="0"/>
              <a:t>What is the dosage of Paracetamol ?</a:t>
            </a:r>
          </a:p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7E919C4-D51E-4CAD-B80F-8FFA71FA8EB3}"/>
              </a:ext>
            </a:extLst>
          </p:cNvPr>
          <p:cNvSpPr/>
          <p:nvPr/>
        </p:nvSpPr>
        <p:spPr>
          <a:xfrm>
            <a:off x="8533774" y="2204952"/>
            <a:ext cx="4589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is the dosage of </a:t>
            </a:r>
            <a:r>
              <a:rPr lang="en-US" dirty="0">
                <a:solidFill>
                  <a:srgbClr val="FF0000"/>
                </a:solidFill>
              </a:rPr>
              <a:t>|medication| 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CC31DD-3E54-44CC-8D0A-38F483944D52}"/>
              </a:ext>
            </a:extLst>
          </p:cNvPr>
          <p:cNvSpPr/>
          <p:nvPr/>
        </p:nvSpPr>
        <p:spPr>
          <a:xfrm>
            <a:off x="8006650" y="2846009"/>
            <a:ext cx="4474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MedicationEvent</a:t>
            </a:r>
            <a:r>
              <a:rPr lang="en-US" b="1" dirty="0"/>
              <a:t> (</a:t>
            </a:r>
            <a:r>
              <a:rPr lang="en-US" dirty="0">
                <a:solidFill>
                  <a:srgbClr val="FF0000"/>
                </a:solidFill>
              </a:rPr>
              <a:t>|medication|</a:t>
            </a:r>
            <a:r>
              <a:rPr lang="en-US" b="1" dirty="0"/>
              <a:t>)</a:t>
            </a:r>
          </a:p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[dosage =  </a:t>
            </a:r>
            <a:r>
              <a:rPr lang="en-US" b="1" dirty="0">
                <a:solidFill>
                  <a:srgbClr val="7030A0"/>
                </a:solidFill>
              </a:rPr>
              <a:t>x</a:t>
            </a:r>
            <a:r>
              <a:rPr lang="en-US" dirty="0">
                <a:solidFill>
                  <a:srgbClr val="7030A0"/>
                </a:solidFill>
              </a:rPr>
              <a:t>]</a:t>
            </a:r>
            <a:endParaRPr lang="en-US" sz="1874" dirty="0">
              <a:solidFill>
                <a:srgbClr val="7030A0"/>
              </a:solidFill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C56B8895-95BE-4D77-95AA-F2279F0782E9}"/>
              </a:ext>
            </a:extLst>
          </p:cNvPr>
          <p:cNvSpPr/>
          <p:nvPr/>
        </p:nvSpPr>
        <p:spPr>
          <a:xfrm>
            <a:off x="6110457" y="4242847"/>
            <a:ext cx="2041591" cy="1161050"/>
          </a:xfrm>
          <a:prstGeom prst="roundRect">
            <a:avLst/>
          </a:prstGeom>
          <a:solidFill>
            <a:srgbClr val="E3E7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ConditionEvent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|problem|</a:t>
            </a:r>
          </a:p>
          <a:p>
            <a:r>
              <a:rPr lang="en-US" dirty="0" err="1">
                <a:solidFill>
                  <a:srgbClr val="7030A0"/>
                </a:solidFill>
              </a:rPr>
              <a:t>diagnosisDate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status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06D7228-0F20-4D86-967C-9393099A37A8}"/>
              </a:ext>
            </a:extLst>
          </p:cNvPr>
          <p:cNvSpPr/>
          <p:nvPr/>
        </p:nvSpPr>
        <p:spPr>
          <a:xfrm>
            <a:off x="4004529" y="5508734"/>
            <a:ext cx="4429961" cy="625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 Events, 11 Relations, 22 attributes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12492C-3449-4CFF-9AED-CB57571363AA}"/>
              </a:ext>
            </a:extLst>
          </p:cNvPr>
          <p:cNvCxnSpPr>
            <a:cxnSpLocks/>
          </p:cNvCxnSpPr>
          <p:nvPr/>
        </p:nvCxnSpPr>
        <p:spPr>
          <a:xfrm>
            <a:off x="6299015" y="3402775"/>
            <a:ext cx="634105" cy="55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5FBE00F-A8F7-4F2E-A6AB-AD9F59DFF2B3}"/>
              </a:ext>
            </a:extLst>
          </p:cNvPr>
          <p:cNvSpPr txBox="1"/>
          <p:nvPr/>
        </p:nvSpPr>
        <p:spPr>
          <a:xfrm rot="2524789">
            <a:off x="6476999" y="3516939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given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EEA91F-14D7-4158-9DF5-2A6FA4BB91FF}"/>
              </a:ext>
            </a:extLst>
          </p:cNvPr>
          <p:cNvSpPr/>
          <p:nvPr/>
        </p:nvSpPr>
        <p:spPr>
          <a:xfrm>
            <a:off x="5086508" y="3201522"/>
            <a:ext cx="581351" cy="984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D670EF-4B63-48F3-AA2C-1DA8B4673368}"/>
              </a:ext>
            </a:extLst>
          </p:cNvPr>
          <p:cNvSpPr/>
          <p:nvPr/>
        </p:nvSpPr>
        <p:spPr>
          <a:xfrm>
            <a:off x="5257093" y="3507457"/>
            <a:ext cx="581351" cy="984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6B22B6-E2AB-4AFB-A913-76BF377AAA07}"/>
              </a:ext>
            </a:extLst>
          </p:cNvPr>
          <p:cNvSpPr/>
          <p:nvPr/>
        </p:nvSpPr>
        <p:spPr>
          <a:xfrm>
            <a:off x="5195724" y="3813393"/>
            <a:ext cx="581351" cy="984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A6AD7A-B2B7-4E0D-97D6-A5D8E1D90496}"/>
              </a:ext>
            </a:extLst>
          </p:cNvPr>
          <p:cNvSpPr/>
          <p:nvPr/>
        </p:nvSpPr>
        <p:spPr>
          <a:xfrm>
            <a:off x="7645488" y="4894235"/>
            <a:ext cx="339490" cy="123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DEE434-923D-47FD-A117-EA99DC1B6F9C}"/>
              </a:ext>
            </a:extLst>
          </p:cNvPr>
          <p:cNvSpPr/>
          <p:nvPr/>
        </p:nvSpPr>
        <p:spPr>
          <a:xfrm>
            <a:off x="6883210" y="5197099"/>
            <a:ext cx="950016" cy="123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7D23F0-3E07-4321-A248-922FEAA6A61E}"/>
              </a:ext>
            </a:extLst>
          </p:cNvPr>
          <p:cNvSpPr/>
          <p:nvPr/>
        </p:nvSpPr>
        <p:spPr>
          <a:xfrm>
            <a:off x="-363345" y="4596305"/>
            <a:ext cx="4589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What does the patient take  </a:t>
            </a:r>
          </a:p>
          <a:p>
            <a:pPr algn="ctr"/>
            <a:r>
              <a:rPr lang="en-US" dirty="0"/>
              <a:t>Lisinopril for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8F9C4-C68C-4CE0-B414-AC5243EA792C}"/>
              </a:ext>
            </a:extLst>
          </p:cNvPr>
          <p:cNvSpPr/>
          <p:nvPr/>
        </p:nvSpPr>
        <p:spPr>
          <a:xfrm>
            <a:off x="7292940" y="45164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What does the patient </a:t>
            </a:r>
            <a:r>
              <a:rPr lang="en-US" b="1" dirty="0">
                <a:solidFill>
                  <a:schemeClr val="accent2"/>
                </a:solidFill>
              </a:rPr>
              <a:t>take</a:t>
            </a:r>
          </a:p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|medication| </a:t>
            </a:r>
            <a:r>
              <a:rPr lang="en-US" dirty="0"/>
              <a:t>for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FCD96C-F57F-4D6D-84DD-8986730D7357}"/>
              </a:ext>
            </a:extLst>
          </p:cNvPr>
          <p:cNvSpPr/>
          <p:nvPr/>
        </p:nvSpPr>
        <p:spPr>
          <a:xfrm>
            <a:off x="8831116" y="5359756"/>
            <a:ext cx="3260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MedicationEvent</a:t>
            </a:r>
            <a:r>
              <a:rPr lang="en-US" b="1" dirty="0"/>
              <a:t>(</a:t>
            </a:r>
            <a:r>
              <a:rPr lang="en-US" dirty="0">
                <a:solidFill>
                  <a:srgbClr val="FF0000"/>
                </a:solidFill>
              </a:rPr>
              <a:t>|medication|</a:t>
            </a:r>
            <a:r>
              <a:rPr lang="en-US" b="1" dirty="0"/>
              <a:t>)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given</a:t>
            </a:r>
          </a:p>
          <a:p>
            <a:pPr algn="ctr"/>
            <a:r>
              <a:rPr lang="en-US" dirty="0"/>
              <a:t> </a:t>
            </a:r>
            <a:r>
              <a:rPr lang="en-US" b="1" dirty="0" err="1"/>
              <a:t>ConditionEvent</a:t>
            </a:r>
            <a:r>
              <a:rPr lang="en-US" dirty="0"/>
              <a:t>(x)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36FF81-5A3F-4C5C-9D02-FBBA4551E219}"/>
              </a:ext>
            </a:extLst>
          </p:cNvPr>
          <p:cNvCxnSpPr>
            <a:cxnSpLocks/>
          </p:cNvCxnSpPr>
          <p:nvPr/>
        </p:nvCxnSpPr>
        <p:spPr>
          <a:xfrm>
            <a:off x="3488337" y="3179760"/>
            <a:ext cx="41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B37915-CD9C-4B74-B613-34E6FA10CF1F}"/>
              </a:ext>
            </a:extLst>
          </p:cNvPr>
          <p:cNvCxnSpPr>
            <a:cxnSpLocks/>
          </p:cNvCxnSpPr>
          <p:nvPr/>
        </p:nvCxnSpPr>
        <p:spPr>
          <a:xfrm>
            <a:off x="8450372" y="2691471"/>
            <a:ext cx="41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BC24D22-DD7D-4BEA-8CC2-4461CCFAE2F0}"/>
              </a:ext>
            </a:extLst>
          </p:cNvPr>
          <p:cNvCxnSpPr>
            <a:cxnSpLocks/>
          </p:cNvCxnSpPr>
          <p:nvPr/>
        </p:nvCxnSpPr>
        <p:spPr>
          <a:xfrm>
            <a:off x="3449933" y="5155007"/>
            <a:ext cx="41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AB4F9F-35B3-4099-97E0-1E0C9A69BB85}"/>
              </a:ext>
            </a:extLst>
          </p:cNvPr>
          <p:cNvCxnSpPr>
            <a:cxnSpLocks/>
          </p:cNvCxnSpPr>
          <p:nvPr/>
        </p:nvCxnSpPr>
        <p:spPr>
          <a:xfrm>
            <a:off x="8533774" y="5101874"/>
            <a:ext cx="41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A2A04515-A31B-427E-B72B-D0143B7212DE}"/>
              </a:ext>
            </a:extLst>
          </p:cNvPr>
          <p:cNvSpPr txBox="1">
            <a:spLocks/>
          </p:cNvSpPr>
          <p:nvPr/>
        </p:nvSpPr>
        <p:spPr>
          <a:xfrm>
            <a:off x="864998" y="1468099"/>
            <a:ext cx="10515600" cy="1298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Schema captures relations/properties between entities in question and answer 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95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/>
      <p:bldP spid="94" grpId="0" animBg="1"/>
      <p:bldP spid="95" grpId="0"/>
      <p:bldP spid="98" grpId="0"/>
      <p:bldP spid="99" grpId="0"/>
      <p:bldP spid="106" grpId="0" animBg="1"/>
      <p:bldP spid="117" grpId="0" animBg="1"/>
      <p:bldP spid="120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DEDA-5DD5-41DD-87C0-537294F0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058400" cy="731520"/>
          </a:xfrm>
        </p:spPr>
        <p:txBody>
          <a:bodyPr>
            <a:normAutofit/>
          </a:bodyPr>
          <a:lstStyle/>
          <a:p>
            <a:r>
              <a:rPr lang="en-US" sz="3600" dirty="0" err="1"/>
              <a:t>emrQA</a:t>
            </a:r>
            <a:r>
              <a:rPr lang="en-US" sz="3600" dirty="0"/>
              <a:t>: Logical forms to generate answers from i2b2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B88AA-9117-4DDE-A3F0-94B53F4BB834}"/>
              </a:ext>
            </a:extLst>
          </p:cNvPr>
          <p:cNvSpPr txBox="1"/>
          <p:nvPr/>
        </p:nvSpPr>
        <p:spPr>
          <a:xfrm flipH="1">
            <a:off x="402585" y="2455433"/>
            <a:ext cx="379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I2b2 NLP subtask </a:t>
            </a:r>
          </a:p>
          <a:p>
            <a:pPr algn="ctr"/>
            <a:r>
              <a:rPr lang="en-US" b="1" dirty="0"/>
              <a:t>annotations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C538C-8E9E-4496-8E96-6E15EC9FB15E}"/>
              </a:ext>
            </a:extLst>
          </p:cNvPr>
          <p:cNvSpPr txBox="1"/>
          <p:nvPr/>
        </p:nvSpPr>
        <p:spPr>
          <a:xfrm>
            <a:off x="838200" y="1994944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I2b2 Medications challenge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A4D631-31D4-4A52-9474-468FA6929F0C}"/>
              </a:ext>
            </a:extLst>
          </p:cNvPr>
          <p:cNvSpPr/>
          <p:nvPr/>
        </p:nvSpPr>
        <p:spPr>
          <a:xfrm>
            <a:off x="1376577" y="5123845"/>
            <a:ext cx="2320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question - logical form</a:t>
            </a:r>
          </a:p>
          <a:p>
            <a:pPr algn="ctr"/>
            <a:r>
              <a:rPr lang="en-US" b="1" dirty="0"/>
              <a:t> templates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DA65CB-9926-43CC-8D54-8BEAD0EAF631}"/>
              </a:ext>
            </a:extLst>
          </p:cNvPr>
          <p:cNvSpPr/>
          <p:nvPr/>
        </p:nvSpPr>
        <p:spPr>
          <a:xfrm>
            <a:off x="806233" y="3568934"/>
            <a:ext cx="4589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is the dosage of  </a:t>
            </a:r>
            <a:r>
              <a:rPr lang="en-US" dirty="0">
                <a:solidFill>
                  <a:srgbClr val="FF0000"/>
                </a:solidFill>
              </a:rPr>
              <a:t>|medication|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DBC094-F946-4829-9547-4C15C520F609}"/>
              </a:ext>
            </a:extLst>
          </p:cNvPr>
          <p:cNvSpPr txBox="1"/>
          <p:nvPr/>
        </p:nvSpPr>
        <p:spPr>
          <a:xfrm flipH="1">
            <a:off x="4152487" y="2381892"/>
            <a:ext cx="458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Medication = </a:t>
            </a:r>
            <a:r>
              <a:rPr lang="en-US" dirty="0"/>
              <a:t>Nitroglycerin</a:t>
            </a:r>
          </a:p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dosage = </a:t>
            </a:r>
            <a:r>
              <a:rPr lang="en-US" dirty="0"/>
              <a:t>40mg 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058517-9C0A-48A2-BB04-EE651004F3EB}"/>
              </a:ext>
            </a:extLst>
          </p:cNvPr>
          <p:cNvSpPr/>
          <p:nvPr/>
        </p:nvSpPr>
        <p:spPr>
          <a:xfrm>
            <a:off x="6199969" y="3597704"/>
            <a:ext cx="4589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is the dosage of  </a:t>
            </a:r>
            <a:r>
              <a:rPr lang="en-US" dirty="0">
                <a:solidFill>
                  <a:srgbClr val="FF0000"/>
                </a:solidFill>
              </a:rPr>
              <a:t>Nitroglycerin?</a:t>
            </a:r>
            <a:endParaRPr lang="en-US" dirty="0"/>
          </a:p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818775-95F8-45DC-AF87-572008FF9099}"/>
              </a:ext>
            </a:extLst>
          </p:cNvPr>
          <p:cNvSpPr/>
          <p:nvPr/>
        </p:nvSpPr>
        <p:spPr>
          <a:xfrm>
            <a:off x="-511170" y="40361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MedicationEvent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|medication|) </a:t>
            </a:r>
          </a:p>
          <a:p>
            <a:pPr algn="ctr"/>
            <a:r>
              <a:rPr lang="en-US" dirty="0"/>
              <a:t>[dosage=x]</a:t>
            </a:r>
            <a:endParaRPr lang="en-US" sz="1874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7A4F3F-5D3F-476F-8127-D0CD0A1AA3F5}"/>
              </a:ext>
            </a:extLst>
          </p:cNvPr>
          <p:cNvSpPr/>
          <p:nvPr/>
        </p:nvSpPr>
        <p:spPr>
          <a:xfrm>
            <a:off x="5041414" y="40027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MedicationEvent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Nitroglycerin</a:t>
            </a:r>
            <a:r>
              <a:rPr lang="en-US" dirty="0"/>
              <a:t>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[dosage=x]</a:t>
            </a:r>
            <a:endParaRPr lang="en-US" sz="1874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1E1FE3-0AE2-4BF8-9982-AE3A921AB756}"/>
              </a:ext>
            </a:extLst>
          </p:cNvPr>
          <p:cNvSpPr/>
          <p:nvPr/>
        </p:nvSpPr>
        <p:spPr>
          <a:xfrm>
            <a:off x="4775310" y="5297176"/>
            <a:ext cx="4724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F81BD"/>
                </a:solidFill>
              </a:rPr>
              <a:t> Evidence 1: </a:t>
            </a:r>
            <a:r>
              <a:rPr lang="en-US" dirty="0"/>
              <a:t>Nitroglycerin </a:t>
            </a:r>
            <a:r>
              <a:rPr lang="en-US" u="sng" dirty="0"/>
              <a:t>40 mg </a:t>
            </a:r>
            <a:r>
              <a:rPr lang="en-US" dirty="0"/>
              <a:t>daily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C405F3-5AE4-4BE0-AFB2-2C1BB0A3C0D2}"/>
              </a:ext>
            </a:extLst>
          </p:cNvPr>
          <p:cNvSpPr/>
          <p:nvPr/>
        </p:nvSpPr>
        <p:spPr>
          <a:xfrm>
            <a:off x="6790903" y="1616049"/>
            <a:ext cx="2896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patient X record annotations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4DC88C-8A95-47FA-8CAA-D28EA1C8F17B}"/>
              </a:ext>
            </a:extLst>
          </p:cNvPr>
          <p:cNvSpPr txBox="1"/>
          <p:nvPr/>
        </p:nvSpPr>
        <p:spPr>
          <a:xfrm flipH="1">
            <a:off x="7818687" y="2364276"/>
            <a:ext cx="458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Medication = </a:t>
            </a:r>
            <a:r>
              <a:rPr lang="en-US" dirty="0"/>
              <a:t>Nitroglycerin</a:t>
            </a:r>
          </a:p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dosage = </a:t>
            </a:r>
            <a:r>
              <a:rPr lang="en-US" dirty="0"/>
              <a:t>90mg &gt;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CF9D57-3EE6-40E3-A30D-4BC64C77E237}"/>
              </a:ext>
            </a:extLst>
          </p:cNvPr>
          <p:cNvSpPr/>
          <p:nvPr/>
        </p:nvSpPr>
        <p:spPr>
          <a:xfrm>
            <a:off x="5698962" y="4865163"/>
            <a:ext cx="3475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F81BD"/>
                </a:solidFill>
              </a:rPr>
              <a:t>Answer 1: </a:t>
            </a:r>
            <a:r>
              <a:rPr lang="en-US" dirty="0"/>
              <a:t>40 mg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E6BA04-38E6-4612-B34C-71B16087054D}"/>
              </a:ext>
            </a:extLst>
          </p:cNvPr>
          <p:cNvSpPr/>
          <p:nvPr/>
        </p:nvSpPr>
        <p:spPr>
          <a:xfrm>
            <a:off x="6450954" y="5954517"/>
            <a:ext cx="3324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question - logical form – answers</a:t>
            </a:r>
          </a:p>
          <a:p>
            <a:pPr algn="ctr"/>
            <a:r>
              <a:rPr lang="en-US" b="1" dirty="0"/>
              <a:t>generated for patient 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60372F-002A-4830-8361-6876D726A733}"/>
              </a:ext>
            </a:extLst>
          </p:cNvPr>
          <p:cNvSpPr/>
          <p:nvPr/>
        </p:nvSpPr>
        <p:spPr>
          <a:xfrm>
            <a:off x="9319577" y="4905755"/>
            <a:ext cx="3475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F81BD"/>
                </a:solidFill>
              </a:rPr>
              <a:t>Answer 2: </a:t>
            </a:r>
            <a:r>
              <a:rPr lang="en-US" dirty="0"/>
              <a:t>90 mg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716CB1-435A-453E-9260-9A7A0DDF9428}"/>
              </a:ext>
            </a:extLst>
          </p:cNvPr>
          <p:cNvSpPr/>
          <p:nvPr/>
        </p:nvSpPr>
        <p:spPr>
          <a:xfrm>
            <a:off x="8651721" y="5288994"/>
            <a:ext cx="4724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F81BD"/>
                </a:solidFill>
              </a:rPr>
              <a:t>Evidence 2: </a:t>
            </a:r>
            <a:r>
              <a:rPr lang="en-US" dirty="0"/>
              <a:t>Nitroglycerin </a:t>
            </a:r>
            <a:r>
              <a:rPr lang="en-US" u="sng" dirty="0"/>
              <a:t>90 mg </a:t>
            </a:r>
            <a:r>
              <a:rPr lang="en-US" dirty="0"/>
              <a:t>p.o.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74FAA3-3A22-48AB-9067-23E6E55CA332}"/>
              </a:ext>
            </a:extLst>
          </p:cNvPr>
          <p:cNvCxnSpPr>
            <a:cxnSpLocks/>
          </p:cNvCxnSpPr>
          <p:nvPr/>
        </p:nvCxnSpPr>
        <p:spPr>
          <a:xfrm>
            <a:off x="6060440" y="3149600"/>
            <a:ext cx="35560" cy="154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C3DEA3-9ACF-4194-8D3F-DE4A89F63418}"/>
              </a:ext>
            </a:extLst>
          </p:cNvPr>
          <p:cNvCxnSpPr>
            <a:cxnSpLocks/>
          </p:cNvCxnSpPr>
          <p:nvPr/>
        </p:nvCxnSpPr>
        <p:spPr>
          <a:xfrm>
            <a:off x="10256520" y="3145381"/>
            <a:ext cx="0" cy="160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eft Bracket 57">
            <a:extLst>
              <a:ext uri="{FF2B5EF4-FFF2-40B4-BE49-F238E27FC236}">
                <a16:creationId xmlns:a16="http://schemas.microsoft.com/office/drawing/2014/main" id="{F1890F16-082E-4E69-9071-CABAD6782E31}"/>
              </a:ext>
            </a:extLst>
          </p:cNvPr>
          <p:cNvSpPr/>
          <p:nvPr/>
        </p:nvSpPr>
        <p:spPr>
          <a:xfrm rot="5400000">
            <a:off x="8489161" y="822481"/>
            <a:ext cx="325120" cy="289656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EEA08D-EA08-48D8-8B0D-D71F0A52EF4D}"/>
              </a:ext>
            </a:extLst>
          </p:cNvPr>
          <p:cNvCxnSpPr>
            <a:cxnSpLocks/>
          </p:cNvCxnSpPr>
          <p:nvPr/>
        </p:nvCxnSpPr>
        <p:spPr>
          <a:xfrm>
            <a:off x="8437880" y="2159000"/>
            <a:ext cx="0" cy="131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37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27" grpId="0"/>
      <p:bldP spid="28" grpId="0"/>
      <p:bldP spid="30" grpId="0"/>
      <p:bldP spid="32" grpId="0"/>
      <p:bldP spid="33" grpId="0"/>
      <p:bldP spid="34" grpId="0"/>
      <p:bldP spid="36" grpId="0"/>
      <p:bldP spid="37" grpId="0"/>
      <p:bldP spid="39" grpId="0"/>
      <p:bldP spid="43" grpId="0"/>
      <p:bldP spid="46" grpId="0"/>
      <p:bldP spid="48" grpId="0"/>
      <p:bldP spid="49" grpId="0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9055-C013-4429-B664-8930FC3C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39271"/>
            <a:ext cx="10860741" cy="731520"/>
          </a:xfrm>
        </p:spPr>
        <p:txBody>
          <a:bodyPr>
            <a:normAutofit/>
          </a:bodyPr>
          <a:lstStyle/>
          <a:p>
            <a:r>
              <a:rPr lang="en-US" sz="3600" dirty="0" err="1"/>
              <a:t>emrQA</a:t>
            </a:r>
            <a:r>
              <a:rPr lang="en-US" sz="3600" dirty="0"/>
              <a:t>: Generation Framework</a:t>
            </a:r>
          </a:p>
        </p:txBody>
      </p:sp>
      <p:sp>
        <p:nvSpPr>
          <p:cNvPr id="78" name="Flowchart: Manual Input 77">
            <a:extLst>
              <a:ext uri="{FF2B5EF4-FFF2-40B4-BE49-F238E27FC236}">
                <a16:creationId xmlns:a16="http://schemas.microsoft.com/office/drawing/2014/main" id="{A450DDE4-F4B5-4199-BFF1-8836AFF488FB}"/>
              </a:ext>
            </a:extLst>
          </p:cNvPr>
          <p:cNvSpPr/>
          <p:nvPr/>
        </p:nvSpPr>
        <p:spPr>
          <a:xfrm>
            <a:off x="93361" y="2674349"/>
            <a:ext cx="1257379" cy="786329"/>
          </a:xfrm>
          <a:prstGeom prst="flowChartManualIn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726" tIns="46863" rIns="93726" bIns="46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B574B26-8E0A-490B-8DC6-589786E3CF0C}"/>
              </a:ext>
            </a:extLst>
          </p:cNvPr>
          <p:cNvSpPr/>
          <p:nvPr/>
        </p:nvSpPr>
        <p:spPr>
          <a:xfrm>
            <a:off x="2235782" y="2646513"/>
            <a:ext cx="1386712" cy="621337"/>
          </a:xfrm>
          <a:prstGeom prst="rect">
            <a:avLst/>
          </a:prstGeom>
          <a:solidFill>
            <a:srgbClr val="B9CA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726" tIns="46863" rIns="93726" bIns="46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74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B155DE7-EBBB-4A29-A8F0-90DA7D6E641D}"/>
              </a:ext>
            </a:extLst>
          </p:cNvPr>
          <p:cNvSpPr/>
          <p:nvPr/>
        </p:nvSpPr>
        <p:spPr>
          <a:xfrm>
            <a:off x="2169215" y="2725933"/>
            <a:ext cx="1386712" cy="621337"/>
          </a:xfrm>
          <a:prstGeom prst="rect">
            <a:avLst/>
          </a:prstGeom>
          <a:solidFill>
            <a:srgbClr val="B9CA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726" tIns="46863" rIns="93726" bIns="46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74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285D96C-3773-4DEE-A9D1-B675E2AD7768}"/>
              </a:ext>
            </a:extLst>
          </p:cNvPr>
          <p:cNvSpPr/>
          <p:nvPr/>
        </p:nvSpPr>
        <p:spPr>
          <a:xfrm>
            <a:off x="2088188" y="2822910"/>
            <a:ext cx="1386704" cy="658553"/>
          </a:xfrm>
          <a:prstGeom prst="rect">
            <a:avLst/>
          </a:prstGeom>
          <a:solidFill>
            <a:srgbClr val="B9CAE9"/>
          </a:solidFill>
          <a:ln>
            <a:solidFill>
              <a:schemeClr val="tx1"/>
            </a:solidFill>
          </a:ln>
          <a:effectLst>
            <a:glow rad="228600">
              <a:srgbClr val="002060">
                <a:alpha val="40000"/>
              </a:srgbClr>
            </a:glo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726" tIns="46863" rIns="93726" bIns="46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8CFF443-5BC2-4B20-B2D6-02D03781650A}"/>
              </a:ext>
            </a:extLst>
          </p:cNvPr>
          <p:cNvSpPr/>
          <p:nvPr/>
        </p:nvSpPr>
        <p:spPr>
          <a:xfrm>
            <a:off x="4804148" y="2640798"/>
            <a:ext cx="1424267" cy="597274"/>
          </a:xfrm>
          <a:prstGeom prst="rect">
            <a:avLst/>
          </a:prstGeom>
          <a:solidFill>
            <a:srgbClr val="B9CA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726" tIns="46863" rIns="93726" bIns="46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74" b="1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75B2394-4887-4CED-BF12-FFFDC2B55723}"/>
              </a:ext>
            </a:extLst>
          </p:cNvPr>
          <p:cNvSpPr/>
          <p:nvPr/>
        </p:nvSpPr>
        <p:spPr>
          <a:xfrm>
            <a:off x="4680811" y="2723366"/>
            <a:ext cx="1474726" cy="597272"/>
          </a:xfrm>
          <a:prstGeom prst="rect">
            <a:avLst/>
          </a:prstGeom>
          <a:solidFill>
            <a:srgbClr val="B9CA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726" tIns="46863" rIns="93726" bIns="46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74" b="1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4DEFEAA-12B0-4F1F-820F-5227AD1AEB1D}"/>
              </a:ext>
            </a:extLst>
          </p:cNvPr>
          <p:cNvSpPr/>
          <p:nvPr/>
        </p:nvSpPr>
        <p:spPr>
          <a:xfrm>
            <a:off x="4558442" y="2822910"/>
            <a:ext cx="1519710" cy="597274"/>
          </a:xfrm>
          <a:prstGeom prst="rect">
            <a:avLst/>
          </a:prstGeom>
          <a:solidFill>
            <a:srgbClr val="B9CAE9"/>
          </a:solidFill>
          <a:ln>
            <a:solidFill>
              <a:schemeClr val="tx1"/>
            </a:solidFill>
          </a:ln>
          <a:effectLst>
            <a:glow rad="228600">
              <a:srgbClr val="002060">
                <a:alpha val="40000"/>
              </a:srgbClr>
            </a:glo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726" tIns="46863" rIns="93726" bIns="46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Logical Form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25" name="Arrow: Left 124">
            <a:extLst>
              <a:ext uri="{FF2B5EF4-FFF2-40B4-BE49-F238E27FC236}">
                <a16:creationId xmlns:a16="http://schemas.microsoft.com/office/drawing/2014/main" id="{2AA5BBCA-2FC1-43F1-B0AD-95038789FE1E}"/>
              </a:ext>
            </a:extLst>
          </p:cNvPr>
          <p:cNvSpPr/>
          <p:nvPr/>
        </p:nvSpPr>
        <p:spPr>
          <a:xfrm flipV="1">
            <a:off x="10064524" y="2853425"/>
            <a:ext cx="364397" cy="12947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3726" tIns="46863" rIns="93726" bIns="46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74" b="1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0CAAA65-86C4-4FB4-AF05-582781980DEA}"/>
              </a:ext>
            </a:extLst>
          </p:cNvPr>
          <p:cNvSpPr/>
          <p:nvPr/>
        </p:nvSpPr>
        <p:spPr>
          <a:xfrm>
            <a:off x="7444178" y="2325356"/>
            <a:ext cx="1400032" cy="567347"/>
          </a:xfrm>
          <a:prstGeom prst="rect">
            <a:avLst/>
          </a:prstGeom>
          <a:solidFill>
            <a:srgbClr val="B9CA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726" tIns="46863" rIns="93726" bIns="46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74" b="1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CC37DD2-DB5E-43BA-B619-F6849170F08F}"/>
              </a:ext>
            </a:extLst>
          </p:cNvPr>
          <p:cNvSpPr/>
          <p:nvPr/>
        </p:nvSpPr>
        <p:spPr>
          <a:xfrm>
            <a:off x="7292063" y="2454655"/>
            <a:ext cx="1400032" cy="567347"/>
          </a:xfrm>
          <a:prstGeom prst="rect">
            <a:avLst/>
          </a:prstGeom>
          <a:solidFill>
            <a:srgbClr val="B9CA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726" tIns="46863" rIns="93726" bIns="46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874" b="1" dirty="0">
                <a:solidFill>
                  <a:schemeClr val="tx1"/>
                </a:solidFill>
              </a:rPr>
              <a:t>Coreference</a:t>
            </a:r>
          </a:p>
          <a:p>
            <a:pPr algn="ctr"/>
            <a:r>
              <a:rPr lang="en-US" sz="1874" b="1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0D964BE-CC0A-44F6-ACCA-E3F891843B78}"/>
              </a:ext>
            </a:extLst>
          </p:cNvPr>
          <p:cNvSpPr/>
          <p:nvPr/>
        </p:nvSpPr>
        <p:spPr>
          <a:xfrm>
            <a:off x="7143865" y="2865078"/>
            <a:ext cx="1400032" cy="567347"/>
          </a:xfrm>
          <a:prstGeom prst="rect">
            <a:avLst/>
          </a:prstGeom>
          <a:solidFill>
            <a:srgbClr val="B9CAE9"/>
          </a:solidFill>
          <a:ln>
            <a:solidFill>
              <a:schemeClr val="tx1"/>
            </a:solidFill>
          </a:ln>
          <a:effectLst>
            <a:glow rad="228600">
              <a:srgbClr val="00206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726" tIns="46863" rIns="93726" bIns="46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74" b="1" dirty="0">
                <a:solidFill>
                  <a:schemeClr val="tx1"/>
                </a:solidFill>
              </a:rPr>
              <a:t>Medication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i2b2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CC7B095-A0F4-44F1-BFCF-D59C3624D2FD}"/>
              </a:ext>
            </a:extLst>
          </p:cNvPr>
          <p:cNvSpPr/>
          <p:nvPr/>
        </p:nvSpPr>
        <p:spPr>
          <a:xfrm>
            <a:off x="9928199" y="1688171"/>
            <a:ext cx="1990437" cy="1315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726" tIns="46863" rIns="93726" bIns="46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874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2BD9955-9648-46A3-AC78-A53E23299394}"/>
              </a:ext>
            </a:extLst>
          </p:cNvPr>
          <p:cNvSpPr/>
          <p:nvPr/>
        </p:nvSpPr>
        <p:spPr>
          <a:xfrm>
            <a:off x="9820173" y="1913163"/>
            <a:ext cx="1990437" cy="1315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726" tIns="46863" rIns="93726" bIns="46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874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E3DB333-B55C-4395-88B6-A6869E579F1C}"/>
              </a:ext>
            </a:extLst>
          </p:cNvPr>
          <p:cNvSpPr/>
          <p:nvPr/>
        </p:nvSpPr>
        <p:spPr>
          <a:xfrm>
            <a:off x="9704207" y="2199434"/>
            <a:ext cx="1990437" cy="1315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726" tIns="46863" rIns="93726" bIns="46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nitroglycerin 40 mg daily , evening. The patient</a:t>
            </a:r>
            <a:r>
              <a:rPr lang="en-US" sz="1300" b="1" dirty="0">
                <a:solidFill>
                  <a:schemeClr val="tx1"/>
                </a:solidFill>
              </a:rPr>
              <a:t> …………………………………….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931FB65-54AE-4A80-9E03-5846F487075A}"/>
              </a:ext>
            </a:extLst>
          </p:cNvPr>
          <p:cNvSpPr txBox="1"/>
          <p:nvPr/>
        </p:nvSpPr>
        <p:spPr>
          <a:xfrm>
            <a:off x="9684869" y="2175426"/>
            <a:ext cx="199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Year 2013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A772086-56EA-4520-B99D-039CACEC8D07}"/>
              </a:ext>
            </a:extLst>
          </p:cNvPr>
          <p:cNvSpPr txBox="1"/>
          <p:nvPr/>
        </p:nvSpPr>
        <p:spPr>
          <a:xfrm>
            <a:off x="9783261" y="1932227"/>
            <a:ext cx="19976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 Year 2014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E5DB741-E47F-4F6E-A2FD-2A715177FC2E}"/>
              </a:ext>
            </a:extLst>
          </p:cNvPr>
          <p:cNvSpPr txBox="1"/>
          <p:nvPr/>
        </p:nvSpPr>
        <p:spPr>
          <a:xfrm>
            <a:off x="9855373" y="1669694"/>
            <a:ext cx="19976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 Year 2015</a:t>
            </a:r>
          </a:p>
        </p:txBody>
      </p:sp>
      <p:sp>
        <p:nvSpPr>
          <p:cNvPr id="148" name="Rectangle: Diagonal Corners Rounded 147">
            <a:extLst>
              <a:ext uri="{FF2B5EF4-FFF2-40B4-BE49-F238E27FC236}">
                <a16:creationId xmlns:a16="http://schemas.microsoft.com/office/drawing/2014/main" id="{F652FC6C-A854-4747-9240-BBEA36A94FFD}"/>
              </a:ext>
            </a:extLst>
          </p:cNvPr>
          <p:cNvSpPr/>
          <p:nvPr/>
        </p:nvSpPr>
        <p:spPr>
          <a:xfrm>
            <a:off x="1187139" y="1398631"/>
            <a:ext cx="3545504" cy="652867"/>
          </a:xfrm>
          <a:prstGeom prst="round2Diag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3726" tIns="46863" rIns="93726" bIns="46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74" b="1" dirty="0"/>
          </a:p>
          <a:p>
            <a:pPr algn="ctr"/>
            <a:r>
              <a:rPr lang="en-US" b="1" dirty="0"/>
              <a:t>Schematic </a:t>
            </a:r>
          </a:p>
          <a:p>
            <a:pPr algn="ctr"/>
            <a:r>
              <a:rPr lang="en-US" b="1" dirty="0"/>
              <a:t>(Events, Attributes, Relations)</a:t>
            </a:r>
          </a:p>
          <a:p>
            <a:pPr algn="ctr"/>
            <a:endParaRPr lang="en-US" sz="1874" b="1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DEA38D2-618C-447C-B049-AF3FB9606696}"/>
              </a:ext>
            </a:extLst>
          </p:cNvPr>
          <p:cNvCxnSpPr>
            <a:cxnSpLocks/>
          </p:cNvCxnSpPr>
          <p:nvPr/>
        </p:nvCxnSpPr>
        <p:spPr>
          <a:xfrm>
            <a:off x="2710853" y="5039318"/>
            <a:ext cx="0" cy="276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CFF09967-1D4C-400B-96FC-1338AD8555DE}"/>
              </a:ext>
            </a:extLst>
          </p:cNvPr>
          <p:cNvSpPr txBox="1"/>
          <p:nvPr/>
        </p:nvSpPr>
        <p:spPr>
          <a:xfrm flipH="1">
            <a:off x="-738692" y="5357757"/>
            <a:ext cx="696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is the dosage of</a:t>
            </a:r>
          </a:p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Nitroglycerin ?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B041CF3-7B62-4A7F-AF29-71CE646E5AF7}"/>
              </a:ext>
            </a:extLst>
          </p:cNvPr>
          <p:cNvCxnSpPr>
            <a:cxnSpLocks/>
          </p:cNvCxnSpPr>
          <p:nvPr/>
        </p:nvCxnSpPr>
        <p:spPr>
          <a:xfrm>
            <a:off x="2758241" y="3838107"/>
            <a:ext cx="0" cy="240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98E2CB6-4DC9-4466-B1A7-FDA73AC5DE86}"/>
              </a:ext>
            </a:extLst>
          </p:cNvPr>
          <p:cNvSpPr txBox="1"/>
          <p:nvPr/>
        </p:nvSpPr>
        <p:spPr>
          <a:xfrm flipH="1">
            <a:off x="-754043" y="4305879"/>
            <a:ext cx="7079850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/>
              <a:t>What is the dosage of</a:t>
            </a:r>
          </a:p>
          <a:p>
            <a:pPr algn="ctr"/>
            <a:r>
              <a:rPr lang="en-US" sz="1874" dirty="0"/>
              <a:t> </a:t>
            </a:r>
            <a:r>
              <a:rPr lang="en-US" sz="1874" dirty="0">
                <a:solidFill>
                  <a:srgbClr val="FF0000"/>
                </a:solidFill>
              </a:rPr>
              <a:t>|medication| 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51D286E-189D-44C3-A18C-8100958411F9}"/>
              </a:ext>
            </a:extLst>
          </p:cNvPr>
          <p:cNvSpPr txBox="1"/>
          <p:nvPr/>
        </p:nvSpPr>
        <p:spPr>
          <a:xfrm flipH="1">
            <a:off x="3338646" y="4326026"/>
            <a:ext cx="476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MedicationEvent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|medication|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[dosage=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/>
              <a:t>]</a:t>
            </a:r>
            <a:endParaRPr lang="en-US" sz="1874" dirty="0">
              <a:solidFill>
                <a:srgbClr val="FF000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6148D50-1396-4AF2-9489-0976E8D25252}"/>
              </a:ext>
            </a:extLst>
          </p:cNvPr>
          <p:cNvSpPr txBox="1"/>
          <p:nvPr/>
        </p:nvSpPr>
        <p:spPr>
          <a:xfrm flipH="1">
            <a:off x="3206063" y="5329197"/>
            <a:ext cx="476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MedicationEvent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Nitroglycerin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[dosage=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/>
              <a:t>]</a:t>
            </a:r>
            <a:endParaRPr lang="en-US" sz="1874" dirty="0">
              <a:solidFill>
                <a:srgbClr val="FF0000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F5BF19E-09F1-48EB-8B83-60783819AC95}"/>
              </a:ext>
            </a:extLst>
          </p:cNvPr>
          <p:cNvCxnSpPr>
            <a:cxnSpLocks/>
          </p:cNvCxnSpPr>
          <p:nvPr/>
        </p:nvCxnSpPr>
        <p:spPr>
          <a:xfrm>
            <a:off x="5305699" y="3791806"/>
            <a:ext cx="12598" cy="339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6DF90A78-5CA4-4828-872A-0200BDB4E450}"/>
              </a:ext>
            </a:extLst>
          </p:cNvPr>
          <p:cNvSpPr txBox="1"/>
          <p:nvPr/>
        </p:nvSpPr>
        <p:spPr>
          <a:xfrm flipH="1">
            <a:off x="7383182" y="4242241"/>
            <a:ext cx="2999918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Medication = </a:t>
            </a:r>
            <a:r>
              <a:rPr lang="en-US" dirty="0"/>
              <a:t>Nitroglycerin </a:t>
            </a:r>
            <a:r>
              <a:rPr lang="en-US" dirty="0">
                <a:solidFill>
                  <a:srgbClr val="0070C0"/>
                </a:solidFill>
              </a:rPr>
              <a:t>dosage = </a:t>
            </a:r>
            <a:r>
              <a:rPr lang="en-US" dirty="0"/>
              <a:t>40mg &gt;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87E3F91-8FB9-44FB-B687-9D8D44E3D27B}"/>
              </a:ext>
            </a:extLst>
          </p:cNvPr>
          <p:cNvSpPr txBox="1"/>
          <p:nvPr/>
        </p:nvSpPr>
        <p:spPr>
          <a:xfrm flipH="1">
            <a:off x="5591707" y="5170122"/>
            <a:ext cx="6424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Answer = </a:t>
            </a:r>
            <a:r>
              <a:rPr lang="en-US" dirty="0"/>
              <a:t>40mg,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Evidence = </a:t>
            </a:r>
            <a:r>
              <a:rPr lang="en-US" dirty="0"/>
              <a:t>Nitroglycerin 40 mg </a:t>
            </a:r>
          </a:p>
          <a:p>
            <a:pPr algn="ctr"/>
            <a:r>
              <a:rPr lang="en-US" dirty="0"/>
              <a:t>daily, evening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5E5B4EA-53C0-4CF9-B313-A42DDCA15CC2}"/>
              </a:ext>
            </a:extLst>
          </p:cNvPr>
          <p:cNvCxnSpPr>
            <a:cxnSpLocks/>
          </p:cNvCxnSpPr>
          <p:nvPr/>
        </p:nvCxnSpPr>
        <p:spPr>
          <a:xfrm>
            <a:off x="8803790" y="4900941"/>
            <a:ext cx="0" cy="276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8E3C7A9-521E-4930-BF03-59736C678917}"/>
              </a:ext>
            </a:extLst>
          </p:cNvPr>
          <p:cNvCxnSpPr>
            <a:cxnSpLocks/>
          </p:cNvCxnSpPr>
          <p:nvPr/>
        </p:nvCxnSpPr>
        <p:spPr>
          <a:xfrm>
            <a:off x="5344127" y="5070420"/>
            <a:ext cx="1" cy="245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BE57E5-60AE-48AA-95A8-30F3D9A83E95}"/>
              </a:ext>
            </a:extLst>
          </p:cNvPr>
          <p:cNvCxnSpPr>
            <a:cxnSpLocks/>
          </p:cNvCxnSpPr>
          <p:nvPr/>
        </p:nvCxnSpPr>
        <p:spPr>
          <a:xfrm>
            <a:off x="8204258" y="3721020"/>
            <a:ext cx="0" cy="410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Bracket 2">
            <a:extLst>
              <a:ext uri="{FF2B5EF4-FFF2-40B4-BE49-F238E27FC236}">
                <a16:creationId xmlns:a16="http://schemas.microsoft.com/office/drawing/2014/main" id="{1A18007B-312C-4BF3-A167-BCA0470D677F}"/>
              </a:ext>
            </a:extLst>
          </p:cNvPr>
          <p:cNvSpPr/>
          <p:nvPr/>
        </p:nvSpPr>
        <p:spPr>
          <a:xfrm rot="16200000">
            <a:off x="7107333" y="3396689"/>
            <a:ext cx="210577" cy="1680683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ket 39">
            <a:extLst>
              <a:ext uri="{FF2B5EF4-FFF2-40B4-BE49-F238E27FC236}">
                <a16:creationId xmlns:a16="http://schemas.microsoft.com/office/drawing/2014/main" id="{70EBCFFC-C6F5-4694-9DCA-33B02B0A090D}"/>
              </a:ext>
            </a:extLst>
          </p:cNvPr>
          <p:cNvSpPr/>
          <p:nvPr/>
        </p:nvSpPr>
        <p:spPr>
          <a:xfrm rot="16200000">
            <a:off x="5174158" y="1766747"/>
            <a:ext cx="339938" cy="4768471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89CA5A-AF6B-4F71-8184-49DC58F43D4C}"/>
              </a:ext>
            </a:extLst>
          </p:cNvPr>
          <p:cNvSpPr txBox="1"/>
          <p:nvPr/>
        </p:nvSpPr>
        <p:spPr>
          <a:xfrm flipH="1">
            <a:off x="8803790" y="3686752"/>
            <a:ext cx="379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longitudinal records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813A94-4518-411D-A78A-25793EA10DD9}"/>
              </a:ext>
            </a:extLst>
          </p:cNvPr>
          <p:cNvCxnSpPr>
            <a:cxnSpLocks/>
          </p:cNvCxnSpPr>
          <p:nvPr/>
        </p:nvCxnSpPr>
        <p:spPr>
          <a:xfrm>
            <a:off x="1545442" y="3154817"/>
            <a:ext cx="3102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7A29B4-5AC7-4943-9589-0A4B6E1390DF}"/>
              </a:ext>
            </a:extLst>
          </p:cNvPr>
          <p:cNvCxnSpPr>
            <a:cxnSpLocks/>
          </p:cNvCxnSpPr>
          <p:nvPr/>
        </p:nvCxnSpPr>
        <p:spPr>
          <a:xfrm>
            <a:off x="3885230" y="3085786"/>
            <a:ext cx="3102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7B9DCD-3EF4-43A0-95EC-4B68409A677B}"/>
              </a:ext>
            </a:extLst>
          </p:cNvPr>
          <p:cNvCxnSpPr>
            <a:cxnSpLocks/>
          </p:cNvCxnSpPr>
          <p:nvPr/>
        </p:nvCxnSpPr>
        <p:spPr>
          <a:xfrm flipH="1" flipV="1">
            <a:off x="9056794" y="3039477"/>
            <a:ext cx="321759" cy="2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7D724C4-64E8-42C4-A593-81E61A276B0C}"/>
              </a:ext>
            </a:extLst>
          </p:cNvPr>
          <p:cNvSpPr txBox="1">
            <a:spLocks/>
          </p:cNvSpPr>
          <p:nvPr/>
        </p:nvSpPr>
        <p:spPr>
          <a:xfrm>
            <a:off x="2235782" y="6138413"/>
            <a:ext cx="11396312" cy="13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Physician's manual annotation process semi-automated 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EBE3B5-6A34-47B1-9A8B-730823F33A5A}"/>
              </a:ext>
            </a:extLst>
          </p:cNvPr>
          <p:cNvCxnSpPr>
            <a:cxnSpLocks/>
          </p:cNvCxnSpPr>
          <p:nvPr/>
        </p:nvCxnSpPr>
        <p:spPr>
          <a:xfrm>
            <a:off x="1700568" y="2240266"/>
            <a:ext cx="0" cy="498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5D7BF3-E78F-4685-9A80-08A63456A07C}"/>
              </a:ext>
            </a:extLst>
          </p:cNvPr>
          <p:cNvCxnSpPr>
            <a:cxnSpLocks/>
          </p:cNvCxnSpPr>
          <p:nvPr/>
        </p:nvCxnSpPr>
        <p:spPr>
          <a:xfrm>
            <a:off x="4040356" y="2224615"/>
            <a:ext cx="0" cy="521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5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442"/>
    </mc:Choice>
    <mc:Fallback xmlns="">
      <p:transition spd="slow" advTm="12244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A7F8-153C-4245-A9DF-D85F7ACF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058400" cy="731520"/>
          </a:xfrm>
        </p:spPr>
        <p:txBody>
          <a:bodyPr>
            <a:normAutofit/>
          </a:bodyPr>
          <a:lstStyle/>
          <a:p>
            <a:r>
              <a:rPr lang="en-US" sz="3600" dirty="0" err="1"/>
              <a:t>emrQA</a:t>
            </a:r>
            <a:r>
              <a:rPr lang="en-US" sz="3600" dirty="0"/>
              <a:t>: Data statistics </a:t>
            </a: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70DC60E3-EF08-400C-BD77-E7F4ACE7E3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185127"/>
              </p:ext>
            </p:extLst>
          </p:nvPr>
        </p:nvGraphicFramePr>
        <p:xfrm>
          <a:off x="-104378" y="1872316"/>
          <a:ext cx="8128000" cy="4075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D452DBD-D827-454D-8385-440F7612A4EC}"/>
              </a:ext>
            </a:extLst>
          </p:cNvPr>
          <p:cNvSpPr txBox="1"/>
          <p:nvPr/>
        </p:nvSpPr>
        <p:spPr>
          <a:xfrm flipH="1">
            <a:off x="867482" y="2305535"/>
            <a:ext cx="629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680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8B24F5-A0A1-41ED-8F9E-09E6827AD7A2}"/>
              </a:ext>
            </a:extLst>
          </p:cNvPr>
          <p:cNvSpPr txBox="1"/>
          <p:nvPr/>
        </p:nvSpPr>
        <p:spPr>
          <a:xfrm flipH="1">
            <a:off x="1293540" y="3250409"/>
            <a:ext cx="629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94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FEA0E0-25B6-4B5C-B9B2-A596488FBC34}"/>
              </a:ext>
            </a:extLst>
          </p:cNvPr>
          <p:cNvSpPr txBox="1"/>
          <p:nvPr/>
        </p:nvSpPr>
        <p:spPr>
          <a:xfrm flipH="1">
            <a:off x="1199176" y="4152355"/>
            <a:ext cx="943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400K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163CDA-55C8-4A3F-A736-87ECBAB6143E}"/>
              </a:ext>
            </a:extLst>
          </p:cNvPr>
          <p:cNvSpPr txBox="1"/>
          <p:nvPr/>
        </p:nvSpPr>
        <p:spPr>
          <a:xfrm flipH="1">
            <a:off x="935379" y="5107395"/>
            <a:ext cx="943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B18FF1-7CB1-4201-AFA9-A4F3D580C335}"/>
              </a:ext>
            </a:extLst>
          </p:cNvPr>
          <p:cNvSpPr/>
          <p:nvPr/>
        </p:nvSpPr>
        <p:spPr>
          <a:xfrm>
            <a:off x="7321215" y="1885949"/>
            <a:ext cx="3594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was the |problem| managed 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57668-49D1-4ECE-B56C-E0FB7FEF58C0}"/>
              </a:ext>
            </a:extLst>
          </p:cNvPr>
          <p:cNvSpPr/>
          <p:nvPr/>
        </p:nvSpPr>
        <p:spPr>
          <a:xfrm>
            <a:off x="6978975" y="2210804"/>
            <a:ext cx="4279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was the patient’s |problem| treated 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E1DF1C-9D26-49AC-B892-77B6184B5CEA}"/>
              </a:ext>
            </a:extLst>
          </p:cNvPr>
          <p:cNvSpPr/>
          <p:nvPr/>
        </p:nvSpPr>
        <p:spPr>
          <a:xfrm>
            <a:off x="6674835" y="2578607"/>
            <a:ext cx="512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 was done to correct the patient’s |problem| 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D9065-6019-4FF4-8938-B708D2B25F86}"/>
              </a:ext>
            </a:extLst>
          </p:cNvPr>
          <p:cNvSpPr txBox="1"/>
          <p:nvPr/>
        </p:nvSpPr>
        <p:spPr>
          <a:xfrm flipH="1">
            <a:off x="7522283" y="2993864"/>
            <a:ext cx="466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Question Paraphrase Templates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5CFCA-B8FC-4774-B735-83818E3AB493}"/>
              </a:ext>
            </a:extLst>
          </p:cNvPr>
          <p:cNvCxnSpPr/>
          <p:nvPr/>
        </p:nvCxnSpPr>
        <p:spPr>
          <a:xfrm>
            <a:off x="9078257" y="3508881"/>
            <a:ext cx="0" cy="555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C4CA1F-DDEB-46D2-B012-3BC53D3ECA1C}"/>
              </a:ext>
            </a:extLst>
          </p:cNvPr>
          <p:cNvSpPr txBox="1"/>
          <p:nvPr/>
        </p:nvSpPr>
        <p:spPr>
          <a:xfrm flipH="1">
            <a:off x="8023622" y="5194095"/>
            <a:ext cx="466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Logical Form Template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9CAEB9-39D0-4C86-8666-20FC154342F1}"/>
              </a:ext>
            </a:extLst>
          </p:cNvPr>
          <p:cNvSpPr/>
          <p:nvPr/>
        </p:nvSpPr>
        <p:spPr>
          <a:xfrm>
            <a:off x="6096000" y="42184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{</a:t>
            </a:r>
            <a:r>
              <a:rPr lang="en-US" dirty="0" err="1"/>
              <a:t>MedicationEvent</a:t>
            </a:r>
            <a:r>
              <a:rPr lang="en-US" dirty="0"/>
              <a:t> (x) OR </a:t>
            </a:r>
            <a:r>
              <a:rPr lang="en-US" dirty="0" err="1"/>
              <a:t>ProcedureEvent</a:t>
            </a:r>
            <a:r>
              <a:rPr lang="en-US" dirty="0"/>
              <a:t> (x)} </a:t>
            </a:r>
          </a:p>
          <a:p>
            <a:pPr algn="ctr"/>
            <a:r>
              <a:rPr lang="en-US" dirty="0"/>
              <a:t>given </a:t>
            </a:r>
          </a:p>
          <a:p>
            <a:pPr algn="ctr"/>
            <a:r>
              <a:rPr lang="en-US" dirty="0"/>
              <a:t>{</a:t>
            </a:r>
            <a:r>
              <a:rPr lang="en-US" dirty="0" err="1"/>
              <a:t>ConditionEvent</a:t>
            </a:r>
            <a:r>
              <a:rPr lang="en-US" dirty="0"/>
              <a:t> (|problem|) OR </a:t>
            </a:r>
            <a:r>
              <a:rPr lang="en-US" dirty="0" err="1"/>
              <a:t>SymptomEvent</a:t>
            </a:r>
            <a:r>
              <a:rPr lang="en-US" dirty="0"/>
              <a:t> (|problem|)}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65CA3BE-19C0-4A22-9898-A7684E504E25}"/>
              </a:ext>
            </a:extLst>
          </p:cNvPr>
          <p:cNvSpPr txBox="1">
            <a:spLocks/>
          </p:cNvSpPr>
          <p:nvPr/>
        </p:nvSpPr>
        <p:spPr>
          <a:xfrm>
            <a:off x="935379" y="6126480"/>
            <a:ext cx="11396312" cy="13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30% questions in </a:t>
            </a:r>
            <a:r>
              <a:rPr lang="en-US" sz="2400" dirty="0" err="1"/>
              <a:t>emrQA</a:t>
            </a:r>
            <a:r>
              <a:rPr lang="en-US" sz="2400" dirty="0"/>
              <a:t> have more than one answer (# of answers range from 2-60)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596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24"/>
    </mc:Choice>
    <mc:Fallback xmlns="">
      <p:transition spd="slow" advTm="419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7" grpId="0"/>
      <p:bldP spid="11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23AA4352-0F57-4D30-A7F2-D1669ADF754C}"/>
              </a:ext>
            </a:extLst>
          </p:cNvPr>
          <p:cNvSpPr/>
          <p:nvPr/>
        </p:nvSpPr>
        <p:spPr>
          <a:xfrm>
            <a:off x="2859742" y="1708197"/>
            <a:ext cx="7454152" cy="762000"/>
          </a:xfrm>
          <a:prstGeom prst="flowChartProcess">
            <a:avLst/>
          </a:prstGeom>
          <a:solidFill>
            <a:srgbClr val="E2E9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What is the dosage of |medication| ?</a:t>
            </a:r>
          </a:p>
          <a:p>
            <a:pPr algn="ctr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MedicationEvent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(|medication|) 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b="1" dirty="0">
                <a:solidFill>
                  <a:schemeClr val="tx1"/>
                </a:solidFill>
              </a:rPr>
              <a:t>dosage=x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AA4ED67-B5D8-40C7-B06E-D477DF44929A}"/>
              </a:ext>
            </a:extLst>
          </p:cNvPr>
          <p:cNvSpPr/>
          <p:nvPr/>
        </p:nvSpPr>
        <p:spPr>
          <a:xfrm>
            <a:off x="995084" y="1730609"/>
            <a:ext cx="2281516" cy="762000"/>
          </a:xfrm>
          <a:prstGeom prst="homePlat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Fine grained </a:t>
            </a:r>
          </a:p>
          <a:p>
            <a:pPr algn="ctr"/>
            <a:r>
              <a:rPr lang="en-US" b="1" dirty="0"/>
              <a:t>answer 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7D8425F-A27A-4D09-941C-CE347CCF5B12}"/>
              </a:ext>
            </a:extLst>
          </p:cNvPr>
          <p:cNvSpPr/>
          <p:nvPr/>
        </p:nvSpPr>
        <p:spPr>
          <a:xfrm>
            <a:off x="10313892" y="1690688"/>
            <a:ext cx="1568083" cy="779509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63 %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AA2AF1AB-C1FB-4565-9607-34CA94193F9D}"/>
              </a:ext>
            </a:extLst>
          </p:cNvPr>
          <p:cNvSpPr/>
          <p:nvPr/>
        </p:nvSpPr>
        <p:spPr>
          <a:xfrm>
            <a:off x="2859740" y="2635251"/>
            <a:ext cx="7454152" cy="762000"/>
          </a:xfrm>
          <a:prstGeom prst="flowChartProcess">
            <a:avLst/>
          </a:prstGeom>
          <a:solidFill>
            <a:srgbClr val="E2E9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How does the patient manage her |problem| ?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MedicationEvent</a:t>
            </a:r>
            <a:r>
              <a:rPr lang="en-US" b="1" dirty="0">
                <a:solidFill>
                  <a:schemeClr val="tx1"/>
                </a:solidFill>
              </a:rPr>
              <a:t>(x)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given {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ConditionEvent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(x)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8294EF23-DB78-4D72-8032-54072A89FC12}"/>
              </a:ext>
            </a:extLst>
          </p:cNvPr>
          <p:cNvSpPr/>
          <p:nvPr/>
        </p:nvSpPr>
        <p:spPr>
          <a:xfrm>
            <a:off x="995082" y="2635251"/>
            <a:ext cx="2281516" cy="762000"/>
          </a:xfrm>
          <a:prstGeom prst="homePlat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Course grained answer 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66C938EF-A00B-4500-BDC8-47D86A5B97EA}"/>
              </a:ext>
            </a:extLst>
          </p:cNvPr>
          <p:cNvSpPr/>
          <p:nvPr/>
        </p:nvSpPr>
        <p:spPr>
          <a:xfrm>
            <a:off x="10313890" y="2617742"/>
            <a:ext cx="1416426" cy="7795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52 %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AAFC341D-3531-46F2-9C28-8D601D652BB4}"/>
              </a:ext>
            </a:extLst>
          </p:cNvPr>
          <p:cNvSpPr/>
          <p:nvPr/>
        </p:nvSpPr>
        <p:spPr>
          <a:xfrm>
            <a:off x="2900079" y="4471849"/>
            <a:ext cx="7413811" cy="762000"/>
          </a:xfrm>
          <a:prstGeom prst="flowChartProcess">
            <a:avLst/>
          </a:prstGeom>
          <a:solidFill>
            <a:srgbClr val="E2E9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What are the labs with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elevated numbers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out of range?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LabEvent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(x) [date=x, (result=x)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tx1"/>
                </a:solidFill>
              </a:rPr>
              <a:t>&gt;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lab.refhigh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] 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BE9868C8-FF51-4CA7-89E2-60009C0FE837}"/>
              </a:ext>
            </a:extLst>
          </p:cNvPr>
          <p:cNvSpPr/>
          <p:nvPr/>
        </p:nvSpPr>
        <p:spPr>
          <a:xfrm>
            <a:off x="995082" y="4471849"/>
            <a:ext cx="2281516" cy="762000"/>
          </a:xfrm>
          <a:prstGeom prst="homePlat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Operators on entities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4A5E2CEA-F596-4F95-B9BE-D4AC6918520F}"/>
              </a:ext>
            </a:extLst>
          </p:cNvPr>
          <p:cNvSpPr/>
          <p:nvPr/>
        </p:nvSpPr>
        <p:spPr>
          <a:xfrm>
            <a:off x="10298203" y="4454340"/>
            <a:ext cx="968189" cy="7795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25 %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12367D01-F8A6-484A-8288-5C1F4F1CE8D1}"/>
              </a:ext>
            </a:extLst>
          </p:cNvPr>
          <p:cNvSpPr/>
          <p:nvPr/>
        </p:nvSpPr>
        <p:spPr>
          <a:xfrm>
            <a:off x="2906803" y="5381393"/>
            <a:ext cx="7413811" cy="762000"/>
          </a:xfrm>
          <a:prstGeom prst="flowChartProcess">
            <a:avLst/>
          </a:prstGeom>
          <a:solidFill>
            <a:srgbClr val="E2E9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What are the labs with elevated numbers </a:t>
            </a:r>
            <a:r>
              <a:rPr lang="en-US" b="1" dirty="0">
                <a:solidFill>
                  <a:schemeClr val="tx1"/>
                </a:solidFill>
              </a:rPr>
              <a:t>out of range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LabEvent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(x) [date=x, (result=x) &gt; </a:t>
            </a:r>
            <a:r>
              <a:rPr lang="en-US" b="1" dirty="0" err="1">
                <a:solidFill>
                  <a:schemeClr val="tx1"/>
                </a:solidFill>
              </a:rPr>
              <a:t>lab.refhigh</a:t>
            </a:r>
            <a:r>
              <a:rPr lang="en-US" dirty="0">
                <a:solidFill>
                  <a:schemeClr val="tx1"/>
                </a:solidFill>
              </a:rPr>
              <a:t>] </a:t>
            </a: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BC4A4281-77A3-4096-B1B5-467F88DA186A}"/>
              </a:ext>
            </a:extLst>
          </p:cNvPr>
          <p:cNvSpPr/>
          <p:nvPr/>
        </p:nvSpPr>
        <p:spPr>
          <a:xfrm>
            <a:off x="997323" y="5372639"/>
            <a:ext cx="2321856" cy="762000"/>
          </a:xfrm>
          <a:prstGeom prst="homePlat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Need </a:t>
            </a:r>
          </a:p>
          <a:p>
            <a:pPr algn="ctr"/>
            <a:r>
              <a:rPr lang="en-US" b="1" dirty="0"/>
              <a:t>Medical KB 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EC2AC06A-9113-4496-993B-7CFD8693D4F1}"/>
              </a:ext>
            </a:extLst>
          </p:cNvPr>
          <p:cNvSpPr/>
          <p:nvPr/>
        </p:nvSpPr>
        <p:spPr>
          <a:xfrm>
            <a:off x="10289237" y="5381393"/>
            <a:ext cx="694766" cy="7795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12 %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8880A646-EF69-405A-8093-A8BF77D8B857}"/>
              </a:ext>
            </a:extLst>
          </p:cNvPr>
          <p:cNvSpPr/>
          <p:nvPr/>
        </p:nvSpPr>
        <p:spPr>
          <a:xfrm>
            <a:off x="2935939" y="3544796"/>
            <a:ext cx="7382434" cy="762000"/>
          </a:xfrm>
          <a:prstGeom prst="flowChartProcess">
            <a:avLst/>
          </a:prstGeom>
          <a:solidFill>
            <a:srgbClr val="E2E9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What does the patient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take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|medication| for ?</a:t>
            </a:r>
          </a:p>
          <a:p>
            <a:pPr algn="ctr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MedicationEvent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(|medication|) </a:t>
            </a:r>
            <a:r>
              <a:rPr lang="en-US" b="1" dirty="0">
                <a:solidFill>
                  <a:schemeClr val="tx1"/>
                </a:solidFill>
              </a:rPr>
              <a:t>given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{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ConditionEvent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(x)}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3992845C-B917-407F-8CAF-A1E5B5E6978B}"/>
              </a:ext>
            </a:extLst>
          </p:cNvPr>
          <p:cNvSpPr/>
          <p:nvPr/>
        </p:nvSpPr>
        <p:spPr>
          <a:xfrm>
            <a:off x="997323" y="3544796"/>
            <a:ext cx="2321856" cy="762000"/>
          </a:xfrm>
          <a:prstGeom prst="homePlat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At least </a:t>
            </a:r>
          </a:p>
          <a:p>
            <a:pPr algn="ctr"/>
            <a:r>
              <a:rPr lang="en-US" b="1" dirty="0"/>
              <a:t>one relation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03A6F738-8DCE-478D-BD28-E77A594AB6E6}"/>
              </a:ext>
            </a:extLst>
          </p:cNvPr>
          <p:cNvSpPr/>
          <p:nvPr/>
        </p:nvSpPr>
        <p:spPr>
          <a:xfrm>
            <a:off x="10318373" y="3536041"/>
            <a:ext cx="1326778" cy="7795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47 %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2BB3BD7-56A0-4366-8EE5-5AC087783BEF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100584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emrQA</a:t>
            </a:r>
            <a:r>
              <a:rPr lang="en-US" sz="3600" dirty="0"/>
              <a:t>: Question characteristics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361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68"/>
    </mc:Choice>
    <mc:Fallback xmlns="">
      <p:transition spd="slow" advTm="884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F65F-3629-4781-A1A4-15301CFB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058400" cy="731520"/>
          </a:xfrm>
        </p:spPr>
        <p:txBody>
          <a:bodyPr>
            <a:normAutofit/>
          </a:bodyPr>
          <a:lstStyle/>
          <a:p>
            <a:r>
              <a:rPr lang="en-US" sz="3600" dirty="0" err="1"/>
              <a:t>emrQA</a:t>
            </a:r>
            <a:r>
              <a:rPr lang="en-US" sz="3600" dirty="0"/>
              <a:t>: Answer reasoning categories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F331A-6248-4C85-ABF9-A11F313406DB}"/>
              </a:ext>
            </a:extLst>
          </p:cNvPr>
          <p:cNvSpPr/>
          <p:nvPr/>
        </p:nvSpPr>
        <p:spPr>
          <a:xfrm rot="16514370">
            <a:off x="1934744" y="2917437"/>
            <a:ext cx="1062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Synonym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AD28BC-8EA2-43B6-B584-0878BC691AC8}"/>
              </a:ext>
            </a:extLst>
          </p:cNvPr>
          <p:cNvCxnSpPr>
            <a:cxnSpLocks/>
          </p:cNvCxnSpPr>
          <p:nvPr/>
        </p:nvCxnSpPr>
        <p:spPr>
          <a:xfrm flipV="1">
            <a:off x="1803400" y="3944979"/>
            <a:ext cx="4160520" cy="3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26E6263-C3F8-40FA-8FDD-94B2A8228A3D}"/>
              </a:ext>
            </a:extLst>
          </p:cNvPr>
          <p:cNvSpPr/>
          <p:nvPr/>
        </p:nvSpPr>
        <p:spPr>
          <a:xfrm rot="314370">
            <a:off x="2331750" y="3839046"/>
            <a:ext cx="198120" cy="208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432759-D27B-4B6C-B66F-0C35D52C5E5F}"/>
              </a:ext>
            </a:extLst>
          </p:cNvPr>
          <p:cNvSpPr/>
          <p:nvPr/>
        </p:nvSpPr>
        <p:spPr>
          <a:xfrm rot="16514370">
            <a:off x="2676161" y="2407936"/>
            <a:ext cx="1909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Medical/world KB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B81DBC-324E-40F6-964D-1696F1CF6509}"/>
              </a:ext>
            </a:extLst>
          </p:cNvPr>
          <p:cNvSpPr/>
          <p:nvPr/>
        </p:nvSpPr>
        <p:spPr>
          <a:xfrm rot="314370">
            <a:off x="3307110" y="3839046"/>
            <a:ext cx="198120" cy="208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206F6D-B0F9-40D3-8F1F-0D64A3FA583F}"/>
              </a:ext>
            </a:extLst>
          </p:cNvPr>
          <p:cNvSpPr/>
          <p:nvPr/>
        </p:nvSpPr>
        <p:spPr>
          <a:xfrm rot="16514370">
            <a:off x="3696768" y="2469982"/>
            <a:ext cx="1963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Syntactic Variation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CE377A-95BD-4DCB-A9C9-CAD531E93EC6}"/>
              </a:ext>
            </a:extLst>
          </p:cNvPr>
          <p:cNvSpPr/>
          <p:nvPr/>
        </p:nvSpPr>
        <p:spPr>
          <a:xfrm rot="314370">
            <a:off x="4358671" y="3839045"/>
            <a:ext cx="198120" cy="208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66ADAC-24F8-4277-B934-5E91C30731EB}"/>
              </a:ext>
            </a:extLst>
          </p:cNvPr>
          <p:cNvSpPr/>
          <p:nvPr/>
        </p:nvSpPr>
        <p:spPr>
          <a:xfrm rot="16514370">
            <a:off x="4706639" y="2449996"/>
            <a:ext cx="1923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Multiple Sentence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380AE0-4C27-4DDE-B2EB-E5330F796695}"/>
              </a:ext>
            </a:extLst>
          </p:cNvPr>
          <p:cNvSpPr/>
          <p:nvPr/>
        </p:nvSpPr>
        <p:spPr>
          <a:xfrm rot="314370">
            <a:off x="5331077" y="3819056"/>
            <a:ext cx="198120" cy="208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8F05F5-B496-4429-A1B1-50AF880BCFE4}"/>
              </a:ext>
            </a:extLst>
          </p:cNvPr>
          <p:cNvSpPr/>
          <p:nvPr/>
        </p:nvSpPr>
        <p:spPr>
          <a:xfrm rot="16514370">
            <a:off x="6117287" y="2985792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Arithmetic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9783383-51C3-4995-9838-DE475AF265FB}"/>
              </a:ext>
            </a:extLst>
          </p:cNvPr>
          <p:cNvSpPr/>
          <p:nvPr/>
        </p:nvSpPr>
        <p:spPr>
          <a:xfrm rot="314370">
            <a:off x="6558102" y="3839043"/>
            <a:ext cx="198120" cy="20828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5621E69-F37F-40E7-9C61-5FD61955188E}"/>
              </a:ext>
            </a:extLst>
          </p:cNvPr>
          <p:cNvSpPr/>
          <p:nvPr/>
        </p:nvSpPr>
        <p:spPr>
          <a:xfrm rot="314370">
            <a:off x="7565953" y="3839041"/>
            <a:ext cx="198120" cy="20828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FE98AF-E217-452F-BD9F-2E813486AE9A}"/>
              </a:ext>
            </a:extLst>
          </p:cNvPr>
          <p:cNvSpPr/>
          <p:nvPr/>
        </p:nvSpPr>
        <p:spPr>
          <a:xfrm rot="314370">
            <a:off x="8332319" y="3830027"/>
            <a:ext cx="198120" cy="20828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0DB798B-7446-4F1E-A149-4ED4CBB75F9B}"/>
              </a:ext>
            </a:extLst>
          </p:cNvPr>
          <p:cNvSpPr/>
          <p:nvPr/>
        </p:nvSpPr>
        <p:spPr>
          <a:xfrm rot="314370">
            <a:off x="9170391" y="3813445"/>
            <a:ext cx="198120" cy="20828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860E1-BDBD-42A8-B690-0BD09821035C}"/>
              </a:ext>
            </a:extLst>
          </p:cNvPr>
          <p:cNvSpPr/>
          <p:nvPr/>
        </p:nvSpPr>
        <p:spPr>
          <a:xfrm rot="16514370">
            <a:off x="7127527" y="3009148"/>
            <a:ext cx="107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Temporal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1C816-545F-42FB-ABCD-70609269FCF2}"/>
              </a:ext>
            </a:extLst>
          </p:cNvPr>
          <p:cNvSpPr/>
          <p:nvPr/>
        </p:nvSpPr>
        <p:spPr>
          <a:xfrm rot="16514370">
            <a:off x="7478280" y="2546436"/>
            <a:ext cx="2055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Incomplete Context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823500-72BF-4B99-AE97-B45A7191DDDA}"/>
              </a:ext>
            </a:extLst>
          </p:cNvPr>
          <p:cNvSpPr/>
          <p:nvPr/>
        </p:nvSpPr>
        <p:spPr>
          <a:xfrm rot="16514370">
            <a:off x="8506136" y="2703456"/>
            <a:ext cx="1688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Class Prediction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0035225A-17AC-471E-AE02-03E140FEF795}"/>
              </a:ext>
            </a:extLst>
          </p:cNvPr>
          <p:cNvSpPr/>
          <p:nvPr/>
        </p:nvSpPr>
        <p:spPr>
          <a:xfrm rot="16200000">
            <a:off x="3736821" y="3006659"/>
            <a:ext cx="420835" cy="3022601"/>
          </a:xfrm>
          <a:prstGeom prst="leftBrace">
            <a:avLst>
              <a:gd name="adj1" fmla="val 8333"/>
              <a:gd name="adj2" fmla="val 621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D4A80BD3-F148-4ADA-9AAF-B917A1A9B471}"/>
              </a:ext>
            </a:extLst>
          </p:cNvPr>
          <p:cNvSpPr/>
          <p:nvPr/>
        </p:nvSpPr>
        <p:spPr>
          <a:xfrm rot="16200000">
            <a:off x="7655890" y="3022259"/>
            <a:ext cx="420835" cy="3022601"/>
          </a:xfrm>
          <a:prstGeom prst="leftBrace">
            <a:avLst>
              <a:gd name="adj1" fmla="val 8333"/>
              <a:gd name="adj2" fmla="val 50335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E8CC0-0474-4447-A13F-3554BACA313D}"/>
              </a:ext>
            </a:extLst>
          </p:cNvPr>
          <p:cNvSpPr/>
          <p:nvPr/>
        </p:nvSpPr>
        <p:spPr>
          <a:xfrm>
            <a:off x="7522504" y="4934190"/>
            <a:ext cx="1192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New !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9D9E2A-2D6D-4318-9551-0DFA69E52ECF}"/>
              </a:ext>
            </a:extLst>
          </p:cNvPr>
          <p:cNvSpPr/>
          <p:nvPr/>
        </p:nvSpPr>
        <p:spPr>
          <a:xfrm>
            <a:off x="3107949" y="4772032"/>
            <a:ext cx="2430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emrQA</a:t>
            </a:r>
            <a:r>
              <a:rPr lang="en-US" sz="2400" b="1" dirty="0">
                <a:solidFill>
                  <a:srgbClr val="0070C0"/>
                </a:solidFill>
              </a:rPr>
              <a:t> Vs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SQuAD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E16B01-2BF0-4EB6-A07E-750BC5F96C71}"/>
              </a:ext>
            </a:extLst>
          </p:cNvPr>
          <p:cNvCxnSpPr>
            <a:cxnSpLocks/>
          </p:cNvCxnSpPr>
          <p:nvPr/>
        </p:nvCxnSpPr>
        <p:spPr>
          <a:xfrm flipV="1">
            <a:off x="5963920" y="3943181"/>
            <a:ext cx="3891280" cy="68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CA4E857-6E63-490A-839C-1FBBC37351CA}"/>
              </a:ext>
            </a:extLst>
          </p:cNvPr>
          <p:cNvSpPr/>
          <p:nvPr/>
        </p:nvSpPr>
        <p:spPr>
          <a:xfrm rot="16476174" flipV="1">
            <a:off x="1778732" y="3212812"/>
            <a:ext cx="676677" cy="264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D42E47-0659-4654-A3C7-9D88CCEB8BD8}"/>
              </a:ext>
            </a:extLst>
          </p:cNvPr>
          <p:cNvSpPr/>
          <p:nvPr/>
        </p:nvSpPr>
        <p:spPr>
          <a:xfrm rot="5787523" flipV="1">
            <a:off x="1693436" y="2381665"/>
            <a:ext cx="1019228" cy="2644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310F5-8B28-4A68-8D00-4B6A91D9253D}"/>
              </a:ext>
            </a:extLst>
          </p:cNvPr>
          <p:cNvSpPr/>
          <p:nvPr/>
        </p:nvSpPr>
        <p:spPr>
          <a:xfrm rot="5706074" flipV="1">
            <a:off x="2621056" y="3038238"/>
            <a:ext cx="1019228" cy="264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F8AD39C-A2D2-4FEB-AC0E-976A544F1D1C}"/>
              </a:ext>
            </a:extLst>
          </p:cNvPr>
          <p:cNvSpPr/>
          <p:nvPr/>
        </p:nvSpPr>
        <p:spPr>
          <a:xfrm rot="5712281" flipV="1">
            <a:off x="2956244" y="2285248"/>
            <a:ext cx="481805" cy="2644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BA346D3-B603-4711-81B9-4952E83F3CE5}"/>
              </a:ext>
            </a:extLst>
          </p:cNvPr>
          <p:cNvSpPr/>
          <p:nvPr/>
        </p:nvSpPr>
        <p:spPr>
          <a:xfrm rot="5814946" flipV="1">
            <a:off x="3555906" y="2939298"/>
            <a:ext cx="1237693" cy="264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2EBA6-6C77-4E09-96F4-E3BAB9428E6A}"/>
              </a:ext>
            </a:extLst>
          </p:cNvPr>
          <p:cNvSpPr/>
          <p:nvPr/>
        </p:nvSpPr>
        <p:spPr>
          <a:xfrm rot="5850728" flipV="1">
            <a:off x="3764122" y="1857892"/>
            <a:ext cx="1096462" cy="2582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AFAA2D-0FF6-46C7-BCF1-E07C9B8DBCA1}"/>
              </a:ext>
            </a:extLst>
          </p:cNvPr>
          <p:cNvSpPr/>
          <p:nvPr/>
        </p:nvSpPr>
        <p:spPr>
          <a:xfrm rot="5747614" flipV="1">
            <a:off x="4691700" y="3101111"/>
            <a:ext cx="937488" cy="264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F5D9BC-F732-4E8B-B527-AF0D8437A8B9}"/>
              </a:ext>
            </a:extLst>
          </p:cNvPr>
          <p:cNvSpPr/>
          <p:nvPr/>
        </p:nvSpPr>
        <p:spPr>
          <a:xfrm rot="5739808" flipV="1">
            <a:off x="4848766" y="2362119"/>
            <a:ext cx="758417" cy="2644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A0D879B1-7B7E-4E3B-937D-B964C3CDB005}"/>
              </a:ext>
            </a:extLst>
          </p:cNvPr>
          <p:cNvSpPr txBox="1">
            <a:spLocks/>
          </p:cNvSpPr>
          <p:nvPr/>
        </p:nvSpPr>
        <p:spPr>
          <a:xfrm>
            <a:off x="1363040" y="6126480"/>
            <a:ext cx="11396312" cy="13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emrQA</a:t>
            </a:r>
            <a:r>
              <a:rPr lang="en-US" sz="2400" dirty="0"/>
              <a:t> is as representative/more complex than </a:t>
            </a:r>
            <a:r>
              <a:rPr lang="en-US" sz="2400" dirty="0" err="1"/>
              <a:t>SQuAD</a:t>
            </a:r>
            <a:r>
              <a:rPr lang="en-US" sz="2400" dirty="0"/>
              <a:t> (crowdsourced data)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6786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2" grpId="0" animBg="1"/>
      <p:bldP spid="24" grpId="0" animBg="1"/>
      <p:bldP spid="26" grpId="0" animBg="1"/>
      <p:bldP spid="27" grpId="0"/>
      <p:bldP spid="28" grpId="0"/>
      <p:bldP spid="29" grpId="0"/>
      <p:bldP spid="30" grpId="0" animBg="1"/>
      <p:bldP spid="31" grpId="0" animBg="1"/>
      <p:bldP spid="32" grpId="0"/>
      <p:bldP spid="33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A381-6D0B-4933-835A-1B2729CA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058400" cy="731520"/>
          </a:xfrm>
        </p:spPr>
        <p:txBody>
          <a:bodyPr>
            <a:normAutofit/>
          </a:bodyPr>
          <a:lstStyle/>
          <a:p>
            <a:r>
              <a:rPr lang="en-US" sz="3600" dirty="0" err="1"/>
              <a:t>emrQA</a:t>
            </a:r>
            <a:r>
              <a:rPr lang="en-US" sz="3600" dirty="0"/>
              <a:t>: New answer reasoning categories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EA1C03-544C-47CF-A61E-FA207C455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06193"/>
              </p:ext>
            </p:extLst>
          </p:nvPr>
        </p:nvGraphicFramePr>
        <p:xfrm>
          <a:off x="762000" y="1481667"/>
          <a:ext cx="588917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9171">
                  <a:extLst>
                    <a:ext uri="{9D8B030D-6E8A-4147-A177-3AD203B41FA5}">
                      <a16:colId xmlns:a16="http://schemas.microsoft.com/office/drawing/2014/main" val="1656745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Arithmetic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0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Question: </a:t>
                      </a:r>
                      <a:r>
                        <a:rPr lang="en-US" dirty="0"/>
                        <a:t>Show me any </a:t>
                      </a:r>
                      <a:r>
                        <a:rPr lang="en-US" b="1" dirty="0"/>
                        <a:t>LDL &gt; 100 mg/dl </a:t>
                      </a:r>
                      <a:r>
                        <a:rPr lang="en-US" dirty="0"/>
                        <a:t>in the last 6 years?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96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Evidence:  </a:t>
                      </a:r>
                      <a:r>
                        <a:rPr lang="en-US" dirty="0" err="1"/>
                        <a:t>gluc</a:t>
                      </a:r>
                      <a:r>
                        <a:rPr lang="en-US" dirty="0"/>
                        <a:t> 192, </a:t>
                      </a:r>
                      <a:r>
                        <a:rPr lang="en-US" b="1" u="sng" dirty="0"/>
                        <a:t>LDL 115</a:t>
                      </a:r>
                      <a:r>
                        <a:rPr lang="en-US" dirty="0"/>
                        <a:t>, TG 71, HDL 36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45781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E575CC8-9077-4DF1-B5D4-EC54DBB352EC}"/>
              </a:ext>
            </a:extLst>
          </p:cNvPr>
          <p:cNvSpPr/>
          <p:nvPr/>
        </p:nvSpPr>
        <p:spPr>
          <a:xfrm>
            <a:off x="6651171" y="1481668"/>
            <a:ext cx="723900" cy="35257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13%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895E26-2211-4256-A930-F49C5240D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74388"/>
              </p:ext>
            </p:extLst>
          </p:nvPr>
        </p:nvGraphicFramePr>
        <p:xfrm>
          <a:off x="762000" y="2787952"/>
          <a:ext cx="67328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814">
                  <a:extLst>
                    <a:ext uri="{9D8B030D-6E8A-4147-A177-3AD203B41FA5}">
                      <a16:colId xmlns:a16="http://schemas.microsoft.com/office/drawing/2014/main" val="1656745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Temporal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0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Question: </a:t>
                      </a:r>
                      <a:r>
                        <a:rPr lang="en-US" dirty="0"/>
                        <a:t>What were the results of the abnormal A1C </a:t>
                      </a:r>
                      <a:r>
                        <a:rPr lang="en-US" b="1" dirty="0"/>
                        <a:t>on 2115-12-14</a:t>
                      </a:r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96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Evidence:  </a:t>
                      </a:r>
                      <a:r>
                        <a:rPr lang="en-US" dirty="0"/>
                        <a:t>HBA1C </a:t>
                      </a:r>
                      <a:r>
                        <a:rPr lang="en-US" b="1" u="sng" dirty="0"/>
                        <a:t>12/14/2115 11.80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45781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CB6F765-6D80-4FC0-98CA-078D7E932687}"/>
              </a:ext>
            </a:extLst>
          </p:cNvPr>
          <p:cNvSpPr/>
          <p:nvPr/>
        </p:nvSpPr>
        <p:spPr>
          <a:xfrm>
            <a:off x="7494814" y="2787952"/>
            <a:ext cx="696686" cy="325362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18%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F683935-DCD8-45DB-8A58-12691DEA1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408991"/>
              </p:ext>
            </p:extLst>
          </p:nvPr>
        </p:nvGraphicFramePr>
        <p:xfrm>
          <a:off x="762000" y="4137781"/>
          <a:ext cx="74349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4943">
                  <a:extLst>
                    <a:ext uri="{9D8B030D-6E8A-4147-A177-3AD203B41FA5}">
                      <a16:colId xmlns:a16="http://schemas.microsoft.com/office/drawing/2014/main" val="1656745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Incomplete Context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0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Question: </a:t>
                      </a:r>
                      <a:r>
                        <a:rPr lang="en-US" dirty="0"/>
                        <a:t>What is her current dose of iron?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96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Evidence:  </a:t>
                      </a:r>
                      <a:r>
                        <a:rPr lang="en-US" b="1" u="sng" dirty="0"/>
                        <a:t>Iron 325 mg </a:t>
                      </a:r>
                      <a:r>
                        <a:rPr lang="en-US" dirty="0"/>
                        <a:t>p.o. </a:t>
                      </a:r>
                      <a:r>
                        <a:rPr lang="en-US" dirty="0" err="1"/>
                        <a:t>t.i.d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45781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E36C4D6-A148-4677-B7AE-38C15890039F}"/>
              </a:ext>
            </a:extLst>
          </p:cNvPr>
          <p:cNvSpPr/>
          <p:nvPr/>
        </p:nvSpPr>
        <p:spPr>
          <a:xfrm>
            <a:off x="8142514" y="4137781"/>
            <a:ext cx="756557" cy="363462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29%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C1E7266-4BE2-4DFD-8E95-7B7BDE451A01}"/>
              </a:ext>
            </a:extLst>
          </p:cNvPr>
          <p:cNvSpPr txBox="1">
            <a:spLocks/>
          </p:cNvSpPr>
          <p:nvPr/>
        </p:nvSpPr>
        <p:spPr>
          <a:xfrm>
            <a:off x="1900923" y="6126480"/>
            <a:ext cx="11396312" cy="13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New reasoning categories in </a:t>
            </a:r>
            <a:r>
              <a:rPr lang="en-US" sz="2400" dirty="0" err="1"/>
              <a:t>emrQA</a:t>
            </a:r>
            <a:r>
              <a:rPr lang="en-US" sz="2400" dirty="0"/>
              <a:t>, not present in </a:t>
            </a:r>
            <a:r>
              <a:rPr lang="en-US" sz="2400" dirty="0" err="1"/>
              <a:t>SQuAD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067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85"/>
    </mc:Choice>
    <mc:Fallback xmlns="">
      <p:transition spd="slow" advTm="788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1A52E21D-94B8-4273-9D6E-50676A1594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59800"/>
              </p:ext>
            </p:extLst>
          </p:nvPr>
        </p:nvGraphicFramePr>
        <p:xfrm>
          <a:off x="9613425" y="1515850"/>
          <a:ext cx="2426175" cy="1835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D4BEBB-EBE7-41E7-A3CB-ECB47115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058400" cy="731520"/>
          </a:xfrm>
        </p:spPr>
        <p:txBody>
          <a:bodyPr>
            <a:normAutofit/>
          </a:bodyPr>
          <a:lstStyle/>
          <a:p>
            <a:r>
              <a:rPr lang="en-US" sz="3600" dirty="0"/>
              <a:t>Neural learning on </a:t>
            </a:r>
            <a:r>
              <a:rPr lang="en-US" sz="3600" dirty="0" err="1"/>
              <a:t>emrQA</a:t>
            </a:r>
            <a:endParaRPr lang="en-US" sz="36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08B82BC-27C5-415E-974F-C3F2CD548E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65935"/>
              </p:ext>
            </p:extLst>
          </p:nvPr>
        </p:nvGraphicFramePr>
        <p:xfrm>
          <a:off x="9564413" y="4238064"/>
          <a:ext cx="2694440" cy="2269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F8DBCD-3301-4748-AFF6-909ACD0E83B0}"/>
              </a:ext>
            </a:extLst>
          </p:cNvPr>
          <p:cNvCxnSpPr>
            <a:cxnSpLocks/>
          </p:cNvCxnSpPr>
          <p:nvPr/>
        </p:nvCxnSpPr>
        <p:spPr>
          <a:xfrm>
            <a:off x="3141249" y="2250708"/>
            <a:ext cx="3522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E4D970-97EC-45D1-9738-B26C7ADE71B2}"/>
              </a:ext>
            </a:extLst>
          </p:cNvPr>
          <p:cNvCxnSpPr>
            <a:cxnSpLocks/>
          </p:cNvCxnSpPr>
          <p:nvPr/>
        </p:nvCxnSpPr>
        <p:spPr>
          <a:xfrm>
            <a:off x="6096000" y="4905832"/>
            <a:ext cx="3950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42ABF71-09C7-4779-8776-2C585A3BFB61}"/>
              </a:ext>
            </a:extLst>
          </p:cNvPr>
          <p:cNvSpPr/>
          <p:nvPr/>
        </p:nvSpPr>
        <p:spPr>
          <a:xfrm>
            <a:off x="5063346" y="4415263"/>
            <a:ext cx="6105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MedicationEvent</a:t>
            </a:r>
            <a:r>
              <a:rPr lang="en-US" dirty="0"/>
              <a:t> (Nitroglycerin) </a:t>
            </a:r>
          </a:p>
          <a:p>
            <a:pPr algn="ctr"/>
            <a:r>
              <a:rPr lang="en-US" dirty="0"/>
              <a:t>[dosage=x]</a:t>
            </a:r>
            <a:endParaRPr lang="en-US" sz="1874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190C2E-6783-4E32-9FB5-3FCFB2BF79FF}"/>
              </a:ext>
            </a:extLst>
          </p:cNvPr>
          <p:cNvSpPr/>
          <p:nvPr/>
        </p:nvSpPr>
        <p:spPr>
          <a:xfrm>
            <a:off x="567899" y="1576124"/>
            <a:ext cx="2277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88">
              <a:defRPr/>
            </a:pPr>
            <a:r>
              <a:rPr lang="en-US" dirty="0"/>
              <a:t>What is the dosage of </a:t>
            </a:r>
          </a:p>
          <a:p>
            <a:pPr algn="ctr" defTabSz="914388">
              <a:defRPr/>
            </a:pPr>
            <a:r>
              <a:rPr lang="en-US" dirty="0"/>
              <a:t>nitroglycerin 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36423E3-FFC4-4858-973A-7C83A7ED494F}"/>
              </a:ext>
            </a:extLst>
          </p:cNvPr>
          <p:cNvSpPr txBox="1">
            <a:spLocks/>
          </p:cNvSpPr>
          <p:nvPr/>
        </p:nvSpPr>
        <p:spPr>
          <a:xfrm>
            <a:off x="1828800" y="6126480"/>
            <a:ext cx="11396312" cy="13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emrQA</a:t>
            </a:r>
            <a:r>
              <a:rPr lang="en-US" sz="2400" dirty="0"/>
              <a:t> is non-trivial to existing top-performing neural models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5060EE-C164-406A-BAC5-EA7895429FBC}"/>
              </a:ext>
            </a:extLst>
          </p:cNvPr>
          <p:cNvSpPr/>
          <p:nvPr/>
        </p:nvSpPr>
        <p:spPr>
          <a:xfrm>
            <a:off x="843258" y="3076018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logical 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7E3385-99F1-4A8E-BEB4-AE9536213B68}"/>
              </a:ext>
            </a:extLst>
          </p:cNvPr>
          <p:cNvSpPr/>
          <p:nvPr/>
        </p:nvSpPr>
        <p:spPr>
          <a:xfrm>
            <a:off x="4194774" y="3327779"/>
            <a:ext cx="1392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DrQA</a:t>
            </a:r>
            <a:r>
              <a:rPr lang="en-US" b="1" dirty="0"/>
              <a:t> reader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95DAA0E-1FA5-4949-B4F5-734219032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574" y="1341614"/>
            <a:ext cx="2292990" cy="189735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CA7B9A-FB05-41F0-813D-67BE56CD6A69}"/>
              </a:ext>
            </a:extLst>
          </p:cNvPr>
          <p:cNvSpPr/>
          <p:nvPr/>
        </p:nvSpPr>
        <p:spPr>
          <a:xfrm>
            <a:off x="6570418" y="2036048"/>
            <a:ext cx="342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Nitroglycerin 40 mg daily, evening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A84588-EB22-4190-B9DF-4B427F329601}"/>
              </a:ext>
            </a:extLst>
          </p:cNvPr>
          <p:cNvCxnSpPr>
            <a:cxnSpLocks/>
          </p:cNvCxnSpPr>
          <p:nvPr/>
        </p:nvCxnSpPr>
        <p:spPr>
          <a:xfrm>
            <a:off x="3496236" y="4914507"/>
            <a:ext cx="3522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CEDE0B8-4414-4955-A722-42B496FA7D8E}"/>
              </a:ext>
            </a:extLst>
          </p:cNvPr>
          <p:cNvSpPr/>
          <p:nvPr/>
        </p:nvSpPr>
        <p:spPr>
          <a:xfrm>
            <a:off x="930129" y="2721644"/>
            <a:ext cx="1577848" cy="579934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: 18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3E282C-1B1E-4B42-BDCC-BF9E5C6F39E5}"/>
              </a:ext>
            </a:extLst>
          </p:cNvPr>
          <p:cNvSpPr/>
          <p:nvPr/>
        </p:nvSpPr>
        <p:spPr>
          <a:xfrm>
            <a:off x="888128" y="2780381"/>
            <a:ext cx="1577848" cy="579934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E679B3-EB94-4275-B59E-BC6806A87FA2}"/>
              </a:ext>
            </a:extLst>
          </p:cNvPr>
          <p:cNvSpPr/>
          <p:nvPr/>
        </p:nvSpPr>
        <p:spPr>
          <a:xfrm>
            <a:off x="812981" y="2895343"/>
            <a:ext cx="1577848" cy="579934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5CAAFA-CE1E-4B98-B7E2-E40DB61CEF36}"/>
              </a:ext>
            </a:extLst>
          </p:cNvPr>
          <p:cNvSpPr/>
          <p:nvPr/>
        </p:nvSpPr>
        <p:spPr>
          <a:xfrm>
            <a:off x="890397" y="3178499"/>
            <a:ext cx="117658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27A13B-9636-48B7-A86D-C066CF9CB9B7}"/>
              </a:ext>
            </a:extLst>
          </p:cNvPr>
          <p:cNvSpPr/>
          <p:nvPr/>
        </p:nvSpPr>
        <p:spPr>
          <a:xfrm>
            <a:off x="888128" y="3327977"/>
            <a:ext cx="134552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F7B35C-4278-4D99-98F7-8E42F67F2E39}"/>
              </a:ext>
            </a:extLst>
          </p:cNvPr>
          <p:cNvSpPr/>
          <p:nvPr/>
        </p:nvSpPr>
        <p:spPr>
          <a:xfrm>
            <a:off x="877243" y="3042403"/>
            <a:ext cx="134552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54FBB82-348E-43B8-8FA0-C77589340288}"/>
              </a:ext>
            </a:extLst>
          </p:cNvPr>
          <p:cNvCxnSpPr>
            <a:cxnSpLocks/>
          </p:cNvCxnSpPr>
          <p:nvPr/>
        </p:nvCxnSpPr>
        <p:spPr>
          <a:xfrm>
            <a:off x="6041287" y="2192975"/>
            <a:ext cx="3950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696E03F-187B-43D4-831C-DB6FD9A35EBE}"/>
              </a:ext>
            </a:extLst>
          </p:cNvPr>
          <p:cNvSpPr/>
          <p:nvPr/>
        </p:nvSpPr>
        <p:spPr>
          <a:xfrm>
            <a:off x="210913" y="3622337"/>
            <a:ext cx="3285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longitudinal records of a patient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A2D8A2-67C7-43FA-825A-26C82994FCA8}"/>
              </a:ext>
            </a:extLst>
          </p:cNvPr>
          <p:cNvSpPr/>
          <p:nvPr/>
        </p:nvSpPr>
        <p:spPr>
          <a:xfrm>
            <a:off x="1209120" y="2221418"/>
            <a:ext cx="1071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question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BCE4C6-77CC-4A1A-BC21-E516F77B4026}"/>
              </a:ext>
            </a:extLst>
          </p:cNvPr>
          <p:cNvSpPr/>
          <p:nvPr/>
        </p:nvSpPr>
        <p:spPr>
          <a:xfrm>
            <a:off x="630332" y="4694308"/>
            <a:ext cx="2277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88">
              <a:defRPr/>
            </a:pPr>
            <a:r>
              <a:rPr lang="en-US" dirty="0"/>
              <a:t>What is the dosage of </a:t>
            </a:r>
          </a:p>
          <a:p>
            <a:pPr algn="ctr" defTabSz="914388">
              <a:defRPr/>
            </a:pPr>
            <a:r>
              <a:rPr lang="en-US" dirty="0"/>
              <a:t>nitroglycerin 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6376BD-69E9-49B9-BAD4-419229A95570}"/>
              </a:ext>
            </a:extLst>
          </p:cNvPr>
          <p:cNvSpPr/>
          <p:nvPr/>
        </p:nvSpPr>
        <p:spPr>
          <a:xfrm>
            <a:off x="1081465" y="5372646"/>
            <a:ext cx="1071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question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54EEB07-9F3D-4C3F-96A4-A8731978732B}"/>
              </a:ext>
            </a:extLst>
          </p:cNvPr>
          <p:cNvSpPr/>
          <p:nvPr/>
        </p:nvSpPr>
        <p:spPr>
          <a:xfrm>
            <a:off x="7199337" y="2466936"/>
            <a:ext cx="1785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answer evidence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0D5FCA-075E-4368-834E-6A81B238938A}"/>
              </a:ext>
            </a:extLst>
          </p:cNvPr>
          <p:cNvSpPr/>
          <p:nvPr/>
        </p:nvSpPr>
        <p:spPr>
          <a:xfrm>
            <a:off x="7289206" y="5372646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logical form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1B1FE7-7870-4CE1-9658-865BBC451EFB}"/>
              </a:ext>
            </a:extLst>
          </p:cNvPr>
          <p:cNvSpPr/>
          <p:nvPr/>
        </p:nvSpPr>
        <p:spPr>
          <a:xfrm>
            <a:off x="3778033" y="5372646"/>
            <a:ext cx="242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Seq2Seq with attention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63B9759-6F94-4369-BF9D-658F1D4CE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159" y="4468297"/>
            <a:ext cx="1840206" cy="57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6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36"/>
    </mc:Choice>
    <mc:Fallback xmlns="">
      <p:transition spd="slow" advTm="770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7" grpId="0">
        <p:bldAsOne/>
      </p:bldGraphic>
      <p:bldP spid="13" grpId="0"/>
      <p:bldP spid="14" grpId="0"/>
      <p:bldP spid="18" grpId="0"/>
      <p:bldP spid="21" grpId="0"/>
      <p:bldP spid="22" grpId="0"/>
      <p:bldP spid="24" grpId="0"/>
      <p:bldP spid="31" grpId="0" animBg="1"/>
      <p:bldP spid="32" grpId="0" animBg="1"/>
      <p:bldP spid="33" grpId="0" animBg="1"/>
      <p:bldP spid="39" grpId="0" animBg="1"/>
      <p:bldP spid="40" grpId="0" animBg="1"/>
      <p:bldP spid="41" grpId="0" animBg="1"/>
      <p:bldP spid="43" grpId="0"/>
      <p:bldP spid="44" grpId="0"/>
      <p:bldP spid="46" grpId="0"/>
      <p:bldP spid="47" grpId="0"/>
      <p:bldP spid="50" grpId="0"/>
      <p:bldP spid="51" grpId="0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C6D7D7-E53F-4ED0-81D6-D86E0B499E4C}"/>
              </a:ext>
            </a:extLst>
          </p:cNvPr>
          <p:cNvSpPr/>
          <p:nvPr/>
        </p:nvSpPr>
        <p:spPr>
          <a:xfrm>
            <a:off x="5024559" y="2261360"/>
            <a:ext cx="1697121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1B2EDB-62A8-4BC0-9B18-4B655B75A19D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100584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Interpretable models on </a:t>
            </a:r>
            <a:r>
              <a:rPr lang="en-US" sz="3600" dirty="0" err="1"/>
              <a:t>emrQA</a:t>
            </a:r>
            <a:endParaRPr lang="en-US" sz="3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7896D8-20DE-424D-A50B-481CE4BAA07F}"/>
              </a:ext>
            </a:extLst>
          </p:cNvPr>
          <p:cNvCxnSpPr>
            <a:cxnSpLocks/>
          </p:cNvCxnSpPr>
          <p:nvPr/>
        </p:nvCxnSpPr>
        <p:spPr>
          <a:xfrm>
            <a:off x="4190453" y="2333836"/>
            <a:ext cx="3522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EDB777-D9CD-47C5-A683-0A271098F786}"/>
              </a:ext>
            </a:extLst>
          </p:cNvPr>
          <p:cNvSpPr/>
          <p:nvPr/>
        </p:nvSpPr>
        <p:spPr>
          <a:xfrm>
            <a:off x="1614325" y="1659252"/>
            <a:ext cx="2277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88">
              <a:defRPr/>
            </a:pPr>
            <a:r>
              <a:rPr lang="en-US" dirty="0"/>
              <a:t>What is the dosage of </a:t>
            </a:r>
          </a:p>
          <a:p>
            <a:pPr algn="ctr" defTabSz="914388">
              <a:defRPr/>
            </a:pPr>
            <a:r>
              <a:rPr lang="en-US" dirty="0"/>
              <a:t>nitroglycerin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25442-54FB-4125-B19C-AB43025E05AA}"/>
              </a:ext>
            </a:extLst>
          </p:cNvPr>
          <p:cNvSpPr/>
          <p:nvPr/>
        </p:nvSpPr>
        <p:spPr>
          <a:xfrm>
            <a:off x="1889684" y="3159146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logical 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3D59A-2A92-4446-A1FB-E95ED1DB4A65}"/>
              </a:ext>
            </a:extLst>
          </p:cNvPr>
          <p:cNvSpPr/>
          <p:nvPr/>
        </p:nvSpPr>
        <p:spPr>
          <a:xfrm>
            <a:off x="5102095" y="2533894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Hybrid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F9EBAF-B949-48D0-9FB8-0EC7B98B50B1}"/>
              </a:ext>
            </a:extLst>
          </p:cNvPr>
          <p:cNvSpPr/>
          <p:nvPr/>
        </p:nvSpPr>
        <p:spPr>
          <a:xfrm>
            <a:off x="7883093" y="1474586"/>
            <a:ext cx="342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Nitroglycerin 40 mg daily, evening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614F64-5FA2-4763-A456-F5DF38D670F3}"/>
              </a:ext>
            </a:extLst>
          </p:cNvPr>
          <p:cNvSpPr/>
          <p:nvPr/>
        </p:nvSpPr>
        <p:spPr>
          <a:xfrm>
            <a:off x="8855644" y="3473252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logical form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BDD1A5-7446-450B-A3AE-02062575D078}"/>
              </a:ext>
            </a:extLst>
          </p:cNvPr>
          <p:cNvCxnSpPr>
            <a:cxnSpLocks/>
          </p:cNvCxnSpPr>
          <p:nvPr/>
        </p:nvCxnSpPr>
        <p:spPr>
          <a:xfrm>
            <a:off x="4190453" y="3016413"/>
            <a:ext cx="3522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9714CC2-CB58-4C44-9ACD-04BA0673037A}"/>
              </a:ext>
            </a:extLst>
          </p:cNvPr>
          <p:cNvSpPr/>
          <p:nvPr/>
        </p:nvSpPr>
        <p:spPr>
          <a:xfrm>
            <a:off x="1976555" y="2804772"/>
            <a:ext cx="1577848" cy="579934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: 18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EB3FB2-F6E8-4877-8E6C-B1C94F25D0D8}"/>
              </a:ext>
            </a:extLst>
          </p:cNvPr>
          <p:cNvSpPr/>
          <p:nvPr/>
        </p:nvSpPr>
        <p:spPr>
          <a:xfrm>
            <a:off x="1934554" y="2863509"/>
            <a:ext cx="1577848" cy="579934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F49D84-8FFA-47C1-8A07-687742FEA11E}"/>
              </a:ext>
            </a:extLst>
          </p:cNvPr>
          <p:cNvSpPr/>
          <p:nvPr/>
        </p:nvSpPr>
        <p:spPr>
          <a:xfrm>
            <a:off x="1859407" y="2978471"/>
            <a:ext cx="1577848" cy="579934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3FAE3-A36F-411C-AF64-F2DE2AF637A0}"/>
              </a:ext>
            </a:extLst>
          </p:cNvPr>
          <p:cNvSpPr/>
          <p:nvPr/>
        </p:nvSpPr>
        <p:spPr>
          <a:xfrm>
            <a:off x="1934554" y="3263051"/>
            <a:ext cx="117658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31A31-5876-4696-9644-2A520E8C1786}"/>
              </a:ext>
            </a:extLst>
          </p:cNvPr>
          <p:cNvSpPr/>
          <p:nvPr/>
        </p:nvSpPr>
        <p:spPr>
          <a:xfrm>
            <a:off x="1934554" y="3411105"/>
            <a:ext cx="134552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165E95-FBBC-44D0-BD71-A4040B730067}"/>
              </a:ext>
            </a:extLst>
          </p:cNvPr>
          <p:cNvSpPr/>
          <p:nvPr/>
        </p:nvSpPr>
        <p:spPr>
          <a:xfrm>
            <a:off x="1923669" y="3125531"/>
            <a:ext cx="134552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D8285F-8055-495C-8E7E-CAFC8235FF71}"/>
              </a:ext>
            </a:extLst>
          </p:cNvPr>
          <p:cNvCxnSpPr>
            <a:cxnSpLocks/>
          </p:cNvCxnSpPr>
          <p:nvPr/>
        </p:nvCxnSpPr>
        <p:spPr>
          <a:xfrm>
            <a:off x="7090491" y="2276103"/>
            <a:ext cx="3950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70973E4-0C47-4865-B43E-81FF835C4F21}"/>
              </a:ext>
            </a:extLst>
          </p:cNvPr>
          <p:cNvSpPr/>
          <p:nvPr/>
        </p:nvSpPr>
        <p:spPr>
          <a:xfrm>
            <a:off x="1257339" y="3705465"/>
            <a:ext cx="3285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longitudinal records of a patient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8DD32E-3524-43DD-84CA-C1A97905265F}"/>
              </a:ext>
            </a:extLst>
          </p:cNvPr>
          <p:cNvSpPr/>
          <p:nvPr/>
        </p:nvSpPr>
        <p:spPr>
          <a:xfrm>
            <a:off x="2255546" y="2304546"/>
            <a:ext cx="1071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question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E4C72A-72DB-4945-B2D3-108F4D9635B0}"/>
              </a:ext>
            </a:extLst>
          </p:cNvPr>
          <p:cNvSpPr/>
          <p:nvPr/>
        </p:nvSpPr>
        <p:spPr>
          <a:xfrm>
            <a:off x="8383926" y="1892028"/>
            <a:ext cx="1785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answer evidence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F45F13D-674A-4839-A9E3-C6222B3FC292}"/>
              </a:ext>
            </a:extLst>
          </p:cNvPr>
          <p:cNvSpPr txBox="1">
            <a:spLocks/>
          </p:cNvSpPr>
          <p:nvPr/>
        </p:nvSpPr>
        <p:spPr>
          <a:xfrm>
            <a:off x="248660" y="5058566"/>
            <a:ext cx="11396312" cy="13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Accuracy of end-to-end neural models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Interpretability using logical forms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ECE71D-E52D-45FE-96D7-BD8C5C896BBB}"/>
              </a:ext>
            </a:extLst>
          </p:cNvPr>
          <p:cNvCxnSpPr>
            <a:cxnSpLocks/>
          </p:cNvCxnSpPr>
          <p:nvPr/>
        </p:nvCxnSpPr>
        <p:spPr>
          <a:xfrm>
            <a:off x="7043875" y="3016413"/>
            <a:ext cx="3950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00BDAA7-6BFC-4C76-9525-149B59B42D9A}"/>
              </a:ext>
            </a:extLst>
          </p:cNvPr>
          <p:cNvSpPr/>
          <p:nvPr/>
        </p:nvSpPr>
        <p:spPr>
          <a:xfrm>
            <a:off x="6541704" y="2638155"/>
            <a:ext cx="6105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MedicationEvent</a:t>
            </a:r>
            <a:r>
              <a:rPr lang="en-US" dirty="0"/>
              <a:t> (Nitroglycerin) </a:t>
            </a:r>
          </a:p>
          <a:p>
            <a:pPr algn="ctr"/>
            <a:r>
              <a:rPr lang="en-US" dirty="0"/>
              <a:t>[dosage=x]</a:t>
            </a:r>
            <a:endParaRPr lang="en-US" sz="1874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B62742E-DA96-48BE-BCBF-527A9119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573" y="3724077"/>
            <a:ext cx="1985804" cy="231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7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FE6DFD-548B-4A6F-8843-157A98EDC025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100584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Impact of question answering on EMR</a:t>
            </a:r>
          </a:p>
        </p:txBody>
      </p:sp>
      <p:sp>
        <p:nvSpPr>
          <p:cNvPr id="16" name="Shape 218">
            <a:extLst>
              <a:ext uri="{FF2B5EF4-FFF2-40B4-BE49-F238E27FC236}">
                <a16:creationId xmlns:a16="http://schemas.microsoft.com/office/drawing/2014/main" id="{91D9FB03-B19E-4128-B6F4-A198BE3DE62B}"/>
              </a:ext>
            </a:extLst>
          </p:cNvPr>
          <p:cNvSpPr/>
          <p:nvPr/>
        </p:nvSpPr>
        <p:spPr>
          <a:xfrm>
            <a:off x="4779899" y="1559327"/>
            <a:ext cx="741210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1" indent="228597" algn="ctr">
              <a:spcBef>
                <a:spcPts val="700"/>
              </a:spcBef>
            </a:pPr>
            <a:r>
              <a:rPr lang="en-US" sz="2400" dirty="0"/>
              <a:t>Does the patient have any medication allergies ?</a:t>
            </a:r>
            <a:endParaRPr lang="en-US" sz="28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FA564F8-0A88-4A63-8B22-68ABE9B41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13" y="5328257"/>
            <a:ext cx="11396312" cy="1383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Inaccurate/incomplete use  – third common cause of deaths in US in 2016 </a:t>
            </a:r>
            <a:r>
              <a:rPr lang="en-US" sz="2400" baseline="30000" dirty="0"/>
              <a:t>[1]</a:t>
            </a:r>
            <a:endParaRPr lang="en-US" sz="1200" baseline="30000" dirty="0"/>
          </a:p>
          <a:p>
            <a:pPr marL="0" indent="0">
              <a:buNone/>
            </a:pPr>
            <a:r>
              <a:rPr lang="en-US" sz="2400" dirty="0"/>
              <a:t>Need automation –  need question answering system !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C5E411-98AC-43BA-8D3B-EF017B7BB653}"/>
              </a:ext>
            </a:extLst>
          </p:cNvPr>
          <p:cNvSpPr/>
          <p:nvPr/>
        </p:nvSpPr>
        <p:spPr>
          <a:xfrm>
            <a:off x="1189673" y="1379000"/>
            <a:ext cx="3450416" cy="1835232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08/31/96 ascending </a:t>
            </a:r>
            <a:r>
              <a:rPr lang="en-US" dirty="0" err="1">
                <a:solidFill>
                  <a:schemeClr val="tx1"/>
                </a:solidFill>
              </a:rPr>
              <a:t>arotic</a:t>
            </a:r>
            <a:r>
              <a:rPr lang="en-US" dirty="0">
                <a:solidFill>
                  <a:schemeClr val="tx1"/>
                </a:solidFill>
              </a:rPr>
              <a:t> root replacement with homograft with omentopexy. The patient continued to be hemodynamically stable making good progress. Physical examination: BMI: 33.4  Obese, high risk. Pulse: 60. resp. rate: 18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96EAB-52FE-4189-ABDC-287E4AF1FA88}"/>
              </a:ext>
            </a:extLst>
          </p:cNvPr>
          <p:cNvSpPr/>
          <p:nvPr/>
        </p:nvSpPr>
        <p:spPr>
          <a:xfrm>
            <a:off x="1147672" y="1437737"/>
            <a:ext cx="3450416" cy="1835232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08/31/96 ascending </a:t>
            </a:r>
            <a:r>
              <a:rPr lang="en-US" dirty="0" err="1">
                <a:solidFill>
                  <a:schemeClr val="tx1"/>
                </a:solidFill>
              </a:rPr>
              <a:t>arotic</a:t>
            </a:r>
            <a:r>
              <a:rPr lang="en-US" dirty="0">
                <a:solidFill>
                  <a:schemeClr val="tx1"/>
                </a:solidFill>
              </a:rPr>
              <a:t> root replacement with homograft with omentopexy. The patient continued to be hemodynamically stable making good progress. Physical examination: BMI: 33.4  Obese, high risk. Pulse: 60. resp. rate: 18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36784D-910E-42D4-B760-7E96F02A360A}"/>
              </a:ext>
            </a:extLst>
          </p:cNvPr>
          <p:cNvSpPr/>
          <p:nvPr/>
        </p:nvSpPr>
        <p:spPr>
          <a:xfrm>
            <a:off x="1072856" y="1509174"/>
            <a:ext cx="3450416" cy="1835232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Record Date: 1 May 1995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B26A1E-ABF1-4F8A-9366-72A3A6258A53}"/>
              </a:ext>
            </a:extLst>
          </p:cNvPr>
          <p:cNvSpPr/>
          <p:nvPr/>
        </p:nvSpPr>
        <p:spPr>
          <a:xfrm>
            <a:off x="973976" y="1851160"/>
            <a:ext cx="3450416" cy="1835232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08/31/96 ascending </a:t>
            </a:r>
            <a:r>
              <a:rPr lang="en-US" dirty="0" err="1">
                <a:solidFill>
                  <a:schemeClr val="tx1"/>
                </a:solidFill>
              </a:rPr>
              <a:t>arotic</a:t>
            </a:r>
            <a:r>
              <a:rPr lang="en-US" dirty="0">
                <a:solidFill>
                  <a:schemeClr val="tx1"/>
                </a:solidFill>
              </a:rPr>
              <a:t> root replacement with homograft with omentopexy. The patient continued to be hemodynamically stable making good progress. Physical examination: BMI: 33.4  Obese, high risk. Pulse: 60. resp. rate: 18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A90-2BBD-48AC-AACC-D8D0D0771F06}"/>
              </a:ext>
            </a:extLst>
          </p:cNvPr>
          <p:cNvSpPr/>
          <p:nvPr/>
        </p:nvSpPr>
        <p:spPr>
          <a:xfrm>
            <a:off x="931975" y="1909897"/>
            <a:ext cx="3450416" cy="1835232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08/31/96 ascending </a:t>
            </a:r>
            <a:r>
              <a:rPr lang="en-US" dirty="0" err="1">
                <a:solidFill>
                  <a:schemeClr val="tx1"/>
                </a:solidFill>
              </a:rPr>
              <a:t>arotic</a:t>
            </a:r>
            <a:r>
              <a:rPr lang="en-US" dirty="0">
                <a:solidFill>
                  <a:schemeClr val="tx1"/>
                </a:solidFill>
              </a:rPr>
              <a:t> root replacement with homograft with omentopexy. The patient continued to be hemodynamically stable making good progress. Physical examination: BMI: 33.4  Obese, high risk. Pulse: 60. resp. rate: 18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784491-27DC-4C93-8920-559C79367231}"/>
              </a:ext>
            </a:extLst>
          </p:cNvPr>
          <p:cNvSpPr/>
          <p:nvPr/>
        </p:nvSpPr>
        <p:spPr>
          <a:xfrm>
            <a:off x="866685" y="1986097"/>
            <a:ext cx="3450416" cy="1835232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Record Date: 21 Jan 1997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DF736C-7947-40F1-A08E-D697DAF7EA70}"/>
              </a:ext>
            </a:extLst>
          </p:cNvPr>
          <p:cNvSpPr/>
          <p:nvPr/>
        </p:nvSpPr>
        <p:spPr>
          <a:xfrm>
            <a:off x="637490" y="2346803"/>
            <a:ext cx="3450416" cy="1835232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08/31/96 ascending </a:t>
            </a:r>
            <a:r>
              <a:rPr lang="en-US" dirty="0" err="1">
                <a:solidFill>
                  <a:schemeClr val="tx1"/>
                </a:solidFill>
              </a:rPr>
              <a:t>arotic</a:t>
            </a:r>
            <a:r>
              <a:rPr lang="en-US" dirty="0">
                <a:solidFill>
                  <a:schemeClr val="tx1"/>
                </a:solidFill>
              </a:rPr>
              <a:t> root replacement with homograft with omentopexy. The patient continued to be hemodynamically stable making good progress.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E73291-CC3D-4B97-82F7-631CC46EAF0E}"/>
              </a:ext>
            </a:extLst>
          </p:cNvPr>
          <p:cNvSpPr/>
          <p:nvPr/>
        </p:nvSpPr>
        <p:spPr>
          <a:xfrm>
            <a:off x="529084" y="2413698"/>
            <a:ext cx="3479561" cy="1836168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08/31/96 ascending </a:t>
            </a:r>
            <a:r>
              <a:rPr lang="en-US" dirty="0" err="1">
                <a:solidFill>
                  <a:schemeClr val="tx1"/>
                </a:solidFill>
              </a:rPr>
              <a:t>arotic</a:t>
            </a:r>
            <a:r>
              <a:rPr lang="en-US" dirty="0">
                <a:solidFill>
                  <a:schemeClr val="tx1"/>
                </a:solidFill>
              </a:rPr>
              <a:t> root replacement with homograft with omentopexy. The patient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D7E4FD-1B37-47D2-9E98-A6ADA603AE2D}"/>
              </a:ext>
            </a:extLst>
          </p:cNvPr>
          <p:cNvSpPr/>
          <p:nvPr/>
        </p:nvSpPr>
        <p:spPr>
          <a:xfrm>
            <a:off x="530198" y="2481740"/>
            <a:ext cx="3479561" cy="1836168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DB0131-A8DC-4932-A964-017552289C2B}"/>
              </a:ext>
            </a:extLst>
          </p:cNvPr>
          <p:cNvSpPr/>
          <p:nvPr/>
        </p:nvSpPr>
        <p:spPr>
          <a:xfrm>
            <a:off x="651435" y="2519897"/>
            <a:ext cx="2879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Record Date: 8 Oct 1998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211A2D-AC7F-4D25-9B46-B87751369E1E}"/>
              </a:ext>
            </a:extLst>
          </p:cNvPr>
          <p:cNvSpPr/>
          <p:nvPr/>
        </p:nvSpPr>
        <p:spPr>
          <a:xfrm>
            <a:off x="823559" y="3106677"/>
            <a:ext cx="2879911" cy="929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77B2F6-B615-42CA-8F7A-AF3B20B06FB1}"/>
              </a:ext>
            </a:extLst>
          </p:cNvPr>
          <p:cNvSpPr/>
          <p:nvPr/>
        </p:nvSpPr>
        <p:spPr>
          <a:xfrm>
            <a:off x="823559" y="3412057"/>
            <a:ext cx="2572944" cy="929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C3EA23-2F15-4165-8D0C-533D9C80C630}"/>
              </a:ext>
            </a:extLst>
          </p:cNvPr>
          <p:cNvSpPr/>
          <p:nvPr/>
        </p:nvSpPr>
        <p:spPr>
          <a:xfrm>
            <a:off x="823560" y="3705721"/>
            <a:ext cx="2942375" cy="94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98CDC5-C72F-4292-8B53-3957D5D4DE3B}"/>
              </a:ext>
            </a:extLst>
          </p:cNvPr>
          <p:cNvSpPr/>
          <p:nvPr/>
        </p:nvSpPr>
        <p:spPr>
          <a:xfrm>
            <a:off x="823560" y="4030044"/>
            <a:ext cx="2942375" cy="94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hape 218">
            <a:extLst>
              <a:ext uri="{FF2B5EF4-FFF2-40B4-BE49-F238E27FC236}">
                <a16:creationId xmlns:a16="http://schemas.microsoft.com/office/drawing/2014/main" id="{C563D29A-E1F9-4CBB-9EE9-3D63AAEE8883}"/>
              </a:ext>
            </a:extLst>
          </p:cNvPr>
          <p:cNvSpPr/>
          <p:nvPr/>
        </p:nvSpPr>
        <p:spPr>
          <a:xfrm>
            <a:off x="5410201" y="2281213"/>
            <a:ext cx="6781799" cy="1164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742950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u="sng" dirty="0"/>
              <a:t>Coumadin</a:t>
            </a:r>
            <a:r>
              <a:rPr lang="en-US" dirty="0"/>
              <a:t> has caused bleeding from the mouth and nose</a:t>
            </a:r>
            <a:r>
              <a:rPr lang="en-US" sz="2200" dirty="0"/>
              <a:t> </a:t>
            </a:r>
          </a:p>
          <a:p>
            <a:pPr marL="742950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Transdermal </a:t>
            </a:r>
            <a:r>
              <a:rPr lang="en-US" u="sng" dirty="0"/>
              <a:t>nitroglycerin</a:t>
            </a:r>
            <a:r>
              <a:rPr lang="en-US" dirty="0"/>
              <a:t> caused headache</a:t>
            </a:r>
          </a:p>
          <a:p>
            <a:pPr marL="742950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u="sng" dirty="0"/>
              <a:t>Potassium</a:t>
            </a:r>
            <a:r>
              <a:rPr lang="en-US" dirty="0"/>
              <a:t> replacement has caused marked hyperkalemia</a:t>
            </a:r>
            <a:endParaRPr lang="en-US" sz="2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2C7C2A-653A-4931-B701-FAAE07756D72}"/>
              </a:ext>
            </a:extLst>
          </p:cNvPr>
          <p:cNvCxnSpPr>
            <a:cxnSpLocks/>
          </p:cNvCxnSpPr>
          <p:nvPr/>
        </p:nvCxnSpPr>
        <p:spPr>
          <a:xfrm flipH="1" flipV="1">
            <a:off x="4553537" y="2191019"/>
            <a:ext cx="1399028" cy="32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507B32-4069-493B-88BE-01ADCBC5046A}"/>
              </a:ext>
            </a:extLst>
          </p:cNvPr>
          <p:cNvCxnSpPr>
            <a:cxnSpLocks/>
          </p:cNvCxnSpPr>
          <p:nvPr/>
        </p:nvCxnSpPr>
        <p:spPr>
          <a:xfrm flipH="1" flipV="1">
            <a:off x="4317101" y="2604247"/>
            <a:ext cx="1627643" cy="25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A95C01-688D-4D88-A899-FEB1356B433A}"/>
              </a:ext>
            </a:extLst>
          </p:cNvPr>
          <p:cNvCxnSpPr>
            <a:cxnSpLocks/>
          </p:cNvCxnSpPr>
          <p:nvPr/>
        </p:nvCxnSpPr>
        <p:spPr>
          <a:xfrm flipH="1" flipV="1">
            <a:off x="3765935" y="3151094"/>
            <a:ext cx="2178810" cy="8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0F725E7-ADD0-42D3-AA67-23A35299C645}"/>
              </a:ext>
            </a:extLst>
          </p:cNvPr>
          <p:cNvSpPr txBox="1"/>
          <p:nvPr/>
        </p:nvSpPr>
        <p:spPr>
          <a:xfrm>
            <a:off x="621671" y="4459585"/>
            <a:ext cx="344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longitudinal records of a patient</a:t>
            </a:r>
          </a:p>
        </p:txBody>
      </p:sp>
    </p:spTree>
    <p:extLst>
      <p:ext uri="{BB962C8B-B14F-4D97-AF65-F5344CB8AC3E}">
        <p14:creationId xmlns:p14="http://schemas.microsoft.com/office/powerpoint/2010/main" val="87445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117"/>
    </mc:Choice>
    <mc:Fallback xmlns="">
      <p:transition spd="slow" advTm="69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1" grpId="0" build="p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3" grpId="0"/>
      <p:bldP spid="5" grpId="0" animBg="1"/>
      <p:bldP spid="24" grpId="0" animBg="1"/>
      <p:bldP spid="25" grpId="0" animBg="1"/>
      <p:bldP spid="26" grpId="0" animBg="1"/>
      <p:bldP spid="28" grpId="0" animBg="1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2DDF3D-BA57-40C5-B098-8B1834FB2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946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sz="2400" dirty="0"/>
              <a:t>QA generation framework for any domain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err="1"/>
              <a:t>emrQA</a:t>
            </a:r>
            <a:r>
              <a:rPr lang="en-US" sz="2400" dirty="0"/>
              <a:t>: 400K question-answer pairs on EMRs </a:t>
            </a:r>
          </a:p>
          <a:p>
            <a:pPr marL="457200" lvl="1" indent="0">
              <a:buNone/>
            </a:pPr>
            <a:r>
              <a:rPr lang="en-US" sz="2200" dirty="0"/>
              <a:t>– representative/complex compared dataset generated using crowdsourcing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Logical Forms for interpretable models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4C7D9A-B51F-422D-B4AA-B1205CFAF19A}"/>
              </a:ext>
            </a:extLst>
          </p:cNvPr>
          <p:cNvSpPr txBox="1">
            <a:spLocks/>
          </p:cNvSpPr>
          <p:nvPr/>
        </p:nvSpPr>
        <p:spPr>
          <a:xfrm>
            <a:off x="986118" y="3557867"/>
            <a:ext cx="10515600" cy="319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1D56C3-6DE9-454E-AE0E-2C34800AC3B8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100584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3628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30"/>
    </mc:Choice>
    <mc:Fallback xmlns="">
      <p:transition spd="slow" advTm="3763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FD70-FE74-4DBA-B75D-DDCC7732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058400" cy="731520"/>
          </a:xfrm>
        </p:spPr>
        <p:txBody>
          <a:bodyPr/>
          <a:lstStyle/>
          <a:p>
            <a:r>
              <a:rPr lang="en-US" dirty="0"/>
              <a:t>References/Credits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99ADC-BC8D-4878-BE02-F01304F1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323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[1] Wikipedia/</a:t>
            </a:r>
            <a:r>
              <a:rPr lang="en-US" sz="2400" dirty="0" err="1"/>
              <a:t>Medical_Errors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[2] Image credits: </a:t>
            </a:r>
            <a:r>
              <a:rPr lang="en-US" sz="2400" dirty="0">
                <a:hlinkClick r:id="rId2" tooltip="http://www.thaigoodview.com/node/18103?page=0,1"/>
              </a:rPr>
              <a:t>This Photo</a:t>
            </a:r>
            <a:r>
              <a:rPr lang="en-US" sz="2400" dirty="0"/>
              <a:t> by Unknown Author is licensed under </a:t>
            </a:r>
            <a:r>
              <a:rPr lang="en-US" sz="2400" dirty="0">
                <a:hlinkClick r:id="rId3" tooltip="https://creativecommons.org/licenses/by-nc-sa/3.0/"/>
              </a:rPr>
              <a:t>CC BY-SA-NC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[3] Image credits: </a:t>
            </a:r>
            <a:r>
              <a:rPr lang="en-US" sz="2400" dirty="0">
                <a:hlinkClick r:id="rId4" tooltip="http://commons.wikimedia.org/wiki/File:Stub_doctors.svg"/>
              </a:rPr>
              <a:t>This Photo</a:t>
            </a:r>
            <a:r>
              <a:rPr lang="en-US" sz="2400" dirty="0"/>
              <a:t> by Unknown Author is licensed under </a:t>
            </a:r>
            <a:r>
              <a:rPr lang="en-US" sz="2400" dirty="0">
                <a:hlinkClick r:id="rId5" tooltip="https://creativecommons.org/licenses/by-sa/3.0/"/>
              </a:rPr>
              <a:t>CC BY-SA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24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2E9B-F6C1-44E4-9640-262855E0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058400" cy="731520"/>
          </a:xfrm>
        </p:spPr>
        <p:txBody>
          <a:bodyPr>
            <a:normAutofit/>
          </a:bodyPr>
          <a:lstStyle/>
          <a:p>
            <a:r>
              <a:rPr lang="en-US" sz="3600" dirty="0"/>
              <a:t>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E148-CDAD-453F-B480-68FC65EE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352901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ArXiv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https://arxiv.org/abs/1809.00732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 err="1"/>
              <a:t>emrQA</a:t>
            </a:r>
            <a:r>
              <a:rPr lang="en-US" sz="2400" dirty="0"/>
              <a:t> generation scripts: </a:t>
            </a:r>
            <a:r>
              <a:rPr lang="en-US" sz="2400" dirty="0">
                <a:hlinkClick r:id="rId3"/>
              </a:rPr>
              <a:t>https://github.com/panushri25/emrQA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I2b2 NLP annotations:  </a:t>
            </a:r>
            <a:r>
              <a:rPr lang="en-US" sz="2400" dirty="0">
                <a:hlinkClick r:id="rId4"/>
              </a:rPr>
              <a:t>https://www.i2b2.org/NLP/DataSets/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lang="en-US" sz="2200" dirty="0"/>
              <a:t>accessible subject to a license agreement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586F3D-D5B6-4CD0-A36C-9887E6978560}"/>
              </a:ext>
            </a:extLst>
          </p:cNvPr>
          <p:cNvSpPr txBox="1">
            <a:spLocks/>
          </p:cNvSpPr>
          <p:nvPr/>
        </p:nvSpPr>
        <p:spPr>
          <a:xfrm>
            <a:off x="1013853" y="4787061"/>
            <a:ext cx="10515600" cy="212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Thank you 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Questions/Comments/Feedback?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Anusri Pampari - pampari2@Illinois.edu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25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B63A-D51A-40BD-B4C7-1317120A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224" y="266009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Additional Slides</a:t>
            </a:r>
          </a:p>
        </p:txBody>
      </p:sp>
    </p:spTree>
    <p:extLst>
      <p:ext uri="{BB962C8B-B14F-4D97-AF65-F5344CB8AC3E}">
        <p14:creationId xmlns:p14="http://schemas.microsoft.com/office/powerpoint/2010/main" val="382711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DCC578-602B-4D1A-AE5E-5D28B41E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3" y="6107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Schema for Logical Forms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506698-4848-4A2E-8F3A-E3A7681A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91" y="1247462"/>
            <a:ext cx="10452431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EMR data  to be represented using semantic frame representation </a:t>
            </a:r>
          </a:p>
          <a:p>
            <a:pPr marL="0" indent="0">
              <a:buNone/>
            </a:pPr>
            <a:r>
              <a:rPr lang="en-US" dirty="0"/>
              <a:t>   (entities, events, attributes, relations)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626A3-FD43-46EB-888A-1CCE48820B30}"/>
              </a:ext>
            </a:extLst>
          </p:cNvPr>
          <p:cNvSpPr txBox="1"/>
          <p:nvPr/>
        </p:nvSpPr>
        <p:spPr>
          <a:xfrm>
            <a:off x="567424" y="5610538"/>
            <a:ext cx="4758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Electronic Medical Record Note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999AC-8043-4670-933D-FC01EB5A2E1F}"/>
              </a:ext>
            </a:extLst>
          </p:cNvPr>
          <p:cNvSpPr txBox="1"/>
          <p:nvPr/>
        </p:nvSpPr>
        <p:spPr>
          <a:xfrm>
            <a:off x="7707199" y="6189925"/>
            <a:ext cx="2668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Semantic Frames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6448CEE-2EBB-4167-8DE1-4BFDD9D46106}"/>
              </a:ext>
            </a:extLst>
          </p:cNvPr>
          <p:cNvSpPr txBox="1"/>
          <p:nvPr/>
        </p:nvSpPr>
        <p:spPr>
          <a:xfrm>
            <a:off x="9517481" y="2284608"/>
            <a:ext cx="2441020" cy="2246769"/>
          </a:xfrm>
          <a:prstGeom prst="rect">
            <a:avLst/>
          </a:prstGeom>
          <a:solidFill>
            <a:srgbClr val="E9EDF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cap="small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SymptomEvenT</a:t>
            </a:r>
            <a:endParaRPr lang="en-US" sz="1400" b="1" cap="small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b="1" cap="small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Symptom</a:t>
            </a:r>
            <a:r>
              <a:rPr lang="en-US" sz="1400" cap="small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>
                <a:solidFill>
                  <a:srgbClr val="FF0000"/>
                </a:solidFill>
              </a:rPr>
              <a:t>Swelling</a:t>
            </a:r>
            <a:r>
              <a:rPr lang="en-US" sz="1400" i="1" cap="small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400" b="1" i="1" cap="small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CUI = </a:t>
            </a:r>
            <a:r>
              <a:rPr lang="en-US" sz="1400" dirty="0"/>
              <a:t>C0038999</a:t>
            </a:r>
            <a:endParaRPr lang="en-US" sz="1400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BodyLocation</a:t>
            </a:r>
            <a:endParaRPr lang="en-US" sz="1400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DateOfSymptomOnset</a:t>
            </a:r>
            <a:endParaRPr lang="en-US" sz="1400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Frequency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NegationFlag</a:t>
            </a: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HypotheticalFlag</a:t>
            </a: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B5394-D544-4399-A87C-26819990950B}"/>
              </a:ext>
            </a:extLst>
          </p:cNvPr>
          <p:cNvSpPr txBox="1"/>
          <p:nvPr/>
        </p:nvSpPr>
        <p:spPr>
          <a:xfrm>
            <a:off x="913154" y="3152254"/>
            <a:ext cx="382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15_3778 | </a:t>
            </a:r>
            <a:r>
              <a:rPr lang="en-US" b="1" dirty="0" err="1"/>
              <a:t>NoteID</a:t>
            </a:r>
            <a:r>
              <a:rPr lang="en-US" b="1" dirty="0"/>
              <a:t> 125 | 2012-07-09 | Nephrology</a:t>
            </a:r>
            <a:endParaRPr lang="en-US" dirty="0"/>
          </a:p>
          <a:p>
            <a:endParaRPr lang="en-US" dirty="0"/>
          </a:p>
          <a:p>
            <a:r>
              <a:rPr lang="en-US" dirty="0"/>
              <a:t>Review of patient's allergies indicates:</a:t>
            </a:r>
          </a:p>
          <a:p>
            <a:r>
              <a:rPr lang="en-US" dirty="0"/>
              <a:t>Labetalol               Swelling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0C7573-12D2-4B86-94A6-C2FF58A7FAB2}"/>
              </a:ext>
            </a:extLst>
          </p:cNvPr>
          <p:cNvSpPr/>
          <p:nvPr/>
        </p:nvSpPr>
        <p:spPr>
          <a:xfrm>
            <a:off x="776179" y="2796364"/>
            <a:ext cx="4221125" cy="233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31BCB646-EBAE-4B59-9349-F94704FB45E9}"/>
              </a:ext>
            </a:extLst>
          </p:cNvPr>
          <p:cNvSpPr txBox="1"/>
          <p:nvPr/>
        </p:nvSpPr>
        <p:spPr>
          <a:xfrm>
            <a:off x="6772951" y="2242313"/>
            <a:ext cx="2578444" cy="3754874"/>
          </a:xfrm>
          <a:prstGeom prst="rect">
            <a:avLst/>
          </a:prstGeom>
          <a:solidFill>
            <a:srgbClr val="E9EDF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cap="small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MedicationEvenT</a:t>
            </a:r>
            <a:endParaRPr lang="en-US" sz="1400" b="1" cap="small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b="1" cap="small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Medication</a:t>
            </a:r>
            <a:r>
              <a:rPr lang="en-US" sz="1400" cap="small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>
                <a:solidFill>
                  <a:srgbClr val="FF0000"/>
                </a:solidFill>
              </a:rPr>
              <a:t>Labetalol</a:t>
            </a:r>
            <a:r>
              <a:rPr lang="en-US" sz="1400" i="1" cap="small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400" b="1" i="1" cap="small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CUI = </a:t>
            </a:r>
            <a:r>
              <a:rPr lang="en-US" sz="1400" dirty="0"/>
              <a:t>C0022860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Indication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Formulation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DailyMaxDosage</a:t>
            </a:r>
            <a:endParaRPr lang="en-US" sz="1400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OrderType</a:t>
            </a: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 (single admin, prn, routine)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endParaRPr lang="en-US" sz="1400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endParaRPr lang="en-US" sz="1400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NegationFlag</a:t>
            </a: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HypotheticalFlag</a:t>
            </a: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Adherence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1CDF7DA-C474-4D91-AE1D-EFCD761F2E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71187" y="894380"/>
            <a:ext cx="12700" cy="263072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3BDF09-1627-4090-BF33-87D8AF4B8960}"/>
              </a:ext>
            </a:extLst>
          </p:cNvPr>
          <p:cNvSpPr txBox="1"/>
          <p:nvPr/>
        </p:nvSpPr>
        <p:spPr>
          <a:xfrm>
            <a:off x="9006008" y="1613229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causes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8DFF8E-85A0-4ECB-8D22-D8CC64038A7F}"/>
              </a:ext>
            </a:extLst>
          </p:cNvPr>
          <p:cNvSpPr txBox="1"/>
          <p:nvPr/>
        </p:nvSpPr>
        <p:spPr>
          <a:xfrm>
            <a:off x="567425" y="5610538"/>
            <a:ext cx="4758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Electronic Medical Record Note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828F27-75AB-4BFE-ADD2-F082DD399366}"/>
              </a:ext>
            </a:extLst>
          </p:cNvPr>
          <p:cNvSpPr txBox="1"/>
          <p:nvPr/>
        </p:nvSpPr>
        <p:spPr>
          <a:xfrm>
            <a:off x="913155" y="3152254"/>
            <a:ext cx="382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15_3778 | </a:t>
            </a:r>
            <a:r>
              <a:rPr lang="en-US" b="1" dirty="0" err="1"/>
              <a:t>NoteID</a:t>
            </a:r>
            <a:r>
              <a:rPr lang="en-US" b="1" dirty="0"/>
              <a:t> 125 | 2012-07-09 | Nephrology</a:t>
            </a:r>
            <a:endParaRPr lang="en-US" dirty="0"/>
          </a:p>
          <a:p>
            <a:endParaRPr lang="en-US" dirty="0"/>
          </a:p>
          <a:p>
            <a:r>
              <a:rPr lang="en-US" dirty="0"/>
              <a:t>Review of patient's allergies indicates:</a:t>
            </a:r>
          </a:p>
          <a:p>
            <a:r>
              <a:rPr lang="en-US" dirty="0"/>
              <a:t>Labetalol               Swelling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B94AD-73F4-4BC9-A39C-33B18AC22EBD}"/>
              </a:ext>
            </a:extLst>
          </p:cNvPr>
          <p:cNvSpPr/>
          <p:nvPr/>
        </p:nvSpPr>
        <p:spPr>
          <a:xfrm>
            <a:off x="776180" y="2796364"/>
            <a:ext cx="4221125" cy="233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26">
            <a:extLst>
              <a:ext uri="{FF2B5EF4-FFF2-40B4-BE49-F238E27FC236}">
                <a16:creationId xmlns:a16="http://schemas.microsoft.com/office/drawing/2014/main" id="{E8E29226-4F65-4894-86F1-26E9D93C3ED7}"/>
              </a:ext>
            </a:extLst>
          </p:cNvPr>
          <p:cNvSpPr txBox="1"/>
          <p:nvPr/>
        </p:nvSpPr>
        <p:spPr>
          <a:xfrm>
            <a:off x="6772952" y="2242313"/>
            <a:ext cx="2578444" cy="3754874"/>
          </a:xfrm>
          <a:prstGeom prst="rect">
            <a:avLst/>
          </a:prstGeom>
          <a:solidFill>
            <a:srgbClr val="E9EDF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cap="small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MedicationEvenT</a:t>
            </a:r>
            <a:endParaRPr lang="en-US" sz="1400" b="1" cap="small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b="1" cap="small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Medication</a:t>
            </a:r>
            <a:r>
              <a:rPr lang="en-US" sz="1400" cap="small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>
                <a:solidFill>
                  <a:srgbClr val="FF0000"/>
                </a:solidFill>
              </a:rPr>
              <a:t>Labetalol</a:t>
            </a:r>
            <a:r>
              <a:rPr lang="en-US" sz="1400" i="1" cap="small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400" b="1" i="1" cap="small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CUI = </a:t>
            </a:r>
            <a:r>
              <a:rPr lang="en-US" sz="1400" dirty="0"/>
              <a:t>C0022860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Indication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Formulation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DailyMaxDosage</a:t>
            </a:r>
            <a:endParaRPr lang="en-US" sz="1400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OrderType</a:t>
            </a: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 (single admin, prn, routine)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endParaRPr lang="en-US" sz="1400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endParaRPr lang="en-US" sz="1400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NegationFlag</a:t>
            </a: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HypotheticalFlag</a:t>
            </a: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Adherence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61626A-B20A-4248-99B3-2D90B25006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71188" y="894380"/>
            <a:ext cx="12700" cy="263072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51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 animBg="1"/>
      <p:bldP spid="11" grpId="0" animBg="1"/>
      <p:bldP spid="13" grpId="0"/>
      <p:bldP spid="14" grpId="0"/>
      <p:bldP spid="15" grpId="0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0974-698C-44BF-8CBD-AEB230EBA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Less than 5% have grammatical errors in questions</a:t>
            </a:r>
          </a:p>
          <a:p>
            <a:pPr lvl="1"/>
            <a:r>
              <a:rPr lang="en-US" sz="2000" dirty="0"/>
              <a:t>Manual analysis on 500 questions</a:t>
            </a:r>
          </a:p>
          <a:p>
            <a:pPr lvl="1"/>
            <a:endParaRPr lang="en-US" dirty="0"/>
          </a:p>
          <a:p>
            <a:r>
              <a:rPr lang="en-US" sz="2400" dirty="0"/>
              <a:t>Less than 6% have missing answer for a question</a:t>
            </a:r>
          </a:p>
          <a:p>
            <a:pPr lvl="1"/>
            <a:r>
              <a:rPr lang="en-US" sz="2000" dirty="0"/>
              <a:t>Manual analysis on 100 QA pairs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6E455B-B501-4589-9CE1-BDCA6A3EF2EE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100584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emrQA</a:t>
            </a:r>
            <a:r>
              <a:rPr lang="en-US" sz="3600" dirty="0"/>
              <a:t>: Quality</a:t>
            </a:r>
          </a:p>
        </p:txBody>
      </p:sp>
    </p:spTree>
    <p:extLst>
      <p:ext uri="{BB962C8B-B14F-4D97-AF65-F5344CB8AC3E}">
        <p14:creationId xmlns:p14="http://schemas.microsoft.com/office/powerpoint/2010/main" val="394525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817522-F193-4D67-B3F3-6869D2A8E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278060"/>
              </p:ext>
            </p:extLst>
          </p:nvPr>
        </p:nvGraphicFramePr>
        <p:xfrm>
          <a:off x="1249899" y="2180074"/>
          <a:ext cx="9828156" cy="35608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7039">
                  <a:extLst>
                    <a:ext uri="{9D8B030D-6E8A-4147-A177-3AD203B41FA5}">
                      <a16:colId xmlns:a16="http://schemas.microsoft.com/office/drawing/2014/main" val="1064280164"/>
                    </a:ext>
                  </a:extLst>
                </a:gridCol>
                <a:gridCol w="2457039">
                  <a:extLst>
                    <a:ext uri="{9D8B030D-6E8A-4147-A177-3AD203B41FA5}">
                      <a16:colId xmlns:a16="http://schemas.microsoft.com/office/drawing/2014/main" val="3814176562"/>
                    </a:ext>
                  </a:extLst>
                </a:gridCol>
                <a:gridCol w="2457039">
                  <a:extLst>
                    <a:ext uri="{9D8B030D-6E8A-4147-A177-3AD203B41FA5}">
                      <a16:colId xmlns:a16="http://schemas.microsoft.com/office/drawing/2014/main" val="573664581"/>
                    </a:ext>
                  </a:extLst>
                </a:gridCol>
                <a:gridCol w="2457039">
                  <a:extLst>
                    <a:ext uri="{9D8B030D-6E8A-4147-A177-3AD203B41FA5}">
                      <a16:colId xmlns:a16="http://schemas.microsoft.com/office/drawing/2014/main" val="2475264107"/>
                    </a:ext>
                  </a:extLst>
                </a:gridCol>
              </a:tblGrid>
              <a:tr h="81765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# QA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# 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# clinical 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097574"/>
                  </a:ext>
                </a:extLst>
              </a:tr>
              <a:tr h="454250">
                <a:tc>
                  <a:txBody>
                    <a:bodyPr/>
                    <a:lstStyle/>
                    <a:p>
                      <a:r>
                        <a:rPr lang="en-US" sz="2400" dirty="0"/>
                        <a:t>Relations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141K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307253"/>
                  </a:ext>
                </a:extLst>
              </a:tr>
              <a:tr h="454250">
                <a:tc>
                  <a:txBody>
                    <a:bodyPr/>
                    <a:lstStyle/>
                    <a:p>
                      <a:r>
                        <a:rPr lang="en-US" sz="2400" dirty="0"/>
                        <a:t>Medications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255K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198K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922192"/>
                  </a:ext>
                </a:extLst>
              </a:tr>
              <a:tr h="454250">
                <a:tc>
                  <a:txBody>
                    <a:bodyPr/>
                    <a:lstStyle/>
                    <a:p>
                      <a:r>
                        <a:rPr lang="en-US" sz="2400" dirty="0"/>
                        <a:t>Heart Disease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36K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595392"/>
                  </a:ext>
                </a:extLst>
              </a:tr>
              <a:tr h="454250">
                <a:tc>
                  <a:txBody>
                    <a:bodyPr/>
                    <a:lstStyle/>
                    <a:p>
                      <a:r>
                        <a:rPr lang="en-US" sz="2400" dirty="0"/>
                        <a:t>Obesity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15653"/>
                  </a:ext>
                </a:extLst>
              </a:tr>
              <a:tr h="454250">
                <a:tc>
                  <a:txBody>
                    <a:bodyPr/>
                    <a:lstStyle/>
                    <a:p>
                      <a:r>
                        <a:rPr lang="en-US" sz="2400" dirty="0"/>
                        <a:t>Smoking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590617"/>
                  </a:ext>
                </a:extLst>
              </a:tr>
              <a:tr h="45425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0070C0"/>
                          </a:solidFill>
                        </a:rPr>
                        <a:t>emrQA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400K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1,2M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70507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C6BEA35-942B-4BF8-8B91-701CCEAE4582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100584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emrQA</a:t>
            </a:r>
            <a:r>
              <a:rPr lang="en-US" sz="3600" dirty="0"/>
              <a:t>: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1639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10F7-6AA0-412B-98B0-AE504092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0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test results (11%)</a:t>
            </a:r>
          </a:p>
          <a:p>
            <a:r>
              <a:rPr lang="en-US" sz="2400" dirty="0"/>
              <a:t>medications for problem (9%)</a:t>
            </a:r>
          </a:p>
          <a:p>
            <a:r>
              <a:rPr lang="en-US" sz="2400" dirty="0"/>
              <a:t>problem existence (8%). </a:t>
            </a:r>
          </a:p>
          <a:p>
            <a:r>
              <a:rPr lang="en-US" sz="2400" dirty="0"/>
              <a:t>The long tail following this includes questions about</a:t>
            </a:r>
          </a:p>
          <a:p>
            <a:pPr lvl="2"/>
            <a:r>
              <a:rPr lang="en-US" dirty="0"/>
              <a:t>medication dosage</a:t>
            </a:r>
          </a:p>
          <a:p>
            <a:pPr lvl="2"/>
            <a:r>
              <a:rPr lang="en-US" dirty="0"/>
              <a:t>response to treatment</a:t>
            </a:r>
          </a:p>
          <a:p>
            <a:pPr lvl="2"/>
            <a:r>
              <a:rPr lang="en-US" dirty="0"/>
              <a:t>medication duration</a:t>
            </a:r>
          </a:p>
          <a:p>
            <a:pPr lvl="2"/>
            <a:r>
              <a:rPr lang="en-US" dirty="0"/>
              <a:t>prescription date</a:t>
            </a:r>
          </a:p>
          <a:p>
            <a:pPr lvl="2"/>
            <a:r>
              <a:rPr lang="en-US" dirty="0"/>
              <a:t>Etiology</a:t>
            </a:r>
          </a:p>
          <a:p>
            <a:r>
              <a:rPr lang="en-US" dirty="0"/>
              <a:t> </a:t>
            </a:r>
            <a:r>
              <a:rPr lang="en-US" sz="2400" dirty="0"/>
              <a:t>Temporal constraints were frequently imposed on questions related to tests, problem diagnosis and medication start/stop.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D53A94-BC84-416B-B129-57546CC0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058400" cy="731520"/>
          </a:xfrm>
        </p:spPr>
        <p:txBody>
          <a:bodyPr>
            <a:normAutofit/>
          </a:bodyPr>
          <a:lstStyle/>
          <a:p>
            <a:r>
              <a:rPr lang="en-US" sz="3600" dirty="0" err="1"/>
              <a:t>emrQA</a:t>
            </a:r>
            <a:r>
              <a:rPr lang="en-US" sz="3600" dirty="0"/>
              <a:t>: Question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675425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4EE4-D007-4134-BB4A-D5CDF9F6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97" y="-89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Answer Reasoning: </a:t>
            </a:r>
            <a:r>
              <a:rPr lang="en-US" sz="3600" b="1" dirty="0" err="1">
                <a:solidFill>
                  <a:schemeClr val="accent1"/>
                </a:solidFill>
              </a:rPr>
              <a:t>emrQA</a:t>
            </a:r>
            <a:r>
              <a:rPr lang="en-US" sz="3600" dirty="0"/>
              <a:t> Vs 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SQuAD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9E78EC9-9069-4BCE-AD0D-DD2A75371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70" y="1325563"/>
            <a:ext cx="10515600" cy="10231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Lexical Variation (synonym)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Question: </a:t>
            </a:r>
            <a:r>
              <a:rPr lang="en-US" sz="1800" dirty="0"/>
              <a:t>Has the patient ever been</a:t>
            </a:r>
            <a:r>
              <a:rPr lang="en-US" sz="1800" b="1" dirty="0"/>
              <a:t> treated </a:t>
            </a:r>
            <a:r>
              <a:rPr lang="en-US" sz="1800" dirty="0"/>
              <a:t>with insulin ?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Evidence: </a:t>
            </a:r>
            <a:r>
              <a:rPr lang="en-US" sz="1800" dirty="0"/>
              <a:t>Patient sugars were </a:t>
            </a:r>
            <a:r>
              <a:rPr lang="en-US" sz="1800" b="1" dirty="0"/>
              <a:t>managed</a:t>
            </a:r>
            <a:r>
              <a:rPr lang="en-US" sz="1800" dirty="0"/>
              <a:t> o/n with sliding scale insulin and diabetic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Lexical Variation (medical/world knowledge)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Question: </a:t>
            </a:r>
            <a:r>
              <a:rPr lang="en-US" sz="1800" dirty="0"/>
              <a:t>Has the patient complained of any </a:t>
            </a:r>
            <a:r>
              <a:rPr lang="en-US" sz="1800" b="1" dirty="0"/>
              <a:t>CAD symptoms</a:t>
            </a:r>
            <a:r>
              <a:rPr lang="en-US" sz="1800" dirty="0"/>
              <a:t>?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Evidence: </a:t>
            </a:r>
            <a:r>
              <a:rPr lang="en-US" sz="1800" dirty="0"/>
              <a:t>70-year-old female who comes in with </a:t>
            </a:r>
            <a:r>
              <a:rPr lang="en-US" sz="1800" b="1" dirty="0"/>
              <a:t>substernal chest pressure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Syntactic Variation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Question: </a:t>
            </a:r>
            <a:r>
              <a:rPr lang="en-US" sz="1800" dirty="0"/>
              <a:t>Has this patient ever been </a:t>
            </a:r>
            <a:r>
              <a:rPr lang="en-US" sz="1800" b="1" dirty="0"/>
              <a:t>treated with </a:t>
            </a:r>
            <a:r>
              <a:rPr lang="en-US" sz="1800" b="1" dirty="0" err="1"/>
              <a:t>ffp</a:t>
            </a:r>
            <a:r>
              <a:rPr lang="en-US" sz="1800" dirty="0"/>
              <a:t>?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Evidence: </a:t>
            </a:r>
            <a:r>
              <a:rPr lang="en-US" sz="1800" dirty="0"/>
              <a:t>attempt to reverse anticoagulation , one unit of </a:t>
            </a:r>
            <a:r>
              <a:rPr lang="en-US" sz="1800" b="1" dirty="0"/>
              <a:t>FFP was begun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Multiple Sentence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Question:</a:t>
            </a:r>
            <a:r>
              <a:rPr lang="en-US" sz="1800" dirty="0"/>
              <a:t> What happened when the patient was given </a:t>
            </a:r>
            <a:r>
              <a:rPr lang="en-US" sz="1800" b="1" dirty="0"/>
              <a:t>aortic root replacement</a:t>
            </a:r>
            <a:r>
              <a:rPr lang="en-US" sz="1800" dirty="0"/>
              <a:t>?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Evidence:</a:t>
            </a:r>
            <a:r>
              <a:rPr lang="en-US" sz="1800" dirty="0"/>
              <a:t> The patient tolerated </a:t>
            </a:r>
            <a:r>
              <a:rPr lang="en-US" sz="1800" b="1" dirty="0"/>
              <a:t>the procedure </a:t>
            </a:r>
            <a:r>
              <a:rPr lang="en-US" sz="1800" dirty="0"/>
              <a:t>well and was transferred to </a:t>
            </a:r>
          </a:p>
          <a:p>
            <a:pPr marL="457200" lvl="1" indent="0">
              <a:buNone/>
            </a:pPr>
            <a:r>
              <a:rPr lang="en-US" sz="1800" dirty="0"/>
              <a:t>	          the ICU with his chest open</a:t>
            </a:r>
          </a:p>
          <a:p>
            <a:pPr lvl="1"/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D2F637-487D-41CC-9B4B-269405118335}"/>
              </a:ext>
            </a:extLst>
          </p:cNvPr>
          <p:cNvSpPr/>
          <p:nvPr/>
        </p:nvSpPr>
        <p:spPr>
          <a:xfrm>
            <a:off x="9307180" y="1515971"/>
            <a:ext cx="699299" cy="446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15 %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2A5D8E-EA7B-4014-81E5-629D007BA4FC}"/>
              </a:ext>
            </a:extLst>
          </p:cNvPr>
          <p:cNvSpPr/>
          <p:nvPr/>
        </p:nvSpPr>
        <p:spPr>
          <a:xfrm>
            <a:off x="10006480" y="1515972"/>
            <a:ext cx="1053302" cy="446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EEFD20-7742-4287-8E31-CA0AE4534966}"/>
              </a:ext>
            </a:extLst>
          </p:cNvPr>
          <p:cNvSpPr/>
          <p:nvPr/>
        </p:nvSpPr>
        <p:spPr>
          <a:xfrm>
            <a:off x="9307180" y="2865800"/>
            <a:ext cx="1053302" cy="446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39 %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91ED15-C4B1-4BBB-8949-17C0A791250A}"/>
              </a:ext>
            </a:extLst>
          </p:cNvPr>
          <p:cNvSpPr/>
          <p:nvPr/>
        </p:nvSpPr>
        <p:spPr>
          <a:xfrm>
            <a:off x="10360482" y="2865801"/>
            <a:ext cx="497912" cy="446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BDFC6A-4240-4238-BC46-BABC4210D533}"/>
              </a:ext>
            </a:extLst>
          </p:cNvPr>
          <p:cNvSpPr/>
          <p:nvPr/>
        </p:nvSpPr>
        <p:spPr>
          <a:xfrm>
            <a:off x="9307179" y="4215628"/>
            <a:ext cx="1279071" cy="446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60 %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6F01B8-58DA-42D3-850E-3F75CF14620F}"/>
              </a:ext>
            </a:extLst>
          </p:cNvPr>
          <p:cNvSpPr/>
          <p:nvPr/>
        </p:nvSpPr>
        <p:spPr>
          <a:xfrm>
            <a:off x="10586250" y="4215629"/>
            <a:ext cx="1279071" cy="446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1A4713-F07D-45DC-AC8F-6EBB3BB90415}"/>
              </a:ext>
            </a:extLst>
          </p:cNvPr>
          <p:cNvSpPr/>
          <p:nvPr/>
        </p:nvSpPr>
        <p:spPr>
          <a:xfrm>
            <a:off x="9307179" y="5500142"/>
            <a:ext cx="968830" cy="446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24 %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468F2E-7499-43A7-8E23-2C1285CA7D7B}"/>
              </a:ext>
            </a:extLst>
          </p:cNvPr>
          <p:cNvSpPr/>
          <p:nvPr/>
        </p:nvSpPr>
        <p:spPr>
          <a:xfrm>
            <a:off x="10276009" y="5500142"/>
            <a:ext cx="783772" cy="446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14%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E93E4D-361F-495C-8F0B-45E8C8075790}"/>
              </a:ext>
            </a:extLst>
          </p:cNvPr>
          <p:cNvCxnSpPr/>
          <p:nvPr/>
        </p:nvCxnSpPr>
        <p:spPr>
          <a:xfrm flipH="1">
            <a:off x="234043" y="2501129"/>
            <a:ext cx="11740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AC127F-333E-4DFB-A3F3-E0710F17A16A}"/>
              </a:ext>
            </a:extLst>
          </p:cNvPr>
          <p:cNvCxnSpPr/>
          <p:nvPr/>
        </p:nvCxnSpPr>
        <p:spPr>
          <a:xfrm flipH="1">
            <a:off x="225770" y="3829187"/>
            <a:ext cx="11740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F172BB-2B98-495C-BBFA-072689B474FB}"/>
              </a:ext>
            </a:extLst>
          </p:cNvPr>
          <p:cNvCxnSpPr/>
          <p:nvPr/>
        </p:nvCxnSpPr>
        <p:spPr>
          <a:xfrm flipH="1">
            <a:off x="187778" y="5135473"/>
            <a:ext cx="11740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9489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47"/>
    </mc:Choice>
    <mc:Fallback xmlns="">
      <p:transition spd="slow" advTm="232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DCC578-602B-4D1A-AE5E-5D28B41E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3" y="6107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Schema for Logical Forms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506698-4848-4A2E-8F3A-E3A7681A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91" y="1247462"/>
            <a:ext cx="10452431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EMR data  to be represented using semantic frame representation </a:t>
            </a:r>
          </a:p>
          <a:p>
            <a:pPr marL="0" indent="0">
              <a:buNone/>
            </a:pPr>
            <a:r>
              <a:rPr lang="en-US" dirty="0"/>
              <a:t>   (entities, events, attributes, relations)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626A3-FD43-46EB-888A-1CCE48820B30}"/>
              </a:ext>
            </a:extLst>
          </p:cNvPr>
          <p:cNvSpPr txBox="1"/>
          <p:nvPr/>
        </p:nvSpPr>
        <p:spPr>
          <a:xfrm>
            <a:off x="567424" y="5610538"/>
            <a:ext cx="4758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Electronic Medical Record Note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999AC-8043-4670-933D-FC01EB5A2E1F}"/>
              </a:ext>
            </a:extLst>
          </p:cNvPr>
          <p:cNvSpPr txBox="1"/>
          <p:nvPr/>
        </p:nvSpPr>
        <p:spPr>
          <a:xfrm>
            <a:off x="7707199" y="6189925"/>
            <a:ext cx="2668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Semantic Frames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6448CEE-2EBB-4167-8DE1-4BFDD9D46106}"/>
              </a:ext>
            </a:extLst>
          </p:cNvPr>
          <p:cNvSpPr txBox="1"/>
          <p:nvPr/>
        </p:nvSpPr>
        <p:spPr>
          <a:xfrm>
            <a:off x="9517481" y="2284608"/>
            <a:ext cx="2441020" cy="2246769"/>
          </a:xfrm>
          <a:prstGeom prst="rect">
            <a:avLst/>
          </a:prstGeom>
          <a:solidFill>
            <a:srgbClr val="E9EDF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cap="small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SymptomEvenT</a:t>
            </a:r>
            <a:endParaRPr lang="en-US" sz="1400" b="1" cap="small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b="1" cap="small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Symptom</a:t>
            </a:r>
            <a:r>
              <a:rPr lang="en-US" sz="1400" cap="small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>
                <a:solidFill>
                  <a:srgbClr val="FF0000"/>
                </a:solidFill>
              </a:rPr>
              <a:t>Swelling</a:t>
            </a:r>
            <a:r>
              <a:rPr lang="en-US" sz="1400" i="1" cap="small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400" b="1" i="1" cap="small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CUI = </a:t>
            </a:r>
            <a:r>
              <a:rPr lang="en-US" sz="1400" dirty="0"/>
              <a:t>C0038999</a:t>
            </a:r>
            <a:endParaRPr lang="en-US" sz="1400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BodyLocation</a:t>
            </a:r>
            <a:endParaRPr lang="en-US" sz="1400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DateOfSymptomOnset</a:t>
            </a:r>
            <a:endParaRPr lang="en-US" sz="1400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Frequency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NegationFlag</a:t>
            </a: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HypotheticalFlag</a:t>
            </a: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B5394-D544-4399-A87C-26819990950B}"/>
              </a:ext>
            </a:extLst>
          </p:cNvPr>
          <p:cNvSpPr txBox="1"/>
          <p:nvPr/>
        </p:nvSpPr>
        <p:spPr>
          <a:xfrm>
            <a:off x="913154" y="3152254"/>
            <a:ext cx="382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15_3778 | </a:t>
            </a:r>
            <a:r>
              <a:rPr lang="en-US" b="1" dirty="0" err="1"/>
              <a:t>NoteID</a:t>
            </a:r>
            <a:r>
              <a:rPr lang="en-US" b="1" dirty="0"/>
              <a:t> 125 | 2012-07-09 | Nephrology</a:t>
            </a:r>
            <a:endParaRPr lang="en-US" dirty="0"/>
          </a:p>
          <a:p>
            <a:endParaRPr lang="en-US" dirty="0"/>
          </a:p>
          <a:p>
            <a:r>
              <a:rPr lang="en-US" dirty="0"/>
              <a:t>Review of patient's allergies indicates:</a:t>
            </a:r>
          </a:p>
          <a:p>
            <a:r>
              <a:rPr lang="en-US" dirty="0"/>
              <a:t>Labetalol               Swelling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0C7573-12D2-4B86-94A6-C2FF58A7FAB2}"/>
              </a:ext>
            </a:extLst>
          </p:cNvPr>
          <p:cNvSpPr/>
          <p:nvPr/>
        </p:nvSpPr>
        <p:spPr>
          <a:xfrm>
            <a:off x="776179" y="2796364"/>
            <a:ext cx="4221125" cy="233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31BCB646-EBAE-4B59-9349-F94704FB45E9}"/>
              </a:ext>
            </a:extLst>
          </p:cNvPr>
          <p:cNvSpPr txBox="1"/>
          <p:nvPr/>
        </p:nvSpPr>
        <p:spPr>
          <a:xfrm>
            <a:off x="6772951" y="2242313"/>
            <a:ext cx="2578444" cy="3754874"/>
          </a:xfrm>
          <a:prstGeom prst="rect">
            <a:avLst/>
          </a:prstGeom>
          <a:solidFill>
            <a:srgbClr val="E9EDF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cap="small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MedicationEvenT</a:t>
            </a:r>
            <a:endParaRPr lang="en-US" sz="1400" b="1" cap="small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b="1" cap="small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Medication</a:t>
            </a:r>
            <a:r>
              <a:rPr lang="en-US" sz="1400" cap="small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>
                <a:solidFill>
                  <a:srgbClr val="FF0000"/>
                </a:solidFill>
              </a:rPr>
              <a:t>Labetalol</a:t>
            </a:r>
            <a:r>
              <a:rPr lang="en-US" sz="1400" i="1" cap="small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400" b="1" i="1" cap="small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CUI = </a:t>
            </a:r>
            <a:r>
              <a:rPr lang="en-US" sz="1400" dirty="0"/>
              <a:t>C0022860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Indication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Formulation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DailyMaxDosage</a:t>
            </a:r>
            <a:endParaRPr lang="en-US" sz="1400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OrderType</a:t>
            </a: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 (single admin, prn, routine)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endParaRPr lang="en-US" sz="1400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endParaRPr lang="en-US" sz="1400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NegationFlag</a:t>
            </a: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HypotheticalFlag</a:t>
            </a: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Adherence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1CDF7DA-C474-4D91-AE1D-EFCD761F2E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71187" y="894380"/>
            <a:ext cx="12700" cy="263072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3BDF09-1627-4090-BF33-87D8AF4B8960}"/>
              </a:ext>
            </a:extLst>
          </p:cNvPr>
          <p:cNvSpPr txBox="1"/>
          <p:nvPr/>
        </p:nvSpPr>
        <p:spPr>
          <a:xfrm>
            <a:off x="9006008" y="1613229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causes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8DFF8E-85A0-4ECB-8D22-D8CC64038A7F}"/>
              </a:ext>
            </a:extLst>
          </p:cNvPr>
          <p:cNvSpPr txBox="1"/>
          <p:nvPr/>
        </p:nvSpPr>
        <p:spPr>
          <a:xfrm>
            <a:off x="567425" y="5610538"/>
            <a:ext cx="4758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Electronic Medical Record Note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828F27-75AB-4BFE-ADD2-F082DD399366}"/>
              </a:ext>
            </a:extLst>
          </p:cNvPr>
          <p:cNvSpPr txBox="1"/>
          <p:nvPr/>
        </p:nvSpPr>
        <p:spPr>
          <a:xfrm>
            <a:off x="913155" y="3152254"/>
            <a:ext cx="382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15_3778 | </a:t>
            </a:r>
            <a:r>
              <a:rPr lang="en-US" b="1" dirty="0" err="1"/>
              <a:t>NoteID</a:t>
            </a:r>
            <a:r>
              <a:rPr lang="en-US" b="1" dirty="0"/>
              <a:t> 125 | 2012-07-09 | Nephrology</a:t>
            </a:r>
            <a:endParaRPr lang="en-US" dirty="0"/>
          </a:p>
          <a:p>
            <a:endParaRPr lang="en-US" dirty="0"/>
          </a:p>
          <a:p>
            <a:r>
              <a:rPr lang="en-US" dirty="0"/>
              <a:t>Review of patient's allergies indicates:</a:t>
            </a:r>
          </a:p>
          <a:p>
            <a:r>
              <a:rPr lang="en-US" dirty="0"/>
              <a:t>Labetalol               Swelling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B94AD-73F4-4BC9-A39C-33B18AC22EBD}"/>
              </a:ext>
            </a:extLst>
          </p:cNvPr>
          <p:cNvSpPr/>
          <p:nvPr/>
        </p:nvSpPr>
        <p:spPr>
          <a:xfrm>
            <a:off x="776180" y="2796364"/>
            <a:ext cx="4221125" cy="233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26">
            <a:extLst>
              <a:ext uri="{FF2B5EF4-FFF2-40B4-BE49-F238E27FC236}">
                <a16:creationId xmlns:a16="http://schemas.microsoft.com/office/drawing/2014/main" id="{E8E29226-4F65-4894-86F1-26E9D93C3ED7}"/>
              </a:ext>
            </a:extLst>
          </p:cNvPr>
          <p:cNvSpPr txBox="1"/>
          <p:nvPr/>
        </p:nvSpPr>
        <p:spPr>
          <a:xfrm>
            <a:off x="6772952" y="2242313"/>
            <a:ext cx="2578444" cy="3754874"/>
          </a:xfrm>
          <a:prstGeom prst="rect">
            <a:avLst/>
          </a:prstGeom>
          <a:solidFill>
            <a:srgbClr val="E9EDF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cap="small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MedicationEvenT</a:t>
            </a:r>
            <a:endParaRPr lang="en-US" sz="1400" b="1" cap="small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b="1" cap="small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Medication</a:t>
            </a:r>
            <a:r>
              <a:rPr lang="en-US" sz="1400" cap="small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>
                <a:solidFill>
                  <a:srgbClr val="FF0000"/>
                </a:solidFill>
              </a:rPr>
              <a:t>Labetalol</a:t>
            </a:r>
            <a:r>
              <a:rPr lang="en-US" sz="1400" i="1" cap="small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400" b="1" i="1" cap="small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CUI = </a:t>
            </a:r>
            <a:r>
              <a:rPr lang="en-US" sz="1400" dirty="0"/>
              <a:t>C0022860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Indication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Formulation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DailyMaxDosage</a:t>
            </a:r>
            <a:endParaRPr lang="en-US" sz="1400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OrderType</a:t>
            </a: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 (single admin, prn, routine)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endParaRPr lang="en-US" sz="1400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endParaRPr lang="en-US" sz="1400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NegationFlag</a:t>
            </a: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HypotheticalFlag</a:t>
            </a: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n-US" sz="14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Adherence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61626A-B20A-4248-99B3-2D90B25006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71188" y="894380"/>
            <a:ext cx="12700" cy="263072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6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 animBg="1"/>
      <p:bldP spid="11" grpId="0" animBg="1"/>
      <p:bldP spid="13" grpId="0"/>
      <p:bldP spid="14" grpId="0"/>
      <p:bldP spid="15" grpId="0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C41006-03B5-4B28-A2CC-9400F3AD99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00584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Building question answering (QA) datasets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26C76F2-7BE6-4B46-83C8-6582AB89C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144858"/>
              </p:ext>
            </p:extLst>
          </p:nvPr>
        </p:nvGraphicFramePr>
        <p:xfrm>
          <a:off x="2418475" y="2374129"/>
          <a:ext cx="3526131" cy="3164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940D5A-25F8-462E-8B77-4123B3B63D74}"/>
              </a:ext>
            </a:extLst>
          </p:cNvPr>
          <p:cNvCxnSpPr/>
          <p:nvPr/>
        </p:nvCxnSpPr>
        <p:spPr>
          <a:xfrm>
            <a:off x="4630641" y="25534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D38559AD-ED88-4A8B-AF7B-AA7C94CC2B25}"/>
              </a:ext>
            </a:extLst>
          </p:cNvPr>
          <p:cNvSpPr/>
          <p:nvPr/>
        </p:nvSpPr>
        <p:spPr>
          <a:xfrm flipH="1">
            <a:off x="5172072" y="4133849"/>
            <a:ext cx="3776666" cy="1397333"/>
          </a:xfrm>
          <a:prstGeom prst="parallelogram">
            <a:avLst>
              <a:gd name="adj" fmla="val 56997"/>
            </a:avLst>
          </a:prstGeom>
          <a:solidFill>
            <a:srgbClr val="879BCB"/>
          </a:solidFill>
          <a:ln>
            <a:noFill/>
          </a:ln>
          <a:scene3d>
            <a:camera prst="orthographicFront"/>
            <a:lightRig rig="threePt" dir="t"/>
          </a:scene3d>
          <a:sp3d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SQuAD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NewsQA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Scale of data:  100K</a:t>
            </a:r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5D60C7BC-10BC-45F3-9932-4C6032E62149}"/>
              </a:ext>
            </a:extLst>
          </p:cNvPr>
          <p:cNvSpPr/>
          <p:nvPr/>
        </p:nvSpPr>
        <p:spPr>
          <a:xfrm flipH="1">
            <a:off x="4697186" y="3260580"/>
            <a:ext cx="3464543" cy="846426"/>
          </a:xfrm>
          <a:prstGeom prst="parallelogram">
            <a:avLst>
              <a:gd name="adj" fmla="val 55903"/>
            </a:avLst>
          </a:prstGeom>
          <a:solidFill>
            <a:srgbClr val="B7C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InsuranceQA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ProcessBank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Scale of data:  100-10K</a:t>
            </a:r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1BD37C02-5A95-4361-8CB1-D837E94EF292}"/>
              </a:ext>
            </a:extLst>
          </p:cNvPr>
          <p:cNvSpPr/>
          <p:nvPr/>
        </p:nvSpPr>
        <p:spPr>
          <a:xfrm flipH="1">
            <a:off x="4212333" y="2406966"/>
            <a:ext cx="3464543" cy="826771"/>
          </a:xfrm>
          <a:prstGeom prst="parallelogram">
            <a:avLst>
              <a:gd name="adj" fmla="val 57123"/>
            </a:avLst>
          </a:prstGeom>
          <a:solidFill>
            <a:srgbClr val="E3E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3FDFD6-69AD-40D0-B6D9-8CD0E27F0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440" y="1511594"/>
            <a:ext cx="10515600" cy="1298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Scale of QA annotations manually generated or crowdsourced -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AD72A94D-4720-4E56-BF75-DDDF1D0BFDCA}"/>
              </a:ext>
            </a:extLst>
          </p:cNvPr>
          <p:cNvSpPr txBox="1">
            <a:spLocks/>
          </p:cNvSpPr>
          <p:nvPr/>
        </p:nvSpPr>
        <p:spPr>
          <a:xfrm>
            <a:off x="274320" y="6035040"/>
            <a:ext cx="11887200" cy="940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address the scalability limitation of manual generation with semi-automated framework</a:t>
            </a:r>
            <a:r>
              <a:rPr lang="en-US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568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09"/>
    </mc:Choice>
    <mc:Fallback xmlns="">
      <p:transition spd="slow" advTm="327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61" grpId="0" animBg="1"/>
      <p:bldP spid="62" grpId="0" animBg="1"/>
      <p:bldP spid="63" grpId="0" animBg="1"/>
      <p:bldP spid="5" grpId="0" uiExpand="1" build="p"/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C6D7D7-E53F-4ED0-81D6-D86E0B499E4C}"/>
              </a:ext>
            </a:extLst>
          </p:cNvPr>
          <p:cNvSpPr/>
          <p:nvPr/>
        </p:nvSpPr>
        <p:spPr>
          <a:xfrm>
            <a:off x="5024559" y="2261360"/>
            <a:ext cx="1697121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1B2EDB-62A8-4BC0-9B18-4B655B75A19D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100584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Interpretable models on </a:t>
            </a:r>
            <a:r>
              <a:rPr lang="en-US" sz="3600" dirty="0" err="1"/>
              <a:t>emrQA</a:t>
            </a:r>
            <a:endParaRPr lang="en-US" sz="3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7896D8-20DE-424D-A50B-481CE4BAA07F}"/>
              </a:ext>
            </a:extLst>
          </p:cNvPr>
          <p:cNvCxnSpPr>
            <a:cxnSpLocks/>
          </p:cNvCxnSpPr>
          <p:nvPr/>
        </p:nvCxnSpPr>
        <p:spPr>
          <a:xfrm>
            <a:off x="4190453" y="2333836"/>
            <a:ext cx="3522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EDB777-D9CD-47C5-A683-0A271098F786}"/>
              </a:ext>
            </a:extLst>
          </p:cNvPr>
          <p:cNvSpPr/>
          <p:nvPr/>
        </p:nvSpPr>
        <p:spPr>
          <a:xfrm>
            <a:off x="1614325" y="1659252"/>
            <a:ext cx="2277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88">
              <a:defRPr/>
            </a:pPr>
            <a:r>
              <a:rPr lang="en-US" dirty="0"/>
              <a:t>What is the dosage of </a:t>
            </a:r>
          </a:p>
          <a:p>
            <a:pPr algn="ctr" defTabSz="914388">
              <a:defRPr/>
            </a:pPr>
            <a:r>
              <a:rPr lang="en-US" dirty="0"/>
              <a:t>nitroglycerin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25442-54FB-4125-B19C-AB43025E05AA}"/>
              </a:ext>
            </a:extLst>
          </p:cNvPr>
          <p:cNvSpPr/>
          <p:nvPr/>
        </p:nvSpPr>
        <p:spPr>
          <a:xfrm>
            <a:off x="1889684" y="3159146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logical 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3D59A-2A92-4446-A1FB-E95ED1DB4A65}"/>
              </a:ext>
            </a:extLst>
          </p:cNvPr>
          <p:cNvSpPr/>
          <p:nvPr/>
        </p:nvSpPr>
        <p:spPr>
          <a:xfrm>
            <a:off x="5102095" y="2533894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Hybrid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F9EBAF-B949-48D0-9FB8-0EC7B98B50B1}"/>
              </a:ext>
            </a:extLst>
          </p:cNvPr>
          <p:cNvSpPr/>
          <p:nvPr/>
        </p:nvSpPr>
        <p:spPr>
          <a:xfrm>
            <a:off x="7883093" y="1474586"/>
            <a:ext cx="342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Nitroglycerin 40 mg daily, evening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614F64-5FA2-4763-A456-F5DF38D670F3}"/>
              </a:ext>
            </a:extLst>
          </p:cNvPr>
          <p:cNvSpPr/>
          <p:nvPr/>
        </p:nvSpPr>
        <p:spPr>
          <a:xfrm>
            <a:off x="8855644" y="3473252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logical form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BDD1A5-7446-450B-A3AE-02062575D078}"/>
              </a:ext>
            </a:extLst>
          </p:cNvPr>
          <p:cNvCxnSpPr>
            <a:cxnSpLocks/>
          </p:cNvCxnSpPr>
          <p:nvPr/>
        </p:nvCxnSpPr>
        <p:spPr>
          <a:xfrm>
            <a:off x="4190453" y="3016413"/>
            <a:ext cx="3522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9714CC2-CB58-4C44-9ACD-04BA0673037A}"/>
              </a:ext>
            </a:extLst>
          </p:cNvPr>
          <p:cNvSpPr/>
          <p:nvPr/>
        </p:nvSpPr>
        <p:spPr>
          <a:xfrm>
            <a:off x="1976555" y="2804772"/>
            <a:ext cx="1577848" cy="579934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: 18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EB3FB2-F6E8-4877-8E6C-B1C94F25D0D8}"/>
              </a:ext>
            </a:extLst>
          </p:cNvPr>
          <p:cNvSpPr/>
          <p:nvPr/>
        </p:nvSpPr>
        <p:spPr>
          <a:xfrm>
            <a:off x="1934554" y="2863509"/>
            <a:ext cx="1577848" cy="579934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F49D84-8FFA-47C1-8A07-687742FEA11E}"/>
              </a:ext>
            </a:extLst>
          </p:cNvPr>
          <p:cNvSpPr/>
          <p:nvPr/>
        </p:nvSpPr>
        <p:spPr>
          <a:xfrm>
            <a:off x="1859407" y="2978471"/>
            <a:ext cx="1577848" cy="579934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3FAE3-A36F-411C-AF64-F2DE2AF637A0}"/>
              </a:ext>
            </a:extLst>
          </p:cNvPr>
          <p:cNvSpPr/>
          <p:nvPr/>
        </p:nvSpPr>
        <p:spPr>
          <a:xfrm>
            <a:off x="1934554" y="3263051"/>
            <a:ext cx="117658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31A31-5876-4696-9644-2A520E8C1786}"/>
              </a:ext>
            </a:extLst>
          </p:cNvPr>
          <p:cNvSpPr/>
          <p:nvPr/>
        </p:nvSpPr>
        <p:spPr>
          <a:xfrm>
            <a:off x="1934554" y="3411105"/>
            <a:ext cx="134552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165E95-FBBC-44D0-BD71-A4040B730067}"/>
              </a:ext>
            </a:extLst>
          </p:cNvPr>
          <p:cNvSpPr/>
          <p:nvPr/>
        </p:nvSpPr>
        <p:spPr>
          <a:xfrm>
            <a:off x="1923669" y="3125531"/>
            <a:ext cx="134552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D8285F-8055-495C-8E7E-CAFC8235FF71}"/>
              </a:ext>
            </a:extLst>
          </p:cNvPr>
          <p:cNvCxnSpPr>
            <a:cxnSpLocks/>
          </p:cNvCxnSpPr>
          <p:nvPr/>
        </p:nvCxnSpPr>
        <p:spPr>
          <a:xfrm>
            <a:off x="7090491" y="2276103"/>
            <a:ext cx="3950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70973E4-0C47-4865-B43E-81FF835C4F21}"/>
              </a:ext>
            </a:extLst>
          </p:cNvPr>
          <p:cNvSpPr/>
          <p:nvPr/>
        </p:nvSpPr>
        <p:spPr>
          <a:xfrm>
            <a:off x="1257339" y="3705465"/>
            <a:ext cx="3285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longitudinal records of a patient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8DD32E-3524-43DD-84CA-C1A97905265F}"/>
              </a:ext>
            </a:extLst>
          </p:cNvPr>
          <p:cNvSpPr/>
          <p:nvPr/>
        </p:nvSpPr>
        <p:spPr>
          <a:xfrm>
            <a:off x="2255546" y="2304546"/>
            <a:ext cx="1071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question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E4C72A-72DB-4945-B2D3-108F4D9635B0}"/>
              </a:ext>
            </a:extLst>
          </p:cNvPr>
          <p:cNvSpPr/>
          <p:nvPr/>
        </p:nvSpPr>
        <p:spPr>
          <a:xfrm>
            <a:off x="8383926" y="1892028"/>
            <a:ext cx="1785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answer evidence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F45F13D-674A-4839-A9E3-C6222B3FC292}"/>
              </a:ext>
            </a:extLst>
          </p:cNvPr>
          <p:cNvSpPr txBox="1">
            <a:spLocks/>
          </p:cNvSpPr>
          <p:nvPr/>
        </p:nvSpPr>
        <p:spPr>
          <a:xfrm>
            <a:off x="248660" y="5058566"/>
            <a:ext cx="11396312" cy="13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Accuracy of end-to-end neural models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Interpretability using logical forms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ECE71D-E52D-45FE-96D7-BD8C5C896BBB}"/>
              </a:ext>
            </a:extLst>
          </p:cNvPr>
          <p:cNvCxnSpPr>
            <a:cxnSpLocks/>
          </p:cNvCxnSpPr>
          <p:nvPr/>
        </p:nvCxnSpPr>
        <p:spPr>
          <a:xfrm>
            <a:off x="7043875" y="3016413"/>
            <a:ext cx="3950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00BDAA7-6BFC-4C76-9525-149B59B42D9A}"/>
              </a:ext>
            </a:extLst>
          </p:cNvPr>
          <p:cNvSpPr/>
          <p:nvPr/>
        </p:nvSpPr>
        <p:spPr>
          <a:xfrm>
            <a:off x="6541704" y="2638155"/>
            <a:ext cx="6105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MedicationEvent</a:t>
            </a:r>
            <a:r>
              <a:rPr lang="en-US" dirty="0"/>
              <a:t> (Nitroglycerin) </a:t>
            </a:r>
          </a:p>
          <a:p>
            <a:pPr algn="ctr"/>
            <a:r>
              <a:rPr lang="en-US" dirty="0"/>
              <a:t>[dosage=x]</a:t>
            </a:r>
            <a:endParaRPr lang="en-US" sz="1874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B62742E-DA96-48BE-BCBF-527A9119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573" y="3724077"/>
            <a:ext cx="1985804" cy="231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" grpId="0"/>
      <p:bldP spid="7" grpId="0"/>
      <p:bldP spid="8" grpId="0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22" grpId="0"/>
      <p:bldP spid="24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66A7-EED2-4D79-B8DF-632D9E7E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058400" cy="731520"/>
          </a:xfrm>
        </p:spPr>
        <p:txBody>
          <a:bodyPr>
            <a:normAutofit/>
          </a:bodyPr>
          <a:lstStyle/>
          <a:p>
            <a:r>
              <a:rPr lang="en-US" sz="3600" dirty="0"/>
              <a:t>Contributions: framework &amp; 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2A0B24-43CA-4509-BDCC-176C8A2B7740}"/>
              </a:ext>
            </a:extLst>
          </p:cNvPr>
          <p:cNvSpPr/>
          <p:nvPr/>
        </p:nvSpPr>
        <p:spPr>
          <a:xfrm>
            <a:off x="374023" y="4307652"/>
            <a:ext cx="28423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Large-scale QA generation for any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6F24A7-02F7-4CB6-8EC0-5DFED5C5FD4A}"/>
              </a:ext>
            </a:extLst>
          </p:cNvPr>
          <p:cNvSpPr/>
          <p:nvPr/>
        </p:nvSpPr>
        <p:spPr>
          <a:xfrm>
            <a:off x="3423273" y="4307652"/>
            <a:ext cx="38408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emrQA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/>
              <a:t> 400K question-answer pairs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3DEF8-91D2-4600-A048-EB3F239C4051}"/>
              </a:ext>
            </a:extLst>
          </p:cNvPr>
          <p:cNvSpPr/>
          <p:nvPr/>
        </p:nvSpPr>
        <p:spPr>
          <a:xfrm>
            <a:off x="7432970" y="5323315"/>
            <a:ext cx="4297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Interpretable QA !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D97E7E-7194-421F-AD05-AF521809A752}"/>
              </a:ext>
            </a:extLst>
          </p:cNvPr>
          <p:cNvSpPr/>
          <p:nvPr/>
        </p:nvSpPr>
        <p:spPr>
          <a:xfrm>
            <a:off x="8271069" y="1687865"/>
            <a:ext cx="2233613" cy="385763"/>
          </a:xfrm>
          <a:prstGeom prst="round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3889E0-CA3E-4235-A69D-D820575E2855}"/>
              </a:ext>
            </a:extLst>
          </p:cNvPr>
          <p:cNvSpPr/>
          <p:nvPr/>
        </p:nvSpPr>
        <p:spPr>
          <a:xfrm>
            <a:off x="7616225" y="2545811"/>
            <a:ext cx="3543299" cy="596437"/>
          </a:xfrm>
          <a:prstGeom prst="round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Intermediate Representation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(logical forms)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41B63A-76F5-4E73-9885-074A79CF9CDD}"/>
              </a:ext>
            </a:extLst>
          </p:cNvPr>
          <p:cNvSpPr/>
          <p:nvPr/>
        </p:nvSpPr>
        <p:spPr>
          <a:xfrm>
            <a:off x="8316314" y="3527056"/>
            <a:ext cx="2233613" cy="385763"/>
          </a:xfrm>
          <a:prstGeom prst="round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Answer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E7AA1E-E5BB-4C03-9609-380B8FC20A6A}"/>
              </a:ext>
            </a:extLst>
          </p:cNvPr>
          <p:cNvCxnSpPr>
            <a:cxnSpLocks/>
          </p:cNvCxnSpPr>
          <p:nvPr/>
        </p:nvCxnSpPr>
        <p:spPr>
          <a:xfrm>
            <a:off x="9387874" y="2189404"/>
            <a:ext cx="18377" cy="28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83BC6A-0D3B-4187-9564-DDF062E15BC1}"/>
              </a:ext>
            </a:extLst>
          </p:cNvPr>
          <p:cNvCxnSpPr>
            <a:cxnSpLocks/>
          </p:cNvCxnSpPr>
          <p:nvPr/>
        </p:nvCxnSpPr>
        <p:spPr>
          <a:xfrm>
            <a:off x="9414743" y="3142248"/>
            <a:ext cx="18377" cy="28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41DEB-706D-4CA9-9BC6-8F501F1154B4}"/>
              </a:ext>
            </a:extLst>
          </p:cNvPr>
          <p:cNvSpPr/>
          <p:nvPr/>
        </p:nvSpPr>
        <p:spPr>
          <a:xfrm>
            <a:off x="7432970" y="4307652"/>
            <a:ext cx="4297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emrQA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/>
              <a:t>1M question - logical form pairs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08AED-6E6A-4BD7-A9F1-D70998E4D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2476" y="2294104"/>
            <a:ext cx="1594765" cy="1594765"/>
          </a:xfrm>
          <a:prstGeom prst="rect">
            <a:avLst/>
          </a:prstGeom>
        </p:spPr>
      </p:pic>
      <p:pic>
        <p:nvPicPr>
          <p:cNvPr id="19" name="Picture 18" descr="A close up of a computer&#10;&#10;Description automatically generated">
            <a:extLst>
              <a:ext uri="{FF2B5EF4-FFF2-40B4-BE49-F238E27FC236}">
                <a16:creationId xmlns:a16="http://schemas.microsoft.com/office/drawing/2014/main" id="{C673DC33-DE86-4C4B-AB2C-C9A315C84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96358" y="2347239"/>
            <a:ext cx="1397765" cy="15947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B3C18E1-42B0-4312-80A7-DB838A39EA73}"/>
              </a:ext>
            </a:extLst>
          </p:cNvPr>
          <p:cNvSpPr txBox="1"/>
          <p:nvPr/>
        </p:nvSpPr>
        <p:spPr>
          <a:xfrm flipH="1">
            <a:off x="5899326" y="2189404"/>
            <a:ext cx="54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1254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87"/>
    </mc:Choice>
    <mc:Fallback xmlns="">
      <p:transition spd="slow" advTm="426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6" grpId="0" animBg="1"/>
      <p:bldP spid="12" grpId="0" animBg="1"/>
      <p:bldP spid="13" grpId="0" animBg="1"/>
      <p:bldP spid="15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FC7A-0728-430C-983D-AF7505B0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058400" cy="731520"/>
          </a:xfrm>
        </p:spPr>
        <p:txBody>
          <a:bodyPr>
            <a:normAutofit/>
          </a:bodyPr>
          <a:lstStyle/>
          <a:p>
            <a:r>
              <a:rPr lang="en-US" sz="3600" dirty="0"/>
              <a:t>Manual QA annotation: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F439-E4B2-4056-A701-F11A3145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292" y="1980337"/>
            <a:ext cx="5321378" cy="4171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Longitudinal Records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Domain Knowledge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To understand questions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To collect answers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24AC1A-7F0A-4222-BDC3-33E43F8471D2}"/>
              </a:ext>
            </a:extLst>
          </p:cNvPr>
          <p:cNvSpPr txBox="1">
            <a:spLocks/>
          </p:cNvSpPr>
          <p:nvPr/>
        </p:nvSpPr>
        <p:spPr>
          <a:xfrm>
            <a:off x="6020592" y="3877465"/>
            <a:ext cx="10515600" cy="1676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Q: What is the dosage of Nitroglycerin?</a:t>
            </a:r>
          </a:p>
          <a:p>
            <a:pPr marL="0" indent="0">
              <a:buNone/>
            </a:pPr>
            <a:r>
              <a:rPr lang="en-US" sz="2400" dirty="0"/>
              <a:t>A: </a:t>
            </a:r>
            <a:r>
              <a:rPr lang="en-US" sz="2400" b="1" dirty="0"/>
              <a:t>Nitroglycerin 40 mg daily , evening</a:t>
            </a:r>
            <a:endParaRPr lang="en-US" sz="2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51AB4B-6224-4102-B882-E7AEC5E32A42}"/>
              </a:ext>
            </a:extLst>
          </p:cNvPr>
          <p:cNvSpPr/>
          <p:nvPr/>
        </p:nvSpPr>
        <p:spPr>
          <a:xfrm>
            <a:off x="7622021" y="1685707"/>
            <a:ext cx="2419475" cy="1216668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: 18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818A38-F1F2-4F8D-BEC7-C0DB59C5AA34}"/>
              </a:ext>
            </a:extLst>
          </p:cNvPr>
          <p:cNvSpPr/>
          <p:nvPr/>
        </p:nvSpPr>
        <p:spPr>
          <a:xfrm>
            <a:off x="7580020" y="1744444"/>
            <a:ext cx="2419475" cy="1216668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0ED781-CD2D-483D-B5F9-68A3AF325CF1}"/>
              </a:ext>
            </a:extLst>
          </p:cNvPr>
          <p:cNvSpPr/>
          <p:nvPr/>
        </p:nvSpPr>
        <p:spPr>
          <a:xfrm>
            <a:off x="7514730" y="1820644"/>
            <a:ext cx="2419475" cy="1216668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Record Date: 8</a:t>
            </a:r>
            <a:r>
              <a:rPr lang="en-US" sz="1100" baseline="30000" dirty="0">
                <a:solidFill>
                  <a:schemeClr val="tx1"/>
                </a:solidFill>
              </a:rPr>
              <a:t>th</a:t>
            </a:r>
            <a:r>
              <a:rPr lang="en-US" sz="1100" dirty="0">
                <a:solidFill>
                  <a:schemeClr val="tx1"/>
                </a:solidFill>
              </a:rPr>
              <a:t> Jan 1997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F2E7FB-A481-42D6-8590-7A74C75773ED}"/>
              </a:ext>
            </a:extLst>
          </p:cNvPr>
          <p:cNvSpPr/>
          <p:nvPr/>
        </p:nvSpPr>
        <p:spPr>
          <a:xfrm>
            <a:off x="7342951" y="2055589"/>
            <a:ext cx="2419475" cy="1216668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. The patient continued to be hemodynamically stable making good progress.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2BBEA0-C784-45C0-B9DF-6162EE0751A7}"/>
              </a:ext>
            </a:extLst>
          </p:cNvPr>
          <p:cNvSpPr/>
          <p:nvPr/>
        </p:nvSpPr>
        <p:spPr>
          <a:xfrm>
            <a:off x="7234280" y="2122484"/>
            <a:ext cx="2439912" cy="1217289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61F911-B9DC-4E8F-9E2E-CF4DCD5421FC}"/>
              </a:ext>
            </a:extLst>
          </p:cNvPr>
          <p:cNvSpPr/>
          <p:nvPr/>
        </p:nvSpPr>
        <p:spPr>
          <a:xfrm>
            <a:off x="7155009" y="2189229"/>
            <a:ext cx="2439912" cy="1217289"/>
          </a:xfrm>
          <a:prstGeom prst="rect">
            <a:avLst/>
          </a:prstGeom>
          <a:solidFill>
            <a:srgbClr val="E3E7F1"/>
          </a:solidFill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635D57-1F6A-495D-843D-1D8D4C33AC3C}"/>
              </a:ext>
            </a:extLst>
          </p:cNvPr>
          <p:cNvSpPr/>
          <p:nvPr/>
        </p:nvSpPr>
        <p:spPr>
          <a:xfrm>
            <a:off x="7356630" y="2228683"/>
            <a:ext cx="20194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Record Date: 8</a:t>
            </a:r>
            <a:r>
              <a:rPr lang="en-US" sz="1200" baseline="30000" dirty="0"/>
              <a:t>th</a:t>
            </a:r>
            <a:r>
              <a:rPr lang="en-US" sz="1200" dirty="0"/>
              <a:t> Oct 1998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B7060-B628-4173-9BE7-37173F911068}"/>
              </a:ext>
            </a:extLst>
          </p:cNvPr>
          <p:cNvSpPr/>
          <p:nvPr/>
        </p:nvSpPr>
        <p:spPr>
          <a:xfrm>
            <a:off x="7463474" y="2578115"/>
            <a:ext cx="2019430" cy="616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AB819D-C7FB-4068-94C4-D20D518B4D6B}"/>
              </a:ext>
            </a:extLst>
          </p:cNvPr>
          <p:cNvSpPr/>
          <p:nvPr/>
        </p:nvSpPr>
        <p:spPr>
          <a:xfrm>
            <a:off x="7449256" y="2783461"/>
            <a:ext cx="1804181" cy="616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427795-6163-434A-ABBD-6E566E81AFD1}"/>
              </a:ext>
            </a:extLst>
          </p:cNvPr>
          <p:cNvSpPr/>
          <p:nvPr/>
        </p:nvSpPr>
        <p:spPr>
          <a:xfrm>
            <a:off x="7449256" y="2971237"/>
            <a:ext cx="2063230" cy="62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386BA5-62F8-4A30-836C-B659E1F6C99C}"/>
              </a:ext>
            </a:extLst>
          </p:cNvPr>
          <p:cNvSpPr/>
          <p:nvPr/>
        </p:nvSpPr>
        <p:spPr>
          <a:xfrm>
            <a:off x="7463474" y="3205768"/>
            <a:ext cx="2063230" cy="62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42E8149-16FD-455A-8C04-05F88E6B4369}"/>
              </a:ext>
            </a:extLst>
          </p:cNvPr>
          <p:cNvSpPr txBox="1">
            <a:spLocks/>
          </p:cNvSpPr>
          <p:nvPr/>
        </p:nvSpPr>
        <p:spPr>
          <a:xfrm>
            <a:off x="872754" y="6028574"/>
            <a:ext cx="11396312" cy="13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We address these bottlenecks and semi-automate the QA annotation process.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BF257B-D08D-42E1-BDD7-818201F8FA1A}"/>
              </a:ext>
            </a:extLst>
          </p:cNvPr>
          <p:cNvSpPr txBox="1"/>
          <p:nvPr/>
        </p:nvSpPr>
        <p:spPr>
          <a:xfrm>
            <a:off x="6917696" y="3542140"/>
            <a:ext cx="344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longitudinal records of a patient</a:t>
            </a:r>
          </a:p>
        </p:txBody>
      </p:sp>
    </p:spTree>
    <p:extLst>
      <p:ext uri="{BB962C8B-B14F-4D97-AF65-F5344CB8AC3E}">
        <p14:creationId xmlns:p14="http://schemas.microsoft.com/office/powerpoint/2010/main" val="44346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433"/>
    </mc:Choice>
    <mc:Fallback xmlns="">
      <p:transition spd="slow" advTm="734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DF848C-E5C6-4BEA-BCDA-310D5A2CFACD}"/>
              </a:ext>
            </a:extLst>
          </p:cNvPr>
          <p:cNvSpPr/>
          <p:nvPr/>
        </p:nvSpPr>
        <p:spPr>
          <a:xfrm>
            <a:off x="6688867" y="2632328"/>
            <a:ext cx="1761564" cy="986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 Answering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1673DF-3BBF-4E64-8CEA-C602CDEF0137}"/>
              </a:ext>
            </a:extLst>
          </p:cNvPr>
          <p:cNvCxnSpPr/>
          <p:nvPr/>
        </p:nvCxnSpPr>
        <p:spPr>
          <a:xfrm>
            <a:off x="5686763" y="2766798"/>
            <a:ext cx="847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FDF8B3-272A-499C-ADC0-8E42C76ED4BA}"/>
              </a:ext>
            </a:extLst>
          </p:cNvPr>
          <p:cNvSpPr txBox="1"/>
          <p:nvPr/>
        </p:nvSpPr>
        <p:spPr>
          <a:xfrm flipH="1">
            <a:off x="4287221" y="2551646"/>
            <a:ext cx="155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8565B7-4DC3-4932-A71B-1B7CB79F0AB4}"/>
              </a:ext>
            </a:extLst>
          </p:cNvPr>
          <p:cNvCxnSpPr/>
          <p:nvPr/>
        </p:nvCxnSpPr>
        <p:spPr>
          <a:xfrm>
            <a:off x="5686763" y="3425028"/>
            <a:ext cx="847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916680D-E98B-48EC-A55E-497A2D539E06}"/>
              </a:ext>
            </a:extLst>
          </p:cNvPr>
          <p:cNvSpPr/>
          <p:nvPr/>
        </p:nvSpPr>
        <p:spPr>
          <a:xfrm>
            <a:off x="3177357" y="3179177"/>
            <a:ext cx="2419475" cy="1216668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8027B-DCCF-4946-9E49-91E962F13C4A}"/>
              </a:ext>
            </a:extLst>
          </p:cNvPr>
          <p:cNvSpPr/>
          <p:nvPr/>
        </p:nvSpPr>
        <p:spPr>
          <a:xfrm>
            <a:off x="3135356" y="3237914"/>
            <a:ext cx="2419475" cy="1216668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2DD1D6-B089-4921-AF19-280ABBBF3408}"/>
              </a:ext>
            </a:extLst>
          </p:cNvPr>
          <p:cNvSpPr/>
          <p:nvPr/>
        </p:nvSpPr>
        <p:spPr>
          <a:xfrm>
            <a:off x="3112349" y="3356646"/>
            <a:ext cx="2419475" cy="1216668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Record Date: 8</a:t>
            </a:r>
            <a:r>
              <a:rPr lang="en-US" sz="1200" baseline="30000" dirty="0">
                <a:solidFill>
                  <a:schemeClr val="tx1"/>
                </a:solidFill>
              </a:rPr>
              <a:t>th</a:t>
            </a:r>
            <a:r>
              <a:rPr lang="en-US" sz="1200" dirty="0">
                <a:solidFill>
                  <a:schemeClr val="tx1"/>
                </a:solidFill>
              </a:rPr>
              <a:t> May 1995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B6C68-6803-42FB-8F76-39D8576AB13E}"/>
              </a:ext>
            </a:extLst>
          </p:cNvPr>
          <p:cNvSpPr/>
          <p:nvPr/>
        </p:nvSpPr>
        <p:spPr>
          <a:xfrm>
            <a:off x="3177357" y="3685429"/>
            <a:ext cx="2019430" cy="616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92EF7-D622-4B44-8823-01A72D50D183}"/>
              </a:ext>
            </a:extLst>
          </p:cNvPr>
          <p:cNvSpPr/>
          <p:nvPr/>
        </p:nvSpPr>
        <p:spPr>
          <a:xfrm>
            <a:off x="3163139" y="3890775"/>
            <a:ext cx="1804181" cy="616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11472-9440-436D-98DD-8DBE3FF93C1B}"/>
              </a:ext>
            </a:extLst>
          </p:cNvPr>
          <p:cNvSpPr/>
          <p:nvPr/>
        </p:nvSpPr>
        <p:spPr>
          <a:xfrm>
            <a:off x="3163139" y="4078551"/>
            <a:ext cx="2063230" cy="62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9D558B-8567-4120-9746-4D58C71D2900}"/>
              </a:ext>
            </a:extLst>
          </p:cNvPr>
          <p:cNvSpPr/>
          <p:nvPr/>
        </p:nvSpPr>
        <p:spPr>
          <a:xfrm>
            <a:off x="3177357" y="4313082"/>
            <a:ext cx="2063230" cy="62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2DABB5-89D5-4286-AFF9-B4AB2BD71986}"/>
              </a:ext>
            </a:extLst>
          </p:cNvPr>
          <p:cNvCxnSpPr/>
          <p:nvPr/>
        </p:nvCxnSpPr>
        <p:spPr>
          <a:xfrm>
            <a:off x="8658563" y="3067115"/>
            <a:ext cx="847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0490B42-1E89-4573-A084-05C07822BB81}"/>
              </a:ext>
            </a:extLst>
          </p:cNvPr>
          <p:cNvSpPr txBox="1"/>
          <p:nvPr/>
        </p:nvSpPr>
        <p:spPr>
          <a:xfrm flipH="1">
            <a:off x="9791550" y="2868582"/>
            <a:ext cx="155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answer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CA2B204-6FF2-415E-BE5A-68A97225F0D9}"/>
              </a:ext>
            </a:extLst>
          </p:cNvPr>
          <p:cNvSpPr/>
          <p:nvPr/>
        </p:nvSpPr>
        <p:spPr>
          <a:xfrm>
            <a:off x="3940201" y="3650580"/>
            <a:ext cx="127884" cy="134471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DEA4AFC-0768-49D7-969A-04C9AF610572}"/>
              </a:ext>
            </a:extLst>
          </p:cNvPr>
          <p:cNvSpPr/>
          <p:nvPr/>
        </p:nvSpPr>
        <p:spPr>
          <a:xfrm>
            <a:off x="3907491" y="4026916"/>
            <a:ext cx="174812" cy="118139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6552F1-358C-4914-BB2A-18AC197DDD3C}"/>
              </a:ext>
            </a:extLst>
          </p:cNvPr>
          <p:cNvSpPr/>
          <p:nvPr/>
        </p:nvSpPr>
        <p:spPr>
          <a:xfrm>
            <a:off x="4024886" y="3642649"/>
            <a:ext cx="127884" cy="1344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836A1F-62B2-49D5-8169-3C391D3859CB}"/>
              </a:ext>
            </a:extLst>
          </p:cNvPr>
          <p:cNvSpPr/>
          <p:nvPr/>
        </p:nvSpPr>
        <p:spPr>
          <a:xfrm>
            <a:off x="4387094" y="3884581"/>
            <a:ext cx="127884" cy="1344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58FE22D4-A561-4FE4-A6D7-CA2884B49816}"/>
              </a:ext>
            </a:extLst>
          </p:cNvPr>
          <p:cNvSpPr/>
          <p:nvPr/>
        </p:nvSpPr>
        <p:spPr>
          <a:xfrm rot="20845085">
            <a:off x="3649475" y="3781219"/>
            <a:ext cx="347525" cy="305112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FA7A8C95-7C62-46AD-BD59-3A82758E998A}"/>
              </a:ext>
            </a:extLst>
          </p:cNvPr>
          <p:cNvSpPr/>
          <p:nvPr/>
        </p:nvSpPr>
        <p:spPr>
          <a:xfrm rot="7628645">
            <a:off x="4242781" y="3432594"/>
            <a:ext cx="236305" cy="520090"/>
          </a:xfrm>
          <a:prstGeom prst="leftBracket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A485963-4BF1-4954-BD9C-3A2DFAFC6DCB}"/>
              </a:ext>
            </a:extLst>
          </p:cNvPr>
          <p:cNvSpPr/>
          <p:nvPr/>
        </p:nvSpPr>
        <p:spPr>
          <a:xfrm>
            <a:off x="292858" y="3562260"/>
            <a:ext cx="142934" cy="141866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234B22-0923-4F7B-831C-E2617A857DBE}"/>
              </a:ext>
            </a:extLst>
          </p:cNvPr>
          <p:cNvSpPr txBox="1"/>
          <p:nvPr/>
        </p:nvSpPr>
        <p:spPr>
          <a:xfrm flipH="1">
            <a:off x="-773827" y="4747454"/>
            <a:ext cx="379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NLP subtasks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9746426-14E1-43B1-B422-93BE5E5764F7}"/>
              </a:ext>
            </a:extLst>
          </p:cNvPr>
          <p:cNvSpPr/>
          <p:nvPr/>
        </p:nvSpPr>
        <p:spPr>
          <a:xfrm>
            <a:off x="292858" y="3934131"/>
            <a:ext cx="127884" cy="1344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16503C-D817-4198-9655-E275E85E5C48}"/>
              </a:ext>
            </a:extLst>
          </p:cNvPr>
          <p:cNvSpPr txBox="1"/>
          <p:nvPr/>
        </p:nvSpPr>
        <p:spPr>
          <a:xfrm>
            <a:off x="599825" y="3441436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Coreference Resolution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79E89E-FDB7-481D-B913-7D83C739FDBE}"/>
              </a:ext>
            </a:extLst>
          </p:cNvPr>
          <p:cNvSpPr txBox="1"/>
          <p:nvPr/>
        </p:nvSpPr>
        <p:spPr>
          <a:xfrm>
            <a:off x="599824" y="3812975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 Learning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6231AB5A-C302-42EE-BEDB-670D42D25395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100584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Answering on longitudinal records made easy !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24466ED-0AEF-4948-9B6C-37DB11268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489" y="1544069"/>
            <a:ext cx="5321378" cy="4171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0DE4BCA0-8DC9-4571-9128-62EB5251AE38}"/>
              </a:ext>
            </a:extLst>
          </p:cNvPr>
          <p:cNvSpPr txBox="1">
            <a:spLocks/>
          </p:cNvSpPr>
          <p:nvPr/>
        </p:nvSpPr>
        <p:spPr>
          <a:xfrm>
            <a:off x="883440" y="1466770"/>
            <a:ext cx="10515600" cy="1298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Question answering divided into independent subtasks 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ABD672-914C-4F33-8A27-78E5325DCF73}"/>
              </a:ext>
            </a:extLst>
          </p:cNvPr>
          <p:cNvSpPr txBox="1"/>
          <p:nvPr/>
        </p:nvSpPr>
        <p:spPr>
          <a:xfrm flipH="1">
            <a:off x="2309680" y="4747454"/>
            <a:ext cx="379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longitudinal records of patient</a:t>
            </a:r>
          </a:p>
        </p:txBody>
      </p:sp>
    </p:spTree>
    <p:extLst>
      <p:ext uri="{BB962C8B-B14F-4D97-AF65-F5344CB8AC3E}">
        <p14:creationId xmlns:p14="http://schemas.microsoft.com/office/powerpoint/2010/main" val="394859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10" grpId="0" animBg="1"/>
      <p:bldP spid="11" grpId="0" animBg="1"/>
      <p:bldP spid="19" grpId="0" animBg="1"/>
      <p:bldP spid="20" grpId="0" animBg="1"/>
      <p:bldP spid="21" grpId="0" animBg="1"/>
      <p:bldP spid="22" grpId="0" animBg="1"/>
      <p:bldP spid="24" grpId="0"/>
      <p:bldP spid="30" grpId="0" animBg="1"/>
      <p:bldP spid="31" grpId="0" animBg="1"/>
      <p:bldP spid="32" grpId="0" animBg="1"/>
      <p:bldP spid="33" grpId="0" animBg="1"/>
      <p:bldP spid="37" grpId="0" animBg="1"/>
      <p:bldP spid="38" grpId="0" animBg="1"/>
      <p:bldP spid="40" grpId="0" animBg="1"/>
      <p:bldP spid="41" grpId="0"/>
      <p:bldP spid="42" grpId="0" animBg="1"/>
      <p:bldP spid="44" grpId="0"/>
      <p:bldP spid="46" grpId="0"/>
      <p:bldP spid="29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DF848C-E5C6-4BEA-BCDA-310D5A2CFACD}"/>
              </a:ext>
            </a:extLst>
          </p:cNvPr>
          <p:cNvSpPr/>
          <p:nvPr/>
        </p:nvSpPr>
        <p:spPr>
          <a:xfrm>
            <a:off x="6688867" y="2632328"/>
            <a:ext cx="1761564" cy="986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 Answering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1673DF-3BBF-4E64-8CEA-C602CDEF0137}"/>
              </a:ext>
            </a:extLst>
          </p:cNvPr>
          <p:cNvCxnSpPr/>
          <p:nvPr/>
        </p:nvCxnSpPr>
        <p:spPr>
          <a:xfrm>
            <a:off x="5686763" y="2766798"/>
            <a:ext cx="847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FDF8B3-272A-499C-ADC0-8E42C76ED4BA}"/>
              </a:ext>
            </a:extLst>
          </p:cNvPr>
          <p:cNvSpPr txBox="1"/>
          <p:nvPr/>
        </p:nvSpPr>
        <p:spPr>
          <a:xfrm flipH="1">
            <a:off x="4287221" y="2551646"/>
            <a:ext cx="155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8565B7-4DC3-4932-A71B-1B7CB79F0AB4}"/>
              </a:ext>
            </a:extLst>
          </p:cNvPr>
          <p:cNvCxnSpPr/>
          <p:nvPr/>
        </p:nvCxnSpPr>
        <p:spPr>
          <a:xfrm>
            <a:off x="5686763" y="3425028"/>
            <a:ext cx="847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916680D-E98B-48EC-A55E-497A2D539E06}"/>
              </a:ext>
            </a:extLst>
          </p:cNvPr>
          <p:cNvSpPr/>
          <p:nvPr/>
        </p:nvSpPr>
        <p:spPr>
          <a:xfrm>
            <a:off x="3177357" y="3179177"/>
            <a:ext cx="2419475" cy="1216668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8027B-DCCF-4946-9E49-91E962F13C4A}"/>
              </a:ext>
            </a:extLst>
          </p:cNvPr>
          <p:cNvSpPr/>
          <p:nvPr/>
        </p:nvSpPr>
        <p:spPr>
          <a:xfrm>
            <a:off x="3135356" y="3237914"/>
            <a:ext cx="2419475" cy="1216668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2DD1D6-B089-4921-AF19-280ABBBF3408}"/>
              </a:ext>
            </a:extLst>
          </p:cNvPr>
          <p:cNvSpPr/>
          <p:nvPr/>
        </p:nvSpPr>
        <p:spPr>
          <a:xfrm>
            <a:off x="3112349" y="3356646"/>
            <a:ext cx="2419475" cy="1216668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Record Date: 8</a:t>
            </a:r>
            <a:r>
              <a:rPr lang="en-US" sz="1200" baseline="30000" dirty="0">
                <a:solidFill>
                  <a:schemeClr val="tx1"/>
                </a:solidFill>
              </a:rPr>
              <a:t>th</a:t>
            </a:r>
            <a:r>
              <a:rPr lang="en-US" sz="1200" dirty="0">
                <a:solidFill>
                  <a:schemeClr val="tx1"/>
                </a:solidFill>
              </a:rPr>
              <a:t> May 1995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B6C68-6803-42FB-8F76-39D8576AB13E}"/>
              </a:ext>
            </a:extLst>
          </p:cNvPr>
          <p:cNvSpPr/>
          <p:nvPr/>
        </p:nvSpPr>
        <p:spPr>
          <a:xfrm>
            <a:off x="3177357" y="3685429"/>
            <a:ext cx="2019430" cy="616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92EF7-D622-4B44-8823-01A72D50D183}"/>
              </a:ext>
            </a:extLst>
          </p:cNvPr>
          <p:cNvSpPr/>
          <p:nvPr/>
        </p:nvSpPr>
        <p:spPr>
          <a:xfrm>
            <a:off x="3163139" y="3890775"/>
            <a:ext cx="1804181" cy="616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11472-9440-436D-98DD-8DBE3FF93C1B}"/>
              </a:ext>
            </a:extLst>
          </p:cNvPr>
          <p:cNvSpPr/>
          <p:nvPr/>
        </p:nvSpPr>
        <p:spPr>
          <a:xfrm>
            <a:off x="3163139" y="4078551"/>
            <a:ext cx="2063230" cy="62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9D558B-8567-4120-9746-4D58C71D2900}"/>
              </a:ext>
            </a:extLst>
          </p:cNvPr>
          <p:cNvSpPr/>
          <p:nvPr/>
        </p:nvSpPr>
        <p:spPr>
          <a:xfrm>
            <a:off x="3177357" y="4313082"/>
            <a:ext cx="2063230" cy="62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2DABB5-89D5-4286-AFF9-B4AB2BD71986}"/>
              </a:ext>
            </a:extLst>
          </p:cNvPr>
          <p:cNvCxnSpPr/>
          <p:nvPr/>
        </p:nvCxnSpPr>
        <p:spPr>
          <a:xfrm>
            <a:off x="8658563" y="3067115"/>
            <a:ext cx="847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0490B42-1E89-4573-A084-05C07822BB81}"/>
              </a:ext>
            </a:extLst>
          </p:cNvPr>
          <p:cNvSpPr txBox="1"/>
          <p:nvPr/>
        </p:nvSpPr>
        <p:spPr>
          <a:xfrm flipH="1">
            <a:off x="9791550" y="2868582"/>
            <a:ext cx="155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answer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CA2B204-6FF2-415E-BE5A-68A97225F0D9}"/>
              </a:ext>
            </a:extLst>
          </p:cNvPr>
          <p:cNvSpPr/>
          <p:nvPr/>
        </p:nvSpPr>
        <p:spPr>
          <a:xfrm>
            <a:off x="3940201" y="3650580"/>
            <a:ext cx="127884" cy="134471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DEA4AFC-0768-49D7-969A-04C9AF610572}"/>
              </a:ext>
            </a:extLst>
          </p:cNvPr>
          <p:cNvSpPr/>
          <p:nvPr/>
        </p:nvSpPr>
        <p:spPr>
          <a:xfrm>
            <a:off x="3907491" y="4026916"/>
            <a:ext cx="174812" cy="118139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6552F1-358C-4914-BB2A-18AC197DDD3C}"/>
              </a:ext>
            </a:extLst>
          </p:cNvPr>
          <p:cNvSpPr/>
          <p:nvPr/>
        </p:nvSpPr>
        <p:spPr>
          <a:xfrm>
            <a:off x="4024886" y="3642649"/>
            <a:ext cx="127884" cy="1344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836A1F-62B2-49D5-8169-3C391D3859CB}"/>
              </a:ext>
            </a:extLst>
          </p:cNvPr>
          <p:cNvSpPr/>
          <p:nvPr/>
        </p:nvSpPr>
        <p:spPr>
          <a:xfrm>
            <a:off x="4387094" y="3884581"/>
            <a:ext cx="127884" cy="1344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58FE22D4-A561-4FE4-A6D7-CA2884B49816}"/>
              </a:ext>
            </a:extLst>
          </p:cNvPr>
          <p:cNvSpPr/>
          <p:nvPr/>
        </p:nvSpPr>
        <p:spPr>
          <a:xfrm rot="20845085">
            <a:off x="3649475" y="3781219"/>
            <a:ext cx="347525" cy="305112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FA7A8C95-7C62-46AD-BD59-3A82758E998A}"/>
              </a:ext>
            </a:extLst>
          </p:cNvPr>
          <p:cNvSpPr/>
          <p:nvPr/>
        </p:nvSpPr>
        <p:spPr>
          <a:xfrm rot="7628645">
            <a:off x="4242781" y="3432594"/>
            <a:ext cx="236305" cy="520090"/>
          </a:xfrm>
          <a:prstGeom prst="leftBracket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A485963-4BF1-4954-BD9C-3A2DFAFC6DCB}"/>
              </a:ext>
            </a:extLst>
          </p:cNvPr>
          <p:cNvSpPr/>
          <p:nvPr/>
        </p:nvSpPr>
        <p:spPr>
          <a:xfrm>
            <a:off x="292858" y="3562260"/>
            <a:ext cx="142934" cy="141866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234B22-0923-4F7B-831C-E2617A857DBE}"/>
              </a:ext>
            </a:extLst>
          </p:cNvPr>
          <p:cNvSpPr txBox="1"/>
          <p:nvPr/>
        </p:nvSpPr>
        <p:spPr>
          <a:xfrm flipH="1">
            <a:off x="-773827" y="4747454"/>
            <a:ext cx="379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NLP subtasks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9746426-14E1-43B1-B422-93BE5E5764F7}"/>
              </a:ext>
            </a:extLst>
          </p:cNvPr>
          <p:cNvSpPr/>
          <p:nvPr/>
        </p:nvSpPr>
        <p:spPr>
          <a:xfrm>
            <a:off x="292858" y="3934131"/>
            <a:ext cx="127884" cy="1344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16503C-D817-4198-9655-E275E85E5C48}"/>
              </a:ext>
            </a:extLst>
          </p:cNvPr>
          <p:cNvSpPr txBox="1"/>
          <p:nvPr/>
        </p:nvSpPr>
        <p:spPr>
          <a:xfrm>
            <a:off x="599825" y="3441436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Coreference Resolution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79E89E-FDB7-481D-B913-7D83C739FDBE}"/>
              </a:ext>
            </a:extLst>
          </p:cNvPr>
          <p:cNvSpPr txBox="1"/>
          <p:nvPr/>
        </p:nvSpPr>
        <p:spPr>
          <a:xfrm>
            <a:off x="599824" y="3812975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 Learning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6231AB5A-C302-42EE-BEDB-670D42D25395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100584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Answering on longitudinal records made easy !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24466ED-0AEF-4948-9B6C-37DB11268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489" y="1544069"/>
            <a:ext cx="5321378" cy="4171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0DE4BCA0-8DC9-4571-9128-62EB5251AE38}"/>
              </a:ext>
            </a:extLst>
          </p:cNvPr>
          <p:cNvSpPr txBox="1">
            <a:spLocks/>
          </p:cNvSpPr>
          <p:nvPr/>
        </p:nvSpPr>
        <p:spPr>
          <a:xfrm>
            <a:off x="883440" y="1466770"/>
            <a:ext cx="10515600" cy="1298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Question answering divided into independent subtasks 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ABD672-914C-4F33-8A27-78E5325DCF73}"/>
              </a:ext>
            </a:extLst>
          </p:cNvPr>
          <p:cNvSpPr txBox="1"/>
          <p:nvPr/>
        </p:nvSpPr>
        <p:spPr>
          <a:xfrm flipH="1">
            <a:off x="2309680" y="4747454"/>
            <a:ext cx="379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longitudinal records of patient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8376B8-92FD-4B88-84A8-8FBA66F09AC8}"/>
              </a:ext>
            </a:extLst>
          </p:cNvPr>
          <p:cNvSpPr/>
          <p:nvPr/>
        </p:nvSpPr>
        <p:spPr>
          <a:xfrm>
            <a:off x="1160972" y="2192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228597" algn="ctr">
              <a:spcBef>
                <a:spcPts val="700"/>
              </a:spcBef>
            </a:pPr>
            <a:r>
              <a:rPr lang="en-US" dirty="0">
                <a:solidFill>
                  <a:srgbClr val="FF0000"/>
                </a:solidFill>
              </a:rPr>
              <a:t>What caused headache 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6AE5E4-8514-4CFC-A7FD-6EA5EFC164AE}"/>
              </a:ext>
            </a:extLst>
          </p:cNvPr>
          <p:cNvSpPr/>
          <p:nvPr/>
        </p:nvSpPr>
        <p:spPr>
          <a:xfrm>
            <a:off x="2638763" y="5357306"/>
            <a:ext cx="6096000" cy="73609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ts val="700"/>
              </a:spcBef>
            </a:pPr>
            <a:r>
              <a:rPr lang="en-US" u="sng" dirty="0">
                <a:solidFill>
                  <a:srgbClr val="FF0000"/>
                </a:solidFill>
              </a:rPr>
              <a:t>Nitroglycerin</a:t>
            </a:r>
            <a:r>
              <a:rPr lang="en-US" dirty="0"/>
              <a:t> 40 my daily. </a:t>
            </a:r>
          </a:p>
          <a:p>
            <a:pPr lvl="1">
              <a:spcBef>
                <a:spcPts val="700"/>
              </a:spcBef>
            </a:pPr>
            <a:r>
              <a:rPr lang="en-US" u="sng" dirty="0">
                <a:solidFill>
                  <a:srgbClr val="FF0000"/>
                </a:solidFill>
              </a:rPr>
              <a:t>It</a:t>
            </a: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caused</a:t>
            </a:r>
            <a:r>
              <a:rPr lang="en-US" dirty="0"/>
              <a:t> </a:t>
            </a:r>
            <a:r>
              <a:rPr lang="en-US" u="sng" dirty="0">
                <a:solidFill>
                  <a:srgbClr val="002060"/>
                </a:solidFill>
              </a:rPr>
              <a:t>headache</a:t>
            </a:r>
          </a:p>
        </p:txBody>
      </p:sp>
    </p:spTree>
    <p:extLst>
      <p:ext uri="{BB962C8B-B14F-4D97-AF65-F5344CB8AC3E}">
        <p14:creationId xmlns:p14="http://schemas.microsoft.com/office/powerpoint/2010/main" val="295244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10" grpId="0" animBg="1"/>
      <p:bldP spid="11" grpId="0" animBg="1"/>
      <p:bldP spid="19" grpId="0" animBg="1"/>
      <p:bldP spid="20" grpId="0" animBg="1"/>
      <p:bldP spid="21" grpId="0" animBg="1"/>
      <p:bldP spid="22" grpId="0" animBg="1"/>
      <p:bldP spid="24" grpId="0"/>
      <p:bldP spid="30" grpId="0" animBg="1"/>
      <p:bldP spid="31" grpId="0" animBg="1"/>
      <p:bldP spid="32" grpId="0" animBg="1"/>
      <p:bldP spid="33" grpId="0" animBg="1"/>
      <p:bldP spid="37" grpId="0" animBg="1"/>
      <p:bldP spid="38" grpId="0" animBg="1"/>
      <p:bldP spid="40" grpId="0" animBg="1"/>
      <p:bldP spid="41" grpId="0"/>
      <p:bldP spid="42" grpId="0" animBg="1"/>
      <p:bldP spid="44" grpId="0"/>
      <p:bldP spid="46" grpId="0"/>
      <p:bldP spid="29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DF848C-E5C6-4BEA-BCDA-310D5A2CFACD}"/>
              </a:ext>
            </a:extLst>
          </p:cNvPr>
          <p:cNvSpPr/>
          <p:nvPr/>
        </p:nvSpPr>
        <p:spPr>
          <a:xfrm>
            <a:off x="6688867" y="2632328"/>
            <a:ext cx="1761564" cy="986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  <a:p>
            <a:pPr algn="ctr"/>
            <a:r>
              <a:rPr lang="en-US" dirty="0"/>
              <a:t>(logical forms)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1673DF-3BBF-4E64-8CEA-C602CDEF0137}"/>
              </a:ext>
            </a:extLst>
          </p:cNvPr>
          <p:cNvCxnSpPr/>
          <p:nvPr/>
        </p:nvCxnSpPr>
        <p:spPr>
          <a:xfrm>
            <a:off x="5686763" y="2766798"/>
            <a:ext cx="847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FDF8B3-272A-499C-ADC0-8E42C76ED4BA}"/>
              </a:ext>
            </a:extLst>
          </p:cNvPr>
          <p:cNvSpPr txBox="1"/>
          <p:nvPr/>
        </p:nvSpPr>
        <p:spPr>
          <a:xfrm flipH="1">
            <a:off x="4287221" y="2551646"/>
            <a:ext cx="155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8565B7-4DC3-4932-A71B-1B7CB79F0AB4}"/>
              </a:ext>
            </a:extLst>
          </p:cNvPr>
          <p:cNvCxnSpPr/>
          <p:nvPr/>
        </p:nvCxnSpPr>
        <p:spPr>
          <a:xfrm>
            <a:off x="5686763" y="3425028"/>
            <a:ext cx="847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916680D-E98B-48EC-A55E-497A2D539E06}"/>
              </a:ext>
            </a:extLst>
          </p:cNvPr>
          <p:cNvSpPr/>
          <p:nvPr/>
        </p:nvSpPr>
        <p:spPr>
          <a:xfrm>
            <a:off x="3177357" y="3179177"/>
            <a:ext cx="2419475" cy="1216668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8027B-DCCF-4946-9E49-91E962F13C4A}"/>
              </a:ext>
            </a:extLst>
          </p:cNvPr>
          <p:cNvSpPr/>
          <p:nvPr/>
        </p:nvSpPr>
        <p:spPr>
          <a:xfrm>
            <a:off x="3135356" y="3237914"/>
            <a:ext cx="2419475" cy="1216668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2DD1D6-B089-4921-AF19-280ABBBF3408}"/>
              </a:ext>
            </a:extLst>
          </p:cNvPr>
          <p:cNvSpPr/>
          <p:nvPr/>
        </p:nvSpPr>
        <p:spPr>
          <a:xfrm>
            <a:off x="3112349" y="3356646"/>
            <a:ext cx="2419475" cy="1216668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Record Date: 8</a:t>
            </a:r>
            <a:r>
              <a:rPr lang="en-US" sz="1200" baseline="30000" dirty="0">
                <a:solidFill>
                  <a:schemeClr val="tx1"/>
                </a:solidFill>
              </a:rPr>
              <a:t>th</a:t>
            </a:r>
            <a:r>
              <a:rPr lang="en-US" sz="1200" dirty="0">
                <a:solidFill>
                  <a:schemeClr val="tx1"/>
                </a:solidFill>
              </a:rPr>
              <a:t> May 1995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B6C68-6803-42FB-8F76-39D8576AB13E}"/>
              </a:ext>
            </a:extLst>
          </p:cNvPr>
          <p:cNvSpPr/>
          <p:nvPr/>
        </p:nvSpPr>
        <p:spPr>
          <a:xfrm>
            <a:off x="3177357" y="3685429"/>
            <a:ext cx="2019430" cy="616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92EF7-D622-4B44-8823-01A72D50D183}"/>
              </a:ext>
            </a:extLst>
          </p:cNvPr>
          <p:cNvSpPr/>
          <p:nvPr/>
        </p:nvSpPr>
        <p:spPr>
          <a:xfrm>
            <a:off x="3163139" y="3890775"/>
            <a:ext cx="1804181" cy="616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11472-9440-436D-98DD-8DBE3FF93C1B}"/>
              </a:ext>
            </a:extLst>
          </p:cNvPr>
          <p:cNvSpPr/>
          <p:nvPr/>
        </p:nvSpPr>
        <p:spPr>
          <a:xfrm>
            <a:off x="3163139" y="4078551"/>
            <a:ext cx="2063230" cy="62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9D558B-8567-4120-9746-4D58C71D2900}"/>
              </a:ext>
            </a:extLst>
          </p:cNvPr>
          <p:cNvSpPr/>
          <p:nvPr/>
        </p:nvSpPr>
        <p:spPr>
          <a:xfrm>
            <a:off x="3177357" y="4313082"/>
            <a:ext cx="2063230" cy="62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2DABB5-89D5-4286-AFF9-B4AB2BD71986}"/>
              </a:ext>
            </a:extLst>
          </p:cNvPr>
          <p:cNvCxnSpPr/>
          <p:nvPr/>
        </p:nvCxnSpPr>
        <p:spPr>
          <a:xfrm>
            <a:off x="8658563" y="3067115"/>
            <a:ext cx="847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0490B42-1E89-4573-A084-05C07822BB81}"/>
              </a:ext>
            </a:extLst>
          </p:cNvPr>
          <p:cNvSpPr txBox="1"/>
          <p:nvPr/>
        </p:nvSpPr>
        <p:spPr>
          <a:xfrm flipH="1">
            <a:off x="9791550" y="2868582"/>
            <a:ext cx="155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answer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CA2B204-6FF2-415E-BE5A-68A97225F0D9}"/>
              </a:ext>
            </a:extLst>
          </p:cNvPr>
          <p:cNvSpPr/>
          <p:nvPr/>
        </p:nvSpPr>
        <p:spPr>
          <a:xfrm>
            <a:off x="3940201" y="3650580"/>
            <a:ext cx="127884" cy="134471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DEA4AFC-0768-49D7-969A-04C9AF610572}"/>
              </a:ext>
            </a:extLst>
          </p:cNvPr>
          <p:cNvSpPr/>
          <p:nvPr/>
        </p:nvSpPr>
        <p:spPr>
          <a:xfrm>
            <a:off x="3907491" y="4026916"/>
            <a:ext cx="174812" cy="118139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6552F1-358C-4914-BB2A-18AC197DDD3C}"/>
              </a:ext>
            </a:extLst>
          </p:cNvPr>
          <p:cNvSpPr/>
          <p:nvPr/>
        </p:nvSpPr>
        <p:spPr>
          <a:xfrm>
            <a:off x="4024886" y="3642649"/>
            <a:ext cx="127884" cy="1344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836A1F-62B2-49D5-8169-3C391D3859CB}"/>
              </a:ext>
            </a:extLst>
          </p:cNvPr>
          <p:cNvSpPr/>
          <p:nvPr/>
        </p:nvSpPr>
        <p:spPr>
          <a:xfrm>
            <a:off x="4387094" y="3884581"/>
            <a:ext cx="127884" cy="1344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58FE22D4-A561-4FE4-A6D7-CA2884B49816}"/>
              </a:ext>
            </a:extLst>
          </p:cNvPr>
          <p:cNvSpPr/>
          <p:nvPr/>
        </p:nvSpPr>
        <p:spPr>
          <a:xfrm rot="20845085">
            <a:off x="3649475" y="3781219"/>
            <a:ext cx="347525" cy="305112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FA7A8C95-7C62-46AD-BD59-3A82758E998A}"/>
              </a:ext>
            </a:extLst>
          </p:cNvPr>
          <p:cNvSpPr/>
          <p:nvPr/>
        </p:nvSpPr>
        <p:spPr>
          <a:xfrm rot="7628645">
            <a:off x="4242781" y="3432594"/>
            <a:ext cx="236305" cy="520090"/>
          </a:xfrm>
          <a:prstGeom prst="leftBracket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A485963-4BF1-4954-BD9C-3A2DFAFC6DCB}"/>
              </a:ext>
            </a:extLst>
          </p:cNvPr>
          <p:cNvSpPr/>
          <p:nvPr/>
        </p:nvSpPr>
        <p:spPr>
          <a:xfrm>
            <a:off x="292858" y="3562260"/>
            <a:ext cx="142934" cy="141866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9746426-14E1-43B1-B422-93BE5E5764F7}"/>
              </a:ext>
            </a:extLst>
          </p:cNvPr>
          <p:cNvSpPr/>
          <p:nvPr/>
        </p:nvSpPr>
        <p:spPr>
          <a:xfrm>
            <a:off x="292858" y="3934131"/>
            <a:ext cx="127884" cy="1344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16503C-D817-4198-9655-E275E85E5C48}"/>
              </a:ext>
            </a:extLst>
          </p:cNvPr>
          <p:cNvSpPr txBox="1"/>
          <p:nvPr/>
        </p:nvSpPr>
        <p:spPr>
          <a:xfrm>
            <a:off x="599825" y="3441436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Coreference Resolution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79E89E-FDB7-481D-B913-7D83C739FDBE}"/>
              </a:ext>
            </a:extLst>
          </p:cNvPr>
          <p:cNvSpPr txBox="1"/>
          <p:nvPr/>
        </p:nvSpPr>
        <p:spPr>
          <a:xfrm>
            <a:off x="599824" y="3812975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 Learning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6231AB5A-C302-42EE-BEDB-670D42D25395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100584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Answering on longitudinal records made easy !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24466ED-0AEF-4948-9B6C-37DB11268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489" y="1547612"/>
            <a:ext cx="5321378" cy="4171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0DE4BCA0-8DC9-4571-9128-62EB5251AE38}"/>
              </a:ext>
            </a:extLst>
          </p:cNvPr>
          <p:cNvSpPr txBox="1">
            <a:spLocks/>
          </p:cNvSpPr>
          <p:nvPr/>
        </p:nvSpPr>
        <p:spPr>
          <a:xfrm>
            <a:off x="883440" y="1466770"/>
            <a:ext cx="10515600" cy="1298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Rules (logical forms) combine subtask annotations to generate answers 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ABD672-914C-4F33-8A27-78E5325DCF73}"/>
              </a:ext>
            </a:extLst>
          </p:cNvPr>
          <p:cNvSpPr txBox="1"/>
          <p:nvPr/>
        </p:nvSpPr>
        <p:spPr>
          <a:xfrm flipH="1">
            <a:off x="2309680" y="4747454"/>
            <a:ext cx="379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longitudinal records of patient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045409-B57A-49BC-8BFA-D65DA30B1BE3}"/>
              </a:ext>
            </a:extLst>
          </p:cNvPr>
          <p:cNvSpPr txBox="1"/>
          <p:nvPr/>
        </p:nvSpPr>
        <p:spPr>
          <a:xfrm flipH="1">
            <a:off x="-686235" y="4676726"/>
            <a:ext cx="379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NLP subtask</a:t>
            </a:r>
          </a:p>
          <a:p>
            <a:pPr algn="ctr"/>
            <a:r>
              <a:rPr lang="en-US" b="1" dirty="0"/>
              <a:t>annotations</a:t>
            </a:r>
          </a:p>
        </p:txBody>
      </p:sp>
    </p:spTree>
    <p:extLst>
      <p:ext uri="{BB962C8B-B14F-4D97-AF65-F5344CB8AC3E}">
        <p14:creationId xmlns:p14="http://schemas.microsoft.com/office/powerpoint/2010/main" val="402664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DF848C-E5C6-4BEA-BCDA-310D5A2CFACD}"/>
              </a:ext>
            </a:extLst>
          </p:cNvPr>
          <p:cNvSpPr/>
          <p:nvPr/>
        </p:nvSpPr>
        <p:spPr>
          <a:xfrm>
            <a:off x="6688867" y="2632328"/>
            <a:ext cx="1761564" cy="986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  <a:p>
            <a:pPr algn="ctr"/>
            <a:r>
              <a:rPr lang="en-US" dirty="0"/>
              <a:t>(Logical forms)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1673DF-3BBF-4E64-8CEA-C602CDEF0137}"/>
              </a:ext>
            </a:extLst>
          </p:cNvPr>
          <p:cNvCxnSpPr/>
          <p:nvPr/>
        </p:nvCxnSpPr>
        <p:spPr>
          <a:xfrm>
            <a:off x="5686763" y="2766798"/>
            <a:ext cx="847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FDF8B3-272A-499C-ADC0-8E42C76ED4BA}"/>
              </a:ext>
            </a:extLst>
          </p:cNvPr>
          <p:cNvSpPr txBox="1"/>
          <p:nvPr/>
        </p:nvSpPr>
        <p:spPr>
          <a:xfrm flipH="1">
            <a:off x="4287221" y="2551646"/>
            <a:ext cx="155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8565B7-4DC3-4932-A71B-1B7CB79F0AB4}"/>
              </a:ext>
            </a:extLst>
          </p:cNvPr>
          <p:cNvCxnSpPr/>
          <p:nvPr/>
        </p:nvCxnSpPr>
        <p:spPr>
          <a:xfrm>
            <a:off x="5686763" y="3425028"/>
            <a:ext cx="847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916680D-E98B-48EC-A55E-497A2D539E06}"/>
              </a:ext>
            </a:extLst>
          </p:cNvPr>
          <p:cNvSpPr/>
          <p:nvPr/>
        </p:nvSpPr>
        <p:spPr>
          <a:xfrm>
            <a:off x="3177357" y="3179177"/>
            <a:ext cx="2419475" cy="1216668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8027B-DCCF-4946-9E49-91E962F13C4A}"/>
              </a:ext>
            </a:extLst>
          </p:cNvPr>
          <p:cNvSpPr/>
          <p:nvPr/>
        </p:nvSpPr>
        <p:spPr>
          <a:xfrm>
            <a:off x="3135356" y="3237914"/>
            <a:ext cx="2419475" cy="1216668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2DD1D6-B089-4921-AF19-280ABBBF3408}"/>
              </a:ext>
            </a:extLst>
          </p:cNvPr>
          <p:cNvSpPr/>
          <p:nvPr/>
        </p:nvSpPr>
        <p:spPr>
          <a:xfrm>
            <a:off x="3112349" y="3356646"/>
            <a:ext cx="2419475" cy="1216668"/>
          </a:xfrm>
          <a:prstGeom prst="rect">
            <a:avLst/>
          </a:prstGeom>
          <a:solidFill>
            <a:srgbClr val="E3E7F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Record Date: 8</a:t>
            </a:r>
            <a:r>
              <a:rPr lang="en-US" sz="1200" baseline="30000" dirty="0">
                <a:solidFill>
                  <a:schemeClr val="tx1"/>
                </a:solidFill>
              </a:rPr>
              <a:t>th</a:t>
            </a:r>
            <a:r>
              <a:rPr lang="en-US" sz="1200" dirty="0">
                <a:solidFill>
                  <a:schemeClr val="tx1"/>
                </a:solidFill>
              </a:rPr>
              <a:t> May 1995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B6C68-6803-42FB-8F76-39D8576AB13E}"/>
              </a:ext>
            </a:extLst>
          </p:cNvPr>
          <p:cNvSpPr/>
          <p:nvPr/>
        </p:nvSpPr>
        <p:spPr>
          <a:xfrm>
            <a:off x="3177357" y="3685429"/>
            <a:ext cx="2019430" cy="616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92EF7-D622-4B44-8823-01A72D50D183}"/>
              </a:ext>
            </a:extLst>
          </p:cNvPr>
          <p:cNvSpPr/>
          <p:nvPr/>
        </p:nvSpPr>
        <p:spPr>
          <a:xfrm>
            <a:off x="3163139" y="3890775"/>
            <a:ext cx="1804181" cy="616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11472-9440-436D-98DD-8DBE3FF93C1B}"/>
              </a:ext>
            </a:extLst>
          </p:cNvPr>
          <p:cNvSpPr/>
          <p:nvPr/>
        </p:nvSpPr>
        <p:spPr>
          <a:xfrm>
            <a:off x="3163139" y="4078551"/>
            <a:ext cx="2063230" cy="62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9D558B-8567-4120-9746-4D58C71D2900}"/>
              </a:ext>
            </a:extLst>
          </p:cNvPr>
          <p:cNvSpPr/>
          <p:nvPr/>
        </p:nvSpPr>
        <p:spPr>
          <a:xfrm>
            <a:off x="3177357" y="4313082"/>
            <a:ext cx="2063230" cy="62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2DABB5-89D5-4286-AFF9-B4AB2BD71986}"/>
              </a:ext>
            </a:extLst>
          </p:cNvPr>
          <p:cNvCxnSpPr/>
          <p:nvPr/>
        </p:nvCxnSpPr>
        <p:spPr>
          <a:xfrm>
            <a:off x="8658563" y="3067115"/>
            <a:ext cx="847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0490B42-1E89-4573-A084-05C07822BB81}"/>
              </a:ext>
            </a:extLst>
          </p:cNvPr>
          <p:cNvSpPr txBox="1"/>
          <p:nvPr/>
        </p:nvSpPr>
        <p:spPr>
          <a:xfrm flipH="1">
            <a:off x="9791550" y="2868582"/>
            <a:ext cx="155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answer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CA2B204-6FF2-415E-BE5A-68A97225F0D9}"/>
              </a:ext>
            </a:extLst>
          </p:cNvPr>
          <p:cNvSpPr/>
          <p:nvPr/>
        </p:nvSpPr>
        <p:spPr>
          <a:xfrm>
            <a:off x="3940201" y="3650580"/>
            <a:ext cx="127884" cy="134471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DEA4AFC-0768-49D7-969A-04C9AF610572}"/>
              </a:ext>
            </a:extLst>
          </p:cNvPr>
          <p:cNvSpPr/>
          <p:nvPr/>
        </p:nvSpPr>
        <p:spPr>
          <a:xfrm>
            <a:off x="3907491" y="4026916"/>
            <a:ext cx="174812" cy="118139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6552F1-358C-4914-BB2A-18AC197DDD3C}"/>
              </a:ext>
            </a:extLst>
          </p:cNvPr>
          <p:cNvSpPr/>
          <p:nvPr/>
        </p:nvSpPr>
        <p:spPr>
          <a:xfrm>
            <a:off x="4024886" y="3642649"/>
            <a:ext cx="127884" cy="1344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836A1F-62B2-49D5-8169-3C391D3859CB}"/>
              </a:ext>
            </a:extLst>
          </p:cNvPr>
          <p:cNvSpPr/>
          <p:nvPr/>
        </p:nvSpPr>
        <p:spPr>
          <a:xfrm>
            <a:off x="4387094" y="3884581"/>
            <a:ext cx="127884" cy="1344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58FE22D4-A561-4FE4-A6D7-CA2884B49816}"/>
              </a:ext>
            </a:extLst>
          </p:cNvPr>
          <p:cNvSpPr/>
          <p:nvPr/>
        </p:nvSpPr>
        <p:spPr>
          <a:xfrm rot="20845085">
            <a:off x="3649475" y="3781219"/>
            <a:ext cx="347525" cy="305112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FA7A8C95-7C62-46AD-BD59-3A82758E998A}"/>
              </a:ext>
            </a:extLst>
          </p:cNvPr>
          <p:cNvSpPr/>
          <p:nvPr/>
        </p:nvSpPr>
        <p:spPr>
          <a:xfrm rot="7628645">
            <a:off x="4242781" y="3432594"/>
            <a:ext cx="236305" cy="520090"/>
          </a:xfrm>
          <a:prstGeom prst="leftBracket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A485963-4BF1-4954-BD9C-3A2DFAFC6DCB}"/>
              </a:ext>
            </a:extLst>
          </p:cNvPr>
          <p:cNvSpPr/>
          <p:nvPr/>
        </p:nvSpPr>
        <p:spPr>
          <a:xfrm>
            <a:off x="292858" y="3562260"/>
            <a:ext cx="142934" cy="141866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234B22-0923-4F7B-831C-E2617A857DBE}"/>
              </a:ext>
            </a:extLst>
          </p:cNvPr>
          <p:cNvSpPr txBox="1"/>
          <p:nvPr/>
        </p:nvSpPr>
        <p:spPr>
          <a:xfrm flipH="1">
            <a:off x="-773827" y="4747454"/>
            <a:ext cx="379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NLP subtask</a:t>
            </a:r>
          </a:p>
          <a:p>
            <a:pPr algn="ctr"/>
            <a:r>
              <a:rPr lang="en-US" b="1" dirty="0"/>
              <a:t>annotations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9746426-14E1-43B1-B422-93BE5E5764F7}"/>
              </a:ext>
            </a:extLst>
          </p:cNvPr>
          <p:cNvSpPr/>
          <p:nvPr/>
        </p:nvSpPr>
        <p:spPr>
          <a:xfrm>
            <a:off x="292858" y="3934131"/>
            <a:ext cx="127884" cy="1344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16503C-D817-4198-9655-E275E85E5C48}"/>
              </a:ext>
            </a:extLst>
          </p:cNvPr>
          <p:cNvSpPr txBox="1"/>
          <p:nvPr/>
        </p:nvSpPr>
        <p:spPr>
          <a:xfrm>
            <a:off x="599825" y="3441436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Coreference Resolution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79E89E-FDB7-481D-B913-7D83C739FDBE}"/>
              </a:ext>
            </a:extLst>
          </p:cNvPr>
          <p:cNvSpPr txBox="1"/>
          <p:nvPr/>
        </p:nvSpPr>
        <p:spPr>
          <a:xfrm>
            <a:off x="599824" y="3812975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 Learning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6231AB5A-C302-42EE-BEDB-670D42D25395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100584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Incorporate domain knowledge: rules/logical forms  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24466ED-0AEF-4948-9B6C-37DB11268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489" y="1547612"/>
            <a:ext cx="5321378" cy="4171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0DE4BCA0-8DC9-4571-9128-62EB5251AE38}"/>
              </a:ext>
            </a:extLst>
          </p:cNvPr>
          <p:cNvSpPr txBox="1">
            <a:spLocks/>
          </p:cNvSpPr>
          <p:nvPr/>
        </p:nvSpPr>
        <p:spPr>
          <a:xfrm>
            <a:off x="914400" y="6126480"/>
            <a:ext cx="11695431" cy="1298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One-time expert annotated rules – generate QA pairs on many patient records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ABD672-914C-4F33-8A27-78E5325DCF73}"/>
              </a:ext>
            </a:extLst>
          </p:cNvPr>
          <p:cNvSpPr txBox="1"/>
          <p:nvPr/>
        </p:nvSpPr>
        <p:spPr>
          <a:xfrm flipH="1">
            <a:off x="2309680" y="4747454"/>
            <a:ext cx="379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longitudinal records of patient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2F82CC6-A346-4EB9-9F44-B43F52CE6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9007" y="1268747"/>
            <a:ext cx="733358" cy="102935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91A87E5-FE0E-4570-B542-DB015F90A749}"/>
              </a:ext>
            </a:extLst>
          </p:cNvPr>
          <p:cNvSpPr txBox="1"/>
          <p:nvPr/>
        </p:nvSpPr>
        <p:spPr>
          <a:xfrm flipH="1">
            <a:off x="7719557" y="1493128"/>
            <a:ext cx="229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</a:t>
            </a:r>
          </a:p>
          <a:p>
            <a:pPr algn="ctr"/>
            <a:r>
              <a:rPr lang="en-US" b="1" dirty="0"/>
              <a:t> knowledge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C0787D-9F71-4F4D-8770-F53A96332C0A}"/>
              </a:ext>
            </a:extLst>
          </p:cNvPr>
          <p:cNvCxnSpPr>
            <a:cxnSpLocks/>
          </p:cNvCxnSpPr>
          <p:nvPr/>
        </p:nvCxnSpPr>
        <p:spPr>
          <a:xfrm>
            <a:off x="7623076" y="2296818"/>
            <a:ext cx="0" cy="25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32273FF-8C6E-4AD7-A4EE-B3DB54097666}"/>
              </a:ext>
            </a:extLst>
          </p:cNvPr>
          <p:cNvSpPr txBox="1"/>
          <p:nvPr/>
        </p:nvSpPr>
        <p:spPr>
          <a:xfrm flipH="1">
            <a:off x="7930539" y="1188720"/>
            <a:ext cx="51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313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  <p:bldP spid="3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2.3|19.3|16.9|18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2.6|31.6|14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0.4|0.3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11214</TotalTime>
  <Words>2283</Words>
  <Application>Microsoft Office PowerPoint</Application>
  <PresentationFormat>Widescreen</PresentationFormat>
  <Paragraphs>594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 Theme</vt:lpstr>
      <vt:lpstr>emrQA: A Large Corpus for  Question Answering on   Electronic Medical Records (EMR)</vt:lpstr>
      <vt:lpstr>PowerPoint Presentation</vt:lpstr>
      <vt:lpstr>Building question answering (QA) datasets</vt:lpstr>
      <vt:lpstr>Contributions: framework &amp; dataset</vt:lpstr>
      <vt:lpstr>Manual QA annotation: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emrQA: Schema to define rules/logical forms</vt:lpstr>
      <vt:lpstr>emrQA: Logical forms to generate answers from i2b2</vt:lpstr>
      <vt:lpstr>emrQA: Generation Framework</vt:lpstr>
      <vt:lpstr>emrQA: Data statistics </vt:lpstr>
      <vt:lpstr>PowerPoint Presentation</vt:lpstr>
      <vt:lpstr>emrQA: Answer reasoning categories</vt:lpstr>
      <vt:lpstr>emrQA: New answer reasoning categories </vt:lpstr>
      <vt:lpstr>Neural learning on emrQA</vt:lpstr>
      <vt:lpstr>PowerPoint Presentation</vt:lpstr>
      <vt:lpstr>PowerPoint Presentation</vt:lpstr>
      <vt:lpstr>References/Credits</vt:lpstr>
      <vt:lpstr>Availability</vt:lpstr>
      <vt:lpstr>Additional Slides</vt:lpstr>
      <vt:lpstr>Schema for Logical Forms</vt:lpstr>
      <vt:lpstr>PowerPoint Presentation</vt:lpstr>
      <vt:lpstr>PowerPoint Presentation</vt:lpstr>
      <vt:lpstr>emrQA: Question Characteristics</vt:lpstr>
      <vt:lpstr>Answer Reasoning: emrQA Vs SQuAD</vt:lpstr>
      <vt:lpstr>Schema for Logical Forms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emrQA:  A  Large Corpus  for Question Answering on  Electronic Medical Records</dc:title>
  <dc:creator>Anusri Pampari</dc:creator>
  <cp:lastModifiedBy>Anusri Pampari</cp:lastModifiedBy>
  <cp:revision>396</cp:revision>
  <dcterms:created xsi:type="dcterms:W3CDTF">2018-10-15T05:57:59Z</dcterms:created>
  <dcterms:modified xsi:type="dcterms:W3CDTF">2019-03-01T06:56:18Z</dcterms:modified>
</cp:coreProperties>
</file>