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handoutMasterIdLst>
    <p:handoutMasterId r:id="rId27"/>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80933453-87E9-417E-878B-656D8314C671}">
          <p14:sldIdLst>
            <p14:sldId id="256"/>
            <p14:sldId id="257"/>
            <p14:sldId id="259"/>
            <p14:sldId id="258"/>
          </p14:sldIdLst>
        </p14:section>
        <p14:section name="Detailed" id="{BF9C08D3-4F21-40F0-8220-95C9A6C53377}">
          <p14:sldIdLst>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 name="Conclusion" id="{3C755B7F-8D8E-4340-A0D1-77C36A082868}">
          <p14:sldIdLst>
            <p14:sldId id="278"/>
            <p14:sldId id="279"/>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46940"/>
    <a:srgbClr val="A40000"/>
    <a:srgbClr val="C00000"/>
    <a:srgbClr val="003296"/>
    <a:srgbClr val="007033"/>
    <a:srgbClr val="990099"/>
    <a:srgbClr val="CC0099"/>
    <a:srgbClr val="FE9202"/>
    <a:srgbClr val="6C1A00"/>
    <a:srgbClr val="00AA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3" d="100"/>
          <a:sy n="93" d="100"/>
        </p:scale>
        <p:origin x="-726" y="-90"/>
      </p:cViewPr>
      <p:guideLst>
        <p:guide orient="horz" pos="1620"/>
        <p:guide pos="2880"/>
      </p:guideLst>
    </p:cSldViewPr>
  </p:slideViewPr>
  <p:notesTextViewPr>
    <p:cViewPr>
      <p:scale>
        <a:sx n="1" d="1"/>
        <a:sy n="1" d="1"/>
      </p:scale>
      <p:origin x="0" y="0"/>
    </p:cViewPr>
  </p:notesTextViewPr>
  <p:sorterViewPr>
    <p:cViewPr>
      <p:scale>
        <a:sx n="100" d="100"/>
        <a:sy n="100" d="100"/>
      </p:scale>
      <p:origin x="0" y="-107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64A17FD-C72F-4F74-9BF5-28A4034214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19CC056-04B4-4E70-8B4C-1AC3AEDA48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195A5D-E946-4A81-AEE1-08E985704954}" type="datetimeFigureOut">
              <a:rPr lang="en-US" smtClean="0"/>
              <a:pPr/>
              <a:t>9/23/2022</a:t>
            </a:fld>
            <a:endParaRPr lang="en-US"/>
          </a:p>
        </p:txBody>
      </p:sp>
      <p:sp>
        <p:nvSpPr>
          <p:cNvPr id="4" name="Footer Placeholder 3">
            <a:extLst>
              <a:ext uri="{FF2B5EF4-FFF2-40B4-BE49-F238E27FC236}">
                <a16:creationId xmlns:a16="http://schemas.microsoft.com/office/drawing/2014/main" xmlns="" id="{6D1A5E11-AB8A-40CC-9238-50E80FB77D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A5D510-5C32-46FB-B28E-20E71532F6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6F7C17-F9E9-4EBD-A439-12AA2073B216}" type="slidenum">
              <a:rPr lang="en-US" smtClean="0"/>
              <a:pPr/>
              <a:t>‹#›</a:t>
            </a:fld>
            <a:endParaRPr lang="en-US"/>
          </a:p>
        </p:txBody>
      </p:sp>
    </p:spTree>
    <p:extLst>
      <p:ext uri="{BB962C8B-B14F-4D97-AF65-F5344CB8AC3E}">
        <p14:creationId xmlns:p14="http://schemas.microsoft.com/office/powerpoint/2010/main" xmlns="" val="81026906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5</a:t>
            </a:fld>
            <a:endParaRPr lang="en-US"/>
          </a:p>
        </p:txBody>
      </p:sp>
      <p:sp>
        <p:nvSpPr>
          <p:cNvPr id="5" name="Header Placeholder 4">
            <a:extLst>
              <a:ext uri="{FF2B5EF4-FFF2-40B4-BE49-F238E27FC236}">
                <a16:creationId xmlns:a16="http://schemas.microsoft.com/office/drawing/2014/main" xmlns="" id="{4367740B-AB56-4A28-9E83-DE83F0BDF7BB}"/>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xmlns="" val="12845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739290"/>
            <a:ext cx="639864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2371514"/>
            <a:ext cx="6398640" cy="610820"/>
          </a:xfrm>
        </p:spPr>
        <p:txBody>
          <a:bodyPr>
            <a:normAutofit/>
          </a:bodyPr>
          <a:lstStyle>
            <a:lvl1pPr marL="0" indent="0" algn="l">
              <a:buNone/>
              <a:defRPr sz="2800" b="0" i="0">
                <a:solidFill>
                  <a:srgbClr val="FFC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039ED2E-0E7D-410C-B880-CC5E4C133E55}" type="datetime1">
              <a:rPr lang="en-US" smtClean="0"/>
              <a:pPr/>
              <a:t>9/23/2022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295D1-EE07-465F-8BF9-2ED3A4870FD1}" type="datetime1">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97C22-7535-45C3-B9EE-3D1DBBFA40A4}" type="datetime1">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5E07E-A899-4D12-83D4-17B56B710E02}" type="datetime1">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0"/>
            <a:ext cx="8246070" cy="1042857"/>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359508"/>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4614832-F381-4AD0-AAB6-DC3E0662CCF8}" type="datetime1">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3712" y="365226"/>
            <a:ext cx="6274062" cy="763525"/>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3712" y="1267213"/>
            <a:ext cx="625267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F17BAE0-E787-48E7-BAF5-7C55C8147298}" type="datetime1">
              <a:rPr lang="en-US" smtClean="0"/>
              <a:pPr/>
              <a:t>9/23/2022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C2BA6-ACE0-4BF6-B53A-184FE7EA28FF}" type="datetime1">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5E557B-8046-42E0-A7B1-0DEB4E4AC278}" type="datetime1">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0"/>
            <a:ext cx="8076896" cy="106893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5310611-329B-4513-B1E5-E00C924E5809}" type="datetime1">
              <a:rPr lang="en-US" smtClean="0"/>
              <a:pPr/>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7E9ADA-35D6-45AE-B124-24FD6CE7CD73}" type="datetime1">
              <a:rPr lang="en-US" smtClean="0"/>
              <a:pPr/>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572EA-2357-483B-9336-CC447457C7E2}" type="datetime1">
              <a:rPr lang="en-US" smtClean="0"/>
              <a:pPr/>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D504A-1FE7-4F49-96DC-27243AB8E39A}" type="datetime1">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9A7C7A1-6D0A-4293-BB83-1172AB3243BB}" type="datetime1">
              <a:rPr lang="en-US" smtClean="0"/>
              <a:pPr/>
              <a:t>9/23/2022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FFFF00"/>
                </a:solidFill>
                <a:effectLst>
                  <a:outerShdw blurRad="38100" dist="38100" dir="2700000" algn="tl">
                    <a:srgbClr val="000000">
                      <a:alpha val="43137"/>
                    </a:srgbClr>
                  </a:outerShdw>
                </a:effectLst>
              </a:rPr>
              <a:t>Machine Learning applied: Prediction of Micro-Credit Defaulter based on data from mobile financial services (MFS)</a:t>
            </a:r>
          </a:p>
        </p:txBody>
      </p:sp>
      <p:sp>
        <p:nvSpPr>
          <p:cNvPr id="3" name="Subtitle 2"/>
          <p:cNvSpPr>
            <a:spLocks noGrp="1"/>
          </p:cNvSpPr>
          <p:nvPr>
            <p:ph type="subTitle" idx="1"/>
          </p:nvPr>
        </p:nvSpPr>
        <p:spPr>
          <a:xfrm>
            <a:off x="2586835" y="4556915"/>
            <a:ext cx="6398640" cy="458116"/>
          </a:xfrm>
        </p:spPr>
        <p:txBody>
          <a:bodyPr>
            <a:normAutofit/>
          </a:bodyPr>
          <a:lstStyle/>
          <a:p>
            <a:pPr algn="r"/>
            <a:r>
              <a:rPr lang="en-US" sz="2000" dirty="0">
                <a:solidFill>
                  <a:schemeClr val="tx1"/>
                </a:solidFill>
              </a:rPr>
              <a:t>Submitted</a:t>
            </a:r>
            <a:r>
              <a:rPr lang="en-US" sz="2000" dirty="0">
                <a:solidFill>
                  <a:schemeClr val="bg1">
                    <a:lumMod val="95000"/>
                  </a:schemeClr>
                </a:solidFill>
              </a:rPr>
              <a:t> by: </a:t>
            </a:r>
            <a:r>
              <a:rPr lang="en-US" sz="2000" dirty="0" smtClean="0">
                <a:solidFill>
                  <a:schemeClr val="bg1">
                    <a:lumMod val="95000"/>
                  </a:schemeClr>
                </a:solidFill>
              </a:rPr>
              <a:t>KAJAL PANWAR</a:t>
            </a:r>
            <a:endParaRPr lang="en-US" sz="2000" dirty="0">
              <a:solidFill>
                <a:schemeClr val="bg1">
                  <a:lumMod val="95000"/>
                </a:schemeClr>
              </a:solidFill>
            </a:endParaRPr>
          </a:p>
        </p:txBody>
      </p:sp>
      <p:sp>
        <p:nvSpPr>
          <p:cNvPr id="4" name="Slide Number Placeholder 3">
            <a:extLst>
              <a:ext uri="{FF2B5EF4-FFF2-40B4-BE49-F238E27FC236}">
                <a16:creationId xmlns:a16="http://schemas.microsoft.com/office/drawing/2014/main" xmlns="" id="{9D97FE33-119A-4283-99BE-9B2E60F02E6E}"/>
              </a:ext>
            </a:extLst>
          </p:cNvPr>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98AFAF1-3345-491D-9C84-F89586A2DAA7}"/>
              </a:ext>
            </a:extLst>
          </p:cNvPr>
          <p:cNvSpPr>
            <a:spLocks noGrp="1"/>
          </p:cNvSpPr>
          <p:nvPr>
            <p:ph type="title"/>
          </p:nvPr>
        </p:nvSpPr>
        <p:spPr>
          <a:xfrm>
            <a:off x="440730" y="0"/>
            <a:ext cx="5505615" cy="1042857"/>
          </a:xfrm>
        </p:spPr>
        <p:txBody>
          <a:bodyPr>
            <a:normAutofit fontScale="90000"/>
          </a:bodyPr>
          <a:lstStyle/>
          <a:p>
            <a:r>
              <a:rPr lang="en-US" dirty="0"/>
              <a:t>Removing Skewness and outliers.</a:t>
            </a:r>
          </a:p>
        </p:txBody>
      </p:sp>
      <p:sp>
        <p:nvSpPr>
          <p:cNvPr id="6" name="Content Placeholder 5">
            <a:extLst>
              <a:ext uri="{FF2B5EF4-FFF2-40B4-BE49-F238E27FC236}">
                <a16:creationId xmlns:a16="http://schemas.microsoft.com/office/drawing/2014/main" xmlns="" id="{BE379B76-69D1-4C69-938D-F1144763A723}"/>
              </a:ext>
            </a:extLst>
          </p:cNvPr>
          <p:cNvSpPr>
            <a:spLocks noGrp="1"/>
          </p:cNvSpPr>
          <p:nvPr>
            <p:ph idx="1"/>
          </p:nvPr>
        </p:nvSpPr>
        <p:spPr>
          <a:xfrm>
            <a:off x="448966" y="1350110"/>
            <a:ext cx="4123034" cy="3359508"/>
          </a:xfrm>
        </p:spPr>
        <p:txBody>
          <a:bodyPr/>
          <a:lstStyle/>
          <a:p>
            <a:pPr marL="0" indent="0">
              <a:buNone/>
            </a:pPr>
            <a:r>
              <a:rPr lang="en-US" dirty="0"/>
              <a:t> The data is observed to have extreme positive skewness.</a:t>
            </a:r>
          </a:p>
          <a:p>
            <a:pPr marL="0" indent="0">
              <a:buNone/>
            </a:pPr>
            <a:r>
              <a:rPr lang="en-US" dirty="0"/>
              <a:t> The sample of data is displayed we will correct the skewness by Power transformation method.</a:t>
            </a:r>
          </a:p>
        </p:txBody>
      </p:sp>
      <p:sp>
        <p:nvSpPr>
          <p:cNvPr id="4" name="Slide Number Placeholder 3">
            <a:extLst>
              <a:ext uri="{FF2B5EF4-FFF2-40B4-BE49-F238E27FC236}">
                <a16:creationId xmlns:a16="http://schemas.microsoft.com/office/drawing/2014/main" xmlns="" id="{434728BF-DAC3-435F-A6BB-3E3FEBD7A5D3}"/>
              </a:ext>
            </a:extLst>
          </p:cNvPr>
          <p:cNvSpPr>
            <a:spLocks noGrp="1"/>
          </p:cNvSpPr>
          <p:nvPr>
            <p:ph type="sldNum" sz="quarter" idx="12"/>
          </p:nvPr>
        </p:nvSpPr>
        <p:spPr/>
        <p:txBody>
          <a:bodyPr/>
          <a:lstStyle/>
          <a:p>
            <a:fld id="{B82CCC60-E8CD-4174-8B1A-7DF615B22EEF}" type="slidenum">
              <a:rPr lang="en-US" smtClean="0"/>
              <a:pPr/>
              <a:t>10</a:t>
            </a:fld>
            <a:endParaRPr lang="en-US"/>
          </a:p>
        </p:txBody>
      </p:sp>
      <p:pic>
        <p:nvPicPr>
          <p:cNvPr id="8" name="Picture 7">
            <a:extLst>
              <a:ext uri="{FF2B5EF4-FFF2-40B4-BE49-F238E27FC236}">
                <a16:creationId xmlns:a16="http://schemas.microsoft.com/office/drawing/2014/main" xmlns="" id="{C3E08412-4C6C-43E1-94A1-C1F84AA56A78}"/>
              </a:ext>
            </a:extLst>
          </p:cNvPr>
          <p:cNvPicPr>
            <a:picLocks noChangeAspect="1"/>
          </p:cNvPicPr>
          <p:nvPr/>
        </p:nvPicPr>
        <p:blipFill rotWithShape="1">
          <a:blip r:embed="rId2"/>
          <a:srcRect l="48173" r="3754"/>
          <a:stretch/>
        </p:blipFill>
        <p:spPr>
          <a:xfrm>
            <a:off x="4877410" y="1042857"/>
            <a:ext cx="3809694" cy="3914775"/>
          </a:xfrm>
          <a:prstGeom prst="rect">
            <a:avLst/>
          </a:prstGeom>
        </p:spPr>
      </p:pic>
    </p:spTree>
    <p:extLst>
      <p:ext uri="{BB962C8B-B14F-4D97-AF65-F5344CB8AC3E}">
        <p14:creationId xmlns:p14="http://schemas.microsoft.com/office/powerpoint/2010/main" xmlns="" val="369472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E8E1EB-CCF6-44D3-99A9-05307D8E588F}"/>
              </a:ext>
            </a:extLst>
          </p:cNvPr>
          <p:cNvSpPr>
            <a:spLocks noGrp="1"/>
          </p:cNvSpPr>
          <p:nvPr>
            <p:ph type="title"/>
          </p:nvPr>
        </p:nvSpPr>
        <p:spPr/>
        <p:txBody>
          <a:bodyPr/>
          <a:lstStyle/>
          <a:p>
            <a:pPr algn="l"/>
            <a:r>
              <a:rPr lang="en-US" dirty="0">
                <a:solidFill>
                  <a:srgbClr val="FFC000"/>
                </a:solidFill>
              </a:rPr>
              <a:t>Outliers</a:t>
            </a:r>
          </a:p>
        </p:txBody>
      </p:sp>
      <p:sp>
        <p:nvSpPr>
          <p:cNvPr id="5" name="Content Placeholder 4">
            <a:extLst>
              <a:ext uri="{FF2B5EF4-FFF2-40B4-BE49-F238E27FC236}">
                <a16:creationId xmlns:a16="http://schemas.microsoft.com/office/drawing/2014/main" xmlns="" id="{BE59DAC0-70B4-4FAD-919E-FAFA30563A9A}"/>
              </a:ext>
            </a:extLst>
          </p:cNvPr>
          <p:cNvSpPr>
            <a:spLocks noGrp="1"/>
          </p:cNvSpPr>
          <p:nvPr>
            <p:ph sz="half" idx="1"/>
          </p:nvPr>
        </p:nvSpPr>
        <p:spPr/>
        <p:txBody>
          <a:bodyPr/>
          <a:lstStyle/>
          <a:p>
            <a:r>
              <a:rPr lang="en-US" dirty="0">
                <a:solidFill>
                  <a:schemeClr val="accent4"/>
                </a:solidFill>
              </a:rPr>
              <a:t>Data seems to have too many outliers removal of outliers will deform the data and we will loose more data. So I have decided to work with outliers</a:t>
            </a:r>
          </a:p>
        </p:txBody>
      </p:sp>
      <p:pic>
        <p:nvPicPr>
          <p:cNvPr id="8" name="Content Placeholder 7">
            <a:extLst>
              <a:ext uri="{FF2B5EF4-FFF2-40B4-BE49-F238E27FC236}">
                <a16:creationId xmlns:a16="http://schemas.microsoft.com/office/drawing/2014/main" xmlns="" id="{E5AB2015-6285-4901-9755-6A4381974DB8}"/>
              </a:ext>
            </a:extLst>
          </p:cNvPr>
          <p:cNvPicPr>
            <a:picLocks noGrp="1" noChangeAspect="1"/>
          </p:cNvPicPr>
          <p:nvPr>
            <p:ph sz="half" idx="2"/>
          </p:nvPr>
        </p:nvPicPr>
        <p:blipFill>
          <a:blip r:embed="rId2"/>
          <a:stretch>
            <a:fillRect/>
          </a:stretch>
        </p:blipFill>
        <p:spPr>
          <a:xfrm>
            <a:off x="4648200" y="1197405"/>
            <a:ext cx="4199540" cy="3569858"/>
          </a:xfrm>
        </p:spPr>
      </p:pic>
      <p:sp>
        <p:nvSpPr>
          <p:cNvPr id="4" name="Slide Number Placeholder 3">
            <a:extLst>
              <a:ext uri="{FF2B5EF4-FFF2-40B4-BE49-F238E27FC236}">
                <a16:creationId xmlns:a16="http://schemas.microsoft.com/office/drawing/2014/main" xmlns="" id="{B97179B0-5FC1-46E3-A5B7-2AF4BE0F67AE}"/>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xmlns="" val="60328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620821-0CE0-4C78-A2A8-16BD366C28D3}"/>
              </a:ext>
            </a:extLst>
          </p:cNvPr>
          <p:cNvSpPr>
            <a:spLocks noGrp="1"/>
          </p:cNvSpPr>
          <p:nvPr>
            <p:ph type="title"/>
          </p:nvPr>
        </p:nvSpPr>
        <p:spPr/>
        <p:txBody>
          <a:bodyPr/>
          <a:lstStyle/>
          <a:p>
            <a:r>
              <a:rPr lang="en-US" dirty="0">
                <a:solidFill>
                  <a:srgbClr val="FFC000"/>
                </a:solidFill>
              </a:rPr>
              <a:t>Removal of Skewness.</a:t>
            </a:r>
          </a:p>
        </p:txBody>
      </p:sp>
      <p:sp>
        <p:nvSpPr>
          <p:cNvPr id="7" name="Content Placeholder 6">
            <a:extLst>
              <a:ext uri="{FF2B5EF4-FFF2-40B4-BE49-F238E27FC236}">
                <a16:creationId xmlns:a16="http://schemas.microsoft.com/office/drawing/2014/main" xmlns="" id="{F392FB3B-75A5-42C2-926B-9F70231A0E48}"/>
              </a:ext>
            </a:extLst>
          </p:cNvPr>
          <p:cNvSpPr>
            <a:spLocks noGrp="1"/>
          </p:cNvSpPr>
          <p:nvPr>
            <p:ph idx="1"/>
          </p:nvPr>
        </p:nvSpPr>
        <p:spPr>
          <a:xfrm>
            <a:off x="440730" y="2266340"/>
            <a:ext cx="8246070" cy="1221638"/>
          </a:xfrm>
        </p:spPr>
        <p:txBody>
          <a:bodyPr>
            <a:noAutofit/>
          </a:bodyPr>
          <a:lstStyle/>
          <a:p>
            <a:pPr marL="0" indent="0">
              <a:buNone/>
            </a:pPr>
            <a:r>
              <a:rPr lang="en-US" sz="1800" dirty="0"/>
              <a:t>      The Pre-Processing of the data is completed with the skewness removal, data is completely ready for split and train with the model, before which I have tried in understanding the logic of output based on the input and also the from the data and insights that is derived from the data and also with the correlation of all the data, I have tried in getting pre-assumed insight ideas on which the output is defined. We are seeing about these pre-assumed ideas with the tools used in deriving these ideas are as follows.</a:t>
            </a:r>
          </a:p>
        </p:txBody>
      </p:sp>
      <p:sp>
        <p:nvSpPr>
          <p:cNvPr id="5" name="Slide Number Placeholder 4">
            <a:extLst>
              <a:ext uri="{FF2B5EF4-FFF2-40B4-BE49-F238E27FC236}">
                <a16:creationId xmlns:a16="http://schemas.microsoft.com/office/drawing/2014/main" xmlns="" id="{CFEF4FC6-9B0E-4285-80C8-7C1DF7E5A1FB}"/>
              </a:ext>
            </a:extLst>
          </p:cNvPr>
          <p:cNvSpPr>
            <a:spLocks noGrp="1"/>
          </p:cNvSpPr>
          <p:nvPr>
            <p:ph type="sldNum" sz="quarter" idx="12"/>
          </p:nvPr>
        </p:nvSpPr>
        <p:spPr/>
        <p:txBody>
          <a:bodyPr/>
          <a:lstStyle/>
          <a:p>
            <a:fld id="{B82CCC60-E8CD-4174-8B1A-7DF615B22EEF}" type="slidenum">
              <a:rPr lang="en-US" smtClean="0"/>
              <a:pPr/>
              <a:t>12</a:t>
            </a:fld>
            <a:endParaRPr lang="en-US"/>
          </a:p>
        </p:txBody>
      </p:sp>
      <p:pic>
        <p:nvPicPr>
          <p:cNvPr id="9" name="Picture 8">
            <a:extLst>
              <a:ext uri="{FF2B5EF4-FFF2-40B4-BE49-F238E27FC236}">
                <a16:creationId xmlns:a16="http://schemas.microsoft.com/office/drawing/2014/main" xmlns="" id="{37C95357-FC6B-4849-9BA1-3922B5186EDD}"/>
              </a:ext>
            </a:extLst>
          </p:cNvPr>
          <p:cNvPicPr>
            <a:picLocks noChangeAspect="1"/>
          </p:cNvPicPr>
          <p:nvPr/>
        </p:nvPicPr>
        <p:blipFill rotWithShape="1">
          <a:blip r:embed="rId2"/>
          <a:srcRect b="64317"/>
          <a:stretch/>
        </p:blipFill>
        <p:spPr>
          <a:xfrm>
            <a:off x="296260" y="1072604"/>
            <a:ext cx="8390540" cy="1042858"/>
          </a:xfrm>
          <a:prstGeom prst="rect">
            <a:avLst/>
          </a:prstGeom>
        </p:spPr>
      </p:pic>
    </p:spTree>
    <p:extLst>
      <p:ext uri="{BB962C8B-B14F-4D97-AF65-F5344CB8AC3E}">
        <p14:creationId xmlns:p14="http://schemas.microsoft.com/office/powerpoint/2010/main" xmlns="" val="25706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5B0F2-1213-4AEC-B92A-01D7E56845B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 Data insights</a:t>
            </a:r>
            <a:endParaRPr lang="en-US" dirty="0"/>
          </a:p>
        </p:txBody>
      </p:sp>
      <p:pic>
        <p:nvPicPr>
          <p:cNvPr id="7" name="Content Placeholder 6">
            <a:extLst>
              <a:ext uri="{FF2B5EF4-FFF2-40B4-BE49-F238E27FC236}">
                <a16:creationId xmlns:a16="http://schemas.microsoft.com/office/drawing/2014/main" xmlns="" id="{CF68E994-E1BD-4109-ACCD-59D9B048EC06}"/>
              </a:ext>
            </a:extLst>
          </p:cNvPr>
          <p:cNvPicPr>
            <a:picLocks noGrp="1" noChangeAspect="1"/>
          </p:cNvPicPr>
          <p:nvPr>
            <p:ph idx="1"/>
          </p:nvPr>
        </p:nvPicPr>
        <p:blipFill>
          <a:blip r:embed="rId2"/>
          <a:stretch>
            <a:fillRect/>
          </a:stretch>
        </p:blipFill>
        <p:spPr>
          <a:xfrm>
            <a:off x="143555" y="1027647"/>
            <a:ext cx="5191971" cy="3876538"/>
          </a:xfrm>
        </p:spPr>
      </p:pic>
      <p:sp>
        <p:nvSpPr>
          <p:cNvPr id="4" name="Slide Number Placeholder 3">
            <a:extLst>
              <a:ext uri="{FF2B5EF4-FFF2-40B4-BE49-F238E27FC236}">
                <a16:creationId xmlns:a16="http://schemas.microsoft.com/office/drawing/2014/main" xmlns="" id="{F8E6896F-EDAA-4B30-BDBA-6C17595BB5EF}"/>
              </a:ext>
            </a:extLst>
          </p:cNvPr>
          <p:cNvSpPr>
            <a:spLocks noGrp="1"/>
          </p:cNvSpPr>
          <p:nvPr>
            <p:ph type="sldNum" sz="quarter" idx="12"/>
          </p:nvPr>
        </p:nvSpPr>
        <p:spPr/>
        <p:txBody>
          <a:bodyPr/>
          <a:lstStyle/>
          <a:p>
            <a:fld id="{B82CCC60-E8CD-4174-8B1A-7DF615B22EEF}" type="slidenum">
              <a:rPr lang="en-US" smtClean="0"/>
              <a:pPr/>
              <a:t>13</a:t>
            </a:fld>
            <a:endParaRPr lang="en-US"/>
          </a:p>
        </p:txBody>
      </p:sp>
      <p:sp>
        <p:nvSpPr>
          <p:cNvPr id="8" name="TextBox 7">
            <a:extLst>
              <a:ext uri="{FF2B5EF4-FFF2-40B4-BE49-F238E27FC236}">
                <a16:creationId xmlns:a16="http://schemas.microsoft.com/office/drawing/2014/main" xmlns="" id="{BF47B3CF-7B82-47A1-87B0-C6EF22F71FBE}"/>
              </a:ext>
            </a:extLst>
          </p:cNvPr>
          <p:cNvSpPr txBox="1"/>
          <p:nvPr/>
        </p:nvSpPr>
        <p:spPr>
          <a:xfrm>
            <a:off x="5640936" y="1164569"/>
            <a:ext cx="3512214" cy="1938992"/>
          </a:xfrm>
          <a:prstGeom prst="rect">
            <a:avLst/>
          </a:prstGeom>
          <a:noFill/>
        </p:spPr>
        <p:txBody>
          <a:bodyPr wrap="square" rtlCol="0">
            <a:spAutoFit/>
          </a:bodyPr>
          <a:lstStyle/>
          <a:p>
            <a:r>
              <a:rPr lang="en-US" sz="2400" dirty="0">
                <a:solidFill>
                  <a:srgbClr val="FFFF00"/>
                </a:solidFill>
                <a:highlight>
                  <a:srgbClr val="000080"/>
                </a:highlight>
              </a:rPr>
              <a:t>We can observe that daily_dec30, </a:t>
            </a:r>
            <a:br>
              <a:rPr lang="en-US" sz="2400" dirty="0">
                <a:solidFill>
                  <a:srgbClr val="FFFF00"/>
                </a:solidFill>
                <a:highlight>
                  <a:srgbClr val="000080"/>
                </a:highlight>
              </a:rPr>
            </a:br>
            <a:r>
              <a:rPr lang="en-US" sz="2400" dirty="0">
                <a:solidFill>
                  <a:srgbClr val="FFFF00"/>
                </a:solidFill>
                <a:highlight>
                  <a:srgbClr val="000080"/>
                </a:highlight>
              </a:rPr>
              <a:t>daily_dec90, rental30 have more contribution on label - 0</a:t>
            </a:r>
          </a:p>
        </p:txBody>
      </p:sp>
    </p:spTree>
    <p:extLst>
      <p:ext uri="{BB962C8B-B14F-4D97-AF65-F5344CB8AC3E}">
        <p14:creationId xmlns:p14="http://schemas.microsoft.com/office/powerpoint/2010/main" xmlns="" val="369185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4BBA7-0AA3-4110-9222-C3F48958835F}"/>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 Data insights</a:t>
            </a:r>
            <a:endParaRPr lang="en-US" dirty="0"/>
          </a:p>
        </p:txBody>
      </p:sp>
      <p:pic>
        <p:nvPicPr>
          <p:cNvPr id="6" name="Content Placeholder 5">
            <a:extLst>
              <a:ext uri="{FF2B5EF4-FFF2-40B4-BE49-F238E27FC236}">
                <a16:creationId xmlns:a16="http://schemas.microsoft.com/office/drawing/2014/main" xmlns="" id="{AD321C32-A5B9-4334-9B5C-00B7751D89E2}"/>
              </a:ext>
            </a:extLst>
          </p:cNvPr>
          <p:cNvPicPr>
            <a:picLocks noGrp="1" noChangeAspect="1"/>
          </p:cNvPicPr>
          <p:nvPr>
            <p:ph idx="1"/>
          </p:nvPr>
        </p:nvPicPr>
        <p:blipFill>
          <a:blip r:embed="rId2"/>
          <a:stretch>
            <a:fillRect/>
          </a:stretch>
        </p:blipFill>
        <p:spPr>
          <a:xfrm>
            <a:off x="165536" y="1128751"/>
            <a:ext cx="1960933" cy="3511550"/>
          </a:xfrm>
        </p:spPr>
      </p:pic>
      <p:sp>
        <p:nvSpPr>
          <p:cNvPr id="4" name="Slide Number Placeholder 3">
            <a:extLst>
              <a:ext uri="{FF2B5EF4-FFF2-40B4-BE49-F238E27FC236}">
                <a16:creationId xmlns:a16="http://schemas.microsoft.com/office/drawing/2014/main" xmlns="" id="{FC71B8C0-2B79-4D31-97E9-C76B842A42E8}"/>
              </a:ext>
            </a:extLst>
          </p:cNvPr>
          <p:cNvSpPr>
            <a:spLocks noGrp="1"/>
          </p:cNvSpPr>
          <p:nvPr>
            <p:ph type="sldNum" sz="quarter" idx="12"/>
          </p:nvPr>
        </p:nvSpPr>
        <p:spPr/>
        <p:txBody>
          <a:bodyPr/>
          <a:lstStyle/>
          <a:p>
            <a:fld id="{B82CCC60-E8CD-4174-8B1A-7DF615B22EEF}" type="slidenum">
              <a:rPr lang="en-US" smtClean="0"/>
              <a:pPr/>
              <a:t>14</a:t>
            </a:fld>
            <a:endParaRPr lang="en-US"/>
          </a:p>
        </p:txBody>
      </p:sp>
      <p:pic>
        <p:nvPicPr>
          <p:cNvPr id="8" name="Picture 7">
            <a:extLst>
              <a:ext uri="{FF2B5EF4-FFF2-40B4-BE49-F238E27FC236}">
                <a16:creationId xmlns:a16="http://schemas.microsoft.com/office/drawing/2014/main" xmlns="" id="{FC25B18A-1B01-4F45-99A9-D028991F8D1F}"/>
              </a:ext>
            </a:extLst>
          </p:cNvPr>
          <p:cNvPicPr>
            <a:picLocks noChangeAspect="1"/>
          </p:cNvPicPr>
          <p:nvPr/>
        </p:nvPicPr>
        <p:blipFill>
          <a:blip r:embed="rId3"/>
          <a:stretch>
            <a:fillRect/>
          </a:stretch>
        </p:blipFill>
        <p:spPr>
          <a:xfrm>
            <a:off x="2129235" y="1128751"/>
            <a:ext cx="2442765" cy="3511550"/>
          </a:xfrm>
          <a:prstGeom prst="rect">
            <a:avLst/>
          </a:prstGeom>
        </p:spPr>
      </p:pic>
      <p:pic>
        <p:nvPicPr>
          <p:cNvPr id="10" name="Picture 9">
            <a:extLst>
              <a:ext uri="{FF2B5EF4-FFF2-40B4-BE49-F238E27FC236}">
                <a16:creationId xmlns:a16="http://schemas.microsoft.com/office/drawing/2014/main" xmlns="" id="{E89DF96F-467B-4D8D-9455-A4AE66F80EDD}"/>
              </a:ext>
            </a:extLst>
          </p:cNvPr>
          <p:cNvPicPr>
            <a:picLocks noChangeAspect="1"/>
          </p:cNvPicPr>
          <p:nvPr/>
        </p:nvPicPr>
        <p:blipFill>
          <a:blip r:embed="rId4"/>
          <a:stretch>
            <a:fillRect/>
          </a:stretch>
        </p:blipFill>
        <p:spPr>
          <a:xfrm>
            <a:off x="4590952" y="1128751"/>
            <a:ext cx="2137870" cy="3511550"/>
          </a:xfrm>
          <a:prstGeom prst="rect">
            <a:avLst/>
          </a:prstGeom>
        </p:spPr>
      </p:pic>
      <p:sp>
        <p:nvSpPr>
          <p:cNvPr id="12" name="TextBox 11">
            <a:extLst>
              <a:ext uri="{FF2B5EF4-FFF2-40B4-BE49-F238E27FC236}">
                <a16:creationId xmlns:a16="http://schemas.microsoft.com/office/drawing/2014/main" xmlns="" id="{A5AA9EF5-A885-4881-AF97-C9A37435F9AB}"/>
              </a:ext>
            </a:extLst>
          </p:cNvPr>
          <p:cNvSpPr txBox="1"/>
          <p:nvPr/>
        </p:nvSpPr>
        <p:spPr>
          <a:xfrm>
            <a:off x="6700721" y="1128751"/>
            <a:ext cx="2443279" cy="3416320"/>
          </a:xfrm>
          <a:prstGeom prst="rect">
            <a:avLst/>
          </a:prstGeom>
          <a:noFill/>
        </p:spPr>
        <p:txBody>
          <a:bodyPr wrap="square" rtlCol="0">
            <a:spAutoFit/>
          </a:bodyPr>
          <a:lstStyle/>
          <a:p>
            <a:r>
              <a:rPr lang="en-US" dirty="0">
                <a:solidFill>
                  <a:srgbClr val="FFFF00"/>
                </a:solidFill>
                <a:highlight>
                  <a:srgbClr val="000080"/>
                </a:highlight>
              </a:rPr>
              <a:t>1. </a:t>
            </a:r>
            <a:r>
              <a:rPr lang="en-US" dirty="0" err="1">
                <a:solidFill>
                  <a:srgbClr val="FFFF00"/>
                </a:solidFill>
                <a:highlight>
                  <a:srgbClr val="000080"/>
                </a:highlight>
              </a:rPr>
              <a:t>aon</a:t>
            </a:r>
            <a:r>
              <a:rPr lang="en-US" dirty="0">
                <a:solidFill>
                  <a:srgbClr val="FFFF00"/>
                </a:solidFill>
                <a:highlight>
                  <a:srgbClr val="000080"/>
                </a:highlight>
              </a:rPr>
              <a:t>, </a:t>
            </a:r>
            <a:r>
              <a:rPr lang="en-US" dirty="0" err="1">
                <a:solidFill>
                  <a:srgbClr val="FFFF00"/>
                </a:solidFill>
                <a:highlight>
                  <a:srgbClr val="000080"/>
                </a:highlight>
              </a:rPr>
              <a:t>last_rech_date_ma</a:t>
            </a:r>
            <a:r>
              <a:rPr lang="en-US" dirty="0">
                <a:solidFill>
                  <a:srgbClr val="FFFF00"/>
                </a:solidFill>
                <a:highlight>
                  <a:srgbClr val="000080"/>
                </a:highlight>
              </a:rPr>
              <a:t>, </a:t>
            </a:r>
            <a:r>
              <a:rPr lang="en-US" dirty="0" err="1">
                <a:solidFill>
                  <a:srgbClr val="FFFF00"/>
                </a:solidFill>
                <a:highlight>
                  <a:srgbClr val="000080"/>
                </a:highlight>
              </a:rPr>
              <a:t>last_rech_date_da</a:t>
            </a:r>
            <a:r>
              <a:rPr lang="en-US" dirty="0">
                <a:solidFill>
                  <a:srgbClr val="FFFF00"/>
                </a:solidFill>
                <a:highlight>
                  <a:srgbClr val="000080"/>
                </a:highlight>
              </a:rPr>
              <a:t>, fa_ma_rech30, medianmarechprebal30, medianamnt_ma_rech90, cnt_da_rech30, fr_da_rech30, maxamnt_loan30, cnt_loans90 have more contributions in 1.</a:t>
            </a:r>
          </a:p>
        </p:txBody>
      </p:sp>
    </p:spTree>
    <p:extLst>
      <p:ext uri="{BB962C8B-B14F-4D97-AF65-F5344CB8AC3E}">
        <p14:creationId xmlns:p14="http://schemas.microsoft.com/office/powerpoint/2010/main" xmlns="" val="3447651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46C29-6816-4681-A55E-724DD494E2F2}"/>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 Data insights</a:t>
            </a:r>
            <a:endParaRPr lang="en-US" dirty="0"/>
          </a:p>
        </p:txBody>
      </p:sp>
      <p:pic>
        <p:nvPicPr>
          <p:cNvPr id="6" name="Content Placeholder 5">
            <a:extLst>
              <a:ext uri="{FF2B5EF4-FFF2-40B4-BE49-F238E27FC236}">
                <a16:creationId xmlns:a16="http://schemas.microsoft.com/office/drawing/2014/main" xmlns="" id="{1C861EC0-D18F-40E1-B309-45611B495906}"/>
              </a:ext>
            </a:extLst>
          </p:cNvPr>
          <p:cNvPicPr>
            <a:picLocks noGrp="1" noChangeAspect="1"/>
          </p:cNvPicPr>
          <p:nvPr>
            <p:ph idx="1"/>
          </p:nvPr>
        </p:nvPicPr>
        <p:blipFill>
          <a:blip r:embed="rId2"/>
          <a:stretch>
            <a:fillRect/>
          </a:stretch>
        </p:blipFill>
        <p:spPr>
          <a:xfrm>
            <a:off x="181009" y="1128751"/>
            <a:ext cx="1789172" cy="3511550"/>
          </a:xfrm>
        </p:spPr>
      </p:pic>
      <p:sp>
        <p:nvSpPr>
          <p:cNvPr id="4" name="Slide Number Placeholder 3">
            <a:extLst>
              <a:ext uri="{FF2B5EF4-FFF2-40B4-BE49-F238E27FC236}">
                <a16:creationId xmlns:a16="http://schemas.microsoft.com/office/drawing/2014/main" xmlns="" id="{277AC72A-D842-4638-B1FD-09C72802A9D0}"/>
              </a:ext>
            </a:extLst>
          </p:cNvPr>
          <p:cNvSpPr>
            <a:spLocks noGrp="1"/>
          </p:cNvSpPr>
          <p:nvPr>
            <p:ph type="sldNum" sz="quarter" idx="12"/>
          </p:nvPr>
        </p:nvSpPr>
        <p:spPr/>
        <p:txBody>
          <a:bodyPr/>
          <a:lstStyle/>
          <a:p>
            <a:fld id="{B82CCC60-E8CD-4174-8B1A-7DF615B22EEF}" type="slidenum">
              <a:rPr lang="en-US" smtClean="0"/>
              <a:pPr/>
              <a:t>15</a:t>
            </a:fld>
            <a:endParaRPr lang="en-US"/>
          </a:p>
        </p:txBody>
      </p:sp>
      <p:pic>
        <p:nvPicPr>
          <p:cNvPr id="8" name="Picture 7">
            <a:extLst>
              <a:ext uri="{FF2B5EF4-FFF2-40B4-BE49-F238E27FC236}">
                <a16:creationId xmlns:a16="http://schemas.microsoft.com/office/drawing/2014/main" xmlns="" id="{29746CE3-E6DD-4068-B28B-718CD8D935BB}"/>
              </a:ext>
            </a:extLst>
          </p:cNvPr>
          <p:cNvPicPr>
            <a:picLocks noChangeAspect="1"/>
          </p:cNvPicPr>
          <p:nvPr/>
        </p:nvPicPr>
        <p:blipFill>
          <a:blip r:embed="rId3"/>
          <a:stretch>
            <a:fillRect/>
          </a:stretch>
        </p:blipFill>
        <p:spPr>
          <a:xfrm>
            <a:off x="1970181" y="1132352"/>
            <a:ext cx="2023638" cy="3522561"/>
          </a:xfrm>
          <a:prstGeom prst="rect">
            <a:avLst/>
          </a:prstGeom>
        </p:spPr>
      </p:pic>
      <p:pic>
        <p:nvPicPr>
          <p:cNvPr id="10" name="Picture 9">
            <a:extLst>
              <a:ext uri="{FF2B5EF4-FFF2-40B4-BE49-F238E27FC236}">
                <a16:creationId xmlns:a16="http://schemas.microsoft.com/office/drawing/2014/main" xmlns="" id="{70856079-B61E-4BF5-B9D0-647E302C0C0F}"/>
              </a:ext>
            </a:extLst>
          </p:cNvPr>
          <p:cNvPicPr>
            <a:picLocks noChangeAspect="1"/>
          </p:cNvPicPr>
          <p:nvPr/>
        </p:nvPicPr>
        <p:blipFill>
          <a:blip r:embed="rId4"/>
          <a:stretch>
            <a:fillRect/>
          </a:stretch>
        </p:blipFill>
        <p:spPr>
          <a:xfrm>
            <a:off x="3979144" y="1128751"/>
            <a:ext cx="2599780" cy="3511550"/>
          </a:xfrm>
          <a:prstGeom prst="rect">
            <a:avLst/>
          </a:prstGeom>
        </p:spPr>
      </p:pic>
      <p:sp>
        <p:nvSpPr>
          <p:cNvPr id="11" name="TextBox 10">
            <a:extLst>
              <a:ext uri="{FF2B5EF4-FFF2-40B4-BE49-F238E27FC236}">
                <a16:creationId xmlns:a16="http://schemas.microsoft.com/office/drawing/2014/main" xmlns="" id="{654083A9-6964-4757-86B0-7B23B05AD204}"/>
              </a:ext>
            </a:extLst>
          </p:cNvPr>
          <p:cNvSpPr txBox="1"/>
          <p:nvPr/>
        </p:nvSpPr>
        <p:spPr>
          <a:xfrm>
            <a:off x="6578924" y="1243236"/>
            <a:ext cx="2454809" cy="2862322"/>
          </a:xfrm>
          <a:prstGeom prst="rect">
            <a:avLst/>
          </a:prstGeom>
          <a:noFill/>
        </p:spPr>
        <p:txBody>
          <a:bodyPr wrap="square" rtlCol="0">
            <a:spAutoFit/>
          </a:bodyPr>
          <a:lstStyle/>
          <a:p>
            <a:r>
              <a:rPr lang="en-US" dirty="0">
                <a:solidFill>
                  <a:srgbClr val="FFFF00"/>
                </a:solidFill>
                <a:highlight>
                  <a:srgbClr val="000080"/>
                </a:highlight>
              </a:rPr>
              <a:t>4. payback90, payback30, medianamnt_loans90, fr_da_reach90, medianamnt_ma_reach90, medianamnt_ma_reach30, </a:t>
            </a:r>
            <a:r>
              <a:rPr lang="en-US" dirty="0" err="1">
                <a:solidFill>
                  <a:srgbClr val="FFFF00"/>
                </a:solidFill>
                <a:highlight>
                  <a:srgbClr val="000080"/>
                </a:highlight>
              </a:rPr>
              <a:t>last_rech_amt_ma</a:t>
            </a:r>
            <a:r>
              <a:rPr lang="en-US" dirty="0">
                <a:solidFill>
                  <a:srgbClr val="FFFF00"/>
                </a:solidFill>
                <a:highlight>
                  <a:srgbClr val="000080"/>
                </a:highlight>
              </a:rPr>
              <a:t> almost have equal contributions in 0 and 1.</a:t>
            </a:r>
          </a:p>
        </p:txBody>
      </p:sp>
    </p:spTree>
    <p:extLst>
      <p:ext uri="{BB962C8B-B14F-4D97-AF65-F5344CB8AC3E}">
        <p14:creationId xmlns:p14="http://schemas.microsoft.com/office/powerpoint/2010/main" xmlns="" val="113479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15B1B-4CCF-4374-9418-81C25CC479D0}"/>
              </a:ext>
            </a:extLst>
          </p:cNvPr>
          <p:cNvSpPr>
            <a:spLocks noGrp="1"/>
          </p:cNvSpPr>
          <p:nvPr>
            <p:ph type="title"/>
          </p:nvPr>
        </p:nvSpPr>
        <p:spPr/>
        <p:txBody>
          <a:bodyPr>
            <a:normAutofit fontScale="90000"/>
          </a:bodyPr>
          <a:lstStyle/>
          <a:p>
            <a:r>
              <a:rPr lang="en-US" dirty="0">
                <a:latin typeface="Yu Gothic UI Semibold" panose="020B0700000000000000" pitchFamily="34" charset="-128"/>
                <a:ea typeface="Yu Gothic UI Semibold" panose="020B0700000000000000" pitchFamily="34" charset="-128"/>
              </a:rPr>
              <a:t>Correlation </a:t>
            </a:r>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a:t>
            </a:r>
            <a:r>
              <a:rPr lang="en-US" dirty="0">
                <a:latin typeface="Yu Gothic UI Semibold" panose="020B0700000000000000" pitchFamily="34" charset="-128"/>
                <a:ea typeface="Yu Gothic UI Semibold" panose="020B0700000000000000" pitchFamily="34" charset="-128"/>
              </a:rPr>
              <a:t>.</a:t>
            </a:r>
            <a:br>
              <a:rPr lang="en-US" dirty="0">
                <a:latin typeface="Yu Gothic UI Semibold" panose="020B0700000000000000" pitchFamily="34" charset="-128"/>
                <a:ea typeface="Yu Gothic UI Semibold" panose="020B0700000000000000" pitchFamily="34" charset="-128"/>
              </a:rPr>
            </a:br>
            <a:endParaRPr lang="en-US" dirty="0">
              <a:latin typeface="Yu Gothic UI Semibold" panose="020B0700000000000000" pitchFamily="34" charset="-128"/>
              <a:ea typeface="Yu Gothic UI Semibold" panose="020B0700000000000000" pitchFamily="34" charset="-128"/>
            </a:endParaRPr>
          </a:p>
        </p:txBody>
      </p:sp>
      <p:pic>
        <p:nvPicPr>
          <p:cNvPr id="6" name="Content Placeholder 5">
            <a:extLst>
              <a:ext uri="{FF2B5EF4-FFF2-40B4-BE49-F238E27FC236}">
                <a16:creationId xmlns:a16="http://schemas.microsoft.com/office/drawing/2014/main" xmlns="" id="{47320DA7-0723-440D-8226-477F17F4C272}"/>
              </a:ext>
            </a:extLst>
          </p:cNvPr>
          <p:cNvPicPr>
            <a:picLocks noGrp="1" noChangeAspect="1"/>
          </p:cNvPicPr>
          <p:nvPr>
            <p:ph idx="1"/>
          </p:nvPr>
        </p:nvPicPr>
        <p:blipFill>
          <a:blip r:embed="rId2"/>
          <a:stretch>
            <a:fillRect/>
          </a:stretch>
        </p:blipFill>
        <p:spPr>
          <a:xfrm>
            <a:off x="143555" y="942307"/>
            <a:ext cx="4727630" cy="4098800"/>
          </a:xfrm>
        </p:spPr>
      </p:pic>
      <p:sp>
        <p:nvSpPr>
          <p:cNvPr id="4" name="Slide Number Placeholder 3">
            <a:extLst>
              <a:ext uri="{FF2B5EF4-FFF2-40B4-BE49-F238E27FC236}">
                <a16:creationId xmlns:a16="http://schemas.microsoft.com/office/drawing/2014/main" xmlns="" id="{A163DDE4-22F2-42DF-A5DE-D684EE9EFE12}"/>
              </a:ext>
            </a:extLst>
          </p:cNvPr>
          <p:cNvSpPr>
            <a:spLocks noGrp="1"/>
          </p:cNvSpPr>
          <p:nvPr>
            <p:ph type="sldNum" sz="quarter" idx="12"/>
          </p:nvPr>
        </p:nvSpPr>
        <p:spPr/>
        <p:txBody>
          <a:bodyPr/>
          <a:lstStyle/>
          <a:p>
            <a:fld id="{B82CCC60-E8CD-4174-8B1A-7DF615B22EEF}" type="slidenum">
              <a:rPr lang="en-US" smtClean="0"/>
              <a:pPr/>
              <a:t>16</a:t>
            </a:fld>
            <a:endParaRPr lang="en-US"/>
          </a:p>
        </p:txBody>
      </p:sp>
      <p:sp>
        <p:nvSpPr>
          <p:cNvPr id="7" name="TextBox 6">
            <a:extLst>
              <a:ext uri="{FF2B5EF4-FFF2-40B4-BE49-F238E27FC236}">
                <a16:creationId xmlns:a16="http://schemas.microsoft.com/office/drawing/2014/main" xmlns="" id="{3E594A97-395C-43FB-9EC2-08B25979839C}"/>
              </a:ext>
            </a:extLst>
          </p:cNvPr>
          <p:cNvSpPr txBox="1"/>
          <p:nvPr/>
        </p:nvSpPr>
        <p:spPr>
          <a:xfrm>
            <a:off x="4838961" y="871365"/>
            <a:ext cx="3817625" cy="4339650"/>
          </a:xfrm>
          <a:prstGeom prst="rect">
            <a:avLst/>
          </a:prstGeom>
          <a:noFill/>
        </p:spPr>
        <p:txBody>
          <a:bodyPr wrap="square" rtlCol="0">
            <a:spAutoFit/>
          </a:bodyPr>
          <a:lstStyle/>
          <a:p>
            <a:r>
              <a:rPr lang="en-US" sz="2000" b="1" u="sng" dirty="0">
                <a:solidFill>
                  <a:srgbClr val="FFC000"/>
                </a:solidFill>
                <a:highlight>
                  <a:srgbClr val="000080"/>
                </a:highlight>
              </a:rPr>
              <a:t>Key Insights from Correlation:</a:t>
            </a:r>
          </a:p>
          <a:p>
            <a:r>
              <a:rPr lang="en-US" sz="1600" dirty="0">
                <a:solidFill>
                  <a:srgbClr val="FFFF00"/>
                </a:solidFill>
                <a:highlight>
                  <a:srgbClr val="000080"/>
                </a:highlight>
              </a:rPr>
              <a:t>➢ From above we can observe that "cnt_ma_rech30", "cnt_ma_rech90", "sumamnt_ma_rech90", "sumamnt_ma_rech30" have more correlation with the Target variable "label". Let’s visualize the feature variable correlation with target variable separately.</a:t>
            </a:r>
          </a:p>
          <a:p>
            <a:endParaRPr lang="en-US" sz="1600" dirty="0">
              <a:solidFill>
                <a:srgbClr val="FFFF00"/>
              </a:solidFill>
              <a:highlight>
                <a:srgbClr val="000080"/>
              </a:highlight>
            </a:endParaRPr>
          </a:p>
          <a:p>
            <a:r>
              <a:rPr lang="en-US" sz="1600" dirty="0">
                <a:solidFill>
                  <a:srgbClr val="FFFF00"/>
                </a:solidFill>
                <a:highlight>
                  <a:srgbClr val="000080"/>
                </a:highlight>
              </a:rPr>
              <a:t>➢ 'daily_decr30', 'daily_decr90', 'rental30', 'rental90', '</a:t>
            </a:r>
            <a:r>
              <a:rPr lang="en-US" sz="1600" dirty="0" err="1">
                <a:solidFill>
                  <a:srgbClr val="FFFF00"/>
                </a:solidFill>
                <a:highlight>
                  <a:srgbClr val="000080"/>
                </a:highlight>
              </a:rPr>
              <a:t>last_rech_amt_ma</a:t>
            </a:r>
            <a:r>
              <a:rPr lang="en-US" sz="1600" dirty="0">
                <a:solidFill>
                  <a:srgbClr val="FFFF00"/>
                </a:solidFill>
                <a:highlight>
                  <a:srgbClr val="000080"/>
                </a:highlight>
              </a:rPr>
              <a:t>', 'cnt_ma_rech30', 'sumamnt_ma_rech90', 'medianamnt_ma_rech90', 'cnt_loans30', 'amnt_loans30', 'amnt_loans90', 'maxamnt_loans90’, have more correlation with each other, which is these variables are dependent on each other.</a:t>
            </a:r>
          </a:p>
        </p:txBody>
      </p:sp>
    </p:spTree>
    <p:extLst>
      <p:ext uri="{BB962C8B-B14F-4D97-AF65-F5344CB8AC3E}">
        <p14:creationId xmlns:p14="http://schemas.microsoft.com/office/powerpoint/2010/main" xmlns="" val="324264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D581B7A-99E1-419B-B609-6D7C64D3565A}"/>
              </a:ext>
            </a:extLst>
          </p:cNvPr>
          <p:cNvSpPr>
            <a:spLocks noGrp="1"/>
          </p:cNvSpPr>
          <p:nvPr>
            <p:ph type="title"/>
          </p:nvPr>
        </p:nvSpPr>
        <p:spPr>
          <a:xfrm>
            <a:off x="440730" y="0"/>
            <a:ext cx="4283975" cy="1042857"/>
          </a:xfrm>
        </p:spPr>
        <p:txBody>
          <a:bodyPr>
            <a:normAutofit fontScale="90000"/>
          </a:bodyPr>
          <a:lstStyle/>
          <a:p>
            <a:r>
              <a:rPr lang="en-US" dirty="0"/>
              <a:t>Correlation only with Target Variable</a:t>
            </a:r>
          </a:p>
        </p:txBody>
      </p:sp>
      <p:sp>
        <p:nvSpPr>
          <p:cNvPr id="6" name="Content Placeholder 5">
            <a:extLst>
              <a:ext uri="{FF2B5EF4-FFF2-40B4-BE49-F238E27FC236}">
                <a16:creationId xmlns:a16="http://schemas.microsoft.com/office/drawing/2014/main" xmlns="" id="{B960485F-E3D2-46C9-B9FE-C9C77600AA40}"/>
              </a:ext>
            </a:extLst>
          </p:cNvPr>
          <p:cNvSpPr>
            <a:spLocks noGrp="1"/>
          </p:cNvSpPr>
          <p:nvPr>
            <p:ph idx="1"/>
          </p:nvPr>
        </p:nvSpPr>
        <p:spPr>
          <a:xfrm>
            <a:off x="4266590" y="1350110"/>
            <a:ext cx="4428446" cy="3359508"/>
          </a:xfrm>
        </p:spPr>
        <p:txBody>
          <a:bodyPr>
            <a:normAutofit/>
          </a:bodyPr>
          <a:lstStyle/>
          <a:p>
            <a:pPr marL="0" indent="0">
              <a:buNone/>
            </a:pPr>
            <a:r>
              <a:rPr lang="en-US" sz="2000" b="1" u="sng" dirty="0"/>
              <a:t>Key Observations:</a:t>
            </a:r>
          </a:p>
          <a:p>
            <a:r>
              <a:rPr lang="en-US" sz="2000" dirty="0"/>
              <a:t>From above we can observe that "cnt_ma_rech30", "cnt_ma_rech90", "sumamnt_ma_rech90", "sumamnt_ma_rech30" have more correlation with the Target variable "label".</a:t>
            </a:r>
          </a:p>
          <a:p>
            <a:r>
              <a:rPr lang="en-US" sz="2000" dirty="0"/>
              <a:t>We have more positive correlated variable than the negative correlated variable.</a:t>
            </a:r>
          </a:p>
        </p:txBody>
      </p:sp>
      <p:sp>
        <p:nvSpPr>
          <p:cNvPr id="4" name="Slide Number Placeholder 3">
            <a:extLst>
              <a:ext uri="{FF2B5EF4-FFF2-40B4-BE49-F238E27FC236}">
                <a16:creationId xmlns:a16="http://schemas.microsoft.com/office/drawing/2014/main" xmlns="" id="{B14A44D5-0EE2-4A0F-BF64-CE3A6A5A9EB0}"/>
              </a:ext>
            </a:extLst>
          </p:cNvPr>
          <p:cNvSpPr>
            <a:spLocks noGrp="1"/>
          </p:cNvSpPr>
          <p:nvPr>
            <p:ph type="sldNum" sz="quarter" idx="12"/>
          </p:nvPr>
        </p:nvSpPr>
        <p:spPr/>
        <p:txBody>
          <a:bodyPr/>
          <a:lstStyle/>
          <a:p>
            <a:fld id="{B82CCC60-E8CD-4174-8B1A-7DF615B22EEF}" type="slidenum">
              <a:rPr lang="en-US" smtClean="0"/>
              <a:pPr/>
              <a:t>17</a:t>
            </a:fld>
            <a:endParaRPr lang="en-US"/>
          </a:p>
        </p:txBody>
      </p:sp>
      <p:pic>
        <p:nvPicPr>
          <p:cNvPr id="8" name="Picture 7">
            <a:extLst>
              <a:ext uri="{FF2B5EF4-FFF2-40B4-BE49-F238E27FC236}">
                <a16:creationId xmlns:a16="http://schemas.microsoft.com/office/drawing/2014/main" xmlns="" id="{E6D7EBA6-02C4-492E-B950-946370D03685}"/>
              </a:ext>
            </a:extLst>
          </p:cNvPr>
          <p:cNvPicPr>
            <a:picLocks noChangeAspect="1"/>
          </p:cNvPicPr>
          <p:nvPr/>
        </p:nvPicPr>
        <p:blipFill>
          <a:blip r:embed="rId2"/>
          <a:stretch>
            <a:fillRect/>
          </a:stretch>
        </p:blipFill>
        <p:spPr>
          <a:xfrm>
            <a:off x="143555" y="1279283"/>
            <a:ext cx="3970330" cy="3487980"/>
          </a:xfrm>
          <a:prstGeom prst="rect">
            <a:avLst/>
          </a:prstGeom>
        </p:spPr>
      </p:pic>
    </p:spTree>
    <p:extLst>
      <p:ext uri="{BB962C8B-B14F-4D97-AF65-F5344CB8AC3E}">
        <p14:creationId xmlns:p14="http://schemas.microsoft.com/office/powerpoint/2010/main" xmlns="" val="767785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2A4621-FFD3-459A-B8EE-DAA41563A82F}"/>
              </a:ext>
            </a:extLst>
          </p:cNvPr>
          <p:cNvSpPr>
            <a:spLocks noGrp="1"/>
          </p:cNvSpPr>
          <p:nvPr>
            <p:ph type="title"/>
          </p:nvPr>
        </p:nvSpPr>
        <p:spPr/>
        <p:txBody>
          <a:bodyPr/>
          <a:lstStyle/>
          <a:p>
            <a:r>
              <a:rPr lang="en-US" dirty="0"/>
              <a:t>Steps and Assumptions.</a:t>
            </a:r>
          </a:p>
        </p:txBody>
      </p:sp>
      <p:sp>
        <p:nvSpPr>
          <p:cNvPr id="3" name="Content Placeholder 2">
            <a:extLst>
              <a:ext uri="{FF2B5EF4-FFF2-40B4-BE49-F238E27FC236}">
                <a16:creationId xmlns:a16="http://schemas.microsoft.com/office/drawing/2014/main" xmlns="" id="{7BBBB8FD-EFE6-4D25-B0B9-996787C0B002}"/>
              </a:ext>
            </a:extLst>
          </p:cNvPr>
          <p:cNvSpPr>
            <a:spLocks noGrp="1"/>
          </p:cNvSpPr>
          <p:nvPr>
            <p:ph idx="1"/>
          </p:nvPr>
        </p:nvSpPr>
        <p:spPr>
          <a:xfrm>
            <a:off x="448966" y="1197405"/>
            <a:ext cx="8246070" cy="3512213"/>
          </a:xfrm>
        </p:spPr>
        <p:txBody>
          <a:bodyPr>
            <a:normAutofit fontScale="47500" lnSpcReduction="20000"/>
          </a:bodyPr>
          <a:lstStyle/>
          <a:p>
            <a:pPr marL="0" indent="0">
              <a:buNone/>
            </a:pPr>
            <a:r>
              <a:rPr lang="en-US" u="sng"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With all the insights taken we have plotted few pre-assumptions which are as follows.</a:t>
            </a:r>
          </a:p>
          <a:p>
            <a:pPr marL="0" indent="0">
              <a:buNone/>
            </a:pPr>
            <a:endPar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a:latin typeface="Yu Gothic UI Semibold" panose="020B0700000000000000" pitchFamily="34" charset="-128"/>
                <a:ea typeface="Yu Gothic UI Semibold" panose="020B0700000000000000" pitchFamily="34" charset="-128"/>
              </a:rPr>
              <a:t>As like said above Label ‘1’ indicates that the loan has been paid i.e., Non- defaulter, while, Label ‘0’ indicates that the loan has not been paid i.e., defaulter.</a:t>
            </a:r>
          </a:p>
          <a:p>
            <a:pPr>
              <a:buFont typeface="Wingdings" panose="05000000000000000000" pitchFamily="2" charset="2"/>
              <a:buChar char="Ø"/>
            </a:pPr>
            <a:endParaRPr lang="en-US"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a:latin typeface="Yu Gothic UI Semibold" panose="020B0700000000000000" pitchFamily="34" charset="-128"/>
                <a:ea typeface="Yu Gothic UI Semibold" panose="020B0700000000000000" pitchFamily="34" charset="-128"/>
              </a:rPr>
              <a:t>daily_dec30, daily_dec90, rental30, rental90, cnt_da_rech30, sumamnt_ma_rech30, cnt_ma_rech90, sumamnt_ma_rech90, medianmarechprebal90, cnt_da_rech90, cnt_loans30, amnt_loans30, amnt_loans90, the above columns have more contributions in 0 that is defaulter, which means that customer have more contributions on above factors end up as defaulter.</a:t>
            </a:r>
          </a:p>
          <a:p>
            <a:pPr>
              <a:buFont typeface="Wingdings" panose="05000000000000000000" pitchFamily="2" charset="2"/>
              <a:buChar char="Ø"/>
            </a:pPr>
            <a:endParaRPr lang="en-US"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err="1">
                <a:latin typeface="Yu Gothic UI Semibold" panose="020B0700000000000000" pitchFamily="34" charset="-128"/>
                <a:ea typeface="Yu Gothic UI Semibold" panose="020B0700000000000000" pitchFamily="34" charset="-128"/>
              </a:rPr>
              <a:t>aon</a:t>
            </a:r>
            <a:r>
              <a:rPr lang="en-US" dirty="0">
                <a:latin typeface="Yu Gothic UI Semibold" panose="020B0700000000000000" pitchFamily="34" charset="-128"/>
                <a:ea typeface="Yu Gothic UI Semibold" panose="020B0700000000000000" pitchFamily="34" charset="-128"/>
              </a:rPr>
              <a:t>, </a:t>
            </a:r>
            <a:r>
              <a:rPr lang="en-US" dirty="0" err="1">
                <a:latin typeface="Yu Gothic UI Semibold" panose="020B0700000000000000" pitchFamily="34" charset="-128"/>
                <a:ea typeface="Yu Gothic UI Semibold" panose="020B0700000000000000" pitchFamily="34" charset="-128"/>
              </a:rPr>
              <a:t>last_rech_date_ma</a:t>
            </a:r>
            <a:r>
              <a:rPr lang="en-US" dirty="0">
                <a:latin typeface="Yu Gothic UI Semibold" panose="020B0700000000000000" pitchFamily="34" charset="-128"/>
                <a:ea typeface="Yu Gothic UI Semibold" panose="020B0700000000000000" pitchFamily="34" charset="-128"/>
              </a:rPr>
              <a:t>, </a:t>
            </a:r>
            <a:r>
              <a:rPr lang="en-US" dirty="0" err="1">
                <a:latin typeface="Yu Gothic UI Semibold" panose="020B0700000000000000" pitchFamily="34" charset="-128"/>
                <a:ea typeface="Yu Gothic UI Semibold" panose="020B0700000000000000" pitchFamily="34" charset="-128"/>
              </a:rPr>
              <a:t>last_rech_date_da</a:t>
            </a:r>
            <a:r>
              <a:rPr lang="en-US" dirty="0">
                <a:latin typeface="Yu Gothic UI Semibold" panose="020B0700000000000000" pitchFamily="34" charset="-128"/>
                <a:ea typeface="Yu Gothic UI Semibold" panose="020B0700000000000000" pitchFamily="34" charset="-128"/>
              </a:rPr>
              <a:t>, fa_ma_rech30, medianmarechprebal30, medianamnt_ma_rech90, cnt_da_rech30, fr_da_rech30, maxamnt_loan30, cnt_loans90 have more contributions in 1. which means that customer have more contributions on above factors end up as not a defaulter.</a:t>
            </a:r>
          </a:p>
          <a:p>
            <a:pPr>
              <a:buFont typeface="Wingdings" panose="05000000000000000000" pitchFamily="2" charset="2"/>
              <a:buChar char="Ø"/>
            </a:pPr>
            <a:endParaRPr lang="en-US"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a:latin typeface="Yu Gothic UI Semibold" panose="020B0700000000000000" pitchFamily="34" charset="-128"/>
                <a:ea typeface="Yu Gothic UI Semibold" panose="020B0700000000000000" pitchFamily="34" charset="-128"/>
              </a:rPr>
              <a:t>payback90, payback30, medianamnt_loans90, fr_da_reach90, medianamnt_ma_reach90, medianamnt_ma_reach30, </a:t>
            </a:r>
            <a:r>
              <a:rPr lang="en-US" dirty="0" err="1">
                <a:latin typeface="Yu Gothic UI Semibold" panose="020B0700000000000000" pitchFamily="34" charset="-128"/>
                <a:ea typeface="Yu Gothic UI Semibold" panose="020B0700000000000000" pitchFamily="34" charset="-128"/>
              </a:rPr>
              <a:t>last_rech_amt_ma</a:t>
            </a:r>
            <a:r>
              <a:rPr lang="en-US" dirty="0">
                <a:latin typeface="Yu Gothic UI Semibold" panose="020B0700000000000000" pitchFamily="34" charset="-128"/>
                <a:ea typeface="Yu Gothic UI Semibold" panose="020B0700000000000000" pitchFamily="34" charset="-128"/>
              </a:rPr>
              <a:t> almost have equal contributions in 0 and 1.</a:t>
            </a:r>
          </a:p>
        </p:txBody>
      </p:sp>
      <p:sp>
        <p:nvSpPr>
          <p:cNvPr id="4" name="Slide Number Placeholder 3">
            <a:extLst>
              <a:ext uri="{FF2B5EF4-FFF2-40B4-BE49-F238E27FC236}">
                <a16:creationId xmlns:a16="http://schemas.microsoft.com/office/drawing/2014/main" xmlns="" id="{6A5C38E4-8422-4D1E-9636-48C97B829554}"/>
              </a:ext>
            </a:extLst>
          </p:cNvPr>
          <p:cNvSpPr>
            <a:spLocks noGrp="1"/>
          </p:cNvSpPr>
          <p:nvPr>
            <p:ph type="sldNum" sz="quarter" idx="12"/>
          </p:nvPr>
        </p:nvSpPr>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xmlns="" val="184215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2EB34-577A-49F1-B4E5-E13F6BFB4C71}"/>
              </a:ext>
            </a:extLst>
          </p:cNvPr>
          <p:cNvSpPr>
            <a:spLocks noGrp="1"/>
          </p:cNvSpPr>
          <p:nvPr>
            <p:ph type="title"/>
          </p:nvPr>
        </p:nvSpPr>
        <p:spPr/>
        <p:txBody>
          <a:bodyPr/>
          <a:lstStyle/>
          <a:p>
            <a:r>
              <a:rPr lang="en-US" dirty="0"/>
              <a:t>Model Dashboard</a:t>
            </a:r>
          </a:p>
        </p:txBody>
      </p:sp>
      <p:sp>
        <p:nvSpPr>
          <p:cNvPr id="3" name="Content Placeholder 2">
            <a:extLst>
              <a:ext uri="{FF2B5EF4-FFF2-40B4-BE49-F238E27FC236}">
                <a16:creationId xmlns:a16="http://schemas.microsoft.com/office/drawing/2014/main" xmlns="" id="{37584F43-4BB7-4D4E-ADD7-8C14D076D689}"/>
              </a:ext>
            </a:extLst>
          </p:cNvPr>
          <p:cNvSpPr>
            <a:spLocks noGrp="1"/>
          </p:cNvSpPr>
          <p:nvPr>
            <p:ph idx="1"/>
          </p:nvPr>
        </p:nvSpPr>
        <p:spPr>
          <a:xfrm>
            <a:off x="448966" y="1350110"/>
            <a:ext cx="3817624" cy="3359508"/>
          </a:xfrm>
        </p:spPr>
        <p:txBody>
          <a:bodyPr/>
          <a:lstStyle/>
          <a:p>
            <a:pPr marL="0" indent="0">
              <a:buNone/>
            </a:pPr>
            <a:r>
              <a:rPr lang="en-US" dirty="0"/>
              <a:t>      We have trained our model based on eight different Classification  algorithm and have shortlisted the best algorithm with metrics as follows.</a:t>
            </a:r>
          </a:p>
        </p:txBody>
      </p:sp>
      <p:sp>
        <p:nvSpPr>
          <p:cNvPr id="4" name="Slide Number Placeholder 3">
            <a:extLst>
              <a:ext uri="{FF2B5EF4-FFF2-40B4-BE49-F238E27FC236}">
                <a16:creationId xmlns:a16="http://schemas.microsoft.com/office/drawing/2014/main" xmlns="" id="{41D1DF2D-360F-4F35-B237-F7DF4236185C}"/>
              </a:ext>
            </a:extLst>
          </p:cNvPr>
          <p:cNvSpPr>
            <a:spLocks noGrp="1"/>
          </p:cNvSpPr>
          <p:nvPr>
            <p:ph type="sldNum" sz="quarter" idx="12"/>
          </p:nvPr>
        </p:nvSpPr>
        <p:spPr/>
        <p:txBody>
          <a:bodyPr/>
          <a:lstStyle/>
          <a:p>
            <a:fld id="{B82CCC60-E8CD-4174-8B1A-7DF615B22EEF}" type="slidenum">
              <a:rPr lang="en-US" smtClean="0"/>
              <a:pPr/>
              <a:t>19</a:t>
            </a:fld>
            <a:endParaRPr lang="en-US"/>
          </a:p>
        </p:txBody>
      </p:sp>
      <p:pic>
        <p:nvPicPr>
          <p:cNvPr id="6" name="Picture 5">
            <a:extLst>
              <a:ext uri="{FF2B5EF4-FFF2-40B4-BE49-F238E27FC236}">
                <a16:creationId xmlns:a16="http://schemas.microsoft.com/office/drawing/2014/main" xmlns="" id="{23D0D33E-3CF8-4A65-BD02-D608166A4F39}"/>
              </a:ext>
            </a:extLst>
          </p:cNvPr>
          <p:cNvPicPr>
            <a:picLocks noChangeAspect="1"/>
          </p:cNvPicPr>
          <p:nvPr/>
        </p:nvPicPr>
        <p:blipFill rotWithShape="1">
          <a:blip r:embed="rId2"/>
          <a:srcRect t="26369" r="50056" b="25287"/>
          <a:stretch/>
        </p:blipFill>
        <p:spPr>
          <a:xfrm>
            <a:off x="4563765" y="1350109"/>
            <a:ext cx="4073238" cy="3206806"/>
          </a:xfrm>
          <a:prstGeom prst="rect">
            <a:avLst/>
          </a:prstGeom>
        </p:spPr>
      </p:pic>
    </p:spTree>
    <p:extLst>
      <p:ext uri="{BB962C8B-B14F-4D97-AF65-F5344CB8AC3E}">
        <p14:creationId xmlns:p14="http://schemas.microsoft.com/office/powerpoint/2010/main" xmlns="" val="27839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Literature</a:t>
            </a:r>
          </a:p>
        </p:txBody>
      </p:sp>
      <p:sp>
        <p:nvSpPr>
          <p:cNvPr id="3" name="Content Placeholder 2"/>
          <p:cNvSpPr>
            <a:spLocks noGrp="1"/>
          </p:cNvSpPr>
          <p:nvPr>
            <p:ph idx="1"/>
          </p:nvPr>
        </p:nvSpPr>
        <p:spPr/>
        <p:txBody>
          <a:bodyPr>
            <a:normAutofit fontScale="70000" lnSpcReduction="20000"/>
          </a:bodyPr>
          <a:lstStyle/>
          <a:p>
            <a:r>
              <a:rPr lang="en-US" dirty="0"/>
              <a:t>This paper provides a systematic assessment of customer behavior and the trend of loan taken Vs loan paid back to the Microfinance Institution (MFI) in Indonesia bases on the above given factors. From our analysis and research done one can understand that depending on what factors customers are ending up on being a defaulter, using this study a Microfinance Institution (MFI) can predict that a customer can be a defaulter or not basis on which Microfinance Institution (MFI) can confer short-term loans.</a:t>
            </a:r>
          </a:p>
          <a:p>
            <a:r>
              <a:rPr lang="en-US" dirty="0"/>
              <a:t>Further our study helps the Micro finance institution to understand, analysis and predict the futuristic behavior of a customer that could help them in further speculation and improvement in selection of customers.</a:t>
            </a:r>
          </a:p>
          <a:p>
            <a:endParaRPr lang="en-US" dirty="0"/>
          </a:p>
        </p:txBody>
      </p:sp>
      <p:sp>
        <p:nvSpPr>
          <p:cNvPr id="4" name="Slide Number Placeholder 3">
            <a:extLst>
              <a:ext uri="{FF2B5EF4-FFF2-40B4-BE49-F238E27FC236}">
                <a16:creationId xmlns:a16="http://schemas.microsoft.com/office/drawing/2014/main" xmlns="" id="{EEAC019E-82A5-4338-9705-064A099CE453}"/>
              </a:ext>
            </a:extLst>
          </p:cNvPr>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xmlns=""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24B3A-4B34-4527-B19C-2E54C39854C3}"/>
              </a:ext>
            </a:extLst>
          </p:cNvPr>
          <p:cNvSpPr>
            <a:spLocks noGrp="1"/>
          </p:cNvSpPr>
          <p:nvPr>
            <p:ph type="title"/>
          </p:nvPr>
        </p:nvSpPr>
        <p:spPr/>
        <p:txBody>
          <a:bodyPr/>
          <a:lstStyle/>
          <a:p>
            <a:r>
              <a:rPr lang="en-US" dirty="0"/>
              <a:t>Model Dashboard</a:t>
            </a:r>
          </a:p>
        </p:txBody>
      </p:sp>
      <p:sp>
        <p:nvSpPr>
          <p:cNvPr id="3" name="Content Placeholder 2">
            <a:extLst>
              <a:ext uri="{FF2B5EF4-FFF2-40B4-BE49-F238E27FC236}">
                <a16:creationId xmlns:a16="http://schemas.microsoft.com/office/drawing/2014/main" xmlns="" id="{CA12DCE5-B864-43E8-8E28-74F48B498E3E}"/>
              </a:ext>
            </a:extLst>
          </p:cNvPr>
          <p:cNvSpPr>
            <a:spLocks noGrp="1"/>
          </p:cNvSpPr>
          <p:nvPr>
            <p:ph idx="1"/>
          </p:nvPr>
        </p:nvSpPr>
        <p:spPr>
          <a:xfrm>
            <a:off x="143554" y="1350110"/>
            <a:ext cx="3664921" cy="3359508"/>
          </a:xfrm>
        </p:spPr>
        <p:txBody>
          <a:bodyPr>
            <a:normAutofit fontScale="92500" lnSpcReduction="20000"/>
          </a:bodyPr>
          <a:lstStyle/>
          <a:p>
            <a:r>
              <a:rPr lang="en-US" dirty="0"/>
              <a:t>From above we see that </a:t>
            </a:r>
            <a:r>
              <a:rPr lang="en-US" dirty="0" err="1"/>
              <a:t>Xg</a:t>
            </a:r>
            <a:r>
              <a:rPr lang="en-US" dirty="0"/>
              <a:t> Boost model have top the chart at F1-Score of 91.7606% and accuracy of 92.2764%. I have further hyper tuned the same </a:t>
            </a:r>
            <a:r>
              <a:rPr lang="en-US" dirty="0" err="1"/>
              <a:t>Xg</a:t>
            </a:r>
            <a:r>
              <a:rPr lang="en-US" dirty="0"/>
              <a:t> Boost model for better performance.</a:t>
            </a:r>
          </a:p>
        </p:txBody>
      </p:sp>
      <p:sp>
        <p:nvSpPr>
          <p:cNvPr id="4" name="Slide Number Placeholder 3">
            <a:extLst>
              <a:ext uri="{FF2B5EF4-FFF2-40B4-BE49-F238E27FC236}">
                <a16:creationId xmlns:a16="http://schemas.microsoft.com/office/drawing/2014/main" xmlns="" id="{98C1658C-5690-4F2F-A7EC-09E5EE7ED4EE}"/>
              </a:ext>
            </a:extLst>
          </p:cNvPr>
          <p:cNvSpPr>
            <a:spLocks noGrp="1"/>
          </p:cNvSpPr>
          <p:nvPr>
            <p:ph type="sldNum" sz="quarter" idx="12"/>
          </p:nvPr>
        </p:nvSpPr>
        <p:spPr/>
        <p:txBody>
          <a:bodyPr/>
          <a:lstStyle/>
          <a:p>
            <a:fld id="{B82CCC60-E8CD-4174-8B1A-7DF615B22EEF}" type="slidenum">
              <a:rPr lang="en-US" smtClean="0"/>
              <a:pPr/>
              <a:t>20</a:t>
            </a:fld>
            <a:endParaRPr lang="en-US"/>
          </a:p>
        </p:txBody>
      </p:sp>
      <p:pic>
        <p:nvPicPr>
          <p:cNvPr id="6" name="Picture 5">
            <a:extLst>
              <a:ext uri="{FF2B5EF4-FFF2-40B4-BE49-F238E27FC236}">
                <a16:creationId xmlns:a16="http://schemas.microsoft.com/office/drawing/2014/main" xmlns="" id="{78F17452-4C60-444B-B70D-8B4C31D56F45}"/>
              </a:ext>
            </a:extLst>
          </p:cNvPr>
          <p:cNvPicPr>
            <a:picLocks noChangeAspect="1"/>
          </p:cNvPicPr>
          <p:nvPr/>
        </p:nvPicPr>
        <p:blipFill>
          <a:blip r:embed="rId2"/>
          <a:stretch>
            <a:fillRect/>
          </a:stretch>
        </p:blipFill>
        <p:spPr>
          <a:xfrm>
            <a:off x="3655770" y="1261939"/>
            <a:ext cx="2747897" cy="3359508"/>
          </a:xfrm>
          <a:prstGeom prst="rect">
            <a:avLst/>
          </a:prstGeom>
        </p:spPr>
      </p:pic>
      <p:pic>
        <p:nvPicPr>
          <p:cNvPr id="8" name="Picture 7">
            <a:extLst>
              <a:ext uri="{FF2B5EF4-FFF2-40B4-BE49-F238E27FC236}">
                <a16:creationId xmlns:a16="http://schemas.microsoft.com/office/drawing/2014/main" xmlns="" id="{9A1E8FBF-EA7C-4855-8449-1573F25BACDC}"/>
              </a:ext>
            </a:extLst>
          </p:cNvPr>
          <p:cNvPicPr>
            <a:picLocks noChangeAspect="1"/>
          </p:cNvPicPr>
          <p:nvPr/>
        </p:nvPicPr>
        <p:blipFill>
          <a:blip r:embed="rId3"/>
          <a:stretch>
            <a:fillRect/>
          </a:stretch>
        </p:blipFill>
        <p:spPr>
          <a:xfrm>
            <a:off x="6167437" y="1228436"/>
            <a:ext cx="2976563" cy="3359507"/>
          </a:xfrm>
          <a:prstGeom prst="rect">
            <a:avLst/>
          </a:prstGeom>
        </p:spPr>
      </p:pic>
    </p:spTree>
    <p:extLst>
      <p:ext uri="{BB962C8B-B14F-4D97-AF65-F5344CB8AC3E}">
        <p14:creationId xmlns:p14="http://schemas.microsoft.com/office/powerpoint/2010/main" xmlns="" val="2093107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05A51-060E-46D1-9893-5ACC71034BD0}"/>
              </a:ext>
            </a:extLst>
          </p:cNvPr>
          <p:cNvSpPr>
            <a:spLocks noGrp="1"/>
          </p:cNvSpPr>
          <p:nvPr>
            <p:ph type="title"/>
          </p:nvPr>
        </p:nvSpPr>
        <p:spPr/>
        <p:txBody>
          <a:bodyPr>
            <a:normAutofit fontScale="90000"/>
          </a:bodyPr>
          <a:lstStyle/>
          <a:p>
            <a:r>
              <a:rPr lang="en-US" dirty="0"/>
              <a:t>Finalized model</a:t>
            </a:r>
            <a:br>
              <a:rPr lang="en-US" dirty="0"/>
            </a:br>
            <a:r>
              <a:rPr lang="en-US" dirty="0"/>
              <a:t>Classification matrix of XG boost</a:t>
            </a:r>
          </a:p>
        </p:txBody>
      </p:sp>
      <p:sp>
        <p:nvSpPr>
          <p:cNvPr id="3" name="Content Placeholder 2">
            <a:extLst>
              <a:ext uri="{FF2B5EF4-FFF2-40B4-BE49-F238E27FC236}">
                <a16:creationId xmlns:a16="http://schemas.microsoft.com/office/drawing/2014/main" xmlns="" id="{09F0874D-50B3-470C-8F98-CD613CD19FFE}"/>
              </a:ext>
            </a:extLst>
          </p:cNvPr>
          <p:cNvSpPr>
            <a:spLocks noGrp="1"/>
          </p:cNvSpPr>
          <p:nvPr>
            <p:ph idx="1"/>
          </p:nvPr>
        </p:nvSpPr>
        <p:spPr>
          <a:xfrm>
            <a:off x="448965" y="3335274"/>
            <a:ext cx="7940659" cy="1374343"/>
          </a:xfrm>
        </p:spPr>
        <p:txBody>
          <a:bodyPr>
            <a:normAutofit fontScale="92500"/>
          </a:bodyPr>
          <a:lstStyle/>
          <a:p>
            <a:pPr marL="0" indent="0">
              <a:buNone/>
            </a:pPr>
            <a:r>
              <a:rPr lang="en-US" dirty="0"/>
              <a:t>From above metrics we can understand how </a:t>
            </a:r>
            <a:r>
              <a:rPr lang="en-US" dirty="0" err="1"/>
              <a:t>Xgboost</a:t>
            </a:r>
            <a:r>
              <a:rPr lang="en-US" dirty="0"/>
              <a:t> model have performed and also overfitting in the model is very minimal since the model have accuracy of 92%.</a:t>
            </a:r>
          </a:p>
        </p:txBody>
      </p:sp>
      <p:sp>
        <p:nvSpPr>
          <p:cNvPr id="4" name="Slide Number Placeholder 3">
            <a:extLst>
              <a:ext uri="{FF2B5EF4-FFF2-40B4-BE49-F238E27FC236}">
                <a16:creationId xmlns:a16="http://schemas.microsoft.com/office/drawing/2014/main" xmlns="" id="{01D83D7E-484A-4478-84CE-7E37709A41EB}"/>
              </a:ext>
            </a:extLst>
          </p:cNvPr>
          <p:cNvSpPr>
            <a:spLocks noGrp="1"/>
          </p:cNvSpPr>
          <p:nvPr>
            <p:ph type="sldNum" sz="quarter" idx="12"/>
          </p:nvPr>
        </p:nvSpPr>
        <p:spPr/>
        <p:txBody>
          <a:bodyPr/>
          <a:lstStyle/>
          <a:p>
            <a:fld id="{B82CCC60-E8CD-4174-8B1A-7DF615B22EEF}" type="slidenum">
              <a:rPr lang="en-US" smtClean="0"/>
              <a:pPr/>
              <a:t>21</a:t>
            </a:fld>
            <a:endParaRPr lang="en-US"/>
          </a:p>
        </p:txBody>
      </p:sp>
      <p:pic>
        <p:nvPicPr>
          <p:cNvPr id="6" name="Picture 5">
            <a:extLst>
              <a:ext uri="{FF2B5EF4-FFF2-40B4-BE49-F238E27FC236}">
                <a16:creationId xmlns:a16="http://schemas.microsoft.com/office/drawing/2014/main" xmlns="" id="{7AEE1179-38DA-416B-81F0-575457EC6C13}"/>
              </a:ext>
            </a:extLst>
          </p:cNvPr>
          <p:cNvPicPr>
            <a:picLocks noChangeAspect="1"/>
          </p:cNvPicPr>
          <p:nvPr/>
        </p:nvPicPr>
        <p:blipFill>
          <a:blip r:embed="rId2"/>
          <a:stretch>
            <a:fillRect/>
          </a:stretch>
        </p:blipFill>
        <p:spPr>
          <a:xfrm>
            <a:off x="52248" y="1197405"/>
            <a:ext cx="8534400" cy="1942172"/>
          </a:xfrm>
          <a:prstGeom prst="rect">
            <a:avLst/>
          </a:prstGeom>
        </p:spPr>
      </p:pic>
    </p:spTree>
    <p:extLst>
      <p:ext uri="{BB962C8B-B14F-4D97-AF65-F5344CB8AC3E}">
        <p14:creationId xmlns:p14="http://schemas.microsoft.com/office/powerpoint/2010/main" xmlns="" val="3065663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574F6-73BB-49D8-B0EE-C0324EC8D70E}"/>
              </a:ext>
            </a:extLst>
          </p:cNvPr>
          <p:cNvSpPr>
            <a:spLocks noGrp="1"/>
          </p:cNvSpPr>
          <p:nvPr>
            <p:ph type="title"/>
          </p:nvPr>
        </p:nvSpPr>
        <p:spPr/>
        <p:txBody>
          <a:bodyPr>
            <a:normAutofit fontScale="90000"/>
          </a:bodyPr>
          <a:lstStyle/>
          <a:p>
            <a:r>
              <a:rPr lang="en-US" dirty="0"/>
              <a:t>Finalized model</a:t>
            </a:r>
            <a:br>
              <a:rPr lang="en-US" dirty="0"/>
            </a:br>
            <a:r>
              <a:rPr lang="en-US" dirty="0"/>
              <a:t>ROC-AUC curve of XG boost</a:t>
            </a:r>
          </a:p>
        </p:txBody>
      </p:sp>
      <p:sp>
        <p:nvSpPr>
          <p:cNvPr id="3" name="Content Placeholder 2">
            <a:extLst>
              <a:ext uri="{FF2B5EF4-FFF2-40B4-BE49-F238E27FC236}">
                <a16:creationId xmlns:a16="http://schemas.microsoft.com/office/drawing/2014/main" xmlns="" id="{6E066556-C8CA-4115-B892-DB46D191F827}"/>
              </a:ext>
            </a:extLst>
          </p:cNvPr>
          <p:cNvSpPr>
            <a:spLocks noGrp="1"/>
          </p:cNvSpPr>
          <p:nvPr>
            <p:ph idx="1"/>
          </p:nvPr>
        </p:nvSpPr>
        <p:spPr>
          <a:xfrm>
            <a:off x="448966" y="1350110"/>
            <a:ext cx="3970329" cy="3359508"/>
          </a:xfrm>
        </p:spPr>
        <p:txBody>
          <a:bodyPr>
            <a:normAutofit fontScale="92500" lnSpcReduction="10000"/>
          </a:bodyPr>
          <a:lstStyle/>
          <a:p>
            <a:r>
              <a:rPr lang="en-US" dirty="0"/>
              <a:t>From above metrics we can understand how </a:t>
            </a:r>
            <a:r>
              <a:rPr lang="en-US" dirty="0" err="1"/>
              <a:t>Xgboost</a:t>
            </a:r>
            <a:r>
              <a:rPr lang="en-US" dirty="0"/>
              <a:t> model have performed and also overfitting in the model is very minimal since the model have accuracy of 92%. We also saw the ROC-AUC curve which</a:t>
            </a:r>
          </a:p>
        </p:txBody>
      </p:sp>
      <p:sp>
        <p:nvSpPr>
          <p:cNvPr id="4" name="Slide Number Placeholder 3">
            <a:extLst>
              <a:ext uri="{FF2B5EF4-FFF2-40B4-BE49-F238E27FC236}">
                <a16:creationId xmlns:a16="http://schemas.microsoft.com/office/drawing/2014/main" xmlns="" id="{A2B8C137-A5AA-4E7F-B433-BF9BE4403B76}"/>
              </a:ext>
            </a:extLst>
          </p:cNvPr>
          <p:cNvSpPr>
            <a:spLocks noGrp="1"/>
          </p:cNvSpPr>
          <p:nvPr>
            <p:ph type="sldNum" sz="quarter" idx="12"/>
          </p:nvPr>
        </p:nvSpPr>
        <p:spPr/>
        <p:txBody>
          <a:bodyPr/>
          <a:lstStyle/>
          <a:p>
            <a:fld id="{B82CCC60-E8CD-4174-8B1A-7DF615B22EEF}" type="slidenum">
              <a:rPr lang="en-US" smtClean="0"/>
              <a:pPr/>
              <a:t>22</a:t>
            </a:fld>
            <a:endParaRPr lang="en-US"/>
          </a:p>
        </p:txBody>
      </p:sp>
      <p:pic>
        <p:nvPicPr>
          <p:cNvPr id="6" name="Picture 5">
            <a:extLst>
              <a:ext uri="{FF2B5EF4-FFF2-40B4-BE49-F238E27FC236}">
                <a16:creationId xmlns:a16="http://schemas.microsoft.com/office/drawing/2014/main" xmlns="" id="{D0BF0B35-031E-4B52-B027-4B29FEE0CBE0}"/>
              </a:ext>
            </a:extLst>
          </p:cNvPr>
          <p:cNvPicPr>
            <a:picLocks noChangeAspect="1"/>
          </p:cNvPicPr>
          <p:nvPr/>
        </p:nvPicPr>
        <p:blipFill>
          <a:blip r:embed="rId2"/>
          <a:stretch>
            <a:fillRect/>
          </a:stretch>
        </p:blipFill>
        <p:spPr>
          <a:xfrm>
            <a:off x="4575923" y="1502814"/>
            <a:ext cx="4424522" cy="2901395"/>
          </a:xfrm>
          <a:prstGeom prst="rect">
            <a:avLst/>
          </a:prstGeom>
        </p:spPr>
      </p:pic>
    </p:spTree>
    <p:extLst>
      <p:ext uri="{BB962C8B-B14F-4D97-AF65-F5344CB8AC3E}">
        <p14:creationId xmlns:p14="http://schemas.microsoft.com/office/powerpoint/2010/main" xmlns="" val="866125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AF0E0-3450-4460-AAF8-7DD6629E7C4E}"/>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Conclusion</a:t>
            </a:r>
            <a:endParaRPr lang="en-US" dirty="0"/>
          </a:p>
        </p:txBody>
      </p:sp>
      <p:sp>
        <p:nvSpPr>
          <p:cNvPr id="3" name="Content Placeholder 2">
            <a:extLst>
              <a:ext uri="{FF2B5EF4-FFF2-40B4-BE49-F238E27FC236}">
                <a16:creationId xmlns:a16="http://schemas.microsoft.com/office/drawing/2014/main" xmlns="" id="{2188834A-1CB0-4BD6-AE11-D396AE2141C7}"/>
              </a:ext>
            </a:extLst>
          </p:cNvPr>
          <p:cNvSpPr>
            <a:spLocks noGrp="1"/>
          </p:cNvSpPr>
          <p:nvPr>
            <p:ph idx="1"/>
          </p:nvPr>
        </p:nvSpPr>
        <p:spPr>
          <a:xfrm>
            <a:off x="296260" y="1070777"/>
            <a:ext cx="8847740" cy="3970330"/>
          </a:xfrm>
        </p:spPr>
        <p:txBody>
          <a:bodyPr>
            <a:normAutofit fontScale="55000" lnSpcReduction="20000"/>
          </a:bodyPr>
          <a:lstStyle/>
          <a:p>
            <a:pPr marL="0" indent="0">
              <a:buNone/>
            </a:pPr>
            <a:r>
              <a:rPr lang="en-US" sz="3300" b="1" u="sng" dirty="0"/>
              <a:t>Key Findings and Conclusions of the Study</a:t>
            </a:r>
          </a:p>
          <a:p>
            <a:r>
              <a:rPr lang="en-US" sz="3300" dirty="0"/>
              <a:t>From our above analysis we understand that which factors are responsible and using which a Microfinance Institution (MFI) can predict that a customer can be a defaulter or not a defaulter basis on which Microfinance Institution (MFI) can give a short-term loan and predictions that could help them in further investment and improvement in selection of customers.</a:t>
            </a:r>
          </a:p>
          <a:p>
            <a:pPr marL="0" indent="0">
              <a:buNone/>
            </a:pPr>
            <a:endParaRPr lang="en-US" sz="3300" dirty="0"/>
          </a:p>
          <a:p>
            <a:pPr marL="0" indent="0">
              <a:buNone/>
            </a:pPr>
            <a:r>
              <a:rPr lang="en-US" sz="3300" b="1" u="sng" dirty="0"/>
              <a:t>Limitations of this work and Scope for Future Work</a:t>
            </a:r>
          </a:p>
          <a:p>
            <a:r>
              <a:rPr lang="en-US" sz="3300" dirty="0"/>
              <a:t>Limitations of the study arise from the use of a single dataset obtained from one company. However, the large number of loans and customers considered and generic applicability of credit scoring for mobile credit suggests that the variables and models investigated are relevant for other business applications. Further work may include the use of demographic information which could be obtained from mobile network operators and consideration of additional pay-as-you-go mobile products</a:t>
            </a:r>
            <a:r>
              <a:rPr lang="en-US" dirty="0"/>
              <a:t>.</a:t>
            </a:r>
          </a:p>
        </p:txBody>
      </p:sp>
      <p:sp>
        <p:nvSpPr>
          <p:cNvPr id="4" name="Slide Number Placeholder 3">
            <a:extLst>
              <a:ext uri="{FF2B5EF4-FFF2-40B4-BE49-F238E27FC236}">
                <a16:creationId xmlns:a16="http://schemas.microsoft.com/office/drawing/2014/main" xmlns="" id="{5766A230-6970-4E9A-908A-9A743458826C}"/>
              </a:ext>
            </a:extLst>
          </p:cNvPr>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xmlns="" val="1334579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B1B28AB-27F0-4E1D-A697-FFFB1CCF4C0F}"/>
              </a:ext>
            </a:extLst>
          </p:cNvPr>
          <p:cNvSpPr>
            <a:spLocks noGrp="1"/>
          </p:cNvSpPr>
          <p:nvPr>
            <p:ph type="ctrTitle"/>
          </p:nvPr>
        </p:nvSpPr>
        <p:spPr>
          <a:xfrm>
            <a:off x="601670" y="1502815"/>
            <a:ext cx="6399212" cy="1373188"/>
          </a:xfrm>
        </p:spPr>
        <p:txBody>
          <a:bodyPr>
            <a:noAutofit/>
          </a:bodyPr>
          <a:lstStyle/>
          <a:p>
            <a:r>
              <a:rPr lang="en-US" sz="6600" dirty="0"/>
              <a:t>THANK YOU</a:t>
            </a:r>
          </a:p>
        </p:txBody>
      </p:sp>
      <p:sp>
        <p:nvSpPr>
          <p:cNvPr id="4" name="Slide Number Placeholder 3">
            <a:extLst>
              <a:ext uri="{FF2B5EF4-FFF2-40B4-BE49-F238E27FC236}">
                <a16:creationId xmlns:a16="http://schemas.microsoft.com/office/drawing/2014/main" xmlns="" id="{7CD386A9-F31C-444F-98B0-141E2B9B471D}"/>
              </a:ext>
            </a:extLst>
          </p:cNvPr>
          <p:cNvSpPr>
            <a:spLocks noGrp="1"/>
          </p:cNvSpPr>
          <p:nvPr>
            <p:ph type="sldNum" sz="quarter" idx="12"/>
          </p:nvPr>
        </p:nvSpPr>
        <p:spPr>
          <a:xfrm>
            <a:off x="6553200" y="4767263"/>
            <a:ext cx="2133600" cy="273844"/>
          </a:xfrm>
        </p:spPr>
        <p:txBody>
          <a:bodyPr/>
          <a:lstStyle/>
          <a:p>
            <a:fld id="{B82CCC60-E8CD-4174-8B1A-7DF615B22EEF}" type="slidenum">
              <a:rPr lang="en-US" smtClean="0"/>
              <a:pPr/>
              <a:t>24</a:t>
            </a:fld>
            <a:endParaRPr lang="en-US"/>
          </a:p>
        </p:txBody>
      </p:sp>
    </p:spTree>
    <p:extLst>
      <p:ext uri="{BB962C8B-B14F-4D97-AF65-F5344CB8AC3E}">
        <p14:creationId xmlns:p14="http://schemas.microsoft.com/office/powerpoint/2010/main" xmlns="" val="15064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u="sng" dirty="0"/>
              <a:t>About Microfinance Institution </a:t>
            </a:r>
          </a:p>
        </p:txBody>
      </p:sp>
      <p:sp>
        <p:nvSpPr>
          <p:cNvPr id="5" name="Content Placeholder 4"/>
          <p:cNvSpPr>
            <a:spLocks noGrp="1"/>
          </p:cNvSpPr>
          <p:nvPr>
            <p:ph idx="1"/>
          </p:nvPr>
        </p:nvSpPr>
        <p:spPr/>
        <p:txBody>
          <a:bodyPr>
            <a:normAutofit fontScale="92500" lnSpcReduction="10000"/>
          </a:bodyPr>
          <a:lstStyle/>
          <a:p>
            <a:pPr marL="0" indent="0" algn="just">
              <a:buNone/>
            </a:pPr>
            <a:r>
              <a:rPr lang="en-US" dirty="0"/>
              <a:t>      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p:txBody>
      </p:sp>
      <p:sp>
        <p:nvSpPr>
          <p:cNvPr id="2" name="Slide Number Placeholder 1">
            <a:extLst>
              <a:ext uri="{FF2B5EF4-FFF2-40B4-BE49-F238E27FC236}">
                <a16:creationId xmlns:a16="http://schemas.microsoft.com/office/drawing/2014/main" xmlns="" id="{2A084002-EA13-4D82-B707-8752479FA6B7}"/>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xmlns=""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Prediction of Micro-Credit Defaulter</a:t>
            </a:r>
          </a:p>
        </p:txBody>
      </p:sp>
      <p:sp>
        <p:nvSpPr>
          <p:cNvPr id="6" name="Content Placeholder 5"/>
          <p:cNvSpPr>
            <a:spLocks noGrp="1"/>
          </p:cNvSpPr>
          <p:nvPr>
            <p:ph sz="half" idx="2"/>
          </p:nvPr>
        </p:nvSpPr>
        <p:spPr>
          <a:xfrm>
            <a:off x="536879" y="1502815"/>
            <a:ext cx="5562171" cy="2901396"/>
          </a:xfrm>
        </p:spPr>
        <p:txBody>
          <a:bodyPr>
            <a:normAutofit/>
          </a:bodyPr>
          <a:lstStyle/>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Problem statement</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EDA steps and visualizations</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Steps and assumptions</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Model dashboard</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Finalized model</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Conclusion</a:t>
            </a:r>
          </a:p>
          <a:p>
            <a:endParaRPr lang="en-US" dirty="0"/>
          </a:p>
        </p:txBody>
      </p:sp>
      <p:sp>
        <p:nvSpPr>
          <p:cNvPr id="13" name="Slide Number Placeholder 12">
            <a:extLst>
              <a:ext uri="{FF2B5EF4-FFF2-40B4-BE49-F238E27FC236}">
                <a16:creationId xmlns:a16="http://schemas.microsoft.com/office/drawing/2014/main" xmlns="" id="{AB64A406-FF09-4EF5-AE98-B83DAA9F6B34}"/>
              </a:ext>
            </a:extLst>
          </p:cNvPr>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xmlns=""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B2FB6-F77F-40F8-81AA-F605060F88C5}"/>
              </a:ext>
            </a:extLst>
          </p:cNvPr>
          <p:cNvSpPr txBox="1"/>
          <p:nvPr/>
        </p:nvSpPr>
        <p:spPr>
          <a:xfrm>
            <a:off x="4100623" y="2441944"/>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xmlns="" id="{6F2B3383-88B3-48BA-BA3B-628A2AC390A0}"/>
              </a:ext>
            </a:extLst>
          </p:cNvPr>
          <p:cNvSpPr txBox="1"/>
          <p:nvPr/>
        </p:nvSpPr>
        <p:spPr>
          <a:xfrm>
            <a:off x="296260" y="1502815"/>
            <a:ext cx="7635250" cy="3046988"/>
          </a:xfrm>
          <a:prstGeom prst="rect">
            <a:avLst/>
          </a:prstGeom>
          <a:noFill/>
        </p:spPr>
        <p:txBody>
          <a:bodyPr wrap="square" rtlCol="0">
            <a:spAutoFit/>
          </a:bodyPr>
          <a:lstStyle/>
          <a:p>
            <a:pPr algn="just"/>
            <a:r>
              <a:rPr lang="en-US" sz="2400" dirty="0">
                <a:latin typeface="Yu Gothic UI Semibold" panose="020B0700000000000000" pitchFamily="34" charset="-128"/>
                <a:ea typeface="Yu Gothic UI Semibold" panose="020B0700000000000000" pitchFamily="34" charset="-128"/>
              </a:rPr>
              <a:t>      Build a model using the best machine learning algorithm which can be used to predict in terms of a probability for each loan transaction, whether the customer will be paying back the loaned amount within 5 days of insurance of loan. In this case, Label ‘1’ indicates that the loan has been paid i.e., Non- defaulter, while, Label ‘0’ indicates that the loan has not been paid i.e., defaulter</a:t>
            </a:r>
          </a:p>
        </p:txBody>
      </p:sp>
      <p:sp>
        <p:nvSpPr>
          <p:cNvPr id="7" name="Title 6">
            <a:extLst>
              <a:ext uri="{FF2B5EF4-FFF2-40B4-BE49-F238E27FC236}">
                <a16:creationId xmlns:a16="http://schemas.microsoft.com/office/drawing/2014/main" xmlns="" id="{945A70F2-FED8-483B-B74B-4F306E6C7294}"/>
              </a:ext>
            </a:extLst>
          </p:cNvPr>
          <p:cNvSpPr>
            <a:spLocks noGrp="1"/>
          </p:cNvSpPr>
          <p:nvPr>
            <p:ph type="title"/>
          </p:nvPr>
        </p:nvSpPr>
        <p:spPr>
          <a:xfrm>
            <a:off x="443023" y="392187"/>
            <a:ext cx="8229600" cy="857250"/>
          </a:xfrm>
        </p:spPr>
        <p:txBody>
          <a:bodyPr>
            <a:normAutofit fontScale="90000"/>
          </a:bodyPr>
          <a:lstStyle/>
          <a:p>
            <a:pPr algn="l"/>
            <a:r>
              <a:rPr lang="en-US" sz="4400" dirty="0">
                <a:solidFill>
                  <a:srgbClr val="FFC000"/>
                </a:solidFill>
                <a:effectLst>
                  <a:outerShdw blurRad="38100" dist="38100" dir="2700000" algn="tl">
                    <a:srgbClr val="000000">
                      <a:alpha val="43137"/>
                    </a:srgbClr>
                  </a:outerShdw>
                </a:effectLst>
                <a:ea typeface="Yu Gothic UI Semibold" panose="020B0700000000000000" pitchFamily="34" charset="-128"/>
              </a:rPr>
              <a:t>Problem statement</a:t>
            </a:r>
            <a:br>
              <a:rPr lang="en-US" sz="4400" dirty="0">
                <a:solidFill>
                  <a:srgbClr val="FFC000"/>
                </a:solidFill>
                <a:effectLst>
                  <a:outerShdw blurRad="38100" dist="38100" dir="2700000" algn="tl">
                    <a:srgbClr val="000000">
                      <a:alpha val="43137"/>
                    </a:srgbClr>
                  </a:outerShdw>
                </a:effectLst>
                <a:ea typeface="Yu Gothic UI Semibold" panose="020B0700000000000000" pitchFamily="34" charset="-128"/>
              </a:rPr>
            </a:br>
            <a:endParaRPr lang="en-US" dirty="0"/>
          </a:p>
        </p:txBody>
      </p:sp>
      <p:sp>
        <p:nvSpPr>
          <p:cNvPr id="6" name="Slide Number Placeholder 5">
            <a:extLst>
              <a:ext uri="{FF2B5EF4-FFF2-40B4-BE49-F238E27FC236}">
                <a16:creationId xmlns:a16="http://schemas.microsoft.com/office/drawing/2014/main" xmlns="" id="{DB7653E1-8A4B-4DF0-A61E-7F3F02F4CC8C}"/>
              </a:ext>
            </a:extLst>
          </p:cNvPr>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xmlns=""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BE105C9-08E3-4909-ACC8-019D3369859F}"/>
              </a:ext>
            </a:extLst>
          </p:cNvPr>
          <p:cNvSpPr>
            <a:spLocks noGrp="1"/>
          </p:cNvSpPr>
          <p:nvPr>
            <p:ph type="title"/>
          </p:nvPr>
        </p:nvSpPr>
        <p:spPr/>
        <p:txBody>
          <a:bodyPr>
            <a:normAutofit fontScale="90000"/>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EDA steps and visualizations</a:t>
            </a:r>
            <a:b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br>
            <a:endParaRPr lang="en-US" dirty="0"/>
          </a:p>
        </p:txBody>
      </p:sp>
      <p:sp>
        <p:nvSpPr>
          <p:cNvPr id="6" name="Content Placeholder 5">
            <a:extLst>
              <a:ext uri="{FF2B5EF4-FFF2-40B4-BE49-F238E27FC236}">
                <a16:creationId xmlns:a16="http://schemas.microsoft.com/office/drawing/2014/main" xmlns="" id="{92A63430-A12D-4E3F-81B3-0A4E8205B1F6}"/>
              </a:ext>
            </a:extLst>
          </p:cNvPr>
          <p:cNvSpPr>
            <a:spLocks noGrp="1"/>
          </p:cNvSpPr>
          <p:nvPr>
            <p:ph idx="1"/>
          </p:nvPr>
        </p:nvSpPr>
        <p:spPr/>
        <p:txBody>
          <a:bodyPr/>
          <a:lstStyle/>
          <a:p>
            <a:r>
              <a:rPr lang="en-US" dirty="0"/>
              <a:t>Deleting the duplicate records.</a:t>
            </a:r>
          </a:p>
          <a:p>
            <a:r>
              <a:rPr lang="en-US" dirty="0"/>
              <a:t>Deleting the irreverent data and columns.</a:t>
            </a:r>
          </a:p>
          <a:p>
            <a:r>
              <a:rPr lang="en-US" dirty="0"/>
              <a:t>Splitting date columns into machine Learning understandable format.</a:t>
            </a:r>
          </a:p>
          <a:p>
            <a:r>
              <a:rPr lang="en-US" dirty="0"/>
              <a:t>Removing Skewness and outliers.</a:t>
            </a:r>
          </a:p>
          <a:p>
            <a:endParaRPr lang="en-US" dirty="0"/>
          </a:p>
        </p:txBody>
      </p:sp>
      <p:sp>
        <p:nvSpPr>
          <p:cNvPr id="4" name="Slide Number Placeholder 3">
            <a:extLst>
              <a:ext uri="{FF2B5EF4-FFF2-40B4-BE49-F238E27FC236}">
                <a16:creationId xmlns:a16="http://schemas.microsoft.com/office/drawing/2014/main" xmlns="" id="{16B8025E-7F56-40B8-99DD-30050C77914D}"/>
              </a:ext>
            </a:extLst>
          </p:cNvPr>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xmlns="" val="58294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40198D6-27A5-4E5A-9A0D-63820055F5ED}"/>
              </a:ext>
            </a:extLst>
          </p:cNvPr>
          <p:cNvSpPr>
            <a:spLocks noGrp="1"/>
          </p:cNvSpPr>
          <p:nvPr>
            <p:ph type="title"/>
          </p:nvPr>
        </p:nvSpPr>
        <p:spPr/>
        <p:txBody>
          <a:bodyPr>
            <a:normAutofit/>
          </a:bodyPr>
          <a:lstStyle/>
          <a:p>
            <a:r>
              <a:rPr lang="en-US" dirty="0"/>
              <a:t>Deleting the duplicate records.</a:t>
            </a:r>
          </a:p>
        </p:txBody>
      </p:sp>
      <p:pic>
        <p:nvPicPr>
          <p:cNvPr id="8" name="Content Placeholder 7">
            <a:extLst>
              <a:ext uri="{FF2B5EF4-FFF2-40B4-BE49-F238E27FC236}">
                <a16:creationId xmlns:a16="http://schemas.microsoft.com/office/drawing/2014/main" xmlns="" id="{980537EE-8132-437D-9692-2A1262A8A992}"/>
              </a:ext>
            </a:extLst>
          </p:cNvPr>
          <p:cNvPicPr>
            <a:picLocks noGrp="1" noChangeAspect="1"/>
          </p:cNvPicPr>
          <p:nvPr>
            <p:ph idx="1"/>
          </p:nvPr>
        </p:nvPicPr>
        <p:blipFill>
          <a:blip r:embed="rId2"/>
          <a:stretch>
            <a:fillRect/>
          </a:stretch>
        </p:blipFill>
        <p:spPr>
          <a:xfrm>
            <a:off x="143555" y="1350110"/>
            <a:ext cx="8245475" cy="931692"/>
          </a:xfrm>
        </p:spPr>
      </p:pic>
      <p:sp>
        <p:nvSpPr>
          <p:cNvPr id="4" name="Slide Number Placeholder 3">
            <a:extLst>
              <a:ext uri="{FF2B5EF4-FFF2-40B4-BE49-F238E27FC236}">
                <a16:creationId xmlns:a16="http://schemas.microsoft.com/office/drawing/2014/main" xmlns="" id="{89B323A6-90E0-4E03-826C-11FC2E630014}"/>
              </a:ext>
            </a:extLst>
          </p:cNvPr>
          <p:cNvSpPr>
            <a:spLocks noGrp="1"/>
          </p:cNvSpPr>
          <p:nvPr>
            <p:ph type="sldNum" sz="quarter" idx="12"/>
          </p:nvPr>
        </p:nvSpPr>
        <p:spPr/>
        <p:txBody>
          <a:bodyPr/>
          <a:lstStyle/>
          <a:p>
            <a:fld id="{B82CCC60-E8CD-4174-8B1A-7DF615B22EEF}" type="slidenum">
              <a:rPr lang="en-US" smtClean="0"/>
              <a:pPr/>
              <a:t>7</a:t>
            </a:fld>
            <a:endParaRPr lang="en-US"/>
          </a:p>
        </p:txBody>
      </p:sp>
      <p:sp>
        <p:nvSpPr>
          <p:cNvPr id="9" name="TextBox 8">
            <a:extLst>
              <a:ext uri="{FF2B5EF4-FFF2-40B4-BE49-F238E27FC236}">
                <a16:creationId xmlns:a16="http://schemas.microsoft.com/office/drawing/2014/main" xmlns="" id="{CA958BCE-3FA8-46C4-83C6-8C50019CCA6C}"/>
              </a:ext>
            </a:extLst>
          </p:cNvPr>
          <p:cNvSpPr txBox="1"/>
          <p:nvPr/>
        </p:nvSpPr>
        <p:spPr>
          <a:xfrm>
            <a:off x="601669" y="3335275"/>
            <a:ext cx="7329245" cy="1015663"/>
          </a:xfrm>
          <a:prstGeom prst="rect">
            <a:avLst/>
          </a:prstGeom>
          <a:noFill/>
        </p:spPr>
        <p:txBody>
          <a:bodyPr wrap="square" rtlCol="0">
            <a:spAutoFit/>
          </a:bodyPr>
          <a:lstStyle/>
          <a:p>
            <a:r>
              <a:rPr lang="en-US" sz="2000" dirty="0"/>
              <a:t>      The first step of EDS started with cleansing the data with removing the duplicate records since duplicate records reduces the performance of the model.</a:t>
            </a:r>
          </a:p>
        </p:txBody>
      </p:sp>
    </p:spTree>
    <p:extLst>
      <p:ext uri="{BB962C8B-B14F-4D97-AF65-F5344CB8AC3E}">
        <p14:creationId xmlns:p14="http://schemas.microsoft.com/office/powerpoint/2010/main" xmlns="" val="132545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89F9DD2-8428-4064-BB0C-1BCDB171B8C3}"/>
              </a:ext>
            </a:extLst>
          </p:cNvPr>
          <p:cNvSpPr>
            <a:spLocks noGrp="1"/>
          </p:cNvSpPr>
          <p:nvPr>
            <p:ph type="title"/>
          </p:nvPr>
        </p:nvSpPr>
        <p:spPr>
          <a:xfrm>
            <a:off x="440730" y="0"/>
            <a:ext cx="5047500" cy="1042857"/>
          </a:xfrm>
        </p:spPr>
        <p:txBody>
          <a:bodyPr>
            <a:normAutofit fontScale="90000"/>
          </a:bodyPr>
          <a:lstStyle/>
          <a:p>
            <a:r>
              <a:rPr lang="en-US" dirty="0"/>
              <a:t>Deleting the irreverent data and columns</a:t>
            </a:r>
          </a:p>
        </p:txBody>
      </p:sp>
      <p:pic>
        <p:nvPicPr>
          <p:cNvPr id="8" name="Content Placeholder 7">
            <a:extLst>
              <a:ext uri="{FF2B5EF4-FFF2-40B4-BE49-F238E27FC236}">
                <a16:creationId xmlns:a16="http://schemas.microsoft.com/office/drawing/2014/main" xmlns="" id="{045CA2A3-95A8-4263-8B75-304BCEE83482}"/>
              </a:ext>
            </a:extLst>
          </p:cNvPr>
          <p:cNvPicPr>
            <a:picLocks noGrp="1" noChangeAspect="1"/>
          </p:cNvPicPr>
          <p:nvPr>
            <p:ph idx="1"/>
          </p:nvPr>
        </p:nvPicPr>
        <p:blipFill>
          <a:blip r:embed="rId2"/>
          <a:stretch>
            <a:fillRect/>
          </a:stretch>
        </p:blipFill>
        <p:spPr>
          <a:xfrm>
            <a:off x="-9150" y="1350110"/>
            <a:ext cx="8245475" cy="327945"/>
          </a:xfrm>
        </p:spPr>
      </p:pic>
      <p:sp>
        <p:nvSpPr>
          <p:cNvPr id="4" name="Slide Number Placeholder 3">
            <a:extLst>
              <a:ext uri="{FF2B5EF4-FFF2-40B4-BE49-F238E27FC236}">
                <a16:creationId xmlns:a16="http://schemas.microsoft.com/office/drawing/2014/main" xmlns="" id="{706E4A05-EC4C-4DC7-9B56-409F2A40921B}"/>
              </a:ext>
            </a:extLst>
          </p:cNvPr>
          <p:cNvSpPr>
            <a:spLocks noGrp="1"/>
          </p:cNvSpPr>
          <p:nvPr>
            <p:ph type="sldNum" sz="quarter" idx="12"/>
          </p:nvPr>
        </p:nvSpPr>
        <p:spPr/>
        <p:txBody>
          <a:bodyPr/>
          <a:lstStyle/>
          <a:p>
            <a:fld id="{B82CCC60-E8CD-4174-8B1A-7DF615B22EEF}" type="slidenum">
              <a:rPr lang="en-US" smtClean="0"/>
              <a:pPr/>
              <a:t>8</a:t>
            </a:fld>
            <a:endParaRPr lang="en-US"/>
          </a:p>
        </p:txBody>
      </p:sp>
      <p:sp>
        <p:nvSpPr>
          <p:cNvPr id="9" name="TextBox 8">
            <a:extLst>
              <a:ext uri="{FF2B5EF4-FFF2-40B4-BE49-F238E27FC236}">
                <a16:creationId xmlns:a16="http://schemas.microsoft.com/office/drawing/2014/main" xmlns="" id="{A548346A-1C22-4AC5-B21D-BF5F954780E4}"/>
              </a:ext>
            </a:extLst>
          </p:cNvPr>
          <p:cNvSpPr txBox="1"/>
          <p:nvPr/>
        </p:nvSpPr>
        <p:spPr>
          <a:xfrm>
            <a:off x="372612" y="1829460"/>
            <a:ext cx="7481949" cy="2554545"/>
          </a:xfrm>
          <a:prstGeom prst="rect">
            <a:avLst/>
          </a:prstGeom>
          <a:noFill/>
        </p:spPr>
        <p:txBody>
          <a:bodyPr wrap="square" rtlCol="0">
            <a:spAutoFit/>
          </a:bodyPr>
          <a:lstStyle/>
          <a:p>
            <a:r>
              <a:rPr lang="en-US" sz="3200" dirty="0">
                <a:solidFill>
                  <a:schemeClr val="accent6">
                    <a:lumMod val="75000"/>
                  </a:schemeClr>
                </a:solidFill>
              </a:rPr>
              <a:t>Identified that ‘</a:t>
            </a:r>
            <a:r>
              <a:rPr lang="en-US" sz="3200" dirty="0" err="1">
                <a:solidFill>
                  <a:schemeClr val="accent6">
                    <a:lumMod val="75000"/>
                  </a:schemeClr>
                </a:solidFill>
              </a:rPr>
              <a:t>msisdn</a:t>
            </a:r>
            <a:r>
              <a:rPr lang="en-US" sz="3200" dirty="0">
                <a:solidFill>
                  <a:schemeClr val="accent6">
                    <a:lumMod val="75000"/>
                  </a:schemeClr>
                </a:solidFill>
              </a:rPr>
              <a:t>’ and ‘</a:t>
            </a:r>
            <a:r>
              <a:rPr lang="en-US" sz="3200" dirty="0" err="1">
                <a:solidFill>
                  <a:schemeClr val="accent6">
                    <a:lumMod val="75000"/>
                  </a:schemeClr>
                </a:solidFill>
              </a:rPr>
              <a:t>pcircle</a:t>
            </a:r>
            <a:r>
              <a:rPr lang="en-US" sz="3200" dirty="0">
                <a:solidFill>
                  <a:schemeClr val="accent6">
                    <a:lumMod val="75000"/>
                  </a:schemeClr>
                </a:solidFill>
              </a:rPr>
              <a:t>’ have unique values and same value respectively for all the columns, so I have dropped these two columns to make the data more predictable</a:t>
            </a:r>
          </a:p>
        </p:txBody>
      </p:sp>
    </p:spTree>
    <p:extLst>
      <p:ext uri="{BB962C8B-B14F-4D97-AF65-F5344CB8AC3E}">
        <p14:creationId xmlns:p14="http://schemas.microsoft.com/office/powerpoint/2010/main" xmlns="" val="255897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68A5FE9-7A96-4DFD-A926-A4E79777456B}"/>
              </a:ext>
            </a:extLst>
          </p:cNvPr>
          <p:cNvSpPr>
            <a:spLocks noGrp="1"/>
          </p:cNvSpPr>
          <p:nvPr>
            <p:ph type="title"/>
          </p:nvPr>
        </p:nvSpPr>
        <p:spPr>
          <a:xfrm>
            <a:off x="440729" y="0"/>
            <a:ext cx="6269141" cy="1042857"/>
          </a:xfrm>
        </p:spPr>
        <p:txBody>
          <a:bodyPr>
            <a:normAutofit fontScale="90000"/>
          </a:bodyPr>
          <a:lstStyle/>
          <a:p>
            <a:r>
              <a:rPr lang="en-US" dirty="0"/>
              <a:t>Splitting Date columns into machine Learning understandable format.</a:t>
            </a:r>
          </a:p>
        </p:txBody>
      </p:sp>
      <p:sp>
        <p:nvSpPr>
          <p:cNvPr id="6" name="Content Placeholder 5">
            <a:extLst>
              <a:ext uri="{FF2B5EF4-FFF2-40B4-BE49-F238E27FC236}">
                <a16:creationId xmlns:a16="http://schemas.microsoft.com/office/drawing/2014/main" xmlns="" id="{F190612D-35F3-440F-BC42-488DED3E322B}"/>
              </a:ext>
            </a:extLst>
          </p:cNvPr>
          <p:cNvSpPr>
            <a:spLocks noGrp="1"/>
          </p:cNvSpPr>
          <p:nvPr>
            <p:ph idx="1"/>
          </p:nvPr>
        </p:nvSpPr>
        <p:spPr>
          <a:xfrm>
            <a:off x="448966" y="2571750"/>
            <a:ext cx="8246070" cy="2137868"/>
          </a:xfrm>
        </p:spPr>
        <p:txBody>
          <a:bodyPr>
            <a:normAutofit lnSpcReduction="10000"/>
          </a:bodyPr>
          <a:lstStyle/>
          <a:p>
            <a:pPr marL="0" indent="0">
              <a:buNone/>
            </a:pPr>
            <a:r>
              <a:rPr lang="en-US" dirty="0"/>
              <a:t>From the given data I have observed that data is taken from year 2016 and mostly of 06th, 07th, 08th months and I have split the ‘</a:t>
            </a:r>
            <a:r>
              <a:rPr lang="en-US" dirty="0" err="1"/>
              <a:t>pdate</a:t>
            </a:r>
            <a:r>
              <a:rPr lang="en-US" dirty="0"/>
              <a:t>’ columns into ‘</a:t>
            </a:r>
            <a:r>
              <a:rPr lang="en-US" dirty="0" err="1"/>
              <a:t>pdate_day</a:t>
            </a:r>
            <a:r>
              <a:rPr lang="en-US" dirty="0"/>
              <a:t>’ and ‘</a:t>
            </a:r>
            <a:r>
              <a:rPr lang="en-US" dirty="0" err="1"/>
              <a:t>pdate_month</a:t>
            </a:r>
            <a:r>
              <a:rPr lang="en-US" dirty="0"/>
              <a:t>’ to reduce the complexity and dropped ‘</a:t>
            </a:r>
            <a:r>
              <a:rPr lang="en-US" dirty="0" err="1"/>
              <a:t>pdate</a:t>
            </a:r>
            <a:r>
              <a:rPr lang="en-US" dirty="0"/>
              <a:t>’.</a:t>
            </a:r>
          </a:p>
        </p:txBody>
      </p:sp>
      <p:sp>
        <p:nvSpPr>
          <p:cNvPr id="4" name="Slide Number Placeholder 3">
            <a:extLst>
              <a:ext uri="{FF2B5EF4-FFF2-40B4-BE49-F238E27FC236}">
                <a16:creationId xmlns:a16="http://schemas.microsoft.com/office/drawing/2014/main" xmlns="" id="{E46E292F-D43A-479C-9818-6B03906BF0C1}"/>
              </a:ext>
            </a:extLst>
          </p:cNvPr>
          <p:cNvSpPr>
            <a:spLocks noGrp="1"/>
          </p:cNvSpPr>
          <p:nvPr>
            <p:ph type="sldNum" sz="quarter" idx="12"/>
          </p:nvPr>
        </p:nvSpPr>
        <p:spPr/>
        <p:txBody>
          <a:bodyPr/>
          <a:lstStyle/>
          <a:p>
            <a:fld id="{B82CCC60-E8CD-4174-8B1A-7DF615B22EEF}" type="slidenum">
              <a:rPr lang="en-US" smtClean="0"/>
              <a:pPr/>
              <a:t>9</a:t>
            </a:fld>
            <a:endParaRPr lang="en-US"/>
          </a:p>
        </p:txBody>
      </p:sp>
      <p:pic>
        <p:nvPicPr>
          <p:cNvPr id="8" name="Picture 7">
            <a:extLst>
              <a:ext uri="{FF2B5EF4-FFF2-40B4-BE49-F238E27FC236}">
                <a16:creationId xmlns:a16="http://schemas.microsoft.com/office/drawing/2014/main" xmlns="" id="{1F087AEB-D049-4553-91EB-5A84226788C9}"/>
              </a:ext>
            </a:extLst>
          </p:cNvPr>
          <p:cNvPicPr>
            <a:picLocks noChangeAspect="1"/>
          </p:cNvPicPr>
          <p:nvPr/>
        </p:nvPicPr>
        <p:blipFill>
          <a:blip r:embed="rId2"/>
          <a:stretch>
            <a:fillRect/>
          </a:stretch>
        </p:blipFill>
        <p:spPr>
          <a:xfrm>
            <a:off x="209550" y="1330591"/>
            <a:ext cx="8477250" cy="1171575"/>
          </a:xfrm>
          <a:prstGeom prst="rect">
            <a:avLst/>
          </a:prstGeom>
        </p:spPr>
      </p:pic>
    </p:spTree>
    <p:extLst>
      <p:ext uri="{BB962C8B-B14F-4D97-AF65-F5344CB8AC3E}">
        <p14:creationId xmlns:p14="http://schemas.microsoft.com/office/powerpoint/2010/main" xmlns="" val="891881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1331</Words>
  <Application>Microsoft Office PowerPoint</Application>
  <PresentationFormat>On-screen Show (16:9)</PresentationFormat>
  <Paragraphs>99</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Machine Learning applied: Prediction of Micro-Credit Defaulter based on data from mobile financial services (MFS)</vt:lpstr>
      <vt:lpstr>Review of Literature</vt:lpstr>
      <vt:lpstr>About Microfinance Institution </vt:lpstr>
      <vt:lpstr>Prediction of Micro-Credit Defaulter</vt:lpstr>
      <vt:lpstr>Problem statement </vt:lpstr>
      <vt:lpstr>EDA steps and visualizations </vt:lpstr>
      <vt:lpstr>Deleting the duplicate records.</vt:lpstr>
      <vt:lpstr>Deleting the irreverent data and columns</vt:lpstr>
      <vt:lpstr>Splitting Date columns into machine Learning understandable format.</vt:lpstr>
      <vt:lpstr>Removing Skewness and outliers.</vt:lpstr>
      <vt:lpstr>Outliers</vt:lpstr>
      <vt:lpstr>Removal of Skewness.</vt:lpstr>
      <vt:lpstr>Visualizations Data insights</vt:lpstr>
      <vt:lpstr>Visualizations Data insights</vt:lpstr>
      <vt:lpstr>Visualizations Data insights</vt:lpstr>
      <vt:lpstr>Correlation Visualizations. </vt:lpstr>
      <vt:lpstr>Correlation only with Target Variable</vt:lpstr>
      <vt:lpstr>Steps and Assumptions.</vt:lpstr>
      <vt:lpstr>Model Dashboard</vt:lpstr>
      <vt:lpstr>Model Dashboard</vt:lpstr>
      <vt:lpstr>Finalized model Classification matrix of XG boost</vt:lpstr>
      <vt:lpstr>Finalized model ROC-AUC curve of XG boost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2022-09-23T05:33:22Z</dcterms:modified>
</cp:coreProperties>
</file>