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  <p:sldMasterId id="2147483794" r:id="rId5"/>
  </p:sldMasterIdLst>
  <p:notesMasterIdLst>
    <p:notesMasterId r:id="rId15"/>
  </p:notesMasterIdLst>
  <p:handoutMasterIdLst>
    <p:handoutMasterId r:id="rId16"/>
  </p:handoutMasterIdLst>
  <p:sldIdLst>
    <p:sldId id="491" r:id="rId6"/>
    <p:sldId id="469" r:id="rId7"/>
    <p:sldId id="472" r:id="rId8"/>
    <p:sldId id="492" r:id="rId9"/>
    <p:sldId id="493" r:id="rId10"/>
    <p:sldId id="494" r:id="rId11"/>
    <p:sldId id="488" r:id="rId12"/>
    <p:sldId id="489" r:id="rId13"/>
    <p:sldId id="481" r:id="rId14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pos="2208" userDrawn="1">
          <p15:clr>
            <a:srgbClr val="A4A3A4"/>
          </p15:clr>
        </p15:guide>
        <p15:guide id="22" orient="horz" pos="291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42" pos="5424" userDrawn="1">
          <p15:clr>
            <a:srgbClr val="A4A3A4"/>
          </p15:clr>
        </p15:guide>
        <p15:guide id="43" orient="horz" pos="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6E00"/>
    <a:srgbClr val="04121B"/>
    <a:srgbClr val="000000"/>
    <a:srgbClr val="124079"/>
    <a:srgbClr val="00008C"/>
    <a:srgbClr val="001EFF"/>
    <a:srgbClr val="00CCFF"/>
    <a:srgbClr val="0E305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B2FB6-0368-445F-88FC-6674A2F7FD10}" v="198" dt="2020-09-06T11:02:35.218"/>
    <p1510:client id="{5C8294AE-2E9E-85C7-8DAA-4590AA52C752}" v="326" dt="2020-09-06T12:16:50.789"/>
    <p1510:client id="{FC3FB788-5B74-1B21-3DA8-1B9314EBDF0D}" v="16" dt="2020-09-06T10:51:34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pos="2208"/>
        <p:guide orient="horz" pos="2916"/>
        <p:guide orient="horz" pos="1644"/>
        <p:guide pos="2880"/>
        <p:guide pos="336"/>
        <p:guide orient="horz" pos="348"/>
        <p:guide pos="5424"/>
        <p:guide orient="horz" pos="4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824B341-A537-41D0-9C5E-E90A67A8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6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E2AE00C7-03E7-4577-B962-8354EB140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76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57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945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21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584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0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27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19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11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7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2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0" r:id="rId3"/>
    <p:sldLayoutId id="2147483793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3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white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98" name="Rectangle 97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C902654B-7208-4B2B-A298-1A28055D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0" t="-593" r="-5250" b="472"/>
          <a:stretch/>
        </p:blipFill>
        <p:spPr>
          <a:xfrm>
            <a:off x="794145" y="4751172"/>
            <a:ext cx="773972" cy="2935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5" y="146132"/>
            <a:ext cx="7391780" cy="387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895" y="3902905"/>
            <a:ext cx="4815590" cy="573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Autofit/>
          </a:bodyPr>
          <a:lstStyle/>
          <a:p>
            <a:pPr algn="l"/>
            <a:r>
              <a:rPr lang="en-US" sz="2400">
                <a:latin typeface="Castellar"/>
              </a:rPr>
              <a:t>MERAKI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59960" y="3977856"/>
            <a:ext cx="2124855" cy="616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>
                <a:solidFill>
                  <a:schemeClr val="accent6"/>
                </a:solidFill>
                <a:latin typeface="Bodoni MT Black" panose="02070A03080606020203" pitchFamily="18" charset="0"/>
              </a:rPr>
              <a:t>TEAM NAME: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8" y="3777750"/>
            <a:ext cx="1228506" cy="1218678"/>
          </a:xfrm>
          <a:prstGeom prst="rect">
            <a:avLst/>
          </a:prstGeom>
        </p:spPr>
      </p:pic>
      <p:pic>
        <p:nvPicPr>
          <p:cNvPr id="3" name="Picture 5" descr="A picture containing outdoor, sunset, sun, orange&#10;&#10;Description automatically generated">
            <a:extLst>
              <a:ext uri="{FF2B5EF4-FFF2-40B4-BE49-F238E27FC236}">
                <a16:creationId xmlns:a16="http://schemas.microsoft.com/office/drawing/2014/main" id="{6A83D39B-0A1E-456F-A814-1109E5D99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117" y="3321803"/>
            <a:ext cx="2743200" cy="16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r>
              <a:rPr lang="en-GB" sz="1600" b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FINANCE PRODUCT RECOMMENDATION BASED ON</a:t>
            </a:r>
            <a:endParaRPr lang="en-US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1600" b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 CUSTOMER PURCHASING POWER</a:t>
            </a:r>
            <a:endParaRPr lang="en-US" sz="1600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52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33398" y="2472952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Technology Stack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2983043"/>
            <a:ext cx="8067675" cy="1651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r>
              <a:rPr lang="en-GB" sz="1800" dirty="0">
                <a:ea typeface="+mn-lt"/>
                <a:cs typeface="+mn-lt"/>
              </a:rPr>
              <a:t>Prediction/Forecasting Model </a:t>
            </a:r>
            <a:endParaRPr lang="en-US" sz="1800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endParaRPr lang="en-GB" sz="1800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r>
              <a:rPr lang="en-GB" sz="1800" dirty="0">
                <a:ea typeface="+mn-lt"/>
                <a:cs typeface="+mn-lt"/>
              </a:rPr>
              <a:t>Dataset/Database</a:t>
            </a:r>
            <a:endParaRPr lang="en-US" sz="1800" dirty="0">
              <a:cs typeface="Calibri"/>
            </a:endParaRPr>
          </a:p>
          <a:p>
            <a:pPr marL="171450" indent="-171450" algn="l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171450" indent="-171450" algn="l">
              <a:buFont typeface="Arial"/>
              <a:buChar char="•"/>
            </a:pPr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Describe your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15040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r>
              <a:rPr lang="en-GB" sz="18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Customer profile data would be fed to a forecasting model, which will recommend a product, and the result will be displayed to the user.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21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/>
              <a:t>Use Cases &amp; Business Value of the solution</a:t>
            </a:r>
            <a:endParaRPr lang="en-US" sz="18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800" dirty="0">
                <a:cs typeface="Calibri" panose="020F0502020204030204"/>
              </a:rPr>
              <a:t>With this system the users can get much relevant recommendation based on their requirement and other historical data.</a:t>
            </a:r>
          </a:p>
          <a:p>
            <a:pPr marL="171450" indent="-171450" algn="l">
              <a:buFont typeface="Arial"/>
              <a:buChar char="•"/>
            </a:pPr>
            <a:endParaRPr lang="en-US" sz="18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800" dirty="0">
                <a:cs typeface="Calibri" panose="020F0502020204030204"/>
              </a:rPr>
              <a:t>The vendors can approach the right audience for their respective product.</a:t>
            </a:r>
          </a:p>
          <a:p>
            <a:pPr marL="171450" indent="-171450" algn="l">
              <a:buFont typeface="Arial"/>
              <a:buChar char="•"/>
            </a:pPr>
            <a:endParaRPr lang="en-US" sz="18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800" dirty="0">
                <a:cs typeface="Calibri" panose="020F0502020204030204"/>
              </a:rPr>
              <a:t>The advertising companies can advertise the relevant people.</a:t>
            </a: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44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/>
              <a:t>Architecture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sz="18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DB330F1-B76B-4815-B94E-9EBA74E2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29" y="1284231"/>
            <a:ext cx="7477542" cy="27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08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/>
              <a:t>Flow Chart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sz="18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6B72A0-CB93-4049-973C-4461A80DF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39" y="879693"/>
            <a:ext cx="6071191" cy="33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74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What was accomplished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/>
              <a:buChar char="•"/>
            </a:pPr>
            <a:endParaRPr lang="en-US" sz="1100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800" dirty="0">
                <a:cs typeface="Calibri" panose="020F0502020204030204"/>
              </a:rPr>
              <a:t>We were able to produce and train 3 models for this use case.</a:t>
            </a:r>
          </a:p>
          <a:p>
            <a:pPr marL="561076" lvl="1" indent="-171450" algn="l">
              <a:buFont typeface="Arial"/>
              <a:buChar char="•"/>
            </a:pPr>
            <a:r>
              <a:rPr lang="en-US" sz="1800" dirty="0">
                <a:cs typeface="Calibri" panose="020F0502020204030204"/>
              </a:rPr>
              <a:t>Extreme Gradient Boosting</a:t>
            </a:r>
          </a:p>
          <a:p>
            <a:pPr marL="561076" lvl="1" indent="-171450" algn="l">
              <a:buFont typeface="Arial"/>
              <a:buChar char="•"/>
            </a:pPr>
            <a:r>
              <a:rPr lang="en-US" sz="1800" dirty="0">
                <a:cs typeface="Calibri" panose="020F0502020204030204"/>
              </a:rPr>
              <a:t>Random Forest Classification</a:t>
            </a:r>
          </a:p>
          <a:p>
            <a:pPr marL="561076" lvl="1" indent="-171450" algn="l">
              <a:buFont typeface="Arial"/>
              <a:buChar char="•"/>
            </a:pPr>
            <a:r>
              <a:rPr lang="en-US" sz="1800" dirty="0">
                <a:cs typeface="Calibri" panose="020F0502020204030204"/>
              </a:rPr>
              <a:t>Logistic Regression</a:t>
            </a:r>
          </a:p>
          <a:p>
            <a:pPr marL="171450" indent="-171450" algn="l">
              <a:buFont typeface="Arial"/>
              <a:buChar char="•"/>
            </a:pPr>
            <a:r>
              <a:rPr lang="en-US" sz="1800" dirty="0">
                <a:cs typeface="Calibri" panose="020F0502020204030204"/>
              </a:rPr>
              <a:t>Along with considerable contribution from our IBM mentor, Srikanth Manne, we were able to build an SPSS model.</a:t>
            </a: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77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Challenges &amp; Learnings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cs typeface="Calibri" panose="020F0502020204030204"/>
              </a:rPr>
              <a:t>Challenges:</a:t>
            </a:r>
            <a:endParaRPr lang="en-US" sz="1800" dirty="0"/>
          </a:p>
          <a:p>
            <a:pPr marL="560705" lvl="1" indent="-171450" algn="l">
              <a:buFont typeface="Arial" panose="020B0604020202020204" pitchFamily="34" charset="0"/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Selecting the appropriate Data Sets</a:t>
            </a: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cs typeface="Calibri" panose="020F0502020204030204"/>
              </a:rPr>
              <a:t>Integrating the components</a:t>
            </a: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cs typeface="Calibri" panose="020F0502020204030204"/>
              </a:rPr>
              <a:t>Deploying the model</a:t>
            </a:r>
          </a:p>
          <a:p>
            <a:pPr marL="560705" lvl="1" indent="-171450" algn="l">
              <a:buFont typeface="Arial" panose="020B0604020202020204" pitchFamily="34" charset="0"/>
              <a:buChar char="•"/>
            </a:pPr>
            <a:endParaRPr lang="en-US" sz="1800" dirty="0">
              <a:cs typeface="Calibri" panose="020F0502020204030204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endParaRPr lang="en-US" sz="1800" dirty="0">
              <a:cs typeface="Calibri" panose="020F0502020204030204"/>
            </a:endParaRPr>
          </a:p>
          <a:p>
            <a:pPr marL="171450" indent="-171450" algn="l">
              <a:buFont typeface="Arial,Sans-Serif" panose="020B0604020202020204" pitchFamily="34" charset="0"/>
              <a:buChar char="•"/>
            </a:pPr>
            <a:r>
              <a:rPr lang="en-US" sz="1800" dirty="0">
                <a:cs typeface="Calibri" panose="020F0502020204030204"/>
              </a:rPr>
              <a:t>Learnings:</a:t>
            </a: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endParaRPr lang="en-US" sz="1800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 sz="1800" dirty="0">
                <a:cs typeface="Calibri" panose="020F0502020204030204"/>
              </a:rPr>
              <a:t>Various data pre-processing cleaning approaches</a:t>
            </a: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 sz="1800" dirty="0">
                <a:cs typeface="Calibri" panose="020F0502020204030204"/>
              </a:rPr>
              <a:t>Got a depth about the prediction models</a:t>
            </a: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 sz="1800" dirty="0">
                <a:cs typeface="Calibri" panose="020F0502020204030204"/>
              </a:rPr>
              <a:t>Experience of handling data sets in huge volumes</a:t>
            </a: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389255" lvl="1" algn="l"/>
            <a:endParaRPr lang="en-US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542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51567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1CE99FAF93E43A9D55D5A970C5896" ma:contentTypeVersion="2" ma:contentTypeDescription="Create a new document." ma:contentTypeScope="" ma:versionID="ae30c1856a3cfe05497c58b7eb8972a5">
  <xsd:schema xmlns:xsd="http://www.w3.org/2001/XMLSchema" xmlns:xs="http://www.w3.org/2001/XMLSchema" xmlns:p="http://schemas.microsoft.com/office/2006/metadata/properties" xmlns:ns2="59adf32a-ef96-4ec2-94c8-876cf435d4ef" targetNamespace="http://schemas.microsoft.com/office/2006/metadata/properties" ma:root="true" ma:fieldsID="cee035c1f458a1f4886de6f247fb42e8" ns2:_="">
    <xsd:import namespace="59adf32a-ef96-4ec2-94c8-876cf435d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f32a-ef96-4ec2-94c8-876cf435d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59adf32a-ef96-4ec2-94c8-876cf435d4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C53222-73F9-443A-86D8-293AD41C2606}">
  <ds:schemaRefs>
    <ds:schemaRef ds:uri="59adf32a-ef96-4ec2-94c8-876cf435d4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190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Arial,Sans-Serif</vt:lpstr>
      <vt:lpstr>Bodoni MT Black</vt:lpstr>
      <vt:lpstr>Calibri</vt:lpstr>
      <vt:lpstr>Calibri Light</vt:lpstr>
      <vt:lpstr>Castellar</vt:lpstr>
      <vt:lpstr>12_Office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Sharma</dc:creator>
  <cp:lastModifiedBy>Chaitanya Pradhan</cp:lastModifiedBy>
  <cp:revision>111</cp:revision>
  <cp:lastPrinted>2015-11-28T12:28:20Z</cp:lastPrinted>
  <dcterms:created xsi:type="dcterms:W3CDTF">2018-05-11T06:04:00Z</dcterms:created>
  <dcterms:modified xsi:type="dcterms:W3CDTF">2020-09-09T18:15:25Z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0x0101007E41CE99FAF93E43A9D55D5A970C5896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