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iH71wCjS3bgUX86UOpRoA==" hashData="C99heeL7Nf+CARVHln8CgmtXb+kgi0PzJR5ohX370k3RG+d08MMw+EUc7TqBzPT3oNWTdBSmC9SZznAEyTiuNQ=="/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75"/>
    <p:restoredTop sz="95673"/>
  </p:normalViewPr>
  <p:slideViewPr>
    <p:cSldViewPr snapToGrid="0">
      <p:cViewPr varScale="1">
        <p:scale>
          <a:sx n="108" d="100"/>
          <a:sy n="108" d="100"/>
        </p:scale>
        <p:origin x="4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2CF71-2A20-7345-BD99-DC2CDB2D5C4E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6CA442-642E-EB4E-A06B-D2D7DA5E257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69119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3B5D3-E062-0D14-93F3-336CB7B7A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0ECB14-1793-609C-3CED-7AD8377DB0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5F3D1-498D-4099-5CF5-6F6C9C15F4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ffectLst/>
              <a:latin typeface="PingFang SC" panose="020B0400000000000000" pitchFamily="34" charset="-122"/>
              <a:ea typeface="PingFang SC" panose="020B0400000000000000" pitchFamily="34" charset="-122"/>
            </a:endParaRPr>
          </a:p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5054D-05A8-B657-D148-89F929B86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5640BC-5FD4-9241-889E-321070F9765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055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ED43D-9034-D9EE-D7C4-9BEE285236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B82F4-46D5-D7A7-7B17-6D763F7EB1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8D663-41ED-F100-DC7D-BFF7A247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CBAA9-9294-4E25-A772-E2D2B2A36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1853-5637-42E0-F393-477C0709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3075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876A6-A1FD-145C-EEF9-D83640CB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C8214D-2CD1-4D34-0FA9-1BF07EE6C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14E2E-368B-AEC8-B1C8-A8304B1C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97AD-8956-4D27-320E-6C07CE960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AD8C8-4F47-4DC9-1D47-53D1F36B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48570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C18CC-3103-0777-B0B0-B691B6891B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441823-F11D-D788-4057-E0C9AE1D7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5824-3C6F-CB68-812A-7B2E889D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DDB03-9748-CF06-D6B8-5A4BA62AE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D88AF-E392-42C6-14A7-1F9F1C3F1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7590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78C74-1438-1FAF-A674-6AF9D8D3A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5617B-8FF3-9691-3421-D82C0AA79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CC24B7-0118-B03B-C4F3-AE74A5C4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C51AA-8934-AE28-E8F1-9A7D90A3B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FD174-9D33-88ED-6DDC-784535409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00130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E5220-EF52-2A44-476C-4584F1B8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CA3E16-5B09-03BE-BFFF-EF789CC00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4D82-F224-5D7B-0526-910EDA3CF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6A6E-2FC6-84B7-9CCF-58AD00BC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9D4E-21EB-63C1-8D64-550DFAA1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720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B5D6D-810F-9508-2B5D-8EF0FA651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A670A7-D30F-5F38-18EC-8298F50B42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ADFA1F-6232-709B-6984-EC223E1628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36FF9-7608-DD04-5904-17CFF6B7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A20CF-E4EC-6E94-1F79-BFA326A7A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B7B3C9-7D5D-56C7-16F0-03E4CAA27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390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5DE5A-DF6F-89F3-41DF-19CEDCAF1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35ABA-5891-AAE4-9B40-AEA676D3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809D9-E75C-0C5B-BB9F-F73C96AA6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9190C-B782-526E-7154-5A02189C9F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05483F-818A-523C-9AB7-62542C1F44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54F69B-2C3D-0546-9388-24D80010F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BB2B8-0147-3B25-D809-364E3E10A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52B2F5-9D50-A8B7-0BE3-C6F34386D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138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EFDD-F1FA-E08C-7233-CF04FBA71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4CCACD-2B12-63AD-C468-2F98BC523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68B081-4CE6-229E-FDD2-CEBB00F47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AA9753-DFE7-BD01-ED0C-3198B198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67070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D90546-3CB2-CAD3-CD77-EE01A647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70DC3-9783-0F94-F784-7EE952729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98C13-95C6-B99C-DCCC-B200D231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5396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63705-ECCB-1A18-8F66-D8BF893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14E6E-BDEC-E06A-4EC2-58C085785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087F38-C086-B71D-76CC-A7E3B629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3DDB3-2DEB-2463-1D2A-6EF1BCA7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F89A36-49F7-0223-DBAF-C177DC59B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D6B6A-D4C2-C02C-8FEA-FEDB911EB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22047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0BD5-32B3-E1D9-3BFF-2B1C608D1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57166B-4194-7C9F-8185-3388C87103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5361F-A59B-AA21-18D9-2DA42CDD5B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0F0D9-0E2E-AC34-66CD-EA5E6775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1C5E62-6F86-CCCC-76BD-E612D9A1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08632B-A564-FC60-F32D-2EF15E8D0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4160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D15D03-278C-F7AE-C72E-90B929C0F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355FC6-F09A-8F81-C61C-F369D9C09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354E6-3442-6C54-8AE5-686A35A835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042B0-12FE-5B47-9496-7A091F5877F0}" type="datetimeFigureOut">
              <a:rPr lang="en-CN" smtClean="0"/>
              <a:t>2025/10/19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F64BE-C4C4-A687-7833-B6578EEA3D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60E47-3F37-A112-A0B0-764472FC1C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100D6-45F4-4546-8E39-87A50A81BEC3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82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30BAB-086B-A515-4B98-0CE0EB6E4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FDFE7-7640-41F2-7E96-A71BF07F8766}"/>
              </a:ext>
            </a:extLst>
          </p:cNvPr>
          <p:cNvSpPr txBox="1"/>
          <p:nvPr/>
        </p:nvSpPr>
        <p:spPr>
          <a:xfrm>
            <a:off x="1" y="90"/>
            <a:ext cx="12191999" cy="1015663"/>
          </a:xfrm>
          <a:prstGeom prst="rect">
            <a:avLst/>
          </a:prstGeom>
          <a:solidFill>
            <a:srgbClr val="00FFFF"/>
          </a:solidFill>
        </p:spPr>
        <p:txBody>
          <a:bodyPr wrap="square" anchor="ctr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FF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ptos Black" panose="020B00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Dust Attenuation Modeling and Fitting </a:t>
            </a:r>
          </a:p>
          <a:p>
            <a:pPr algn="ctr"/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Weixuan</a:t>
            </a:r>
            <a:r>
              <a:rPr lang="zh-CN" altLang="en-US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 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Pan, Yewei Mao   (Department of </a:t>
            </a:r>
            <a:r>
              <a:rPr lang="en-US" altLang="zh-CN" sz="2400" b="1" dirty="0" err="1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Astronomoy</a:t>
            </a:r>
            <a:r>
              <a:rPr lang="en-US" altLang="zh-CN" sz="24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anose="02010800040101010101" pitchFamily="2" charset="-122"/>
                <a:ea typeface="华文隶书" panose="02010800040101010101" pitchFamily="2" charset="-122"/>
                <a:cs typeface="Arial" panose="020B0604020202020204" pitchFamily="34" charset="0"/>
              </a:rPr>
              <a:t>)</a:t>
            </a:r>
            <a:endParaRPr lang="en-US" altLang="zh-CN" sz="20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anose="02010800040101010101" pitchFamily="2" charset="-122"/>
              <a:ea typeface="华文隶书" panose="020108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A42F9DA-3E04-7F7E-39C7-5C88922C1BC2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3998599" y="2628052"/>
            <a:ext cx="7742467" cy="4236645"/>
          </a:xfrm>
          <a:prstGeom prst="rect">
            <a:avLst/>
          </a:prstGeom>
        </p:spPr>
      </p:pic>
      <p:pic>
        <p:nvPicPr>
          <p:cNvPr id="21" name="Picture 12">
            <a:extLst>
              <a:ext uri="{FF2B5EF4-FFF2-40B4-BE49-F238E27FC236}">
                <a16:creationId xmlns:a16="http://schemas.microsoft.com/office/drawing/2014/main" id="{E953F404-FC0E-F3C7-AF52-D1809E1A13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815" y="1145793"/>
            <a:ext cx="2986548" cy="2731312"/>
          </a:xfrm>
          <a:prstGeom prst="rect">
            <a:avLst/>
          </a:prstGeom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8C9932BC-EDF0-45A2-E4B4-C9788E16A1D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2" t="-3610" r="1161" b="-312"/>
          <a:stretch/>
        </p:blipFill>
        <p:spPr>
          <a:xfrm>
            <a:off x="350419" y="4013696"/>
            <a:ext cx="3110943" cy="2826115"/>
          </a:xfrm>
          <a:prstGeom prst="rect">
            <a:avLst/>
          </a:prstGeom>
        </p:spPr>
      </p:pic>
      <p:sp>
        <p:nvSpPr>
          <p:cNvPr id="23" name="TextBox 14">
            <a:extLst>
              <a:ext uri="{FF2B5EF4-FFF2-40B4-BE49-F238E27FC236}">
                <a16:creationId xmlns:a16="http://schemas.microsoft.com/office/drawing/2014/main" id="{28A75858-D97D-692A-4639-B80561E2E6D5}"/>
              </a:ext>
            </a:extLst>
          </p:cNvPr>
          <p:cNvSpPr txBox="1"/>
          <p:nvPr/>
        </p:nvSpPr>
        <p:spPr>
          <a:xfrm rot="1811612">
            <a:off x="1029979" y="2169202"/>
            <a:ext cx="271250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 </a:t>
            </a:r>
            <a:r>
              <a:rPr lang="en-US" altLang="zh-CN" sz="1600" b="1" dirty="0">
                <a:solidFill>
                  <a:srgbClr val="0070C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Curve</a:t>
            </a:r>
            <a:endParaRPr lang="en-CN" sz="1600" b="1" dirty="0">
              <a:solidFill>
                <a:srgbClr val="0070C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24" name="TextBox 14">
            <a:extLst>
              <a:ext uri="{FF2B5EF4-FFF2-40B4-BE49-F238E27FC236}">
                <a16:creationId xmlns:a16="http://schemas.microsoft.com/office/drawing/2014/main" id="{03A166BF-CAB5-B87F-7E2D-4727E4D00F35}"/>
              </a:ext>
            </a:extLst>
          </p:cNvPr>
          <p:cNvSpPr txBox="1"/>
          <p:nvPr/>
        </p:nvSpPr>
        <p:spPr>
          <a:xfrm rot="2413609">
            <a:off x="827439" y="4961823"/>
            <a:ext cx="30776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SSP Spectra with </a:t>
            </a:r>
          </a:p>
          <a:p>
            <a:r>
              <a:rPr lang="en-US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Various Attenuation Amount</a:t>
            </a:r>
            <a:r>
              <a:rPr lang="en-US" altLang="zh-CN" sz="1600" dirty="0">
                <a:solidFill>
                  <a:srgbClr val="00B050"/>
                </a:solidFill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s</a:t>
            </a:r>
            <a:endParaRPr lang="en-CN" sz="1600" b="1" dirty="0">
              <a:solidFill>
                <a:srgbClr val="00B050"/>
              </a:solidFill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09C91A68-A70D-BB6B-1333-78631AFD00C0}"/>
              </a:ext>
            </a:extLst>
          </p:cNvPr>
          <p:cNvCxnSpPr>
            <a:cxnSpLocks/>
          </p:cNvCxnSpPr>
          <p:nvPr/>
        </p:nvCxnSpPr>
        <p:spPr>
          <a:xfrm>
            <a:off x="1905890" y="3066607"/>
            <a:ext cx="0" cy="1405890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14">
            <a:extLst>
              <a:ext uri="{FF2B5EF4-FFF2-40B4-BE49-F238E27FC236}">
                <a16:creationId xmlns:a16="http://schemas.microsoft.com/office/drawing/2014/main" id="{C8196367-2558-9005-E227-D89F94BBF2D2}"/>
              </a:ext>
            </a:extLst>
          </p:cNvPr>
          <p:cNvSpPr txBox="1"/>
          <p:nvPr/>
        </p:nvSpPr>
        <p:spPr>
          <a:xfrm>
            <a:off x="3533538" y="985876"/>
            <a:ext cx="830804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 </a:t>
            </a:r>
            <a:r>
              <a:rPr 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SED Fit for M81 Multi-band Photometric Data 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rlin Sans FB Demi" panose="020E0802020502020306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★</a:t>
            </a:r>
            <a:endParaRPr lang="en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rlin Sans FB Demi" panose="020E0802020502020306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51F60828-4EBD-A222-C09F-0BE3B3BD00E8}"/>
              </a:ext>
            </a:extLst>
          </p:cNvPr>
          <p:cNvCxnSpPr>
            <a:cxnSpLocks/>
          </p:cNvCxnSpPr>
          <p:nvPr/>
        </p:nvCxnSpPr>
        <p:spPr>
          <a:xfrm flipV="1">
            <a:off x="8144427" y="3259868"/>
            <a:ext cx="0" cy="2084804"/>
          </a:xfrm>
          <a:prstGeom prst="straightConnector1">
            <a:avLst/>
          </a:prstGeom>
          <a:ln w="63500">
            <a:solidFill>
              <a:schemeClr val="tx1">
                <a:lumMod val="75000"/>
                <a:lumOff val="25000"/>
              </a:schemeClr>
            </a:solidFill>
            <a:headEnd type="none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对话气泡: 圆角矩形 31">
            <a:extLst>
              <a:ext uri="{FF2B5EF4-FFF2-40B4-BE49-F238E27FC236}">
                <a16:creationId xmlns:a16="http://schemas.microsoft.com/office/drawing/2014/main" id="{67C6B544-48A6-EB10-D8CB-AEDC127782C5}"/>
              </a:ext>
            </a:extLst>
          </p:cNvPr>
          <p:cNvSpPr/>
          <p:nvPr/>
        </p:nvSpPr>
        <p:spPr>
          <a:xfrm>
            <a:off x="6979655" y="1632256"/>
            <a:ext cx="4677210" cy="636348"/>
          </a:xfrm>
          <a:prstGeom prst="wedgeRoundRectCallout">
            <a:avLst>
              <a:gd name="adj1" fmla="val -23151"/>
              <a:gd name="adj2" fmla="val 123886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14">
            <a:extLst>
              <a:ext uri="{FF2B5EF4-FFF2-40B4-BE49-F238E27FC236}">
                <a16:creationId xmlns:a16="http://schemas.microsoft.com/office/drawing/2014/main" id="{926A581E-3694-11D2-457B-FC551DE71335}"/>
              </a:ext>
            </a:extLst>
          </p:cNvPr>
          <p:cNvSpPr txBox="1"/>
          <p:nvPr/>
        </p:nvSpPr>
        <p:spPr>
          <a:xfrm>
            <a:off x="6979655" y="1688820"/>
            <a:ext cx="46772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MW-type </a:t>
            </a:r>
            <a:r>
              <a:rPr lang="en-US" altLang="zh-CN" sz="2800" b="1" dirty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Attenuation Law</a:t>
            </a:r>
            <a:endParaRPr lang="en-CN" sz="2800" b="1" dirty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4" name="对话气泡: 椭圆形 33">
            <a:extLst>
              <a:ext uri="{FF2B5EF4-FFF2-40B4-BE49-F238E27FC236}">
                <a16:creationId xmlns:a16="http://schemas.microsoft.com/office/drawing/2014/main" id="{3070F44E-7E73-7416-E671-BC247DBD1619}"/>
              </a:ext>
            </a:extLst>
          </p:cNvPr>
          <p:cNvSpPr/>
          <p:nvPr/>
        </p:nvSpPr>
        <p:spPr>
          <a:xfrm>
            <a:off x="3827778" y="1492989"/>
            <a:ext cx="3067677" cy="1186650"/>
          </a:xfrm>
          <a:prstGeom prst="wedgeEllipseCallout">
            <a:avLst>
              <a:gd name="adj1" fmla="val 9376"/>
              <a:gd name="adj2" fmla="val 123277"/>
            </a:avLst>
          </a:prstGeom>
          <a:solidFill>
            <a:srgbClr val="66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11CDAAF-5388-C7E5-B629-868DB512CF23}"/>
              </a:ext>
            </a:extLst>
          </p:cNvPr>
          <p:cNvSpPr txBox="1"/>
          <p:nvPr/>
        </p:nvSpPr>
        <p:spPr>
          <a:xfrm>
            <a:off x="3998599" y="1578482"/>
            <a:ext cx="27274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A Bump Feature</a:t>
            </a:r>
          </a:p>
          <a:p>
            <a:pPr algn="ctr"/>
            <a:r>
              <a:rPr lang="en-US" sz="2000" b="1" dirty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ea typeface="SimSun" panose="02010600030101010101" pitchFamily="2" charset="-122"/>
                <a:cs typeface="Aharoni" panose="02010803020104030203" pitchFamily="2" charset="-79"/>
              </a:rPr>
              <a:t> but Weaker than the MW Type</a:t>
            </a:r>
            <a:endParaRPr lang="en-CN" sz="20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  <p:sp>
        <p:nvSpPr>
          <p:cNvPr id="36" name="TextBox 14">
            <a:extLst>
              <a:ext uri="{FF2B5EF4-FFF2-40B4-BE49-F238E27FC236}">
                <a16:creationId xmlns:a16="http://schemas.microsoft.com/office/drawing/2014/main" id="{882E8E12-2BE8-C8A1-1E9E-083B906B7726}"/>
              </a:ext>
            </a:extLst>
          </p:cNvPr>
          <p:cNvSpPr txBox="1"/>
          <p:nvPr/>
        </p:nvSpPr>
        <p:spPr>
          <a:xfrm>
            <a:off x="7915129" y="5468296"/>
            <a:ext cx="34890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The </a:t>
            </a:r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Attenuation Laws </a:t>
            </a:r>
          </a:p>
          <a:p>
            <a:r>
              <a:rPr lang="en-US" altLang="zh-CN" sz="1600" b="1" dirty="0">
                <a:solidFill>
                  <a:srgbClr val="990000"/>
                </a:solidFill>
                <a:latin typeface="Verdana Pro Black" panose="020B0A04030504040204" pitchFamily="34" charset="0"/>
                <a:ea typeface="SimSun" panose="02010600030101010101" pitchFamily="2" charset="-122"/>
                <a:cs typeface="Aharoni" panose="02010803020104030203" pitchFamily="2" charset="-79"/>
              </a:rPr>
              <a:t>Used in Fitting the M81 SED</a:t>
            </a:r>
            <a:endParaRPr lang="en-CN" sz="1600" b="1" dirty="0">
              <a:solidFill>
                <a:srgbClr val="990000"/>
              </a:solidFill>
              <a:latin typeface="Verdana Pro Black" panose="020B0A04030504040204" pitchFamily="34" charset="0"/>
              <a:ea typeface="SimSun" panose="02010600030101010101" pitchFamily="2" charset="-122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78372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56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PingFang SC</vt:lpstr>
      <vt:lpstr>华文隶书</vt:lpstr>
      <vt:lpstr>Aharoni</vt:lpstr>
      <vt:lpstr>Aptos</vt:lpstr>
      <vt:lpstr>Aptos Black</vt:lpstr>
      <vt:lpstr>Aptos Display</vt:lpstr>
      <vt:lpstr>Arial</vt:lpstr>
      <vt:lpstr>Berlin Sans FB Demi</vt:lpstr>
      <vt:lpstr>Verdana Pro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a42360</dc:creator>
  <cp:lastModifiedBy>a42360</cp:lastModifiedBy>
  <cp:revision>8</cp:revision>
  <dcterms:created xsi:type="dcterms:W3CDTF">2025-08-10T22:42:39Z</dcterms:created>
  <dcterms:modified xsi:type="dcterms:W3CDTF">2025-10-19T12:37:23Z</dcterms:modified>
</cp:coreProperties>
</file>