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56"/>
    <p:restoredTop sz="95673"/>
  </p:normalViewPr>
  <p:slideViewPr>
    <p:cSldViewPr snapToGrid="0">
      <p:cViewPr varScale="1">
        <p:scale>
          <a:sx n="100" d="100"/>
          <a:sy n="100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2CF71-2A20-7345-BD99-DC2CDB2D5C4E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CA442-642E-EB4E-A06B-D2D7DA5E25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911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3B5D3-E062-0D14-93F3-336CB7B7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ECB14-1793-609C-3CED-7AD8377DB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5F3D1-498D-4099-5CF5-6F6C9C15F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5054D-05A8-B657-D148-89F929B86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40BC-5FD4-9241-889E-321070F9765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55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D43D-9034-D9EE-D7C4-9BEE2852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82F4-46D5-D7A7-7B17-6D763F7E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D663-41ED-F100-DC7D-BFF7A24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BAA9-9294-4E25-A772-E2D2B2A3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1853-5637-42E0-F393-477C0709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30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76A6-A1FD-145C-EEF9-D83640C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8214D-2CD1-4D34-0FA9-1BF07EE6C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4E2E-368B-AEC8-B1C8-A8304B1C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97AD-8956-4D27-320E-6C07CE96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D8C8-4F47-4DC9-1D47-53D1F36B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85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C18CC-3103-0777-B0B0-B691B6891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1823-F11D-D788-4057-E0C9AE1D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5824-3C6F-CB68-812A-7B2E889D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DB03-9748-CF06-D6B8-5A4BA62A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88AF-E392-42C6-14A7-1F9F1C3F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27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C74-1438-1FAF-A674-6AF9D8D3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617B-8FF3-9691-3421-D82C0AA7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24B7-0118-B03B-C4F3-AE74A5C4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51AA-8934-AE28-E8F1-9A7D90A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D174-9D33-88ED-6DDC-78453540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01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5220-EF52-2A44-476C-4584F1B8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3E16-5B09-03BE-BFFF-EF789CC0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4D82-F224-5D7B-0526-910EDA3C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6A6E-2FC6-84B7-9CCF-58AD00BC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9D4E-21EB-63C1-8D64-550DFAA1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20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5D6D-810F-9508-2B5D-8EF0FA65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70A7-D30F-5F38-18EC-8298F50B4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FA1F-6232-709B-6984-EC223E16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6FF9-7608-DD04-5904-17CFF6B7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20CF-E4EC-6E94-1F79-BFA326A7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B3C9-7D5D-56C7-16F0-03E4CAA2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0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DE5A-DF6F-89F3-41DF-19CEDCA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5ABA-5891-AAE4-9B40-AEA676D3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09D9-E75C-0C5B-BB9F-F73C96AA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9190C-B782-526E-7154-5A02189C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5483F-818A-523C-9AB7-62542C1F4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F69B-2C3D-0546-9388-24D80010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B2B8-0147-3B25-D809-364E3E10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B2F5-9D50-A8B7-0BE3-C6F34386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38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EFDD-F1FA-E08C-7233-CF04FBA7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CACD-2B12-63AD-C468-2F98BC5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B081-4CE6-229E-FDD2-CEBB00F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A9753-DFE7-BD01-ED0C-3198B19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70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0546-3CB2-CAD3-CD77-EE01A647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0DC3-9783-0F94-F784-7EE9527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8C13-95C6-B99C-DCCC-B200D231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396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3705-ECCB-1A18-8F66-D8BF8930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4E6E-BDEC-E06A-4EC2-58C08578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7F38-C086-B71D-76CC-A7E3B629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DDB3-2DEB-2463-1D2A-6EF1BCA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89A36-49F7-0223-DBAF-C177DC59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6B6A-D4C2-C02C-8FEA-FEDB911E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04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0BD5-32B3-E1D9-3BFF-2B1C608D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7166B-4194-7C9F-8185-3388C8710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361F-A59B-AA21-18D9-2DA42CDD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F0D9-0E2E-AC34-66CD-EA5E6775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5E62-6F86-CCCC-76BD-E612D9A1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632B-A564-FC60-F32D-2EF15E8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41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15D03-278C-F7AE-C72E-90B929C0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5FC6-F09A-8F81-C61C-F369D9C0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54E6-3442-6C54-8AE5-686A35A83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64BE-C4C4-A687-7833-B6578EEA3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0E47-3F37-A112-A0B0-764472FC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82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30BAB-086B-A515-4B98-0CE0EB6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FDFE7-7640-41F2-7E96-A71BF07F8766}"/>
              </a:ext>
            </a:extLst>
          </p:cNvPr>
          <p:cNvSpPr txBox="1"/>
          <p:nvPr/>
        </p:nvSpPr>
        <p:spPr>
          <a:xfrm>
            <a:off x="1" y="-92242"/>
            <a:ext cx="12191999" cy="12003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ysClr val="windowText" lastClr="000000"/>
                </a:solidFill>
                <a:latin typeface="Aptos Black" panose="020B00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Dust Attenuation Modeling and Fitting </a:t>
            </a:r>
          </a:p>
          <a:p>
            <a:pPr algn="ctr"/>
            <a:r>
              <a:rPr lang="en-US" altLang="zh-CN" b="1" dirty="0" err="1">
                <a:solidFill>
                  <a:sysClr val="windowText" lastClr="000000"/>
                </a:solidFill>
                <a:ea typeface="华文隶书" panose="02010800040101010101" pitchFamily="2" charset="-122"/>
                <a:cs typeface="Arial" panose="020B0604020202020204" pitchFamily="34" charset="0"/>
              </a:rPr>
              <a:t>Weixuan</a:t>
            </a:r>
            <a:r>
              <a:rPr lang="zh-CN" altLang="en-US" b="1" dirty="0">
                <a:solidFill>
                  <a:sysClr val="windowText" lastClr="000000"/>
                </a:solidFill>
                <a:ea typeface="华文隶书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ysClr val="windowText" lastClr="000000"/>
                </a:solidFill>
                <a:ea typeface="华文隶书" panose="02010800040101010101" pitchFamily="2" charset="-122"/>
                <a:cs typeface="Arial" panose="020B0604020202020204" pitchFamily="34" charset="0"/>
              </a:rPr>
              <a:t>Pan, Yewei Mao*   </a:t>
            </a:r>
          </a:p>
          <a:p>
            <a:pPr algn="ctr"/>
            <a:r>
              <a:rPr lang="en-US" altLang="zh-CN" b="1" dirty="0">
                <a:solidFill>
                  <a:sysClr val="windowText" lastClr="000000"/>
                </a:solidFill>
                <a:ea typeface="华文隶书" panose="02010800040101010101" pitchFamily="2" charset="-122"/>
                <a:cs typeface="Arial" panose="020B0604020202020204" pitchFamily="34" charset="0"/>
              </a:rPr>
              <a:t>Department of Astronomy, School of Physics and Materials Science, Guangzhou University</a:t>
            </a:r>
            <a:endParaRPr lang="en-US" altLang="zh-CN" sz="1600" b="1" dirty="0">
              <a:solidFill>
                <a:sysClr val="windowText" lastClr="000000"/>
              </a:solidFill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2F9DA-3E04-7F7E-39C7-5C88922C1BC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034199" y="2621355"/>
            <a:ext cx="7742467" cy="4236645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E953F404-FC0E-F3C7-AF52-D1809E1A1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15" y="1145793"/>
            <a:ext cx="2986548" cy="2731312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8C9932BC-EDF0-45A2-E4B4-C9788E16A1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" t="-3610" r="1161" b="-312"/>
          <a:stretch/>
        </p:blipFill>
        <p:spPr>
          <a:xfrm>
            <a:off x="350419" y="4013696"/>
            <a:ext cx="3110943" cy="2826115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28A75858-D97D-692A-4639-B80561E2E6D5}"/>
              </a:ext>
            </a:extLst>
          </p:cNvPr>
          <p:cNvSpPr txBox="1"/>
          <p:nvPr/>
        </p:nvSpPr>
        <p:spPr>
          <a:xfrm rot="1811612">
            <a:off x="1029979" y="2169202"/>
            <a:ext cx="271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 </a:t>
            </a:r>
            <a:r>
              <a:rPr lang="en-US" altLang="zh-CN" sz="1600" b="1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Curve</a:t>
            </a:r>
            <a:endParaRPr lang="en-CN" sz="1600" b="1" dirty="0">
              <a:solidFill>
                <a:srgbClr val="0070C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03A166BF-CAB5-B87F-7E2D-4727E4D00F35}"/>
              </a:ext>
            </a:extLst>
          </p:cNvPr>
          <p:cNvSpPr txBox="1"/>
          <p:nvPr/>
        </p:nvSpPr>
        <p:spPr>
          <a:xfrm rot="2413609">
            <a:off x="827439" y="4961823"/>
            <a:ext cx="3077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SSP Spectra with </a:t>
            </a:r>
          </a:p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Various Attenuation Amount</a:t>
            </a:r>
            <a:r>
              <a:rPr lang="en-US" altLang="zh-CN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</a:t>
            </a:r>
            <a:endParaRPr lang="en-CN" sz="1600" b="1" dirty="0">
              <a:solidFill>
                <a:srgbClr val="00B05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C91A68-A70D-BB6B-1333-78631AFD00C0}"/>
              </a:ext>
            </a:extLst>
          </p:cNvPr>
          <p:cNvCxnSpPr>
            <a:cxnSpLocks/>
          </p:cNvCxnSpPr>
          <p:nvPr/>
        </p:nvCxnSpPr>
        <p:spPr>
          <a:xfrm>
            <a:off x="1905890" y="3066607"/>
            <a:ext cx="0" cy="140589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">
            <a:extLst>
              <a:ext uri="{FF2B5EF4-FFF2-40B4-BE49-F238E27FC236}">
                <a16:creationId xmlns:a16="http://schemas.microsoft.com/office/drawing/2014/main" id="{C8196367-2558-9005-E227-D89F94BBF2D2}"/>
              </a:ext>
            </a:extLst>
          </p:cNvPr>
          <p:cNvSpPr txBox="1"/>
          <p:nvPr/>
        </p:nvSpPr>
        <p:spPr>
          <a:xfrm>
            <a:off x="3615074" y="1028617"/>
            <a:ext cx="8308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 </a:t>
            </a:r>
            <a:r>
              <a:rPr lang="en-US" sz="2800" b="1" dirty="0">
                <a:solidFill>
                  <a:srgbClr val="0070C0"/>
                </a:solidFill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SED Fit for M81 Multi-band Photometric Data </a:t>
            </a:r>
            <a:r>
              <a:rPr lang="zh-CN" altLang="en-US" sz="2800" b="1" dirty="0">
                <a:solidFill>
                  <a:srgbClr val="0070C0"/>
                </a:solidFill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</a:t>
            </a:r>
            <a:endParaRPr lang="en-CN" sz="2800" b="1" dirty="0">
              <a:solidFill>
                <a:srgbClr val="0070C0"/>
              </a:solidFill>
              <a:latin typeface="Berlin Sans FB Demi" panose="020E0802020502020306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F60828-4EBD-A222-C09F-0BE3B3BD00E8}"/>
              </a:ext>
            </a:extLst>
          </p:cNvPr>
          <p:cNvCxnSpPr>
            <a:cxnSpLocks/>
          </p:cNvCxnSpPr>
          <p:nvPr/>
        </p:nvCxnSpPr>
        <p:spPr>
          <a:xfrm flipV="1">
            <a:off x="8180027" y="3253171"/>
            <a:ext cx="0" cy="2084804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67C6B544-48A6-EB10-D8CB-AEDC127782C5}"/>
              </a:ext>
            </a:extLst>
          </p:cNvPr>
          <p:cNvSpPr/>
          <p:nvPr/>
        </p:nvSpPr>
        <p:spPr>
          <a:xfrm>
            <a:off x="7015255" y="1625559"/>
            <a:ext cx="4677210" cy="636348"/>
          </a:xfrm>
          <a:prstGeom prst="wedgeRoundRectCallout">
            <a:avLst>
              <a:gd name="adj1" fmla="val -23151"/>
              <a:gd name="adj2" fmla="val 12388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926A581E-3694-11D2-457B-FC551DE71335}"/>
              </a:ext>
            </a:extLst>
          </p:cNvPr>
          <p:cNvSpPr txBox="1"/>
          <p:nvPr/>
        </p:nvSpPr>
        <p:spPr>
          <a:xfrm>
            <a:off x="7015255" y="1682123"/>
            <a:ext cx="4677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MW-type </a:t>
            </a:r>
            <a:r>
              <a:rPr lang="en-US" altLang="zh-CN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Law</a:t>
            </a:r>
            <a:endParaRPr lang="en-CN" sz="28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3070F44E-7E73-7416-E671-BC247DBD1619}"/>
              </a:ext>
            </a:extLst>
          </p:cNvPr>
          <p:cNvSpPr/>
          <p:nvPr/>
        </p:nvSpPr>
        <p:spPr>
          <a:xfrm>
            <a:off x="3863378" y="1486292"/>
            <a:ext cx="3067677" cy="1186650"/>
          </a:xfrm>
          <a:prstGeom prst="wedgeEllipseCallout">
            <a:avLst>
              <a:gd name="adj1" fmla="val 9376"/>
              <a:gd name="adj2" fmla="val 123277"/>
            </a:avLst>
          </a:prstGeom>
          <a:solidFill>
            <a:srgbClr val="66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11CDAAF-5388-C7E5-B629-868DB512CF23}"/>
              </a:ext>
            </a:extLst>
          </p:cNvPr>
          <p:cNvSpPr txBox="1"/>
          <p:nvPr/>
        </p:nvSpPr>
        <p:spPr>
          <a:xfrm>
            <a:off x="4034199" y="1571785"/>
            <a:ext cx="2727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 Bump Feature</a:t>
            </a:r>
          </a:p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 but Weaker than the MW Type</a:t>
            </a:r>
            <a:endParaRPr lang="en-CN" sz="20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882E8E12-2BE8-C8A1-1E9E-083B906B7726}"/>
              </a:ext>
            </a:extLst>
          </p:cNvPr>
          <p:cNvSpPr txBox="1"/>
          <p:nvPr/>
        </p:nvSpPr>
        <p:spPr>
          <a:xfrm>
            <a:off x="7950729" y="5461599"/>
            <a:ext cx="3489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The </a:t>
            </a:r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Attenuation Laws </a:t>
            </a:r>
          </a:p>
          <a:p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Used in Fitting the M81 SED</a:t>
            </a:r>
            <a:endParaRPr lang="en-CN" sz="1600" b="1" dirty="0">
              <a:solidFill>
                <a:srgbClr val="990000"/>
              </a:solidFill>
              <a:latin typeface="Verdana Pro Black" panose="020B0A04030504040204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5" name="Picture 4" descr="A red circle with green and yellow text&#10;&#10;AI-generated content may be incorrect.">
            <a:extLst>
              <a:ext uri="{FF2B5EF4-FFF2-40B4-BE49-F238E27FC236}">
                <a16:creationId xmlns:a16="http://schemas.microsoft.com/office/drawing/2014/main" id="{26A3472A-EE28-45DE-8F80-AA7B7E1A6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023"/>
            <a:ext cx="1173889" cy="1173889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509D4-4F7B-0BA5-D7CB-D35CA12EF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4891" y="-92242"/>
            <a:ext cx="1187108" cy="11871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783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PingFang SC</vt:lpstr>
      <vt:lpstr>华文隶书</vt:lpstr>
      <vt:lpstr>Aharoni</vt:lpstr>
      <vt:lpstr>Aptos</vt:lpstr>
      <vt:lpstr>Aptos Black</vt:lpstr>
      <vt:lpstr>Aptos Display</vt:lpstr>
      <vt:lpstr>Arial</vt:lpstr>
      <vt:lpstr>Berlin Sans FB Demi</vt:lpstr>
      <vt:lpstr>Verdana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a42360</dc:creator>
  <cp:lastModifiedBy>a42360</cp:lastModifiedBy>
  <cp:revision>12</cp:revision>
  <dcterms:created xsi:type="dcterms:W3CDTF">2025-08-10T22:42:39Z</dcterms:created>
  <dcterms:modified xsi:type="dcterms:W3CDTF">2025-10-20T08:29:57Z</dcterms:modified>
</cp:coreProperties>
</file>