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141" saveSubsetFonts="1">
  <p:sldMasterIdLst>
    <p:sldMasterId id="2147483672" r:id="rId1"/>
  </p:sldMasterIdLst>
  <p:sldIdLst>
    <p:sldId id="258" r:id="rId2"/>
    <p:sldId id="256" r:id="rId3"/>
    <p:sldId id="257" r:id="rId4"/>
    <p:sldId id="260" r:id="rId5"/>
    <p:sldId id="259" r:id="rId6"/>
    <p:sldId id="263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3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0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0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A182-306C-4C8F-8B6B-980AD629C1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1AE1-64BC-4ECC-9BA2-1AEF303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A78F5E-6522-4A1A-BE12-7BAC3FFB9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"/>
            <a:ext cx="6858000" cy="9837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3B8360-41B4-4B86-966C-D12386B8DD52}"/>
              </a:ext>
            </a:extLst>
          </p:cNvPr>
          <p:cNvSpPr/>
          <p:nvPr/>
        </p:nvSpPr>
        <p:spPr>
          <a:xfrm>
            <a:off x="1079500" y="2119050"/>
            <a:ext cx="4699000" cy="184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E89DD6-A266-4543-9FFB-CB6B6A2C34B0}"/>
              </a:ext>
            </a:extLst>
          </p:cNvPr>
          <p:cNvSpPr/>
          <p:nvPr/>
        </p:nvSpPr>
        <p:spPr>
          <a:xfrm>
            <a:off x="203200" y="9000"/>
            <a:ext cx="6502400" cy="1066800"/>
          </a:xfrm>
          <a:prstGeom prst="rect">
            <a:avLst/>
          </a:prstGeom>
          <a:solidFill>
            <a:srgbClr val="CB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3C8E4E-DB5F-43CE-9492-AD389C2D3FC7}"/>
              </a:ext>
            </a:extLst>
          </p:cNvPr>
          <p:cNvSpPr/>
          <p:nvPr/>
        </p:nvSpPr>
        <p:spPr>
          <a:xfrm>
            <a:off x="2082800" y="7912100"/>
            <a:ext cx="4660900" cy="184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6A166-838A-44BD-86DD-B2FCAD43F0C6}"/>
              </a:ext>
            </a:extLst>
          </p:cNvPr>
          <p:cNvSpPr txBox="1"/>
          <p:nvPr/>
        </p:nvSpPr>
        <p:spPr>
          <a:xfrm>
            <a:off x="1447800" y="2270359"/>
            <a:ext cx="412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KITRI CarPool</a:t>
            </a:r>
            <a:endParaRPr lang="ko-KR" altLang="en-US" sz="5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12469-E7C6-44E5-8967-17E614852B7B}"/>
              </a:ext>
            </a:extLst>
          </p:cNvPr>
          <p:cNvSpPr txBox="1"/>
          <p:nvPr/>
        </p:nvSpPr>
        <p:spPr>
          <a:xfrm>
            <a:off x="4730750" y="89789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Project 3 Team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80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E1C1A9-8D25-4875-A127-5A46A275DFE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" y="0"/>
            <a:ext cx="6857332" cy="9901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C07200-236B-440F-8BC0-D0AD9801E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26"/>
          <a:stretch/>
        </p:blipFill>
        <p:spPr>
          <a:xfrm>
            <a:off x="0" y="2132693"/>
            <a:ext cx="6858000" cy="26549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ECFCDB-F12A-4489-BB16-4579E3E55993}"/>
              </a:ext>
            </a:extLst>
          </p:cNvPr>
          <p:cNvSpPr/>
          <p:nvPr/>
        </p:nvSpPr>
        <p:spPr>
          <a:xfrm>
            <a:off x="111125" y="0"/>
            <a:ext cx="123825" cy="1346200"/>
          </a:xfrm>
          <a:prstGeom prst="rect">
            <a:avLst/>
          </a:prstGeom>
          <a:solidFill>
            <a:srgbClr val="003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03C26-D9DF-4459-9346-3CBE2D17EBE5}"/>
              </a:ext>
            </a:extLst>
          </p:cNvPr>
          <p:cNvSpPr/>
          <p:nvPr/>
        </p:nvSpPr>
        <p:spPr>
          <a:xfrm>
            <a:off x="0" y="0"/>
            <a:ext cx="122400" cy="9906000"/>
          </a:xfrm>
          <a:prstGeom prst="rect">
            <a:avLst/>
          </a:prstGeom>
          <a:solidFill>
            <a:srgbClr val="00366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E47B4-6A9A-4A73-832D-13ACF9F42D72}"/>
              </a:ext>
            </a:extLst>
          </p:cNvPr>
          <p:cNvSpPr txBox="1"/>
          <p:nvPr/>
        </p:nvSpPr>
        <p:spPr>
          <a:xfrm>
            <a:off x="841803" y="3314588"/>
            <a:ext cx="155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3600" b="1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개요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5037100-B1BA-48C1-BE97-09F6B664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26" y="2884899"/>
            <a:ext cx="896079" cy="129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8800">
                <a:gradFill>
                  <a:gsLst>
                    <a:gs pos="0">
                      <a:srgbClr val="D00F37"/>
                    </a:gs>
                    <a:gs pos="100000">
                      <a:srgbClr val="D00F37"/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defTabSz="108267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6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3CA"/>
                    </a:gs>
                    <a:gs pos="100000">
                      <a:srgbClr val="005496"/>
                    </a:gs>
                  </a:gsLst>
                  <a:lin ang="5400000" scaled="0"/>
                </a:gra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</a:t>
            </a:r>
            <a:endParaRPr kumimoji="0" lang="ko-KR" altLang="en-US" sz="776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0083CA"/>
                  </a:gs>
                  <a:gs pos="100000">
                    <a:srgbClr val="005496"/>
                  </a:gs>
                </a:gsLst>
                <a:lin ang="5400000" scaled="0"/>
              </a:gra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513A7E-3594-484F-A817-32115A95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 b="68148"/>
          <a:stretch/>
        </p:blipFill>
        <p:spPr>
          <a:xfrm>
            <a:off x="0" y="-12193"/>
            <a:ext cx="6858000" cy="73355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376337A5-CC44-4083-A4F0-ADA7F095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36" y="9639450"/>
            <a:ext cx="75341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50" b="0" i="1">
                <a:latin typeface="Cambria Math" panose="02040503050406030204" pitchFamily="18" charset="0"/>
                <a:ea typeface="Rix모던고딕 M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5pPr>
            <a:lvl6pPr>
              <a:defRPr kumimoji="1" b="1">
                <a:latin typeface="굴림" charset="-127"/>
                <a:ea typeface="굴림" charset="-127"/>
              </a:defRPr>
            </a:lvl6pPr>
            <a:lvl7pPr>
              <a:defRPr kumimoji="1" b="1">
                <a:latin typeface="굴림" charset="-127"/>
                <a:ea typeface="굴림" charset="-127"/>
              </a:defRPr>
            </a:lvl7pPr>
            <a:lvl8pPr>
              <a:defRPr kumimoji="1" b="1">
                <a:latin typeface="굴림" charset="-127"/>
                <a:ea typeface="굴림" charset="-127"/>
              </a:defRPr>
            </a:lvl8pPr>
            <a:lvl9pPr>
              <a:defRPr kumimoji="1" b="1">
                <a:latin typeface="굴림" charset="-127"/>
                <a:ea typeface="굴림" charset="-127"/>
              </a:defRPr>
            </a:lvl9pPr>
          </a:lstStyle>
          <a:p>
            <a:pPr lvl="0"/>
            <a:r>
              <a:rPr lang="en-US" altLang="ko-KR" i="0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4E562-E808-4D9F-9F12-7C01776DA3F2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32656-094C-471F-B9AD-768B04550FFA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25B7433-7C69-47DB-B1C9-A191A98B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536" y="246047"/>
            <a:ext cx="1560784" cy="200055"/>
          </a:xfrm>
          <a:prstGeom prst="rect">
            <a:avLst/>
          </a:prstGeom>
          <a:solidFill>
            <a:srgbClr val="302039">
              <a:alpha val="10000"/>
            </a:srgbClr>
          </a:solidFill>
          <a:ln>
            <a:noFill/>
          </a:ln>
          <a:extLst/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700" b="0" spc="-70" baseline="0">
                <a:gradFill>
                  <a:gsLst>
                    <a:gs pos="271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Ⅰ.</a:t>
            </a:r>
            <a:r>
              <a:rPr lang="ko-KR" altLang="en-US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개요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E7C0E786-9143-423E-B9EB-F997025781A9}"/>
              </a:ext>
            </a:extLst>
          </p:cNvPr>
          <p:cNvSpPr txBox="1">
            <a:spLocks/>
          </p:cNvSpPr>
          <p:nvPr/>
        </p:nvSpPr>
        <p:spPr>
          <a:xfrm>
            <a:off x="333374" y="732187"/>
            <a:ext cx="6227762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1. 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개요</a:t>
            </a:r>
            <a:endParaRPr lang="en-US" altLang="ko-KR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7058E0-BB67-474E-9C1C-26B740C7423B}"/>
              </a:ext>
            </a:extLst>
          </p:cNvPr>
          <p:cNvGrpSpPr/>
          <p:nvPr/>
        </p:nvGrpSpPr>
        <p:grpSpPr>
          <a:xfrm>
            <a:off x="333374" y="1634855"/>
            <a:ext cx="1097103" cy="169277"/>
            <a:chOff x="895489" y="3080331"/>
            <a:chExt cx="1097103" cy="1692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1774D3-F5B1-47A9-8913-F05A12840DF3}"/>
                </a:ext>
              </a:extLst>
            </p:cNvPr>
            <p:cNvSpPr txBox="1"/>
            <p:nvPr/>
          </p:nvSpPr>
          <p:spPr>
            <a:xfrm>
              <a:off x="1019468" y="3080331"/>
              <a:ext cx="973124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프로젝트 명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083802B-7CE3-44C3-97E2-2F24F0EA0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3D4450-3F6D-4996-9D1F-7452229DD88B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18" name="모서리가 둥근 직사각형 121">
                  <a:extLst>
                    <a:ext uri="{FF2B5EF4-FFF2-40B4-BE49-F238E27FC236}">
                      <a16:creationId xmlns:a16="http://schemas.microsoft.com/office/drawing/2014/main" id="{9114A6C1-595F-4314-B53D-4EA75698E9BD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19" name="자유형 122">
                  <a:extLst>
                    <a:ext uri="{FF2B5EF4-FFF2-40B4-BE49-F238E27FC236}">
                      <a16:creationId xmlns:a16="http://schemas.microsoft.com/office/drawing/2014/main" id="{B209D5A4-0FCA-4DC4-9D95-C1C9B4378165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17" name="자유형 120">
                <a:extLst>
                  <a:ext uri="{FF2B5EF4-FFF2-40B4-BE49-F238E27FC236}">
                    <a16:creationId xmlns:a16="http://schemas.microsoft.com/office/drawing/2014/main" id="{D5BB9C3B-D412-4CF7-B7EF-87E75A3CFE28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34D809-E6E3-497E-B8EE-B6098B51B01D}"/>
              </a:ext>
            </a:extLst>
          </p:cNvPr>
          <p:cNvGrpSpPr/>
          <p:nvPr/>
        </p:nvGrpSpPr>
        <p:grpSpPr>
          <a:xfrm>
            <a:off x="333374" y="3742094"/>
            <a:ext cx="1698229" cy="169277"/>
            <a:chOff x="895489" y="3080331"/>
            <a:chExt cx="1698229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7C755F-356E-4248-AD5F-E514993A98A2}"/>
                </a:ext>
              </a:extLst>
            </p:cNvPr>
            <p:cNvSpPr txBox="1"/>
            <p:nvPr/>
          </p:nvSpPr>
          <p:spPr>
            <a:xfrm>
              <a:off x="1019468" y="3080331"/>
              <a:ext cx="157425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주관업체</a:t>
              </a:r>
              <a:r>
                <a:rPr lang="en-US" altLang="ko-KR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, </a:t>
              </a:r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이용대상자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80B54E-4BDB-43FB-A372-7075C154A7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DEB32A3-C497-49FF-BD15-863370935386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33" name="모서리가 둥근 직사각형 121">
                  <a:extLst>
                    <a:ext uri="{FF2B5EF4-FFF2-40B4-BE49-F238E27FC236}">
                      <a16:creationId xmlns:a16="http://schemas.microsoft.com/office/drawing/2014/main" id="{329C70F9-CF34-42AB-B728-ABBC7673E723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34" name="자유형 122">
                  <a:extLst>
                    <a:ext uri="{FF2B5EF4-FFF2-40B4-BE49-F238E27FC236}">
                      <a16:creationId xmlns:a16="http://schemas.microsoft.com/office/drawing/2014/main" id="{A3F46694-71F4-44DF-9B32-67CEA17C888D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32" name="자유형 120">
                <a:extLst>
                  <a:ext uri="{FF2B5EF4-FFF2-40B4-BE49-F238E27FC236}">
                    <a16:creationId xmlns:a16="http://schemas.microsoft.com/office/drawing/2014/main" id="{94C1CAFA-F85A-4800-9026-EB3AA036A9A5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sp>
        <p:nvSpPr>
          <p:cNvPr id="35" name="텍스트 개체 틀 5">
            <a:extLst>
              <a:ext uri="{FF2B5EF4-FFF2-40B4-BE49-F238E27FC236}">
                <a16:creationId xmlns:a16="http://schemas.microsoft.com/office/drawing/2014/main" id="{253BCD4B-7BAD-4037-B10E-562C52876A7E}"/>
              </a:ext>
            </a:extLst>
          </p:cNvPr>
          <p:cNvSpPr txBox="1">
            <a:spLocks/>
          </p:cNvSpPr>
          <p:nvPr/>
        </p:nvSpPr>
        <p:spPr>
          <a:xfrm>
            <a:off x="333374" y="4039017"/>
            <a:ext cx="6122987" cy="723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주관업체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KITRI 3Team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이용대상자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대중교통이용자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차량보유자 등 다양한 사람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F27109-EAD1-46E8-B958-6439F19FAF9C}"/>
              </a:ext>
            </a:extLst>
          </p:cNvPr>
          <p:cNvGrpSpPr/>
          <p:nvPr/>
        </p:nvGrpSpPr>
        <p:grpSpPr>
          <a:xfrm>
            <a:off x="333374" y="5168085"/>
            <a:ext cx="906345" cy="169277"/>
            <a:chOff x="895489" y="3080331"/>
            <a:chExt cx="906345" cy="1692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42DE57-0174-4CEB-B520-CE2DFCE9CF0C}"/>
                </a:ext>
              </a:extLst>
            </p:cNvPr>
            <p:cNvSpPr txBox="1"/>
            <p:nvPr/>
          </p:nvSpPr>
          <p:spPr>
            <a:xfrm>
              <a:off x="1019468" y="3080331"/>
              <a:ext cx="78236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추진배경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50EBD6-7B9E-4D82-B94D-D3BE7F4199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43E574E-DC12-4B38-BCC7-E5EA45DBA328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41" name="모서리가 둥근 직사각형 121">
                  <a:extLst>
                    <a:ext uri="{FF2B5EF4-FFF2-40B4-BE49-F238E27FC236}">
                      <a16:creationId xmlns:a16="http://schemas.microsoft.com/office/drawing/2014/main" id="{A2EFB469-CB0B-474E-B6DA-A1FF42EAA10E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42" name="자유형 122">
                  <a:extLst>
                    <a:ext uri="{FF2B5EF4-FFF2-40B4-BE49-F238E27FC236}">
                      <a16:creationId xmlns:a16="http://schemas.microsoft.com/office/drawing/2014/main" id="{88A5709D-7E9D-463C-91A4-0484FED734D1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40" name="자유형 120">
                <a:extLst>
                  <a:ext uri="{FF2B5EF4-FFF2-40B4-BE49-F238E27FC236}">
                    <a16:creationId xmlns:a16="http://schemas.microsoft.com/office/drawing/2014/main" id="{BF669425-C822-449B-987B-FC76AFBFEF53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CDBD5162-938D-4C80-92E0-2BD6F445DECE}"/>
              </a:ext>
            </a:extLst>
          </p:cNvPr>
          <p:cNvSpPr txBox="1">
            <a:spLocks/>
          </p:cNvSpPr>
          <p:nvPr/>
        </p:nvSpPr>
        <p:spPr>
          <a:xfrm>
            <a:off x="2514600" y="5465007"/>
            <a:ext cx="3941761" cy="139888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marR="0" indent="0" algn="l" defTabSz="685800" rtl="0" eaLnBrk="1" fontAlgn="auto" latinLnBrk="1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저희 팀의 카풀 추진배경은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dirty="0">
                <a:ea typeface="Rix고딕 L" panose="02020603020101020101" pitchFamily="18" charset="-127"/>
              </a:rPr>
              <a:t>최근 카카오가 올해 초 카풀 업체인 럭시를 인수하면서 연내 카풀 서비스를 시작했으나 택시업체의 반발로 물거품이 됐으나</a:t>
            </a:r>
            <a:r>
              <a:rPr lang="en-US" altLang="ko-KR" dirty="0">
                <a:ea typeface="Rix고딕 L" panose="02020603020101020101" pitchFamily="18" charset="-127"/>
              </a:rPr>
              <a:t>, </a:t>
            </a:r>
            <a:r>
              <a:rPr lang="ko-KR" altLang="en-US" b="1" dirty="0">
                <a:ea typeface="Rix고딕 L" panose="02020603020101020101" pitchFamily="18" charset="-127"/>
              </a:rPr>
              <a:t>택시업계가 소화하지 못하는 수요가 분명히 존재한다 생각</a:t>
            </a:r>
            <a:r>
              <a:rPr lang="ko-KR" altLang="en-US" dirty="0">
                <a:ea typeface="Rix고딕 L" panose="02020603020101020101" pitchFamily="18" charset="-127"/>
              </a:rPr>
              <a:t>하며</a:t>
            </a:r>
            <a:r>
              <a:rPr lang="en-US" altLang="ko-KR" dirty="0">
                <a:ea typeface="Rix고딕 L" panose="02020603020101020101" pitchFamily="18" charset="-127"/>
              </a:rPr>
              <a:t>, </a:t>
            </a:r>
            <a:r>
              <a:rPr lang="ko-KR" altLang="en-US" b="1" dirty="0">
                <a:ea typeface="Rix고딕 L" panose="02020603020101020101" pitchFamily="18" charset="-127"/>
              </a:rPr>
              <a:t>이 수요를 타겟팅한 서비스를 실제로 출시할 경우 큰 성과를 거둘 수 있을 것으로 판단</a:t>
            </a:r>
            <a:r>
              <a:rPr lang="ko-KR" altLang="en-US" dirty="0">
                <a:ea typeface="Rix고딕 L" panose="02020603020101020101" pitchFamily="18" charset="-127"/>
              </a:rPr>
              <a:t>되어 만들어보게 되었습니다</a:t>
            </a:r>
            <a:r>
              <a:rPr lang="en-US" altLang="ko-KR" dirty="0">
                <a:ea typeface="Rix고딕 L" panose="02020603020101020101" pitchFamily="18" charset="-127"/>
              </a:rPr>
              <a:t>.</a:t>
            </a:r>
            <a:r>
              <a:rPr lang="ko-KR" altLang="en-US" dirty="0">
                <a:ea typeface="Rix고딕 L" panose="02020603020101020101" pitchFamily="18" charset="-127"/>
              </a:rPr>
              <a:t> </a:t>
            </a:r>
            <a:endParaRPr lang="en-US" altLang="ko-KR" dirty="0">
              <a:ea typeface="Rix고딕 L" panose="02020603020101020101" pitchFamily="18" charset="-127"/>
            </a:endParaRPr>
          </a:p>
        </p:txBody>
      </p:sp>
      <p:pic>
        <p:nvPicPr>
          <p:cNvPr id="1026" name="Picture 2" descr="ì¹´ì¹´ì¤ëª¨ë¹ë¦¬í°, ì¹´í ìë¹ì¤ ì´ì ì ì¬ì  ëª¨ì§ ">
            <a:extLst>
              <a:ext uri="{FF2B5EF4-FFF2-40B4-BE49-F238E27FC236}">
                <a16:creationId xmlns:a16="http://schemas.microsoft.com/office/drawing/2014/main" id="{70F87F08-1048-4DA5-9BC6-7EBF11B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487527"/>
            <a:ext cx="2041526" cy="134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A26FA8-C7C4-4EDD-9D9D-EAF3BB92FA03}"/>
              </a:ext>
            </a:extLst>
          </p:cNvPr>
          <p:cNvGrpSpPr/>
          <p:nvPr/>
        </p:nvGrpSpPr>
        <p:grpSpPr>
          <a:xfrm>
            <a:off x="333374" y="7269368"/>
            <a:ext cx="906345" cy="169277"/>
            <a:chOff x="895489" y="3080331"/>
            <a:chExt cx="906345" cy="1692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0960B5-F769-438D-82AA-82AC332BEB9A}"/>
                </a:ext>
              </a:extLst>
            </p:cNvPr>
            <p:cNvSpPr txBox="1"/>
            <p:nvPr/>
          </p:nvSpPr>
          <p:spPr>
            <a:xfrm>
              <a:off x="1019468" y="3080331"/>
              <a:ext cx="78236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추진경과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374500B-3A68-4270-A8C7-AD1B10B88B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86CCAF7-3DA0-4786-8BDA-BC90ACB81D50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58" name="모서리가 둥근 직사각형 121">
                  <a:extLst>
                    <a:ext uri="{FF2B5EF4-FFF2-40B4-BE49-F238E27FC236}">
                      <a16:creationId xmlns:a16="http://schemas.microsoft.com/office/drawing/2014/main" id="{EFC35EE4-ED4C-4936-A468-88F636C3DF49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59" name="자유형 122">
                  <a:extLst>
                    <a:ext uri="{FF2B5EF4-FFF2-40B4-BE49-F238E27FC236}">
                      <a16:creationId xmlns:a16="http://schemas.microsoft.com/office/drawing/2014/main" id="{52D239BE-D5E0-4B5A-AE59-85F6E4A26732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57" name="자유형 120">
                <a:extLst>
                  <a:ext uri="{FF2B5EF4-FFF2-40B4-BE49-F238E27FC236}">
                    <a16:creationId xmlns:a16="http://schemas.microsoft.com/office/drawing/2014/main" id="{5F9CF2EF-83FA-48DB-858A-049D4D5B7B3F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sp>
        <p:nvSpPr>
          <p:cNvPr id="60" name="텍스트 개체 틀 5">
            <a:extLst>
              <a:ext uri="{FF2B5EF4-FFF2-40B4-BE49-F238E27FC236}">
                <a16:creationId xmlns:a16="http://schemas.microsoft.com/office/drawing/2014/main" id="{ABED1F71-C615-4E95-BAD4-13C90D96F876}"/>
              </a:ext>
            </a:extLst>
          </p:cNvPr>
          <p:cNvSpPr txBox="1">
            <a:spLocks/>
          </p:cNvSpPr>
          <p:nvPr/>
        </p:nvSpPr>
        <p:spPr>
          <a:xfrm>
            <a:off x="333374" y="7566291"/>
            <a:ext cx="6122987" cy="1734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월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 18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프로젝트 사업 모색 및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분석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월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 19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DB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및 기능 정리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22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~ 25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사용자 단 화면 및 기능 수행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26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서비스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통합 테스트 수행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29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해당 사이트 발표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8497F2-4053-41F1-9E19-06110ED6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90"/>
          <a:stretch/>
        </p:blipFill>
        <p:spPr>
          <a:xfrm>
            <a:off x="4021492" y="7716811"/>
            <a:ext cx="2557828" cy="1370195"/>
          </a:xfrm>
          <a:prstGeom prst="rect">
            <a:avLst/>
          </a:prstGeom>
        </p:spPr>
      </p:pic>
      <p:pic>
        <p:nvPicPr>
          <p:cNvPr id="1028" name="Picture 4" descr="http://localhost:8787/carpool/img/kitri_carpool.png">
            <a:extLst>
              <a:ext uri="{FF2B5EF4-FFF2-40B4-BE49-F238E27FC236}">
                <a16:creationId xmlns:a16="http://schemas.microsoft.com/office/drawing/2014/main" id="{C2AF7B96-612B-4416-945D-53428322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7" y="2029258"/>
            <a:ext cx="1718896" cy="3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A864BC-DF93-4B5B-9DC5-830C3273BE6F}"/>
              </a:ext>
            </a:extLst>
          </p:cNvPr>
          <p:cNvGrpSpPr/>
          <p:nvPr/>
        </p:nvGrpSpPr>
        <p:grpSpPr>
          <a:xfrm>
            <a:off x="312707" y="2710420"/>
            <a:ext cx="1379232" cy="169277"/>
            <a:chOff x="895489" y="3080331"/>
            <a:chExt cx="1379232" cy="16927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1D6D85-1D0F-43BC-A983-5316E4DED71F}"/>
                </a:ext>
              </a:extLst>
            </p:cNvPr>
            <p:cNvSpPr txBox="1"/>
            <p:nvPr/>
          </p:nvSpPr>
          <p:spPr>
            <a:xfrm>
              <a:off x="1019468" y="3080331"/>
              <a:ext cx="125525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프로젝트 관리자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9A2EED9-4B25-406D-8D2C-9B36BBDE98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EB520CE-C9A2-43C3-A16D-7C088BD17434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68" name="모서리가 둥근 직사각형 121">
                  <a:extLst>
                    <a:ext uri="{FF2B5EF4-FFF2-40B4-BE49-F238E27FC236}">
                      <a16:creationId xmlns:a16="http://schemas.microsoft.com/office/drawing/2014/main" id="{2E219BCC-D336-4AFB-9316-047446F8DC62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69" name="자유형 122">
                  <a:extLst>
                    <a:ext uri="{FF2B5EF4-FFF2-40B4-BE49-F238E27FC236}">
                      <a16:creationId xmlns:a16="http://schemas.microsoft.com/office/drawing/2014/main" id="{67642F8A-897F-4355-B70B-155A4C0C49E5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67" name="자유형 120">
                <a:extLst>
                  <a:ext uri="{FF2B5EF4-FFF2-40B4-BE49-F238E27FC236}">
                    <a16:creationId xmlns:a16="http://schemas.microsoft.com/office/drawing/2014/main" id="{BC020F00-9158-48ED-80D0-D63A75BC33CE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sp>
        <p:nvSpPr>
          <p:cNvPr id="70" name="텍스트 개체 틀 5">
            <a:extLst>
              <a:ext uri="{FF2B5EF4-FFF2-40B4-BE49-F238E27FC236}">
                <a16:creationId xmlns:a16="http://schemas.microsoft.com/office/drawing/2014/main" id="{F0A741E1-49A4-4B17-B0DC-4791FC433724}"/>
              </a:ext>
            </a:extLst>
          </p:cNvPr>
          <p:cNvSpPr txBox="1">
            <a:spLocks/>
          </p:cNvSpPr>
          <p:nvPr/>
        </p:nvSpPr>
        <p:spPr>
          <a:xfrm>
            <a:off x="312707" y="3007343"/>
            <a:ext cx="6122987" cy="5011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한승훈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김재민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임종현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9A8010-CBCE-47D8-AB8F-402880937B0B}"/>
              </a:ext>
            </a:extLst>
          </p:cNvPr>
          <p:cNvSpPr/>
          <p:nvPr/>
        </p:nvSpPr>
        <p:spPr>
          <a:xfrm>
            <a:off x="2112961" y="2116183"/>
            <a:ext cx="4343400" cy="254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685800" latinLnBrk="1">
              <a:lnSpc>
                <a:spcPct val="150000"/>
              </a:lnSpc>
              <a:spcBef>
                <a:spcPts val="750"/>
              </a:spcBef>
            </a:pPr>
            <a:r>
              <a:rPr lang="ko-KR" altLang="en-US" sz="1100" dirty="0">
                <a:ea typeface="Rix고딕 L" panose="02020603020101020101" pitchFamily="18" charset="-127"/>
              </a:rPr>
              <a:t>목적지나 방향이 같은 사람들이 한 대의 승용차에 같이 타고 다니는 것</a:t>
            </a:r>
          </a:p>
        </p:txBody>
      </p:sp>
    </p:spTree>
    <p:extLst>
      <p:ext uri="{BB962C8B-B14F-4D97-AF65-F5344CB8AC3E}">
        <p14:creationId xmlns:p14="http://schemas.microsoft.com/office/powerpoint/2010/main" val="42016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E1C1A9-8D25-4875-A127-5A46A275DFE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" y="0"/>
            <a:ext cx="6857332" cy="9901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C07200-236B-440F-8BC0-D0AD9801E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26"/>
          <a:stretch/>
        </p:blipFill>
        <p:spPr>
          <a:xfrm>
            <a:off x="0" y="2132693"/>
            <a:ext cx="6858000" cy="26549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ECFCDB-F12A-4489-BB16-4579E3E55993}"/>
              </a:ext>
            </a:extLst>
          </p:cNvPr>
          <p:cNvSpPr/>
          <p:nvPr/>
        </p:nvSpPr>
        <p:spPr>
          <a:xfrm>
            <a:off x="111125" y="0"/>
            <a:ext cx="123825" cy="1346200"/>
          </a:xfrm>
          <a:prstGeom prst="rect">
            <a:avLst/>
          </a:prstGeom>
          <a:solidFill>
            <a:srgbClr val="003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03C26-D9DF-4459-9346-3CBE2D17EBE5}"/>
              </a:ext>
            </a:extLst>
          </p:cNvPr>
          <p:cNvSpPr/>
          <p:nvPr/>
        </p:nvSpPr>
        <p:spPr>
          <a:xfrm>
            <a:off x="0" y="0"/>
            <a:ext cx="122400" cy="9906000"/>
          </a:xfrm>
          <a:prstGeom prst="rect">
            <a:avLst/>
          </a:prstGeom>
          <a:solidFill>
            <a:srgbClr val="00366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E47B4-6A9A-4A73-832D-13ACF9F42D72}"/>
              </a:ext>
            </a:extLst>
          </p:cNvPr>
          <p:cNvSpPr txBox="1"/>
          <p:nvPr/>
        </p:nvSpPr>
        <p:spPr>
          <a:xfrm>
            <a:off x="841803" y="3314588"/>
            <a:ext cx="155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3600" b="1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기능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5037100-B1BA-48C1-BE97-09F6B664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26" y="2884899"/>
            <a:ext cx="896079" cy="129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8800">
                <a:gradFill>
                  <a:gsLst>
                    <a:gs pos="0">
                      <a:srgbClr val="D00F37"/>
                    </a:gs>
                    <a:gs pos="100000">
                      <a:srgbClr val="D00F37"/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lvl="0">
              <a:defRPr/>
            </a:pPr>
            <a:r>
              <a:rPr lang="en-US" altLang="ko-KR" sz="7760" kern="0" dirty="0">
                <a:gradFill>
                  <a:gsLst>
                    <a:gs pos="0">
                      <a:srgbClr val="0083CA"/>
                    </a:gs>
                    <a:gs pos="100000">
                      <a:srgbClr val="005496"/>
                    </a:gs>
                  </a:gsLst>
                  <a:lin ang="5400000" scaled="0"/>
                </a:gradFill>
              </a:rPr>
              <a:t>Ⅱ</a:t>
            </a:r>
            <a:endParaRPr lang="ko-KR" altLang="en-US" sz="7760" kern="0" dirty="0">
              <a:gradFill>
                <a:gsLst>
                  <a:gs pos="0">
                    <a:srgbClr val="0083CA"/>
                  </a:gs>
                  <a:gs pos="100000">
                    <a:srgbClr val="005496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91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1B7FF3-41A8-4521-8355-A624F831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 b="68148"/>
          <a:stretch/>
        </p:blipFill>
        <p:spPr>
          <a:xfrm>
            <a:off x="0" y="-12193"/>
            <a:ext cx="6858000" cy="733551"/>
          </a:xfrm>
          <a:prstGeom prst="rect">
            <a:avLst/>
          </a:prstGeom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A245E775-D1D5-47B7-805D-82DA8ED3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536" y="230658"/>
            <a:ext cx="1560784" cy="215444"/>
          </a:xfrm>
          <a:prstGeom prst="rect">
            <a:avLst/>
          </a:prstGeom>
          <a:solidFill>
            <a:srgbClr val="302039">
              <a:alpha val="10000"/>
            </a:srgbClr>
          </a:solidFill>
          <a:ln>
            <a:noFill/>
          </a:ln>
          <a:extLst/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700" b="0" spc="-70" baseline="0">
                <a:gradFill>
                  <a:gsLst>
                    <a:gs pos="271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Ⅱ</a:t>
            </a:r>
            <a:r>
              <a:rPr lang="en-US" altLang="ko-KR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r>
              <a:rPr lang="ko-KR" altLang="en-US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A759D5-0C98-45C7-B0E8-0D1B859FC2A0}"/>
              </a:ext>
            </a:extLst>
          </p:cNvPr>
          <p:cNvGrpSpPr/>
          <p:nvPr/>
        </p:nvGrpSpPr>
        <p:grpSpPr>
          <a:xfrm>
            <a:off x="882241" y="1861526"/>
            <a:ext cx="5093517" cy="7552455"/>
            <a:chOff x="882241" y="1309076"/>
            <a:chExt cx="5093517" cy="75524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481DD4-4097-4438-998B-27D0FDF3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241" y="1309076"/>
              <a:ext cx="5093517" cy="75524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0980E6-EAB1-4D69-BEFD-0682B2276D36}"/>
                </a:ext>
              </a:extLst>
            </p:cNvPr>
            <p:cNvSpPr/>
            <p:nvPr/>
          </p:nvSpPr>
          <p:spPr>
            <a:xfrm>
              <a:off x="1776912" y="2523273"/>
              <a:ext cx="1133928" cy="464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8ED83E-061E-4A3B-8118-E2AA16CF09E7}"/>
                </a:ext>
              </a:extLst>
            </p:cNvPr>
            <p:cNvSpPr/>
            <p:nvPr/>
          </p:nvSpPr>
          <p:spPr>
            <a:xfrm>
              <a:off x="3309371" y="2683293"/>
              <a:ext cx="1133928" cy="464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2E7AFC-DFC6-441E-9AB8-FC63E506B431}"/>
                </a:ext>
              </a:extLst>
            </p:cNvPr>
            <p:cNvSpPr/>
            <p:nvPr/>
          </p:nvSpPr>
          <p:spPr>
            <a:xfrm>
              <a:off x="4314372" y="4359693"/>
              <a:ext cx="1120366" cy="464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0E3430-FBBA-4384-9C7B-13B23C4AA59A}"/>
                </a:ext>
              </a:extLst>
            </p:cNvPr>
            <p:cNvSpPr/>
            <p:nvPr/>
          </p:nvSpPr>
          <p:spPr>
            <a:xfrm>
              <a:off x="4471874" y="4359693"/>
              <a:ext cx="991439" cy="265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02CBF2-6E41-4CC6-B9F6-F603D3F3C84F}"/>
                </a:ext>
              </a:extLst>
            </p:cNvPr>
            <p:cNvSpPr/>
            <p:nvPr/>
          </p:nvSpPr>
          <p:spPr>
            <a:xfrm>
              <a:off x="4276271" y="5571600"/>
              <a:ext cx="1187041" cy="537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8B482AE-2DF8-4080-BC7E-8A5D87DA5702}"/>
                </a:ext>
              </a:extLst>
            </p:cNvPr>
            <p:cNvSpPr/>
            <p:nvPr/>
          </p:nvSpPr>
          <p:spPr>
            <a:xfrm>
              <a:off x="3357563" y="7360453"/>
              <a:ext cx="1085736" cy="464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29990D-4021-4E59-9BBB-059CEFA6A32D}"/>
                </a:ext>
              </a:extLst>
            </p:cNvPr>
            <p:cNvSpPr/>
            <p:nvPr/>
          </p:nvSpPr>
          <p:spPr>
            <a:xfrm>
              <a:off x="3323660" y="7410310"/>
              <a:ext cx="1187041" cy="20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E1E3D82-2F47-47EC-92D9-04883042D998}"/>
                </a:ext>
              </a:extLst>
            </p:cNvPr>
            <p:cNvSpPr/>
            <p:nvPr/>
          </p:nvSpPr>
          <p:spPr>
            <a:xfrm>
              <a:off x="3323660" y="7560249"/>
              <a:ext cx="990712" cy="20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703CB5-7908-4F87-BAC9-76559AD829FA}"/>
                </a:ext>
              </a:extLst>
            </p:cNvPr>
            <p:cNvSpPr/>
            <p:nvPr/>
          </p:nvSpPr>
          <p:spPr>
            <a:xfrm>
              <a:off x="1685022" y="7460535"/>
              <a:ext cx="1085736" cy="464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18C416-21D8-4AC9-865D-E9872FF4B2B3}"/>
                </a:ext>
              </a:extLst>
            </p:cNvPr>
            <p:cNvSpPr/>
            <p:nvPr/>
          </p:nvSpPr>
          <p:spPr>
            <a:xfrm>
              <a:off x="1643467" y="7712877"/>
              <a:ext cx="1420694" cy="20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257609-4C84-4F47-B99D-F2271BF8885E}"/>
                </a:ext>
              </a:extLst>
            </p:cNvPr>
            <p:cNvSpPr/>
            <p:nvPr/>
          </p:nvSpPr>
          <p:spPr>
            <a:xfrm>
              <a:off x="3026426" y="7777231"/>
              <a:ext cx="71436" cy="20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3">
            <a:extLst>
              <a:ext uri="{FF2B5EF4-FFF2-40B4-BE49-F238E27FC236}">
                <a16:creationId xmlns:a16="http://schemas.microsoft.com/office/drawing/2014/main" id="{9AD77867-0106-4561-8AC9-0BB531622150}"/>
              </a:ext>
            </a:extLst>
          </p:cNvPr>
          <p:cNvSpPr txBox="1">
            <a:spLocks/>
          </p:cNvSpPr>
          <p:nvPr/>
        </p:nvSpPr>
        <p:spPr>
          <a:xfrm>
            <a:off x="1643467" y="3078534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로그인 기능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8" name="제목 3">
            <a:extLst>
              <a:ext uri="{FF2B5EF4-FFF2-40B4-BE49-F238E27FC236}">
                <a16:creationId xmlns:a16="http://schemas.microsoft.com/office/drawing/2014/main" id="{500CF0D3-7A9E-40D2-8E7C-1F62A00D9224}"/>
              </a:ext>
            </a:extLst>
          </p:cNvPr>
          <p:cNvSpPr txBox="1">
            <a:spLocks/>
          </p:cNvSpPr>
          <p:nvPr/>
        </p:nvSpPr>
        <p:spPr>
          <a:xfrm>
            <a:off x="3245384" y="3221059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회원가입 시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캡차 기능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AC8807E6-4021-49E7-9903-36C3D8320A5A}"/>
              </a:ext>
            </a:extLst>
          </p:cNvPr>
          <p:cNvSpPr txBox="1">
            <a:spLocks/>
          </p:cNvSpPr>
          <p:nvPr/>
        </p:nvSpPr>
        <p:spPr>
          <a:xfrm>
            <a:off x="4214744" y="4910132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검색 기능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C51338FC-7CF5-4644-94FB-B2AC66537910}"/>
              </a:ext>
            </a:extLst>
          </p:cNvPr>
          <p:cNvSpPr txBox="1">
            <a:spLocks/>
          </p:cNvSpPr>
          <p:nvPr/>
        </p:nvSpPr>
        <p:spPr>
          <a:xfrm>
            <a:off x="4214744" y="6146018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다양한 선택기능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7" name="제목 3">
            <a:extLst>
              <a:ext uri="{FF2B5EF4-FFF2-40B4-BE49-F238E27FC236}">
                <a16:creationId xmlns:a16="http://schemas.microsoft.com/office/drawing/2014/main" id="{EC803DFE-A20D-4084-BF99-41D8E88C2942}"/>
              </a:ext>
            </a:extLst>
          </p:cNvPr>
          <p:cNvSpPr txBox="1">
            <a:spLocks/>
          </p:cNvSpPr>
          <p:nvPr/>
        </p:nvSpPr>
        <p:spPr>
          <a:xfrm>
            <a:off x="3246180" y="7871550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지도 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API</a:t>
            </a:r>
          </a:p>
        </p:txBody>
      </p:sp>
      <p:sp>
        <p:nvSpPr>
          <p:cNvPr id="38" name="제목 3">
            <a:extLst>
              <a:ext uri="{FF2B5EF4-FFF2-40B4-BE49-F238E27FC236}">
                <a16:creationId xmlns:a16="http://schemas.microsoft.com/office/drawing/2014/main" id="{351FAFBA-46EA-4293-A04A-A691710E9646}"/>
              </a:ext>
            </a:extLst>
          </p:cNvPr>
          <p:cNvSpPr txBox="1">
            <a:spLocks/>
          </p:cNvSpPr>
          <p:nvPr/>
        </p:nvSpPr>
        <p:spPr>
          <a:xfrm>
            <a:off x="1670761" y="7998778"/>
            <a:ext cx="1310093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상호간 연결 기능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9" name="제목 3">
            <a:extLst>
              <a:ext uri="{FF2B5EF4-FFF2-40B4-BE49-F238E27FC236}">
                <a16:creationId xmlns:a16="http://schemas.microsoft.com/office/drawing/2014/main" id="{C31B2F95-D578-4B4B-A5B5-137426C2BCD0}"/>
              </a:ext>
            </a:extLst>
          </p:cNvPr>
          <p:cNvSpPr txBox="1">
            <a:spLocks/>
          </p:cNvSpPr>
          <p:nvPr/>
        </p:nvSpPr>
        <p:spPr>
          <a:xfrm>
            <a:off x="333374" y="732187"/>
            <a:ext cx="6227762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2-1. 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기능</a:t>
            </a: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_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한눈에 보기</a:t>
            </a:r>
            <a:endParaRPr lang="en-US" altLang="ko-KR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6BA56EB8-9F25-4C32-AB2A-F87B0FDC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35" y="9639450"/>
            <a:ext cx="75341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50" b="0" i="1">
                <a:latin typeface="Cambria Math" panose="02040503050406030204" pitchFamily="18" charset="0"/>
                <a:ea typeface="Rix모던고딕 M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5pPr>
            <a:lvl6pPr>
              <a:defRPr kumimoji="1" b="1">
                <a:latin typeface="굴림" charset="-127"/>
                <a:ea typeface="굴림" charset="-127"/>
              </a:defRPr>
            </a:lvl6pPr>
            <a:lvl7pPr>
              <a:defRPr kumimoji="1" b="1">
                <a:latin typeface="굴림" charset="-127"/>
                <a:ea typeface="굴림" charset="-127"/>
              </a:defRPr>
            </a:lvl7pPr>
            <a:lvl8pPr>
              <a:defRPr kumimoji="1" b="1">
                <a:latin typeface="굴림" charset="-127"/>
                <a:ea typeface="굴림" charset="-127"/>
              </a:defRPr>
            </a:lvl8pPr>
            <a:lvl9pPr>
              <a:defRPr kumimoji="1" b="1">
                <a:latin typeface="굴림" charset="-127"/>
                <a:ea typeface="굴림" charset="-127"/>
              </a:defRPr>
            </a:lvl9pPr>
          </a:lstStyle>
          <a:p>
            <a:pPr lvl="0"/>
            <a:r>
              <a:rPr lang="en-US" altLang="ko-KR" i="0" dirty="0"/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DB4DAC-8FC7-4ABB-9D22-139A75DAC79B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2A5059-F7B9-43B5-8933-F5F58F954D79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5ECFA7-0F97-4417-936D-EEA373C8D5E6}"/>
              </a:ext>
            </a:extLst>
          </p:cNvPr>
          <p:cNvSpPr/>
          <p:nvPr/>
        </p:nvSpPr>
        <p:spPr>
          <a:xfrm>
            <a:off x="1989415" y="5287280"/>
            <a:ext cx="781343" cy="631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C97DE2-3C2A-41CB-9F61-ADE42CC97E62}"/>
              </a:ext>
            </a:extLst>
          </p:cNvPr>
          <p:cNvSpPr/>
          <p:nvPr/>
        </p:nvSpPr>
        <p:spPr>
          <a:xfrm>
            <a:off x="1907841" y="5652192"/>
            <a:ext cx="1002999" cy="23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4" descr="http://localhost:8787/carpool/img/kitri_carpool.png">
            <a:extLst>
              <a:ext uri="{FF2B5EF4-FFF2-40B4-BE49-F238E27FC236}">
                <a16:creationId xmlns:a16="http://schemas.microsoft.com/office/drawing/2014/main" id="{F804EDFC-0841-43B2-8D22-DE0FDF4A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11" y="5544143"/>
            <a:ext cx="1108549" cy="25496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569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1B7FF3-41A8-4521-8355-A624F831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 b="68148"/>
          <a:stretch/>
        </p:blipFill>
        <p:spPr>
          <a:xfrm>
            <a:off x="0" y="-12193"/>
            <a:ext cx="6858000" cy="733551"/>
          </a:xfrm>
          <a:prstGeom prst="rect">
            <a:avLst/>
          </a:prstGeom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A245E775-D1D5-47B7-805D-82DA8ED3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536" y="230658"/>
            <a:ext cx="1560784" cy="215444"/>
          </a:xfrm>
          <a:prstGeom prst="rect">
            <a:avLst/>
          </a:prstGeom>
          <a:solidFill>
            <a:srgbClr val="302039">
              <a:alpha val="10000"/>
            </a:srgbClr>
          </a:solidFill>
          <a:ln>
            <a:noFill/>
          </a:ln>
          <a:extLst/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700" b="0" spc="-70" baseline="0">
                <a:gradFill>
                  <a:gsLst>
                    <a:gs pos="271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Ⅱ</a:t>
            </a:r>
            <a:r>
              <a:rPr lang="en-US" altLang="ko-KR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r>
              <a:rPr lang="ko-KR" altLang="en-US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기능</a:t>
            </a:r>
          </a:p>
        </p:txBody>
      </p:sp>
      <p:sp>
        <p:nvSpPr>
          <p:cNvPr id="39" name="제목 3">
            <a:extLst>
              <a:ext uri="{FF2B5EF4-FFF2-40B4-BE49-F238E27FC236}">
                <a16:creationId xmlns:a16="http://schemas.microsoft.com/office/drawing/2014/main" id="{C31B2F95-D578-4B4B-A5B5-137426C2BCD0}"/>
              </a:ext>
            </a:extLst>
          </p:cNvPr>
          <p:cNvSpPr txBox="1">
            <a:spLocks/>
          </p:cNvSpPr>
          <p:nvPr/>
        </p:nvSpPr>
        <p:spPr>
          <a:xfrm>
            <a:off x="333374" y="732187"/>
            <a:ext cx="6227762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2-2. 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기능</a:t>
            </a: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_DB Table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DB9EEB48-EA16-4961-BFBE-E3C03F4F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36" y="9639450"/>
            <a:ext cx="75342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50" b="0" i="1">
                <a:latin typeface="Cambria Math" panose="02040503050406030204" pitchFamily="18" charset="0"/>
                <a:ea typeface="Rix모던고딕 M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5pPr>
            <a:lvl6pPr>
              <a:defRPr kumimoji="1" b="1">
                <a:latin typeface="굴림" charset="-127"/>
                <a:ea typeface="굴림" charset="-127"/>
              </a:defRPr>
            </a:lvl6pPr>
            <a:lvl7pPr>
              <a:defRPr kumimoji="1" b="1">
                <a:latin typeface="굴림" charset="-127"/>
                <a:ea typeface="굴림" charset="-127"/>
              </a:defRPr>
            </a:lvl7pPr>
            <a:lvl8pPr>
              <a:defRPr kumimoji="1" b="1">
                <a:latin typeface="굴림" charset="-127"/>
                <a:ea typeface="굴림" charset="-127"/>
              </a:defRPr>
            </a:lvl8pPr>
            <a:lvl9pPr>
              <a:defRPr kumimoji="1" b="1">
                <a:latin typeface="굴림" charset="-127"/>
                <a:ea typeface="굴림" charset="-127"/>
              </a:defRPr>
            </a:lvl9pPr>
          </a:lstStyle>
          <a:p>
            <a:pPr lvl="0"/>
            <a:r>
              <a:rPr lang="en-US" altLang="ko-KR" i="0" dirty="0"/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C4DB1-D489-47C8-A545-DCE7037D0731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4986D1-A762-4448-86CB-EDD111A89DE1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20F7672A-EDBF-4DA6-A257-39ED0CE2C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74480"/>
              </p:ext>
            </p:extLst>
          </p:nvPr>
        </p:nvGraphicFramePr>
        <p:xfrm>
          <a:off x="271755" y="1635455"/>
          <a:ext cx="6231908" cy="347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547490986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461169004"/>
                    </a:ext>
                  </a:extLst>
                </a:gridCol>
              </a:tblGrid>
              <a:tr h="582552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C_Member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C_Car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9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0FC16E-4DFA-46F3-8814-7288446EFC32}"/>
              </a:ext>
            </a:extLst>
          </p:cNvPr>
          <p:cNvSpPr/>
          <p:nvPr/>
        </p:nvSpPr>
        <p:spPr>
          <a:xfrm>
            <a:off x="3390562" y="2251497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C_Car DB</a:t>
            </a:r>
            <a:r>
              <a:rPr lang="ko-KR" altLang="en-US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모형</a:t>
            </a:r>
            <a:endParaRPr lang="ko-KR" altLang="en-US" sz="11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B3691C0-1D70-4652-A092-9DBACD49FEF2}"/>
              </a:ext>
            </a:extLst>
          </p:cNvPr>
          <p:cNvSpPr/>
          <p:nvPr/>
        </p:nvSpPr>
        <p:spPr>
          <a:xfrm>
            <a:off x="4951466" y="2251489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A1800E7-1B16-4AF6-94D1-C98998A2C0D4}"/>
              </a:ext>
            </a:extLst>
          </p:cNvPr>
          <p:cNvSpPr/>
          <p:nvPr/>
        </p:nvSpPr>
        <p:spPr>
          <a:xfrm>
            <a:off x="271072" y="2246772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165A65D-E2B9-4496-B7E3-E61D8BFE72E7}"/>
              </a:ext>
            </a:extLst>
          </p:cNvPr>
          <p:cNvSpPr/>
          <p:nvPr/>
        </p:nvSpPr>
        <p:spPr>
          <a:xfrm>
            <a:off x="1831976" y="2246764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948778E-0B43-4E82-9B87-D2D7EE084338}"/>
              </a:ext>
            </a:extLst>
          </p:cNvPr>
          <p:cNvSpPr/>
          <p:nvPr/>
        </p:nvSpPr>
        <p:spPr>
          <a:xfrm>
            <a:off x="306260" y="2298973"/>
            <a:ext cx="1425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C_Member DB</a:t>
            </a:r>
            <a:r>
              <a:rPr lang="ko-KR" altLang="en-US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모형</a:t>
            </a:r>
            <a:endParaRPr lang="ko-KR" altLang="en-US" sz="11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2E3481-03CB-42E3-964E-86BCD7160848}"/>
              </a:ext>
            </a:extLst>
          </p:cNvPr>
          <p:cNvSpPr/>
          <p:nvPr/>
        </p:nvSpPr>
        <p:spPr>
          <a:xfrm>
            <a:off x="2346668" y="2298973"/>
            <a:ext cx="546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BDE4C3-B63C-46A6-84E9-179499AFBB58}"/>
              </a:ext>
            </a:extLst>
          </p:cNvPr>
          <p:cNvGrpSpPr/>
          <p:nvPr/>
        </p:nvGrpSpPr>
        <p:grpSpPr>
          <a:xfrm>
            <a:off x="390025" y="3271471"/>
            <a:ext cx="1310093" cy="887334"/>
            <a:chOff x="1111839" y="1862192"/>
            <a:chExt cx="1310093" cy="887334"/>
          </a:xfrm>
        </p:grpSpPr>
        <p:pic>
          <p:nvPicPr>
            <p:cNvPr id="88" name="Picture 157" descr="'PL'  네트워크기호  [RGB v1">
              <a:extLst>
                <a:ext uri="{FF2B5EF4-FFF2-40B4-BE49-F238E27FC236}">
                  <a16:creationId xmlns:a16="http://schemas.microsoft.com/office/drawing/2014/main" id="{47157537-BFAC-4F64-AB8E-2075205A3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31778" y="1862192"/>
              <a:ext cx="870216" cy="49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제목 3">
              <a:extLst>
                <a:ext uri="{FF2B5EF4-FFF2-40B4-BE49-F238E27FC236}">
                  <a16:creationId xmlns:a16="http://schemas.microsoft.com/office/drawing/2014/main" id="{BC9C5B49-7AA2-4747-9FD0-AD4D565EE2AD}"/>
                </a:ext>
              </a:extLst>
            </p:cNvPr>
            <p:cNvSpPr txBox="1">
              <a:spLocks/>
            </p:cNvSpPr>
            <p:nvPr/>
          </p:nvSpPr>
          <p:spPr>
            <a:xfrm>
              <a:off x="1111839" y="2255667"/>
              <a:ext cx="1310093" cy="49385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altLang="ko-KR" sz="1400" kern="12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latin typeface="Rix고딕 L" panose="02020603020101020101" pitchFamily="18" charset="-127"/>
                  <a:ea typeface="Rix고딕 L" panose="02020603020101020101" pitchFamily="18" charset="-127"/>
                </a:rPr>
                <a:t>C_Member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A393EE-BFA8-4621-AA02-59644754FFAB}"/>
              </a:ext>
            </a:extLst>
          </p:cNvPr>
          <p:cNvSpPr/>
          <p:nvPr/>
        </p:nvSpPr>
        <p:spPr>
          <a:xfrm>
            <a:off x="1746813" y="3184224"/>
            <a:ext cx="174665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/>
              <a:t>    id        </a:t>
            </a:r>
            <a:r>
              <a:rPr lang="en-US" altLang="ko-KR" sz="700" dirty="0"/>
              <a:t>       </a:t>
            </a:r>
            <a:r>
              <a:rPr lang="ko-KR" altLang="en-US" sz="700" dirty="0"/>
              <a:t>VARCHAR2(20) PRIMARY KEY,</a:t>
            </a:r>
          </a:p>
          <a:p>
            <a:r>
              <a:rPr lang="ko-KR" altLang="en-US" sz="700" dirty="0"/>
              <a:t>    pw             VARCHAR2(20) NOT NULL,</a:t>
            </a:r>
          </a:p>
          <a:p>
            <a:r>
              <a:rPr lang="ko-KR" altLang="en-US" sz="700" dirty="0"/>
              <a:t>    name        VARCHAR2(20) NOT NULL,</a:t>
            </a:r>
          </a:p>
          <a:p>
            <a:r>
              <a:rPr lang="ko-KR" altLang="en-US" sz="700" dirty="0"/>
              <a:t>    email        VARCHAR2(100) NOT NULL,</a:t>
            </a:r>
          </a:p>
          <a:p>
            <a:r>
              <a:rPr lang="ko-KR" altLang="en-US" sz="700" dirty="0"/>
              <a:t>    tel             VARCHAR2(20) NOT NULL,</a:t>
            </a:r>
          </a:p>
          <a:p>
            <a:r>
              <a:rPr lang="ko-KR" altLang="en-US" sz="700" dirty="0"/>
              <a:t>    profile      VARCHAR2(100),</a:t>
            </a:r>
          </a:p>
          <a:p>
            <a:r>
              <a:rPr lang="ko-KR" altLang="en-US" sz="700" dirty="0"/>
              <a:t>    type          NUMBER(1) NOT NULL,</a:t>
            </a:r>
          </a:p>
          <a:p>
            <a:r>
              <a:rPr lang="ko-KR" altLang="en-US" sz="700" dirty="0"/>
              <a:t>    sex            NUMBER(1) NOT NULL,</a:t>
            </a:r>
          </a:p>
          <a:p>
            <a:r>
              <a:rPr lang="ko-KR" altLang="en-US" sz="700" dirty="0"/>
              <a:t>    issmoke   NUMBER(1) NOT NULL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7467BD-76C2-40E2-B8DA-478FB6D33357}"/>
              </a:ext>
            </a:extLst>
          </p:cNvPr>
          <p:cNvGrpSpPr/>
          <p:nvPr/>
        </p:nvGrpSpPr>
        <p:grpSpPr>
          <a:xfrm>
            <a:off x="3523173" y="3271471"/>
            <a:ext cx="1310093" cy="887334"/>
            <a:chOff x="1111839" y="1862192"/>
            <a:chExt cx="1310093" cy="887334"/>
          </a:xfrm>
        </p:grpSpPr>
        <p:pic>
          <p:nvPicPr>
            <p:cNvPr id="91" name="Picture 157" descr="'PL'  네트워크기호  [RGB v1">
              <a:extLst>
                <a:ext uri="{FF2B5EF4-FFF2-40B4-BE49-F238E27FC236}">
                  <a16:creationId xmlns:a16="http://schemas.microsoft.com/office/drawing/2014/main" id="{26CEAFF8-7702-4E9A-B590-1AAF95A08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31778" y="1862192"/>
              <a:ext cx="870216" cy="49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제목 3">
              <a:extLst>
                <a:ext uri="{FF2B5EF4-FFF2-40B4-BE49-F238E27FC236}">
                  <a16:creationId xmlns:a16="http://schemas.microsoft.com/office/drawing/2014/main" id="{37D4E26C-5902-4A1F-BE8A-EC8D16459DBF}"/>
                </a:ext>
              </a:extLst>
            </p:cNvPr>
            <p:cNvSpPr txBox="1">
              <a:spLocks/>
            </p:cNvSpPr>
            <p:nvPr/>
          </p:nvSpPr>
          <p:spPr>
            <a:xfrm>
              <a:off x="1111839" y="2255667"/>
              <a:ext cx="1310093" cy="49385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altLang="ko-KR" sz="1400" kern="12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latin typeface="Rix고딕 L" panose="02020603020101020101" pitchFamily="18" charset="-127"/>
                  <a:ea typeface="Rix고딕 L" panose="02020603020101020101" pitchFamily="18" charset="-127"/>
                </a:rPr>
                <a:t>C_Car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151408-A565-4770-A51A-DB1A52F74A1E}"/>
              </a:ext>
            </a:extLst>
          </p:cNvPr>
          <p:cNvSpPr/>
          <p:nvPr/>
        </p:nvSpPr>
        <p:spPr>
          <a:xfrm>
            <a:off x="4840938" y="3152245"/>
            <a:ext cx="179604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/>
              <a:t> owner                 VARCHAR2(20) UNIQUE,</a:t>
            </a:r>
          </a:p>
          <a:p>
            <a:r>
              <a:rPr lang="ko-KR" altLang="en-US" sz="700" dirty="0"/>
              <a:t> license                VARCHAR2(100) NOT NULL,</a:t>
            </a:r>
          </a:p>
          <a:p>
            <a:r>
              <a:rPr lang="ko-KR" altLang="en-US" sz="700" dirty="0"/>
              <a:t> number_plate   VARCHAR2(20) NOT NULL,</a:t>
            </a:r>
          </a:p>
          <a:p>
            <a:r>
              <a:rPr lang="ko-KR" altLang="en-US" sz="700" dirty="0"/>
              <a:t> mileage              NUMBER NOT NULL,</a:t>
            </a:r>
          </a:p>
          <a:p>
            <a:r>
              <a:rPr lang="ko-KR" altLang="en-US" sz="700" dirty="0"/>
              <a:t> age                      DATE NOT NULL,</a:t>
            </a:r>
          </a:p>
          <a:p>
            <a:r>
              <a:rPr lang="ko-KR" altLang="en-US" sz="700" dirty="0"/>
              <a:t> car_name          VARCHAR2(20) NOT NULL,</a:t>
            </a:r>
          </a:p>
          <a:p>
            <a:r>
              <a:rPr lang="ko-KR" altLang="en-US" sz="700" dirty="0"/>
              <a:t> car_size             NUMBER NOT NULL,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C468701-E3E6-4562-83E7-E8A2487C6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55455"/>
              </p:ext>
            </p:extLst>
          </p:nvPr>
        </p:nvGraphicFramePr>
        <p:xfrm>
          <a:off x="263339" y="5282036"/>
          <a:ext cx="6231908" cy="378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547490986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461169004"/>
                    </a:ext>
                  </a:extLst>
                </a:gridCol>
              </a:tblGrid>
              <a:tr h="370473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C_Board1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C_Board2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82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C33099-A307-4CBA-91B5-980B805FDCBE}"/>
              </a:ext>
            </a:extLst>
          </p:cNvPr>
          <p:cNvSpPr/>
          <p:nvPr/>
        </p:nvSpPr>
        <p:spPr>
          <a:xfrm>
            <a:off x="3382829" y="5675387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C_Board2 DB</a:t>
            </a:r>
            <a:r>
              <a:rPr lang="ko-KR" altLang="en-US" sz="110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모형</a:t>
            </a:r>
            <a:endParaRPr lang="ko-KR" altLang="en-US" sz="11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C713B84-7841-44B4-A7C9-198C3548B167}"/>
              </a:ext>
            </a:extLst>
          </p:cNvPr>
          <p:cNvSpPr/>
          <p:nvPr/>
        </p:nvSpPr>
        <p:spPr>
          <a:xfrm>
            <a:off x="4943733" y="5675379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0F9795-980A-4A0A-89F1-D735796FEFBC}"/>
              </a:ext>
            </a:extLst>
          </p:cNvPr>
          <p:cNvSpPr/>
          <p:nvPr/>
        </p:nvSpPr>
        <p:spPr>
          <a:xfrm>
            <a:off x="263339" y="5670662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535F1A-0984-4265-AEF3-DFE2FF7FF737}"/>
              </a:ext>
            </a:extLst>
          </p:cNvPr>
          <p:cNvSpPr/>
          <p:nvPr/>
        </p:nvSpPr>
        <p:spPr>
          <a:xfrm>
            <a:off x="1824243" y="5670654"/>
            <a:ext cx="1548000" cy="3506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22C6410-D5C9-4A68-9BC7-AFDAB245ECA5}"/>
              </a:ext>
            </a:extLst>
          </p:cNvPr>
          <p:cNvSpPr/>
          <p:nvPr/>
        </p:nvSpPr>
        <p:spPr>
          <a:xfrm>
            <a:off x="340204" y="5722863"/>
            <a:ext cx="13420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C_ Board1 DB</a:t>
            </a:r>
            <a:r>
              <a:rPr lang="ko-KR" altLang="en-US" sz="1050" b="1" kern="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모형</a:t>
            </a:r>
            <a:endParaRPr lang="ko-KR" altLang="en-US" sz="105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CB648-9A9F-48B3-8657-B695576F35EF}"/>
              </a:ext>
            </a:extLst>
          </p:cNvPr>
          <p:cNvSpPr/>
          <p:nvPr/>
        </p:nvSpPr>
        <p:spPr>
          <a:xfrm>
            <a:off x="2346149" y="5722863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Table</a:t>
            </a:r>
            <a:endParaRPr lang="ko-KR" altLang="en-US" sz="1050" b="1" dirty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59427E-CC75-4A47-A291-38983105F487}"/>
              </a:ext>
            </a:extLst>
          </p:cNvPr>
          <p:cNvSpPr/>
          <p:nvPr/>
        </p:nvSpPr>
        <p:spPr>
          <a:xfrm>
            <a:off x="1772539" y="6352763"/>
            <a:ext cx="168473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/>
              <a:t>num                  NUMBER PRIMARY KEY,</a:t>
            </a:r>
          </a:p>
          <a:p>
            <a:r>
              <a:rPr lang="ko-KR" altLang="en-US" sz="700" dirty="0"/>
              <a:t>type	    NUMBER(1) NOT NULL,</a:t>
            </a:r>
            <a:endParaRPr lang="en-US" altLang="ko-KR" sz="700" dirty="0"/>
          </a:p>
          <a:p>
            <a:r>
              <a:rPr lang="ko-KR" altLang="en-US" sz="700" dirty="0"/>
              <a:t>cate                   VARCHAR2(20) NOT NULL,</a:t>
            </a:r>
            <a:endParaRPr lang="en-US" altLang="ko-KR" sz="700" dirty="0"/>
          </a:p>
          <a:p>
            <a:r>
              <a:rPr lang="ko-KR" altLang="en-US" sz="700" dirty="0"/>
              <a:t>w_date	    DATE NOT NULL,</a:t>
            </a:r>
          </a:p>
          <a:p>
            <a:r>
              <a:rPr lang="ko-KR" altLang="en-US" sz="700" dirty="0"/>
              <a:t>start_time        DATE NOT NULL,</a:t>
            </a:r>
            <a:endParaRPr lang="en-US" altLang="ko-KR" sz="700" dirty="0"/>
          </a:p>
          <a:p>
            <a:r>
              <a:rPr lang="ko-KR" altLang="en-US" sz="700" dirty="0"/>
              <a:t>start_posi         VARCHAR2(50) NOT NULL,</a:t>
            </a:r>
          </a:p>
          <a:p>
            <a:r>
              <a:rPr lang="ko-KR" altLang="en-US" sz="700" dirty="0"/>
              <a:t>end_posi           VARCHAR2(50) NOT NULL,</a:t>
            </a:r>
          </a:p>
          <a:p>
            <a:r>
              <a:rPr lang="ko-KR" altLang="en-US" sz="700" dirty="0"/>
              <a:t>start_x	    NUMBER NOT NULL,</a:t>
            </a:r>
          </a:p>
          <a:p>
            <a:r>
              <a:rPr lang="ko-KR" altLang="en-US" sz="700" dirty="0"/>
              <a:t>start_y	    NUMBER NOT NULL,</a:t>
            </a:r>
            <a:endParaRPr lang="en-US" altLang="ko-KR" sz="700" dirty="0"/>
          </a:p>
          <a:p>
            <a:r>
              <a:rPr lang="ko-KR" altLang="en-US" sz="700" dirty="0"/>
              <a:t>end_x	    NUMBER NOT NULL,</a:t>
            </a:r>
          </a:p>
          <a:p>
            <a:r>
              <a:rPr lang="ko-KR" altLang="en-US" sz="700" dirty="0"/>
              <a:t>end_y	    NUMBER NOT NULL,</a:t>
            </a:r>
          </a:p>
          <a:p>
            <a:r>
              <a:rPr lang="ko-KR" altLang="en-US" sz="700" dirty="0"/>
              <a:t>price                 NUMBER(20) NOT NULL,</a:t>
            </a:r>
          </a:p>
          <a:p>
            <a:r>
              <a:rPr lang="ko-KR" altLang="en-US" sz="700" dirty="0"/>
              <a:t>content            VARCHAR2(100),</a:t>
            </a:r>
          </a:p>
          <a:p>
            <a:r>
              <a:rPr lang="ko-KR" altLang="en-US" sz="700" dirty="0"/>
              <a:t>title                  VARCHAR2(50) NOT NULL,</a:t>
            </a:r>
          </a:p>
          <a:p>
            <a:r>
              <a:rPr lang="ko-KR" altLang="en-US" sz="700" dirty="0"/>
              <a:t>seat	   NUMBER NOT NULL,</a:t>
            </a:r>
          </a:p>
          <a:p>
            <a:r>
              <a:rPr lang="ko-KR" altLang="en-US" sz="700" dirty="0"/>
              <a:t>writer               VARCHAR2(20) NOT NULL,</a:t>
            </a:r>
          </a:p>
          <a:p>
            <a:r>
              <a:rPr lang="ko-KR" altLang="en-US" sz="700" dirty="0"/>
              <a:t>driver	    VARCHAR2(20),</a:t>
            </a:r>
          </a:p>
          <a:p>
            <a:r>
              <a:rPr lang="ko-KR" altLang="en-US" sz="700" dirty="0"/>
              <a:t>passenger1      VARCHAR2(20),</a:t>
            </a:r>
          </a:p>
          <a:p>
            <a:r>
              <a:rPr lang="ko-KR" altLang="en-US" sz="700" dirty="0"/>
              <a:t>passenger2      VARCHAR2(20),</a:t>
            </a:r>
          </a:p>
          <a:p>
            <a:r>
              <a:rPr lang="ko-KR" altLang="en-US" sz="700" dirty="0"/>
              <a:t>passenger3      VARCHAR2(20),</a:t>
            </a:r>
          </a:p>
          <a:p>
            <a:r>
              <a:rPr lang="ko-KR" altLang="en-US" sz="700" dirty="0"/>
              <a:t>profile	    VARCHAR(100)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4B1679-720A-43F2-AED8-F0CE1778CAF7}"/>
              </a:ext>
            </a:extLst>
          </p:cNvPr>
          <p:cNvSpPr/>
          <p:nvPr/>
        </p:nvSpPr>
        <p:spPr>
          <a:xfrm>
            <a:off x="4938562" y="7048639"/>
            <a:ext cx="1796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/>
              <a:t> num           NUMBER PRIMARY KEY,</a:t>
            </a:r>
          </a:p>
          <a:p>
            <a:r>
              <a:rPr lang="ko-KR" altLang="en-US" sz="700" dirty="0"/>
              <a:t> type           NUMBER NOT NULL,</a:t>
            </a:r>
          </a:p>
          <a:p>
            <a:r>
              <a:rPr lang="ko-KR" altLang="en-US" sz="700" dirty="0"/>
              <a:t> w_date      DATE NOT NULL,</a:t>
            </a:r>
          </a:p>
          <a:p>
            <a:r>
              <a:rPr lang="ko-KR" altLang="en-US" sz="700" dirty="0"/>
              <a:t> title            VARCHAR2(50) NOT NULL,</a:t>
            </a:r>
          </a:p>
          <a:p>
            <a:r>
              <a:rPr lang="ko-KR" altLang="en-US" sz="700" dirty="0"/>
              <a:t> content     VARCHAR2(100),</a:t>
            </a:r>
          </a:p>
          <a:p>
            <a:r>
              <a:rPr lang="ko-KR" altLang="en-US" sz="700" dirty="0"/>
              <a:t> writer        VARCHAR2(20),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675881-5346-408F-9D70-ADA6F63518A6}"/>
              </a:ext>
            </a:extLst>
          </p:cNvPr>
          <p:cNvGrpSpPr/>
          <p:nvPr/>
        </p:nvGrpSpPr>
        <p:grpSpPr>
          <a:xfrm>
            <a:off x="3509515" y="7082053"/>
            <a:ext cx="1310093" cy="887334"/>
            <a:chOff x="1111839" y="1862192"/>
            <a:chExt cx="1310093" cy="887334"/>
          </a:xfrm>
        </p:grpSpPr>
        <p:pic>
          <p:nvPicPr>
            <p:cNvPr id="42" name="Picture 157" descr="'PL'  네트워크기호  [RGB v1">
              <a:extLst>
                <a:ext uri="{FF2B5EF4-FFF2-40B4-BE49-F238E27FC236}">
                  <a16:creationId xmlns:a16="http://schemas.microsoft.com/office/drawing/2014/main" id="{ACB5E5BD-374E-4C23-BFD9-01966892C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31778" y="1862192"/>
              <a:ext cx="870216" cy="49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제목 3">
              <a:extLst>
                <a:ext uri="{FF2B5EF4-FFF2-40B4-BE49-F238E27FC236}">
                  <a16:creationId xmlns:a16="http://schemas.microsoft.com/office/drawing/2014/main" id="{E6F3BD94-E141-4328-AC0B-D413FB2B5EA3}"/>
                </a:ext>
              </a:extLst>
            </p:cNvPr>
            <p:cNvSpPr txBox="1">
              <a:spLocks/>
            </p:cNvSpPr>
            <p:nvPr/>
          </p:nvSpPr>
          <p:spPr>
            <a:xfrm>
              <a:off x="1111839" y="2255667"/>
              <a:ext cx="1310093" cy="49385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altLang="ko-KR" sz="1400" kern="12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latin typeface="Rix고딕 L" panose="02020603020101020101" pitchFamily="18" charset="-127"/>
                  <a:ea typeface="Rix고딕 L" panose="02020603020101020101" pitchFamily="18" charset="-127"/>
                </a:rPr>
                <a:t>C_Board2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00318C8-A04E-4E7B-B453-0D9E4F0235A6}"/>
              </a:ext>
            </a:extLst>
          </p:cNvPr>
          <p:cNvGrpSpPr/>
          <p:nvPr/>
        </p:nvGrpSpPr>
        <p:grpSpPr>
          <a:xfrm>
            <a:off x="390025" y="7082053"/>
            <a:ext cx="1310093" cy="887334"/>
            <a:chOff x="1111839" y="1862192"/>
            <a:chExt cx="1310093" cy="887334"/>
          </a:xfrm>
        </p:grpSpPr>
        <p:pic>
          <p:nvPicPr>
            <p:cNvPr id="36" name="Picture 157" descr="'PL'  네트워크기호  [RGB v1">
              <a:extLst>
                <a:ext uri="{FF2B5EF4-FFF2-40B4-BE49-F238E27FC236}">
                  <a16:creationId xmlns:a16="http://schemas.microsoft.com/office/drawing/2014/main" id="{13EE4969-C474-46F8-8D9C-CDFDF24A6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31778" y="1862192"/>
              <a:ext cx="870216" cy="49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제목 3">
              <a:extLst>
                <a:ext uri="{FF2B5EF4-FFF2-40B4-BE49-F238E27FC236}">
                  <a16:creationId xmlns:a16="http://schemas.microsoft.com/office/drawing/2014/main" id="{7F306DB0-A8EA-4641-993F-E877E7571BE3}"/>
                </a:ext>
              </a:extLst>
            </p:cNvPr>
            <p:cNvSpPr txBox="1">
              <a:spLocks/>
            </p:cNvSpPr>
            <p:nvPr/>
          </p:nvSpPr>
          <p:spPr>
            <a:xfrm>
              <a:off x="1111839" y="2255667"/>
              <a:ext cx="1310093" cy="49385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altLang="ko-KR" sz="1400" kern="12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latin typeface="Rix고딕 L" panose="02020603020101020101" pitchFamily="18" charset="-127"/>
                  <a:ea typeface="Rix고딕 L" panose="02020603020101020101" pitchFamily="18" charset="-127"/>
                </a:rPr>
                <a:t>C_Board1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49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1B7FF3-41A8-4521-8355-A624F831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 b="68148"/>
          <a:stretch/>
        </p:blipFill>
        <p:spPr>
          <a:xfrm>
            <a:off x="0" y="-12193"/>
            <a:ext cx="6858000" cy="733551"/>
          </a:xfrm>
          <a:prstGeom prst="rect">
            <a:avLst/>
          </a:prstGeom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A245E775-D1D5-47B7-805D-82DA8ED3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536" y="230658"/>
            <a:ext cx="1560784" cy="215444"/>
          </a:xfrm>
          <a:prstGeom prst="rect">
            <a:avLst/>
          </a:prstGeom>
          <a:solidFill>
            <a:srgbClr val="302039">
              <a:alpha val="10000"/>
            </a:srgbClr>
          </a:solidFill>
          <a:ln>
            <a:noFill/>
          </a:ln>
          <a:extLst/>
        </p:spPr>
        <p:txBody>
          <a:bodyPr wrap="square" lIns="0" tIns="0" rIns="0" bIns="0" anchor="b" anchorCtr="0">
            <a:spAutoFit/>
          </a:bodyPr>
          <a:lstStyle>
            <a:defPPr>
              <a:defRPr lang="ko-KR"/>
            </a:defPPr>
            <a:lvl1pPr defTabSz="1082675" eaLnBrk="1" hangingPunct="1">
              <a:lnSpc>
                <a:spcPct val="120000"/>
              </a:lnSpc>
              <a:defRPr sz="700" b="0" spc="-70" baseline="0">
                <a:gradFill>
                  <a:gsLst>
                    <a:gs pos="271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  <a:lvl2pPr marL="742950" indent="-28575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082675" eaLnBrk="0" hangingPunct="0">
              <a:defRPr sz="1100"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1082675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Ⅱ</a:t>
            </a:r>
            <a:r>
              <a:rPr lang="en-US" altLang="ko-KR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r>
              <a:rPr lang="ko-KR" altLang="en-US" sz="1300" b="1" spc="0" dirty="0"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기능</a:t>
            </a:r>
          </a:p>
        </p:txBody>
      </p:sp>
      <p:sp>
        <p:nvSpPr>
          <p:cNvPr id="39" name="제목 3">
            <a:extLst>
              <a:ext uri="{FF2B5EF4-FFF2-40B4-BE49-F238E27FC236}">
                <a16:creationId xmlns:a16="http://schemas.microsoft.com/office/drawing/2014/main" id="{C31B2F95-D578-4B4B-A5B5-137426C2BCD0}"/>
              </a:ext>
            </a:extLst>
          </p:cNvPr>
          <p:cNvSpPr txBox="1">
            <a:spLocks/>
          </p:cNvSpPr>
          <p:nvPr/>
        </p:nvSpPr>
        <p:spPr>
          <a:xfrm>
            <a:off x="333374" y="732187"/>
            <a:ext cx="6227762" cy="4938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400" kern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2-3. 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기능</a:t>
            </a: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_</a:t>
            </a:r>
            <a:r>
              <a:rPr lang="ko-KR" altLang="en-US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개발 툴</a:t>
            </a:r>
            <a:endParaRPr lang="en-US" altLang="ko-KR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DB9EEB48-EA16-4961-BFBE-E3C03F4F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36" y="9639450"/>
            <a:ext cx="75342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50" b="0" i="1">
                <a:latin typeface="Cambria Math" panose="02040503050406030204" pitchFamily="18" charset="0"/>
                <a:ea typeface="Rix모던고딕 M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굴림" charset="-127"/>
                <a:ea typeface="굴림" charset="-127"/>
              </a:defRPr>
            </a:lvl5pPr>
            <a:lvl6pPr>
              <a:defRPr kumimoji="1" b="1">
                <a:latin typeface="굴림" charset="-127"/>
                <a:ea typeface="굴림" charset="-127"/>
              </a:defRPr>
            </a:lvl6pPr>
            <a:lvl7pPr>
              <a:defRPr kumimoji="1" b="1">
                <a:latin typeface="굴림" charset="-127"/>
                <a:ea typeface="굴림" charset="-127"/>
              </a:defRPr>
            </a:lvl7pPr>
            <a:lvl8pPr>
              <a:defRPr kumimoji="1" b="1">
                <a:latin typeface="굴림" charset="-127"/>
                <a:ea typeface="굴림" charset="-127"/>
              </a:defRPr>
            </a:lvl8pPr>
            <a:lvl9pPr>
              <a:defRPr kumimoji="1" b="1">
                <a:latin typeface="굴림" charset="-127"/>
                <a:ea typeface="굴림" charset="-127"/>
              </a:defRPr>
            </a:lvl9pPr>
          </a:lstStyle>
          <a:p>
            <a:pPr lvl="0"/>
            <a:r>
              <a:rPr lang="en-US" altLang="ko-KR" i="0" dirty="0"/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C4DB1-D489-47C8-A545-DCE7037D0731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4986D1-A762-4448-86CB-EDD111A89DE1}"/>
              </a:ext>
            </a:extLst>
          </p:cNvPr>
          <p:cNvSpPr/>
          <p:nvPr/>
        </p:nvSpPr>
        <p:spPr>
          <a:xfrm>
            <a:off x="0" y="9469641"/>
            <a:ext cx="6858000" cy="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5243D1-E625-403E-99DB-A4BC83FDC259}"/>
              </a:ext>
            </a:extLst>
          </p:cNvPr>
          <p:cNvGrpSpPr/>
          <p:nvPr/>
        </p:nvGrpSpPr>
        <p:grpSpPr>
          <a:xfrm>
            <a:off x="333374" y="1634855"/>
            <a:ext cx="906345" cy="169277"/>
            <a:chOff x="895489" y="3080331"/>
            <a:chExt cx="906345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8129E8-CFE7-42A3-8776-F0468600AABB}"/>
                </a:ext>
              </a:extLst>
            </p:cNvPr>
            <p:cNvSpPr txBox="1"/>
            <p:nvPr/>
          </p:nvSpPr>
          <p:spPr>
            <a:xfrm>
              <a:off x="1019468" y="3080331"/>
              <a:ext cx="78236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서버환경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2EA84BE-F19C-41B3-8DB4-3FD80D5085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73BB650-B82E-401F-817A-F3AA54096562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37" name="모서리가 둥근 직사각형 121">
                  <a:extLst>
                    <a:ext uri="{FF2B5EF4-FFF2-40B4-BE49-F238E27FC236}">
                      <a16:creationId xmlns:a16="http://schemas.microsoft.com/office/drawing/2014/main" id="{3F1472EB-28C6-486C-A0CF-4C557AA291A4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38" name="자유형 122">
                  <a:extLst>
                    <a:ext uri="{FF2B5EF4-FFF2-40B4-BE49-F238E27FC236}">
                      <a16:creationId xmlns:a16="http://schemas.microsoft.com/office/drawing/2014/main" id="{E9B0E7FE-A708-4D6F-9B94-D379BE5D0129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35" name="자유형 120">
                <a:extLst>
                  <a:ext uri="{FF2B5EF4-FFF2-40B4-BE49-F238E27FC236}">
                    <a16:creationId xmlns:a16="http://schemas.microsoft.com/office/drawing/2014/main" id="{79A91D02-89BF-4F06-95BE-D7C6D0C53FED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27F746-E8CF-4BD5-BB40-A83453692E39}"/>
              </a:ext>
            </a:extLst>
          </p:cNvPr>
          <p:cNvGrpSpPr/>
          <p:nvPr/>
        </p:nvGrpSpPr>
        <p:grpSpPr>
          <a:xfrm>
            <a:off x="333374" y="3710398"/>
            <a:ext cx="906345" cy="169277"/>
            <a:chOff x="895489" y="3080331"/>
            <a:chExt cx="906345" cy="1692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C40F8E-C394-4739-B991-E053401C77D8}"/>
                </a:ext>
              </a:extLst>
            </p:cNvPr>
            <p:cNvSpPr txBox="1"/>
            <p:nvPr/>
          </p:nvSpPr>
          <p:spPr>
            <a:xfrm>
              <a:off x="1019468" y="3080331"/>
              <a:ext cx="78236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개발환경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B1C4F83-06F8-43F9-9801-778B378187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5E07A34-CA9C-4E2C-B2C3-2EBF94E06D18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52" name="모서리가 둥근 직사각형 121">
                  <a:extLst>
                    <a:ext uri="{FF2B5EF4-FFF2-40B4-BE49-F238E27FC236}">
                      <a16:creationId xmlns:a16="http://schemas.microsoft.com/office/drawing/2014/main" id="{CE25409A-175F-49E6-9AB8-8EEC0D52DD57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53" name="자유형 122">
                  <a:extLst>
                    <a:ext uri="{FF2B5EF4-FFF2-40B4-BE49-F238E27FC236}">
                      <a16:creationId xmlns:a16="http://schemas.microsoft.com/office/drawing/2014/main" id="{EE95B52C-A8CA-42A7-A1EB-1678C748435F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51" name="자유형 120">
                <a:extLst>
                  <a:ext uri="{FF2B5EF4-FFF2-40B4-BE49-F238E27FC236}">
                    <a16:creationId xmlns:a16="http://schemas.microsoft.com/office/drawing/2014/main" id="{5635D979-28CC-4D0C-A2DC-52C41FCD54E5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15FAEA1-B694-4FCF-941D-6A0060ED4419}"/>
              </a:ext>
            </a:extLst>
          </p:cNvPr>
          <p:cNvGrpSpPr/>
          <p:nvPr/>
        </p:nvGrpSpPr>
        <p:grpSpPr>
          <a:xfrm>
            <a:off x="333374" y="6105255"/>
            <a:ext cx="1428924" cy="169277"/>
            <a:chOff x="895489" y="3080331"/>
            <a:chExt cx="1428924" cy="1692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C5B54A-E1B2-479C-BDC2-831105E129CD}"/>
                </a:ext>
              </a:extLst>
            </p:cNvPr>
            <p:cNvSpPr txBox="1"/>
            <p:nvPr/>
          </p:nvSpPr>
          <p:spPr>
            <a:xfrm>
              <a:off x="1019468" y="3080331"/>
              <a:ext cx="130494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tIns="0" rIns="108000" bIns="0" rtlCol="0" anchor="ctr" anchorCtr="0">
              <a:spAutoFit/>
            </a:bodyPr>
            <a:lstStyle/>
            <a:p>
              <a:pPr lvl="0"/>
              <a:r>
                <a:rPr lang="ko-KR" altLang="en-US" sz="1100" b="1" dirty="0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사용언어 및 기술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6435AC6-0FEA-458D-97A6-093AED688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489" y="3089855"/>
              <a:ext cx="180000" cy="138462"/>
              <a:chOff x="646337" y="2305057"/>
              <a:chExt cx="172938" cy="133030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174043E-39CE-4CBB-AE93-F29BC725B8BB}"/>
                  </a:ext>
                </a:extLst>
              </p:cNvPr>
              <p:cNvGrpSpPr/>
              <p:nvPr/>
            </p:nvGrpSpPr>
            <p:grpSpPr>
              <a:xfrm>
                <a:off x="646337" y="2305057"/>
                <a:ext cx="172938" cy="133030"/>
                <a:chOff x="1323975" y="3343275"/>
                <a:chExt cx="198119" cy="152400"/>
              </a:xfrm>
            </p:grpSpPr>
            <p:sp>
              <p:nvSpPr>
                <p:cNvPr id="59" name="모서리가 둥근 직사각형 121">
                  <a:extLst>
                    <a:ext uri="{FF2B5EF4-FFF2-40B4-BE49-F238E27FC236}">
                      <a16:creationId xmlns:a16="http://schemas.microsoft.com/office/drawing/2014/main" id="{19F31EC9-740F-4383-B278-63E2A762213C}"/>
                    </a:ext>
                  </a:extLst>
                </p:cNvPr>
                <p:cNvSpPr/>
                <p:nvPr/>
              </p:nvSpPr>
              <p:spPr>
                <a:xfrm>
                  <a:off x="1323975" y="3343275"/>
                  <a:ext cx="152400" cy="152400"/>
                </a:xfrm>
                <a:prstGeom prst="roundRect">
                  <a:avLst/>
                </a:prstGeom>
                <a:solidFill>
                  <a:schemeClr val="bg1"/>
                </a:solidFill>
                <a:ln w="22860">
                  <a:solidFill>
                    <a:srgbClr val="0083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  <p:sp>
              <p:nvSpPr>
                <p:cNvPr id="60" name="자유형 122">
                  <a:extLst>
                    <a:ext uri="{FF2B5EF4-FFF2-40B4-BE49-F238E27FC236}">
                      <a16:creationId xmlns:a16="http://schemas.microsoft.com/office/drawing/2014/main" id="{9E875711-8A0D-4E88-8D8C-87CF83C6FFE8}"/>
                    </a:ext>
                  </a:extLst>
                </p:cNvPr>
                <p:cNvSpPr/>
                <p:nvPr/>
              </p:nvSpPr>
              <p:spPr>
                <a:xfrm>
                  <a:off x="1476375" y="3445384"/>
                  <a:ext cx="45719" cy="50291"/>
                </a:xfrm>
                <a:custGeom>
                  <a:avLst/>
                  <a:gdLst>
                    <a:gd name="connsiteX0" fmla="*/ 0 w 95250"/>
                    <a:gd name="connsiteY0" fmla="*/ 0 h 104775"/>
                    <a:gd name="connsiteX1" fmla="*/ 0 w 95250"/>
                    <a:gd name="connsiteY1" fmla="*/ 104775 h 104775"/>
                    <a:gd name="connsiteX2" fmla="*/ 95250 w 95250"/>
                    <a:gd name="connsiteY2" fmla="*/ 104775 h 104775"/>
                    <a:gd name="connsiteX3" fmla="*/ 0 w 95250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04775">
                      <a:moveTo>
                        <a:pt x="0" y="0"/>
                      </a:moveTo>
                      <a:lnTo>
                        <a:pt x="0" y="104775"/>
                      </a:lnTo>
                      <a:lnTo>
                        <a:pt x="95250" y="1047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Rix고딕 L" panose="02020603020101020101" pitchFamily="18" charset="-127"/>
                    <a:ea typeface="Rix고딕 L" panose="02020603020101020101" pitchFamily="18" charset="-127"/>
                  </a:endParaRPr>
                </a:p>
              </p:txBody>
            </p:sp>
          </p:grpSp>
          <p:sp>
            <p:nvSpPr>
              <p:cNvPr id="58" name="자유형 120">
                <a:extLst>
                  <a:ext uri="{FF2B5EF4-FFF2-40B4-BE49-F238E27FC236}">
                    <a16:creationId xmlns:a16="http://schemas.microsoft.com/office/drawing/2014/main" id="{C574B31D-283E-443B-8719-6716B44CD86C}"/>
                  </a:ext>
                </a:extLst>
              </p:cNvPr>
              <p:cNvSpPr/>
              <p:nvPr/>
            </p:nvSpPr>
            <p:spPr>
              <a:xfrm>
                <a:off x="685865" y="2340637"/>
                <a:ext cx="53975" cy="47228"/>
              </a:xfrm>
              <a:custGeom>
                <a:avLst/>
                <a:gdLst>
                  <a:gd name="connsiteX0" fmla="*/ 0 w 101600"/>
                  <a:gd name="connsiteY0" fmla="*/ 38100 h 88900"/>
                  <a:gd name="connsiteX1" fmla="*/ 41275 w 101600"/>
                  <a:gd name="connsiteY1" fmla="*/ 88900 h 88900"/>
                  <a:gd name="connsiteX2" fmla="*/ 101600 w 101600"/>
                  <a:gd name="connsiteY2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" h="88900">
                    <a:moveTo>
                      <a:pt x="0" y="38100"/>
                    </a:moveTo>
                    <a:lnTo>
                      <a:pt x="41275" y="88900"/>
                    </a:lnTo>
                    <a:lnTo>
                      <a:pt x="101600" y="0"/>
                    </a:lnTo>
                  </a:path>
                </a:pathLst>
              </a:custGeom>
              <a:ln w="19050">
                <a:solidFill>
                  <a:srgbClr val="0083C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FDE2EF19-DF8A-43F1-B9B9-1091E826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433"/>
              </p:ext>
            </p:extLst>
          </p:nvPr>
        </p:nvGraphicFramePr>
        <p:xfrm>
          <a:off x="329228" y="1875612"/>
          <a:ext cx="6231908" cy="16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</a:t>
                      </a:r>
                      <a:r>
                        <a:rPr lang="ko-KR" altLang="en-US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Apache tomcat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470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04A53E4-25E5-4E01-A022-A74F1A73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79652"/>
              </p:ext>
            </p:extLst>
          </p:nvPr>
        </p:nvGraphicFramePr>
        <p:xfrm>
          <a:off x="329228" y="4195826"/>
          <a:ext cx="6231909" cy="16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7303">
                  <a:extLst>
                    <a:ext uri="{9D8B030D-6E8A-4147-A177-3AD203B41FA5}">
                      <a16:colId xmlns:a16="http://schemas.microsoft.com/office/drawing/2014/main" val="4207316438"/>
                    </a:ext>
                  </a:extLst>
                </a:gridCol>
              </a:tblGrid>
              <a:tr h="269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Eclipse ide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 jdk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Oracle db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470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07499F3-F119-4EE7-B573-29B0605A3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88624"/>
              </p:ext>
            </p:extLst>
          </p:nvPr>
        </p:nvGraphicFramePr>
        <p:xfrm>
          <a:off x="329228" y="6477619"/>
          <a:ext cx="6231908" cy="133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547490986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461169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MVC model 2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Servlet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jquery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java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801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A681B3A-D9B2-4F51-A374-C06525D8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0653"/>
              </p:ext>
            </p:extLst>
          </p:nvPr>
        </p:nvGraphicFramePr>
        <p:xfrm>
          <a:off x="347412" y="7840932"/>
          <a:ext cx="4673931" cy="133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3547490986"/>
                    </a:ext>
                  </a:extLst>
                </a:gridCol>
                <a:gridCol w="155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javascript</a:t>
                      </a:r>
                      <a:endParaRPr lang="ko-KR" altLang="en-US" sz="1100" b="1" kern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css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801"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0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</a:pP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T="144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AB678448-16FE-4CE5-ACE5-73EFF935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6" y="6862998"/>
            <a:ext cx="1406460" cy="7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33EE31-BC81-4891-B12F-1120BCCB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6956910"/>
            <a:ext cx="645870" cy="645870"/>
          </a:xfrm>
          <a:prstGeom prst="rect">
            <a:avLst/>
          </a:prstGeom>
        </p:spPr>
      </p:pic>
      <p:pic>
        <p:nvPicPr>
          <p:cNvPr id="3080" name="Picture 8" descr="javascriptì ëí ì´ë¯¸ì§ ê²ìê²°ê³¼">
            <a:extLst>
              <a:ext uri="{FF2B5EF4-FFF2-40B4-BE49-F238E27FC236}">
                <a16:creationId xmlns:a16="http://schemas.microsoft.com/office/drawing/2014/main" id="{E1355C6D-8075-4E1C-913C-23CCFE4B2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6" r="33536"/>
          <a:stretch/>
        </p:blipFill>
        <p:spPr bwMode="auto">
          <a:xfrm>
            <a:off x="3910296" y="8108917"/>
            <a:ext cx="607069" cy="10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javascriptì ëí ì´ë¯¸ì§ ê²ìê²°ê³¼">
            <a:extLst>
              <a:ext uri="{FF2B5EF4-FFF2-40B4-BE49-F238E27FC236}">
                <a16:creationId xmlns:a16="http://schemas.microsoft.com/office/drawing/2014/main" id="{CF7B96C5-B450-4955-8944-11F4ED556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2"/>
          <a:stretch/>
        </p:blipFill>
        <p:spPr bwMode="auto">
          <a:xfrm>
            <a:off x="2328862" y="8082071"/>
            <a:ext cx="618844" cy="10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javascriptì ëí ì´ë¯¸ì§ ê²ìê²°ê³¼">
            <a:extLst>
              <a:ext uri="{FF2B5EF4-FFF2-40B4-BE49-F238E27FC236}">
                <a16:creationId xmlns:a16="http://schemas.microsoft.com/office/drawing/2014/main" id="{A7FC1261-2BD8-42C7-99A4-E3DC85B46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32"/>
          <a:stretch/>
        </p:blipFill>
        <p:spPr bwMode="auto">
          <a:xfrm>
            <a:off x="811633" y="8124133"/>
            <a:ext cx="618844" cy="10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queryì ëí ì´ë¯¸ì§ ê²ìê²°ê³¼">
            <a:extLst>
              <a:ext uri="{FF2B5EF4-FFF2-40B4-BE49-F238E27FC236}">
                <a16:creationId xmlns:a16="http://schemas.microsoft.com/office/drawing/2014/main" id="{8E2A7C47-E448-42D6-B680-C4F665F2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19" y="6851811"/>
            <a:ext cx="1567874" cy="8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ê´ë ¨ ì´ë¯¸ì§">
            <a:extLst>
              <a:ext uri="{FF2B5EF4-FFF2-40B4-BE49-F238E27FC236}">
                <a16:creationId xmlns:a16="http://schemas.microsoft.com/office/drawing/2014/main" id="{7A60280B-E211-4D97-ADF0-550BDBCC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24" y="6793283"/>
            <a:ext cx="511881" cy="9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 descr="Eclipse logoì ëí ì´ë¯¸ì§ ê²ìê²°ê³¼">
            <a:extLst>
              <a:ext uri="{FF2B5EF4-FFF2-40B4-BE49-F238E27FC236}">
                <a16:creationId xmlns:a16="http://schemas.microsoft.com/office/drawing/2014/main" id="{534486B4-213B-4C6A-A22A-031DFCD7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0" y="4893031"/>
            <a:ext cx="1809794" cy="4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pen jdkì ëí ì´ë¯¸ì§ ê²ìê²°ê³¼">
            <a:extLst>
              <a:ext uri="{FF2B5EF4-FFF2-40B4-BE49-F238E27FC236}">
                <a16:creationId xmlns:a16="http://schemas.microsoft.com/office/drawing/2014/main" id="{A0CDEAA3-5134-4F10-AE79-E81285E1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57" y="4590978"/>
            <a:ext cx="1930649" cy="10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Oracleì ëí ì´ë¯¸ì§ ê²ìê²°ê³¼">
            <a:extLst>
              <a:ext uri="{FF2B5EF4-FFF2-40B4-BE49-F238E27FC236}">
                <a16:creationId xmlns:a16="http://schemas.microsoft.com/office/drawing/2014/main" id="{2BCDE77D-CE5A-4D10-8027-71E80A32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32" y="4676385"/>
            <a:ext cx="1352184" cy="8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pache tomcatì ëí ì´ë¯¸ì§ ê²ìê²°ê³¼">
            <a:extLst>
              <a:ext uri="{FF2B5EF4-FFF2-40B4-BE49-F238E27FC236}">
                <a16:creationId xmlns:a16="http://schemas.microsoft.com/office/drawing/2014/main" id="{3C4014C9-6DEF-47EE-9EF4-20BBE9625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26828" r="27631" b="25535"/>
          <a:stretch/>
        </p:blipFill>
        <p:spPr bwMode="auto">
          <a:xfrm>
            <a:off x="4359125" y="2227752"/>
            <a:ext cx="1155699" cy="1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Windows osì ëí ì´ë¯¸ì§ ê²ìê²°ê³¼">
            <a:extLst>
              <a:ext uri="{FF2B5EF4-FFF2-40B4-BE49-F238E27FC236}">
                <a16:creationId xmlns:a16="http://schemas.microsoft.com/office/drawing/2014/main" id="{7A009BED-11AF-478F-8D14-B8BCF3F18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5" b="26415"/>
          <a:stretch/>
        </p:blipFill>
        <p:spPr bwMode="auto">
          <a:xfrm>
            <a:off x="641151" y="2208231"/>
            <a:ext cx="2381250" cy="11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3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407</Words>
  <Application>Microsoft Office PowerPoint</Application>
  <PresentationFormat>A4 용지(210x297mm)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Noto Sans CJK KR Light</vt:lpstr>
      <vt:lpstr>Rix고딕 B</vt:lpstr>
      <vt:lpstr>Rix고딕 L</vt:lpstr>
      <vt:lpstr>Rix고딕 M</vt:lpstr>
      <vt:lpstr>Rix모던고딕 B</vt:lpstr>
      <vt:lpstr>나눔바른고딕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21</cp:revision>
  <dcterms:created xsi:type="dcterms:W3CDTF">2018-10-29T01:37:50Z</dcterms:created>
  <dcterms:modified xsi:type="dcterms:W3CDTF">2018-12-17T05:38:56Z</dcterms:modified>
</cp:coreProperties>
</file>