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80" d="100"/>
          <a:sy n="80" d="100"/>
        </p:scale>
        <p:origin x="30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1A3AA-B547-4039-8258-0C291E124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A5E1C3-2E3B-4433-8A11-DCF529578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4EA5D-6F7E-4B14-BCBC-0D539AC5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A647-B01D-4B86-B1E8-FAC33B537C3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FB4BA8-3C5D-44A2-9605-1B8E128B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6048A-83FE-4F72-BBB1-534C9572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245A-8AA5-4DD0-876E-81DAA5213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84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132D6-ABCE-4E5D-B914-8A92AF54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1511C3-8E56-4364-B42A-3D42A0D3F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79518-9E8D-4C0A-BF57-3D554D57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A647-B01D-4B86-B1E8-FAC33B537C3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D0389-81B2-4F1A-8212-A3B4DB402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D2793-138A-4285-8920-2BFC3E06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245A-8AA5-4DD0-876E-81DAA5213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91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37F95B-3FDC-42AC-AF20-59D04BC1B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7523C3-35B6-4BBD-AAA0-9D2DA1254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A715F-A12A-4C2F-9AF4-71018617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A647-B01D-4B86-B1E8-FAC33B537C3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4C7E4-37CC-4AA1-B367-C7A57A24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0812BC-1FD5-4B7A-BE60-BD899830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245A-8AA5-4DD0-876E-81DAA5213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49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79D2C-627B-411C-98F3-99B7756C2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DB1FB-DA6F-43F9-BC91-9384B8820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DBE06-BEF3-4E14-8CE5-DC5D8882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A647-B01D-4B86-B1E8-FAC33B537C3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37CFC5-2525-4991-AE73-27021C09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516FD-3F1B-4B40-B6CF-86EDB7B6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245A-8AA5-4DD0-876E-81DAA5213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6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FC9EA-E0A6-44ED-AE0B-3DF7F31AC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F85F05-EECE-47FE-9C3C-F81BF2D13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C09267-4CB8-442C-BFE1-AA42BFB4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A647-B01D-4B86-B1E8-FAC33B537C3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C33A7D-0160-4D12-9AC3-100A195F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0C50DB-369C-4A11-B82E-DD2B109D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245A-8AA5-4DD0-876E-81DAA5213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31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6F0A6-5C97-4711-9A04-745FAD2B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743F3A-9847-4A63-9990-1E37B3051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4061BC-8954-4F49-A076-4A3CC952C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0A8449-33A2-4C02-96DF-F823C2B2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A647-B01D-4B86-B1E8-FAC33B537C3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DEC52B-406F-4DFA-BFE1-159843C5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8E913E-ABC3-4FDF-8A47-7E60C00A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245A-8AA5-4DD0-876E-81DAA5213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77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5EA21-F318-4C7C-9B96-03307925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DFE779-45CB-4EB1-A119-D372557C1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45FCF8-88C4-41A3-9D6F-593C92154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A13FA1-689F-4035-A83A-595C00B31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B94655-B73B-4B02-BB0D-2EB1A4472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79FB16-E60D-45B0-8E8A-1C581449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A647-B01D-4B86-B1E8-FAC33B537C3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3739BB-CBE1-4020-91F4-1CE813B9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7454E3-FFF1-447A-9869-492AFDB9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245A-8AA5-4DD0-876E-81DAA5213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25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B4BD3-FEA3-4064-BD1A-F34528CE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005B30-8276-41CE-B550-101077639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A647-B01D-4B86-B1E8-FAC33B537C3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714E27-33C0-475E-AC53-F8611288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58C41E-888E-4E05-9B2B-80E73595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245A-8AA5-4DD0-876E-81DAA5213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3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FD819F-9F1A-4E0E-8395-89100440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A647-B01D-4B86-B1E8-FAC33B537C3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493C5F-3943-4E90-9F51-497A8EF3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EDFA5C-ABAB-4BE7-AF80-D87C5ACD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245A-8AA5-4DD0-876E-81DAA5213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98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EA053-30B4-4A95-BE7D-D77A136C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17D86D-8475-4EF4-9869-BD87E4039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A4C88D-A698-41CB-ACCE-6A3F78313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525B93-C373-4B66-8148-ED7E60E4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A647-B01D-4B86-B1E8-FAC33B537C3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DE3314-2492-4E5B-B43B-855E8C63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38F347-4385-4461-AA8A-C6EC1017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245A-8AA5-4DD0-876E-81DAA5213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10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486A3-C7C8-437E-8EBC-B8413D092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00BD76-7FF3-4F2F-BEA9-7FDBC881C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AD5B26-3B51-446B-98AE-51B31E2D9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7D3EE8-8311-4665-BD3F-2F117E43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A647-B01D-4B86-B1E8-FAC33B537C3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9D58FB-E017-4D70-BC0C-AF3214EB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111581-6001-43F9-B050-FF8C5B6F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245A-8AA5-4DD0-876E-81DAA5213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42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F176FF-DD82-4B4D-A5CB-7DB60D5C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239447-8A50-4D3A-843B-A6FABC3F5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9D6E25-9A70-4A06-B901-D0F35CE1A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CA647-B01D-4B86-B1E8-FAC33B537C3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9F7AE2-0382-4BDF-B4AE-E58A97489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E97529-6559-4D7C-A05D-1628C6D98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8245A-8AA5-4DD0-876E-81DAA5213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38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562896D-3E51-4AE4-AA89-662D6FFCDBBD}"/>
              </a:ext>
            </a:extLst>
          </p:cNvPr>
          <p:cNvSpPr txBox="1"/>
          <p:nvPr/>
        </p:nvSpPr>
        <p:spPr>
          <a:xfrm>
            <a:off x="-517859" y="516837"/>
            <a:ext cx="4985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0" dirty="0">
                <a:solidFill>
                  <a:srgbClr val="333333"/>
                </a:solidFill>
                <a:effectLst/>
                <a:latin typeface="STHeitiSC-Light"/>
              </a:rPr>
              <a:t>VB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STHeitiSC-Light"/>
              </a:rPr>
              <a:t>处理字符串时程序内部</a:t>
            </a:r>
            <a:br>
              <a:rPr lang="en-US" altLang="zh-CN" sz="2000" b="1" i="0" dirty="0">
                <a:solidFill>
                  <a:srgbClr val="333333"/>
                </a:solidFill>
                <a:effectLst/>
                <a:latin typeface="STHeitiSC-Light"/>
              </a:rPr>
            </a:br>
            <a:r>
              <a:rPr lang="zh-CN" altLang="en-US" sz="2000" b="1" i="0" dirty="0">
                <a:solidFill>
                  <a:srgbClr val="333333"/>
                </a:solidFill>
                <a:effectLst/>
                <a:latin typeface="STHeitiSC-Light"/>
              </a:rPr>
              <a:t>会自动进行内码转换</a:t>
            </a:r>
            <a:endParaRPr lang="zh-CN" altLang="en-US" sz="20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A8774A-89A3-42FE-954A-2000073A9ED8}"/>
              </a:ext>
            </a:extLst>
          </p:cNvPr>
          <p:cNvSpPr txBox="1"/>
          <p:nvPr/>
        </p:nvSpPr>
        <p:spPr>
          <a:xfrm>
            <a:off x="376602" y="2126944"/>
            <a:ext cx="498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latin typeface="STHeitiSC-Light"/>
              </a:rPr>
              <a:t>2</a:t>
            </a:r>
            <a:r>
              <a:rPr lang="en-US" altLang="zh-CN" dirty="0">
                <a:solidFill>
                  <a:srgbClr val="333333"/>
                </a:solidFill>
                <a:latin typeface="STHeitiSC-Light"/>
              </a:rPr>
              <a:t>.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STHeitiSC-Light"/>
              </a:rPr>
              <a:t>将此字符串从本地编码（比如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STHeitiSC-Light"/>
              </a:rPr>
              <a:t>GBK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STHeitiSC-Light"/>
              </a:rPr>
              <a:t>）</a:t>
            </a:r>
            <a:br>
              <a:rPr lang="en-US" altLang="zh-CN" i="0" dirty="0">
                <a:solidFill>
                  <a:srgbClr val="333333"/>
                </a:solidFill>
                <a:effectLst/>
                <a:latin typeface="STHeitiSC-Light"/>
              </a:rPr>
            </a:br>
            <a:r>
              <a:rPr lang="zh-CN" altLang="en-US" i="0" dirty="0">
                <a:solidFill>
                  <a:srgbClr val="333333"/>
                </a:solidFill>
                <a:effectLst/>
                <a:latin typeface="STHeitiSC-Light"/>
              </a:rPr>
              <a:t>转换成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STHeitiSC-Light"/>
              </a:rPr>
              <a:t>Unicode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STHeitiSC-Light"/>
              </a:rPr>
              <a:t>编码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3D9966-CF20-4F0C-8146-DB97945FE451}"/>
              </a:ext>
            </a:extLst>
          </p:cNvPr>
          <p:cNvSpPr txBox="1"/>
          <p:nvPr/>
        </p:nvSpPr>
        <p:spPr>
          <a:xfrm>
            <a:off x="376601" y="3329311"/>
            <a:ext cx="498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latin typeface="STHeitiSC-Light"/>
              </a:rPr>
              <a:t>3.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STHeitiSC-Light"/>
              </a:rPr>
              <a:t>字符串以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STHeitiSC-Light"/>
              </a:rPr>
              <a:t>Unicode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STHeitiSC-Light"/>
              </a:rPr>
              <a:t>编码干了点活儿</a:t>
            </a:r>
            <a:br>
              <a:rPr lang="en-US" altLang="zh-CN" i="0" dirty="0">
                <a:solidFill>
                  <a:srgbClr val="333333"/>
                </a:solidFill>
                <a:effectLst/>
                <a:latin typeface="STHeitiSC-Light"/>
              </a:rPr>
            </a:br>
            <a:r>
              <a:rPr lang="zh-CN" altLang="en-US" i="0" dirty="0">
                <a:solidFill>
                  <a:srgbClr val="333333"/>
                </a:solidFill>
                <a:effectLst/>
                <a:latin typeface="STHeitiSC-Light"/>
              </a:rPr>
              <a:t>（一系列运算操作）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6B3005-1182-4691-B9EF-45D13057DCB7}"/>
              </a:ext>
            </a:extLst>
          </p:cNvPr>
          <p:cNvSpPr txBox="1"/>
          <p:nvPr/>
        </p:nvSpPr>
        <p:spPr>
          <a:xfrm>
            <a:off x="376602" y="4457125"/>
            <a:ext cx="498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latin typeface="STHeitiSC-Light"/>
              </a:rPr>
              <a:t>4.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STHeitiSC-Light"/>
              </a:rPr>
              <a:t>干完活后将字符串从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STHeitiSC-Light"/>
              </a:rPr>
              <a:t>Unicode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STHeitiSC-Light"/>
              </a:rPr>
              <a:t>编码</a:t>
            </a:r>
            <a:br>
              <a:rPr lang="en-US" altLang="zh-CN" i="0" dirty="0">
                <a:solidFill>
                  <a:srgbClr val="333333"/>
                </a:solidFill>
                <a:effectLst/>
                <a:latin typeface="STHeitiSC-Light"/>
              </a:rPr>
            </a:br>
            <a:r>
              <a:rPr lang="zh-CN" altLang="en-US" i="0" dirty="0">
                <a:solidFill>
                  <a:srgbClr val="333333"/>
                </a:solidFill>
                <a:effectLst/>
                <a:latin typeface="STHeitiSC-Light"/>
              </a:rPr>
              <a:t>再转换回本地编码（比如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STHeitiSC-Light"/>
              </a:rPr>
              <a:t>GBK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STHeitiSC-Light"/>
              </a:rPr>
              <a:t>）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B6D4F2-97A8-4C05-A471-3E6B6AA0AAA5}"/>
              </a:ext>
            </a:extLst>
          </p:cNvPr>
          <p:cNvSpPr txBox="1"/>
          <p:nvPr/>
        </p:nvSpPr>
        <p:spPr>
          <a:xfrm>
            <a:off x="376602" y="1306734"/>
            <a:ext cx="498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latin typeface="STHeitiSC-Light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STHeitiSC-Light"/>
              </a:rPr>
              <a:t>.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STHeitiSC-Light"/>
              </a:rPr>
              <a:t>输入一个字符串（本地编码）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26B5E8-60D4-41BC-9A1B-4BFA29119B56}"/>
              </a:ext>
            </a:extLst>
          </p:cNvPr>
          <p:cNvSpPr txBox="1"/>
          <p:nvPr/>
        </p:nvSpPr>
        <p:spPr>
          <a:xfrm>
            <a:off x="376602" y="5589559"/>
            <a:ext cx="498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latin typeface="STHeitiSC-Light"/>
              </a:rPr>
              <a:t>5.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STHeitiSC-Light"/>
              </a:rPr>
              <a:t>输出字符串，还是以本地</a:t>
            </a:r>
            <a:br>
              <a:rPr lang="en-US" altLang="zh-CN" i="0" dirty="0">
                <a:solidFill>
                  <a:srgbClr val="333333"/>
                </a:solidFill>
                <a:effectLst/>
                <a:latin typeface="STHeitiSC-Light"/>
              </a:rPr>
            </a:br>
            <a:r>
              <a:rPr lang="zh-CN" altLang="en-US" i="0" dirty="0">
                <a:solidFill>
                  <a:srgbClr val="333333"/>
                </a:solidFill>
                <a:effectLst/>
                <a:latin typeface="STHeitiSC-Light"/>
              </a:rPr>
              <a:t>编码（比如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STHeitiSC-Light"/>
              </a:rPr>
              <a:t>GBK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STHeitiSC-Light"/>
              </a:rPr>
              <a:t>）方式显示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92CA7EB-74BC-42EE-99E2-B7E50A0153F2}"/>
              </a:ext>
            </a:extLst>
          </p:cNvPr>
          <p:cNvCxnSpPr>
            <a:cxnSpLocks/>
          </p:cNvCxnSpPr>
          <p:nvPr/>
        </p:nvCxnSpPr>
        <p:spPr>
          <a:xfrm flipH="1">
            <a:off x="1804008" y="1720970"/>
            <a:ext cx="0" cy="405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13F3FD6-8FCB-4508-955F-3D36D88C1B65}"/>
              </a:ext>
            </a:extLst>
          </p:cNvPr>
          <p:cNvCxnSpPr>
            <a:cxnSpLocks/>
          </p:cNvCxnSpPr>
          <p:nvPr/>
        </p:nvCxnSpPr>
        <p:spPr>
          <a:xfrm flipH="1">
            <a:off x="1804008" y="2884023"/>
            <a:ext cx="0" cy="405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AB2FB0C-D51E-46AF-8773-C521716F35CE}"/>
              </a:ext>
            </a:extLst>
          </p:cNvPr>
          <p:cNvCxnSpPr>
            <a:cxnSpLocks/>
          </p:cNvCxnSpPr>
          <p:nvPr/>
        </p:nvCxnSpPr>
        <p:spPr>
          <a:xfrm flipH="1">
            <a:off x="1804008" y="4012388"/>
            <a:ext cx="0" cy="405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5F33583-FE34-4BB8-B77F-F5997F62D8BE}"/>
              </a:ext>
            </a:extLst>
          </p:cNvPr>
          <p:cNvCxnSpPr>
            <a:cxnSpLocks/>
          </p:cNvCxnSpPr>
          <p:nvPr/>
        </p:nvCxnSpPr>
        <p:spPr>
          <a:xfrm flipH="1">
            <a:off x="1804008" y="5103456"/>
            <a:ext cx="0" cy="405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5C32E13-A0A6-4CE9-BD34-2229C02BC280}"/>
              </a:ext>
            </a:extLst>
          </p:cNvPr>
          <p:cNvSpPr txBox="1"/>
          <p:nvPr/>
        </p:nvSpPr>
        <p:spPr>
          <a:xfrm>
            <a:off x="5231822" y="501913"/>
            <a:ext cx="4985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0" dirty="0">
                <a:solidFill>
                  <a:srgbClr val="333333"/>
                </a:solidFill>
                <a:effectLst/>
                <a:latin typeface="STHeitiSC-Light"/>
              </a:rPr>
              <a:t>VB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STHeitiSC-Light"/>
              </a:rPr>
              <a:t>处理日文乱码字符串时</a:t>
            </a:r>
            <a:br>
              <a:rPr lang="en-US" altLang="zh-CN" sz="2000" b="1" i="0" dirty="0">
                <a:solidFill>
                  <a:srgbClr val="333333"/>
                </a:solidFill>
                <a:effectLst/>
                <a:latin typeface="STHeitiSC-Light"/>
              </a:rPr>
            </a:br>
            <a:r>
              <a:rPr lang="zh-CN" altLang="en-US" sz="2000" b="1" i="0" dirty="0">
                <a:solidFill>
                  <a:srgbClr val="333333"/>
                </a:solidFill>
                <a:effectLst/>
                <a:latin typeface="STHeitiSC-Light"/>
              </a:rPr>
              <a:t>的内码转换步骤</a:t>
            </a:r>
            <a:endParaRPr lang="zh-CN" altLang="en-US" sz="2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B0727C5-E2E9-4A6B-89B3-CA56A07B8B36}"/>
              </a:ext>
            </a:extLst>
          </p:cNvPr>
          <p:cNvSpPr txBox="1"/>
          <p:nvPr/>
        </p:nvSpPr>
        <p:spPr>
          <a:xfrm>
            <a:off x="5361960" y="2300823"/>
            <a:ext cx="5430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latin typeface="STHeitiSC-Light"/>
              </a:rPr>
              <a:t>2</a:t>
            </a:r>
            <a:r>
              <a:rPr lang="en-US" altLang="zh-CN" dirty="0">
                <a:solidFill>
                  <a:srgbClr val="333333"/>
                </a:solidFill>
                <a:latin typeface="STHeitiSC-Light"/>
              </a:rPr>
              <a:t>.</a:t>
            </a:r>
            <a:r>
              <a:rPr lang="zh-CN" altLang="en-US" dirty="0">
                <a:solidFill>
                  <a:srgbClr val="333333"/>
                </a:solidFill>
                <a:latin typeface="STHeitiSC-Light"/>
              </a:rPr>
              <a:t>进入</a:t>
            </a:r>
            <a:r>
              <a:rPr lang="en-US" altLang="zh-CN" dirty="0">
                <a:solidFill>
                  <a:srgbClr val="333333"/>
                </a:solidFill>
                <a:latin typeface="STHeitiSC-Light"/>
              </a:rPr>
              <a:t>VB</a:t>
            </a:r>
            <a:r>
              <a:rPr lang="zh-CN" altLang="en-US" dirty="0">
                <a:solidFill>
                  <a:srgbClr val="333333"/>
                </a:solidFill>
                <a:latin typeface="STHeitiSC-Light"/>
              </a:rPr>
              <a:t>程序后，此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STHeitiSC-Light"/>
              </a:rPr>
              <a:t>字符串会自动被错误地以本地</a:t>
            </a:r>
            <a:br>
              <a:rPr lang="en-US" altLang="zh-CN" i="0" dirty="0">
                <a:solidFill>
                  <a:srgbClr val="333333"/>
                </a:solidFill>
                <a:effectLst/>
                <a:latin typeface="STHeitiSC-Light"/>
              </a:rPr>
            </a:br>
            <a:r>
              <a:rPr lang="zh-CN" altLang="en-US" i="0" dirty="0">
                <a:solidFill>
                  <a:srgbClr val="333333"/>
                </a:solidFill>
                <a:effectLst/>
                <a:latin typeface="STHeitiSC-Light"/>
              </a:rPr>
              <a:t>（中文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STHeitiSC-Light"/>
              </a:rPr>
              <a:t>GBK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STHeitiSC-Light"/>
              </a:rPr>
              <a:t>）编码方式转换成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STHeitiSC-Light"/>
              </a:rPr>
              <a:t>Unicode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STHeitiSC-Light"/>
              </a:rPr>
              <a:t>编码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7521542-6ADF-4977-AC63-438835875423}"/>
              </a:ext>
            </a:extLst>
          </p:cNvPr>
          <p:cNvSpPr txBox="1"/>
          <p:nvPr/>
        </p:nvSpPr>
        <p:spPr>
          <a:xfrm>
            <a:off x="5361961" y="4631004"/>
            <a:ext cx="498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latin typeface="STHeitiSC-Light"/>
              </a:rPr>
              <a:t>4.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STHeitiSC-Light"/>
              </a:rPr>
              <a:t>然后再手动将字符串以日文（比如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STHeitiSC-Light"/>
              </a:rPr>
              <a:t>Shift-JIS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STHeitiSC-Light"/>
              </a:rPr>
              <a:t>）</a:t>
            </a:r>
            <a:br>
              <a:rPr lang="en-US" altLang="zh-CN" i="0" dirty="0">
                <a:solidFill>
                  <a:srgbClr val="333333"/>
                </a:solidFill>
                <a:effectLst/>
                <a:latin typeface="STHeitiSC-Light"/>
              </a:rPr>
            </a:br>
            <a:r>
              <a:rPr lang="zh-CN" altLang="en-US" i="0" dirty="0">
                <a:solidFill>
                  <a:srgbClr val="333333"/>
                </a:solidFill>
                <a:effectLst/>
                <a:latin typeface="STHeitiSC-Light"/>
              </a:rPr>
              <a:t>编码再转换成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STHeitiSC-Light"/>
              </a:rPr>
              <a:t>Unicode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STHeitiSC-Light"/>
              </a:rPr>
              <a:t>编码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2A15481-4C34-4F84-A1C6-27336981C22D}"/>
              </a:ext>
            </a:extLst>
          </p:cNvPr>
          <p:cNvSpPr txBox="1"/>
          <p:nvPr/>
        </p:nvSpPr>
        <p:spPr>
          <a:xfrm>
            <a:off x="5361961" y="1306734"/>
            <a:ext cx="498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latin typeface="STHeitiSC-Light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STHeitiSC-Light"/>
              </a:rPr>
              <a:t>.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STHeitiSC-Light"/>
              </a:rPr>
              <a:t>输入一个日文字符串</a:t>
            </a:r>
            <a:br>
              <a:rPr lang="en-US" altLang="zh-CN" i="0" dirty="0">
                <a:solidFill>
                  <a:srgbClr val="333333"/>
                </a:solidFill>
                <a:effectLst/>
                <a:latin typeface="STHeitiSC-Light"/>
              </a:rPr>
            </a:br>
            <a:r>
              <a:rPr lang="zh-CN" altLang="en-US" i="0" dirty="0">
                <a:solidFill>
                  <a:srgbClr val="333333"/>
                </a:solidFill>
                <a:effectLst/>
                <a:latin typeface="STHeitiSC-Light"/>
              </a:rPr>
              <a:t>（日文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STHeitiSC-Light"/>
              </a:rPr>
              <a:t>Shift-JIS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STHeitiSC-Light"/>
              </a:rPr>
              <a:t>编码，中文系统下呈现乱码）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214397A-9035-4E7F-A584-D60623018EB4}"/>
              </a:ext>
            </a:extLst>
          </p:cNvPr>
          <p:cNvSpPr txBox="1"/>
          <p:nvPr/>
        </p:nvSpPr>
        <p:spPr>
          <a:xfrm>
            <a:off x="5361961" y="5710898"/>
            <a:ext cx="498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latin typeface="STHeitiSC-Light"/>
              </a:rPr>
              <a:t>5.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STHeitiSC-Light"/>
              </a:rPr>
              <a:t>输出字符串（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STHeitiSC-Light"/>
              </a:rPr>
              <a:t> Unicode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STHeitiSC-Light"/>
              </a:rPr>
              <a:t>编码）即可正常显示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9291635-C347-4142-976B-C69FCE2BC73E}"/>
              </a:ext>
            </a:extLst>
          </p:cNvPr>
          <p:cNvCxnSpPr>
            <a:cxnSpLocks/>
          </p:cNvCxnSpPr>
          <p:nvPr/>
        </p:nvCxnSpPr>
        <p:spPr>
          <a:xfrm flipH="1">
            <a:off x="6789367" y="1894849"/>
            <a:ext cx="0" cy="405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A6E6A9A-CA81-4014-9BD9-B2045EB407A7}"/>
              </a:ext>
            </a:extLst>
          </p:cNvPr>
          <p:cNvCxnSpPr>
            <a:cxnSpLocks/>
          </p:cNvCxnSpPr>
          <p:nvPr/>
        </p:nvCxnSpPr>
        <p:spPr>
          <a:xfrm flipH="1">
            <a:off x="6789367" y="3057902"/>
            <a:ext cx="0" cy="405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7D4544C-93AE-4675-8AC7-D74DB50B6E0F}"/>
              </a:ext>
            </a:extLst>
          </p:cNvPr>
          <p:cNvCxnSpPr>
            <a:cxnSpLocks/>
          </p:cNvCxnSpPr>
          <p:nvPr/>
        </p:nvCxnSpPr>
        <p:spPr>
          <a:xfrm flipH="1">
            <a:off x="6789367" y="4186267"/>
            <a:ext cx="0" cy="405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B0334C7-B815-40AB-89E4-C51F38B0CD9D}"/>
              </a:ext>
            </a:extLst>
          </p:cNvPr>
          <p:cNvCxnSpPr>
            <a:cxnSpLocks/>
          </p:cNvCxnSpPr>
          <p:nvPr/>
        </p:nvCxnSpPr>
        <p:spPr>
          <a:xfrm flipH="1">
            <a:off x="6789367" y="5277335"/>
            <a:ext cx="0" cy="405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9A3B5D4-267F-4F55-8014-C557A52451B9}"/>
              </a:ext>
            </a:extLst>
          </p:cNvPr>
          <p:cNvSpPr txBox="1"/>
          <p:nvPr/>
        </p:nvSpPr>
        <p:spPr>
          <a:xfrm>
            <a:off x="5361961" y="3487628"/>
            <a:ext cx="498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STHeitiSC-Light"/>
              </a:rPr>
              <a:t>3.</a:t>
            </a:r>
            <a:r>
              <a:rPr lang="zh-CN" altLang="en-US" dirty="0">
                <a:solidFill>
                  <a:srgbClr val="333333"/>
                </a:solidFill>
                <a:latin typeface="STHeitiSC-Light"/>
              </a:rPr>
              <a:t>我们手动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STHeitiSC-Light"/>
              </a:rPr>
              <a:t>将此字符串以本地（比如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STHeitiSC-Light"/>
              </a:rPr>
              <a:t>GBK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STHeitiSC-Light"/>
              </a:rPr>
              <a:t>）编码方式从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STHeitiSC-Light"/>
              </a:rPr>
              <a:t>Unicode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STHeitiSC-Light"/>
              </a:rPr>
              <a:t>编码转换回原来的原始编码状态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27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210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STHeitiSC-Light</vt:lpstr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fenghua gao</dc:creator>
  <cp:lastModifiedBy>高 丰华 Fenghua Gao</cp:lastModifiedBy>
  <cp:revision>35</cp:revision>
  <dcterms:created xsi:type="dcterms:W3CDTF">2021-10-11T00:05:48Z</dcterms:created>
  <dcterms:modified xsi:type="dcterms:W3CDTF">2021-10-11T00:53:00Z</dcterms:modified>
</cp:coreProperties>
</file>