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notesMasterIdLst>
    <p:notesMasterId r:id="rId15"/>
  </p:notesMasterIdLst>
  <p:sldIdLst>
    <p:sldId id="266" r:id="rId2"/>
    <p:sldId id="293" r:id="rId3"/>
    <p:sldId id="267" r:id="rId4"/>
    <p:sldId id="268" r:id="rId5"/>
    <p:sldId id="284" r:id="rId6"/>
    <p:sldId id="285" r:id="rId7"/>
    <p:sldId id="294" r:id="rId8"/>
    <p:sldId id="287" r:id="rId9"/>
    <p:sldId id="288" r:id="rId10"/>
    <p:sldId id="289" r:id="rId11"/>
    <p:sldId id="295" r:id="rId12"/>
    <p:sldId id="291"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735" autoAdjust="0"/>
  </p:normalViewPr>
  <p:slideViewPr>
    <p:cSldViewPr snapToGrid="0" snapToObjects="1">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abc.com/humans/how-closely-are-you-connected-to-barack-obama-six-degree-separatio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adage.com/article/news/youthstream-acquires-sixdegrees-125-mil-deal/834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1</a:t>
            </a:r>
            <a:r>
              <a:rPr lang="en-US" altLang="zh-CN" baseline="30000" dirty="0"/>
              <a:t>st</a:t>
            </a:r>
            <a:r>
              <a:rPr lang="en-US" altLang="zh-CN" dirty="0"/>
              <a:t> definition </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8108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Social networks without internet</a:t>
            </a:r>
            <a:r>
              <a:rPr lang="en-US" altLang="zh-CN" baseline="0" dirty="0"/>
              <a:t> in other countries. </a:t>
            </a:r>
          </a:p>
          <a:p>
            <a:r>
              <a:rPr lang="en-US" altLang="zh-CN" dirty="0"/>
              <a:t>This allowed messages to be delivered over a long distance far faster than a horse and rider could carry them. Although telegraph messages were short, they were a revolutionary way to convey news and information.</a:t>
            </a:r>
          </a:p>
          <a:p>
            <a:r>
              <a:rPr lang="en-US" altLang="zh-CN" sz="1200" b="1" i="0" kern="1200" dirty="0">
                <a:solidFill>
                  <a:schemeClr val="tx1"/>
                </a:solidFill>
                <a:effectLst/>
                <a:latin typeface="+mn-lt"/>
                <a:ea typeface="+mn-ea"/>
                <a:cs typeface="+mn-cs"/>
              </a:rPr>
              <a:t>Two important discoveries happened in the last decade of the 1800s:</a:t>
            </a:r>
            <a:r>
              <a:rPr lang="en-US" altLang="zh-CN" sz="1200" b="0" i="0" kern="1200" dirty="0">
                <a:solidFill>
                  <a:schemeClr val="tx1"/>
                </a:solidFill>
                <a:effectLst/>
                <a:latin typeface="+mn-lt"/>
                <a:ea typeface="+mn-ea"/>
                <a:cs typeface="+mn-cs"/>
              </a:rPr>
              <a:t> The telephone in 1890 and the radio in 1891.</a:t>
            </a:r>
          </a:p>
          <a:p>
            <a:r>
              <a:rPr lang="en-US" altLang="zh-CN" sz="1200" b="0" i="0" kern="1200" dirty="0">
                <a:solidFill>
                  <a:schemeClr val="tx1"/>
                </a:solidFill>
                <a:effectLst/>
                <a:latin typeface="+mn-lt"/>
                <a:ea typeface="+mn-ea"/>
                <a:cs typeface="+mn-cs"/>
              </a:rPr>
              <a:t>Both technologies are still in use today, although the modern versions are much more sophisticated than their predecessors. Telephone lines and radio signals enabled people to communicate across great distances instantaneously, something that mankind had never experienced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4164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Technology began to change very rapidly in the 20th Century. After the first super computers were created in the 1940s, scientists and engineers began to develop ways to create networks between those computers, and this would later lead to the birth of the Internet.</a:t>
            </a:r>
          </a:p>
          <a:p>
            <a:r>
              <a:rPr lang="en-US" altLang="zh-CN" sz="1200" b="0" i="0" kern="1200" dirty="0">
                <a:solidFill>
                  <a:schemeClr val="tx1"/>
                </a:solidFill>
                <a:effectLst/>
                <a:latin typeface="+mn-lt"/>
                <a:ea typeface="+mn-ea"/>
                <a:cs typeface="+mn-cs"/>
              </a:rPr>
              <a:t>The earliest forms of the Internet, such as CompuServe, were developed in the 1960s. Primitive forms of email were also developed during this time. By the 70s, networking technology had improved, and 1979’s UseNet allowed users to communicate through a virtual newsletter.</a:t>
            </a:r>
          </a:p>
          <a:p>
            <a:r>
              <a:rPr lang="en-US" altLang="zh-CN" sz="1200" b="0" i="0" kern="1200" dirty="0">
                <a:solidFill>
                  <a:schemeClr val="tx1"/>
                </a:solidFill>
                <a:effectLst/>
                <a:latin typeface="+mn-lt"/>
                <a:ea typeface="+mn-ea"/>
                <a:cs typeface="+mn-cs"/>
              </a:rPr>
              <a:t>By the 1980s, home computers were becoming more common and social media was becoming more sophisticated. Internet relay chats, or IRCs, were first used in 1988 and continued to be popular well into the 1990’s.</a:t>
            </a:r>
          </a:p>
          <a:p>
            <a:r>
              <a:rPr lang="en-US" altLang="zh-CN" sz="1200" b="0" i="0" kern="1200" dirty="0">
                <a:solidFill>
                  <a:schemeClr val="tx1"/>
                </a:solidFill>
                <a:effectLst/>
                <a:latin typeface="+mn-lt"/>
                <a:ea typeface="+mn-ea"/>
                <a:cs typeface="+mn-cs"/>
              </a:rPr>
              <a:t>The first recognizable social media site, Six Degrees, was created in 1997. It enabled users to upload a profile and make friends with other users. In 1999, the first blogging sites became popular, creating a social media sensation that’s still popular today.</a:t>
            </a:r>
          </a:p>
          <a:p>
            <a:r>
              <a:rPr lang="en-US" altLang="zh-CN" sz="1200" b="0" i="0" kern="1200" dirty="0">
                <a:solidFill>
                  <a:schemeClr val="tx1"/>
                </a:solidFill>
                <a:effectLst/>
                <a:latin typeface="+mn-lt"/>
                <a:ea typeface="+mn-ea"/>
                <a:cs typeface="+mn-cs"/>
              </a:rPr>
              <a:t> It was officially launched in 1997, and it lasted until about 2001. It’s number of users </a:t>
            </a:r>
            <a:r>
              <a:rPr lang="en-US" altLang="zh-CN" sz="1200" b="0" i="0" u="none" strike="noStrike" kern="1200" dirty="0">
                <a:solidFill>
                  <a:schemeClr val="tx1"/>
                </a:solidFill>
                <a:effectLst/>
                <a:latin typeface="+mn-lt"/>
                <a:ea typeface="+mn-ea"/>
                <a:cs typeface="+mn-cs"/>
                <a:hlinkClick r:id="rId3"/>
              </a:rPr>
              <a:t>peaked at around 3.5  million</a:t>
            </a:r>
            <a:r>
              <a:rPr lang="en-US" altLang="zh-CN" sz="1200" b="0" i="0" kern="1200" dirty="0">
                <a:solidFill>
                  <a:schemeClr val="tx1"/>
                </a:solidFill>
                <a:effectLst/>
                <a:latin typeface="+mn-lt"/>
                <a:ea typeface="+mn-ea"/>
                <a:cs typeface="+mn-cs"/>
              </a:rPr>
              <a:t>. It was bought out by </a:t>
            </a:r>
            <a:r>
              <a:rPr lang="en-US" altLang="zh-CN" sz="1200" b="0" i="0" u="none" strike="noStrike" kern="1200" dirty="0" err="1">
                <a:solidFill>
                  <a:schemeClr val="tx1"/>
                </a:solidFill>
                <a:effectLst/>
                <a:latin typeface="+mn-lt"/>
                <a:ea typeface="+mn-ea"/>
                <a:cs typeface="+mn-cs"/>
                <a:hlinkClick r:id="rId4"/>
              </a:rPr>
              <a:t>YouthStream</a:t>
            </a:r>
            <a:r>
              <a:rPr lang="en-US" altLang="zh-CN" sz="1200" b="0" i="0" u="none" strike="noStrike" kern="1200" dirty="0">
                <a:solidFill>
                  <a:schemeClr val="tx1"/>
                </a:solidFill>
                <a:effectLst/>
                <a:latin typeface="+mn-lt"/>
                <a:ea typeface="+mn-ea"/>
                <a:cs typeface="+mn-cs"/>
                <a:hlinkClick r:id="rId4"/>
              </a:rPr>
              <a:t> Media Networks in 1999 for $125 million</a:t>
            </a:r>
            <a:r>
              <a:rPr lang="en-US" altLang="zh-CN" sz="1200" b="0" i="0" kern="1200" dirty="0">
                <a:solidFill>
                  <a:schemeClr val="tx1"/>
                </a:solidFill>
                <a:effectLst/>
                <a:latin typeface="+mn-lt"/>
                <a:ea typeface="+mn-ea"/>
                <a:cs typeface="+mn-cs"/>
              </a:rPr>
              <a:t>, but it shut down just one year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103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LinkedIn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was a site focused on professional networking, allowing people to connect with business and school contacts, as well as companies.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110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LinkedIn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was a site focused on professional networking, allowing people to connect with business and school contacts, as well as companies.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0865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74710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681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97565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7385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59517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27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65515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19782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406591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2750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425188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228614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03663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48226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2019/9/17</a:t>
            </a:fld>
            <a:endParaRPr kumimoji="1"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0992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BEA00-35E9-AA4D-B405-B77A1F762DEC}" type="datetimeFigureOut">
              <a:rPr kumimoji="1" lang="zh-CN" altLang="en-US" smtClean="0"/>
              <a:t>2019/9/17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17900261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585" y="857885"/>
            <a:ext cx="10515600" cy="3169920"/>
          </a:xfrm>
        </p:spPr>
        <p:txBody>
          <a:bodyPr>
            <a:normAutofit/>
          </a:bodyPr>
          <a:lstStyle/>
          <a:p>
            <a:pPr algn="ctr"/>
            <a:r>
              <a:rPr lang="en-US" altLang="zh-CN" sz="6000" b="1" dirty="0"/>
              <a:t>WEB SCIENCE</a:t>
            </a:r>
            <a:br>
              <a:rPr lang="en-US" altLang="zh-CN" sz="6000" b="1" dirty="0"/>
            </a:br>
            <a:br>
              <a:rPr lang="en-US" altLang="zh-CN" b="1" dirty="0"/>
            </a:br>
            <a:r>
              <a:rPr lang="en-US" altLang="zh-CN" b="1" dirty="0"/>
              <a:t>The History of Social Networks</a:t>
            </a:r>
          </a:p>
        </p:txBody>
      </p:sp>
      <p:sp>
        <p:nvSpPr>
          <p:cNvPr id="4" name="文本框 3"/>
          <p:cNvSpPr txBox="1"/>
          <p:nvPr/>
        </p:nvSpPr>
        <p:spPr>
          <a:xfrm>
            <a:off x="7774305" y="4226560"/>
            <a:ext cx="3206750" cy="1476375"/>
          </a:xfrm>
          <a:prstGeom prst="rect">
            <a:avLst/>
          </a:prstGeom>
          <a:noFill/>
        </p:spPr>
        <p:txBody>
          <a:bodyPr wrap="square" rtlCol="0">
            <a:spAutoFit/>
          </a:bodyPr>
          <a:lstStyle/>
          <a:p>
            <a:r>
              <a:rPr lang="en-US" altLang="zh-CN" b="1"/>
              <a:t>Group 1</a:t>
            </a:r>
            <a:endParaRPr lang="en-US" altLang="zh-CN"/>
          </a:p>
          <a:p>
            <a:r>
              <a:rPr lang="en-US" altLang="zh-CN"/>
              <a:t>	Li Zhiqiang</a:t>
            </a:r>
          </a:p>
          <a:p>
            <a:r>
              <a:rPr lang="en-US" altLang="zh-CN"/>
              <a:t>	Liu Xupeng</a:t>
            </a:r>
          </a:p>
          <a:p>
            <a:r>
              <a:rPr lang="en-US" altLang="zh-CN"/>
              <a:t>	Rao Chencheng</a:t>
            </a:r>
          </a:p>
          <a:p>
            <a:r>
              <a:rPr lang="en-US" altLang="zh-CN"/>
              <a:t>	Chen Haoran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7975" y="2301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5. History of Social Networks in China</a:t>
            </a:r>
          </a:p>
        </p:txBody>
      </p:sp>
      <p:pic>
        <p:nvPicPr>
          <p:cNvPr id="8194" name="Picture 2" descr="âWeibo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922811"/>
            <a:ext cx="3937864" cy="26252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âæ°æµª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401" y="4169431"/>
            <a:ext cx="3782579" cy="21320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9655" y="1555746"/>
            <a:ext cx="10563800" cy="2308324"/>
          </a:xfrm>
          <a:prstGeom prst="rect">
            <a:avLst/>
          </a:prstGeom>
        </p:spPr>
        <p:txBody>
          <a:bodyPr wrap="square">
            <a:spAutoFit/>
          </a:bodyPr>
          <a:lstStyle/>
          <a:p>
            <a:pPr marL="285750" indent="-285750" algn="just">
              <a:spcAft>
                <a:spcPts val="0"/>
              </a:spcAft>
              <a:buFont typeface="Arial" panose="020B0604020202020204" pitchFamily="34" charset="0"/>
              <a:buChar char="•"/>
            </a:pPr>
            <a:r>
              <a:rPr lang="en-US" altLang="zh-CN" sz="2400" kern="100" dirty="0">
                <a:latin typeface="+mn-ea"/>
                <a:cs typeface="Times New Roman" panose="02020603050405020304" pitchFamily="18" charset="0"/>
              </a:rPr>
              <a:t>Weibo is often called China</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s Twitter. However, in terms of pure numbers, the network appears to have overtaken Twitter, with 340 million active users to Twitter</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s 328 million. One key reason for this growth has been the evolution of the service into to a multimedia blogging platform, with features similar to those found on Twitter, Pinterest and Tumblr combined. First Weibo launched in 2008 and were practically Twitter clones. </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74273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07975" y="230183"/>
            <a:ext cx="108622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6. Social Networks in Education &amp; AI </a:t>
            </a:r>
          </a:p>
        </p:txBody>
      </p:sp>
      <p:sp>
        <p:nvSpPr>
          <p:cNvPr id="3" name="矩形 2"/>
          <p:cNvSpPr/>
          <p:nvPr/>
        </p:nvSpPr>
        <p:spPr>
          <a:xfrm>
            <a:off x="934892" y="1299253"/>
            <a:ext cx="1058487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dirty="0"/>
              <a:t>Fact extraction resource constructed by knowledge atlas</a:t>
            </a:r>
          </a:p>
          <a:p>
            <a:pPr marL="342900" indent="-342900">
              <a:lnSpc>
                <a:spcPct val="150000"/>
              </a:lnSpc>
              <a:buFont typeface="Arial" panose="020B0604020202020204" pitchFamily="34" charset="0"/>
              <a:buChar char="•"/>
            </a:pPr>
            <a:r>
              <a:rPr lang="en-US" altLang="zh-CN" sz="2400" dirty="0"/>
              <a:t>Emotional analysis, perspective mining raw materials</a:t>
            </a:r>
          </a:p>
          <a:p>
            <a:pPr marL="342900" indent="-342900">
              <a:lnSpc>
                <a:spcPct val="150000"/>
              </a:lnSpc>
              <a:buFont typeface="Arial" panose="020B0604020202020204" pitchFamily="34" charset="0"/>
              <a:buChar char="•"/>
            </a:pPr>
            <a:r>
              <a:rPr lang="en-US" altLang="zh-CN" sz="2400" dirty="0"/>
              <a:t>Language study</a:t>
            </a:r>
          </a:p>
          <a:p>
            <a:pPr marL="342900" indent="-342900">
              <a:lnSpc>
                <a:spcPct val="150000"/>
              </a:lnSpc>
              <a:buFont typeface="Arial" panose="020B0604020202020204" pitchFamily="34" charset="0"/>
              <a:buChar char="•"/>
            </a:pPr>
            <a:r>
              <a:rPr lang="en-US" altLang="zh-CN" sz="2400" dirty="0"/>
              <a:t>Promote information retrieval and knowledge extraction research</a:t>
            </a:r>
          </a:p>
        </p:txBody>
      </p:sp>
      <p:pic>
        <p:nvPicPr>
          <p:cNvPr id="13314" name="Picture 2" descr="âeducati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958" y="3829006"/>
            <a:ext cx="3824142" cy="214826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âAI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516" y="3829006"/>
            <a:ext cx="4081711" cy="214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7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646" y="308774"/>
            <a:ext cx="10515600" cy="1181100"/>
          </a:xfrm>
        </p:spPr>
        <p:txBody>
          <a:bodyPr>
            <a:normAutofit fontScale="90000"/>
          </a:bodyPr>
          <a:lstStyle/>
          <a:p>
            <a:r>
              <a:rPr lang="en-US" altLang="zh-CN" b="1" dirty="0"/>
              <a:t>7. Virtual Reality and Augmented Reality: The Future of Social Networking</a:t>
            </a:r>
            <a:endParaRPr lang="zh-CN" altLang="en-US" b="1" dirty="0"/>
          </a:p>
        </p:txBody>
      </p:sp>
      <p:pic>
        <p:nvPicPr>
          <p:cNvPr id="4" name="图片 3"/>
          <p:cNvPicPr>
            <a:picLocks noChangeAspect="1"/>
          </p:cNvPicPr>
          <p:nvPr/>
        </p:nvPicPr>
        <p:blipFill>
          <a:blip r:embed="rId3"/>
          <a:stretch>
            <a:fillRect/>
          </a:stretch>
        </p:blipFill>
        <p:spPr>
          <a:xfrm>
            <a:off x="869147" y="3922179"/>
            <a:ext cx="4035363" cy="2907322"/>
          </a:xfrm>
          <a:prstGeom prst="rect">
            <a:avLst/>
          </a:prstGeom>
        </p:spPr>
      </p:pic>
      <p:pic>
        <p:nvPicPr>
          <p:cNvPr id="5" name="图片 4"/>
          <p:cNvPicPr>
            <a:picLocks noChangeAspect="1"/>
          </p:cNvPicPr>
          <p:nvPr/>
        </p:nvPicPr>
        <p:blipFill>
          <a:blip r:embed="rId4"/>
          <a:stretch>
            <a:fillRect/>
          </a:stretch>
        </p:blipFill>
        <p:spPr>
          <a:xfrm>
            <a:off x="7120563" y="3830493"/>
            <a:ext cx="3748327" cy="2793999"/>
          </a:xfrm>
          <a:prstGeom prst="rect">
            <a:avLst/>
          </a:prstGeom>
        </p:spPr>
      </p:pic>
      <p:sp>
        <p:nvSpPr>
          <p:cNvPr id="6" name="矩形 5"/>
          <p:cNvSpPr/>
          <p:nvPr/>
        </p:nvSpPr>
        <p:spPr>
          <a:xfrm>
            <a:off x="869147" y="1633793"/>
            <a:ext cx="10079855" cy="2000548"/>
          </a:xfrm>
          <a:prstGeom prst="rect">
            <a:avLst/>
          </a:prstGeom>
        </p:spPr>
        <p:txBody>
          <a:bodyPr wrap="square">
            <a:spAutoFit/>
          </a:bodyPr>
          <a:lstStyle/>
          <a:p>
            <a:pPr marL="285750" indent="-285750">
              <a:buFont typeface="Arial" panose="020B0604020202020204" pitchFamily="34" charset="0"/>
              <a:buChar char="•"/>
            </a:pPr>
            <a:r>
              <a:rPr lang="en-US" altLang="zh-CN" sz="2400" dirty="0"/>
              <a:t>In March 2014,  Facebook acquired Oculus VR, a company on the cusp of mass producing virtual-reality headsets.</a:t>
            </a:r>
          </a:p>
          <a:p>
            <a:pPr marL="285750" indent="-285750">
              <a:buFont typeface="Arial" panose="020B0604020202020204" pitchFamily="34" charset="0"/>
              <a:buChar char="•"/>
            </a:pPr>
            <a:r>
              <a:rPr lang="en-US" altLang="zh-CN" sz="2400" dirty="0"/>
              <a:t>Smartphones are more than capable of delivering augmented reality, and as one might expect, the technology is the entire concept driving Google Glass’ digital integration with the real world</a:t>
            </a:r>
            <a:endParaRPr lang="zh-CN" altLang="en-US" sz="2400" dirty="0"/>
          </a:p>
        </p:txBody>
      </p:sp>
    </p:spTree>
    <p:extLst>
      <p:ext uri="{BB962C8B-B14F-4D97-AF65-F5344CB8AC3E}">
        <p14:creationId xmlns:p14="http://schemas.microsoft.com/office/powerpoint/2010/main" val="178374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âthank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282" y="394203"/>
            <a:ext cx="8146474" cy="610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3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5439" y="698240"/>
            <a:ext cx="10515600" cy="7980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Contents</a:t>
            </a:r>
          </a:p>
        </p:txBody>
      </p:sp>
      <p:sp>
        <p:nvSpPr>
          <p:cNvPr id="5" name="矩形 4"/>
          <p:cNvSpPr/>
          <p:nvPr/>
        </p:nvSpPr>
        <p:spPr>
          <a:xfrm>
            <a:off x="772390" y="1647892"/>
            <a:ext cx="11083637" cy="4745915"/>
          </a:xfrm>
          <a:prstGeom prst="rect">
            <a:avLst/>
          </a:prstGeom>
        </p:spPr>
        <p:txBody>
          <a:bodyPr wrap="square">
            <a:spAutoFit/>
          </a:bodyPr>
          <a:lstStyle/>
          <a:p>
            <a:pPr fontAlgn="auto">
              <a:lnSpc>
                <a:spcPct val="140000"/>
              </a:lnSpc>
            </a:pPr>
            <a:r>
              <a:rPr lang="en-US" altLang="zh-CN" sz="2400" dirty="0"/>
              <a:t>1. The Definition of Social Networks</a:t>
            </a:r>
          </a:p>
          <a:p>
            <a:pPr fontAlgn="auto">
              <a:lnSpc>
                <a:spcPct val="140000"/>
              </a:lnSpc>
            </a:pPr>
            <a:r>
              <a:rPr lang="en-US" altLang="zh-CN" sz="2400" dirty="0"/>
              <a:t>2. Social Networks Before 1900</a:t>
            </a:r>
          </a:p>
          <a:p>
            <a:pPr fontAlgn="auto">
              <a:lnSpc>
                <a:spcPct val="140000"/>
              </a:lnSpc>
            </a:pPr>
            <a:r>
              <a:rPr lang="en-US" altLang="zh-CN" sz="2400" dirty="0"/>
              <a:t>3. Social Networks in the 20</a:t>
            </a:r>
            <a:r>
              <a:rPr lang="en-US" altLang="zh-CN" sz="2400" baseline="30000" dirty="0"/>
              <a:t>th</a:t>
            </a:r>
            <a:r>
              <a:rPr lang="en-US" altLang="zh-CN" sz="2400" dirty="0"/>
              <a:t> Century</a:t>
            </a:r>
          </a:p>
          <a:p>
            <a:pPr fontAlgn="auto">
              <a:lnSpc>
                <a:spcPct val="140000"/>
              </a:lnSpc>
            </a:pPr>
            <a:r>
              <a:rPr lang="en-US" altLang="zh-CN" sz="2400" dirty="0"/>
              <a:t>4. Social Networks in Today</a:t>
            </a:r>
          </a:p>
          <a:p>
            <a:pPr fontAlgn="auto">
              <a:lnSpc>
                <a:spcPct val="140000"/>
              </a:lnSpc>
            </a:pPr>
            <a:r>
              <a:rPr lang="en-US" altLang="zh-CN" sz="2400" dirty="0"/>
              <a:t>5. History of Social Networks in China</a:t>
            </a:r>
          </a:p>
          <a:p>
            <a:pPr>
              <a:lnSpc>
                <a:spcPct val="140000"/>
              </a:lnSpc>
            </a:pPr>
            <a:r>
              <a:rPr lang="en-US" altLang="zh-CN" sz="2400" dirty="0"/>
              <a:t>6. Social Networks in Education &amp; AI </a:t>
            </a:r>
          </a:p>
          <a:p>
            <a:pPr>
              <a:lnSpc>
                <a:spcPct val="140000"/>
              </a:lnSpc>
            </a:pPr>
            <a:r>
              <a:rPr lang="en-US" altLang="zh-CN" sz="2400" dirty="0"/>
              <a:t>7. Virtual Reality and Augmented Reality: The Future of Social Networking</a:t>
            </a:r>
          </a:p>
          <a:p>
            <a:pPr fontAlgn="auto">
              <a:lnSpc>
                <a:spcPct val="140000"/>
              </a:lnSpc>
            </a:pPr>
            <a:endParaRPr lang="en-US" altLang="zh-CN" sz="2400" dirty="0"/>
          </a:p>
          <a:p>
            <a:pPr fontAlgn="auto">
              <a:lnSpc>
                <a:spcPct val="140000"/>
              </a:lnSpc>
            </a:pPr>
            <a:endParaRPr lang="en-US" altLang="zh-CN" sz="2400" dirty="0"/>
          </a:p>
        </p:txBody>
      </p:sp>
    </p:spTree>
    <p:extLst>
      <p:ext uri="{BB962C8B-B14F-4D97-AF65-F5344CB8AC3E}">
        <p14:creationId xmlns:p14="http://schemas.microsoft.com/office/powerpoint/2010/main" val="82053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439" y="178694"/>
            <a:ext cx="10515600" cy="1325563"/>
          </a:xfrm>
        </p:spPr>
        <p:txBody>
          <a:bodyPr/>
          <a:lstStyle/>
          <a:p>
            <a:r>
              <a:rPr lang="en-US" altLang="zh-CN" b="1" dirty="0"/>
              <a:t>1. Definition of Social Networks</a:t>
            </a:r>
          </a:p>
        </p:txBody>
      </p:sp>
      <p:sp>
        <p:nvSpPr>
          <p:cNvPr id="3" name="内容占位符 2"/>
          <p:cNvSpPr>
            <a:spLocks noGrp="1"/>
          </p:cNvSpPr>
          <p:nvPr>
            <p:ph idx="1"/>
          </p:nvPr>
        </p:nvSpPr>
        <p:spPr>
          <a:xfrm>
            <a:off x="767178" y="1335581"/>
            <a:ext cx="11199920" cy="2479040"/>
          </a:xfrm>
        </p:spPr>
        <p:txBody>
          <a:bodyPr>
            <a:normAutofit lnSpcReduction="10000"/>
          </a:bodyPr>
          <a:lstStyle/>
          <a:p>
            <a:pPr fontAlgn="auto">
              <a:lnSpc>
                <a:spcPct val="140000"/>
              </a:lnSpc>
            </a:pPr>
            <a:r>
              <a:rPr lang="en-US" altLang="zh-CN" b="1" dirty="0"/>
              <a:t> </a:t>
            </a:r>
            <a:r>
              <a:rPr lang="en-US" altLang="zh-CN" dirty="0"/>
              <a:t>a network of individuals (such as friends, acquaintances, and coworkers) connected by interpersonal relationships</a:t>
            </a:r>
          </a:p>
          <a:p>
            <a:pPr fontAlgn="auto">
              <a:lnSpc>
                <a:spcPct val="140000"/>
              </a:lnSpc>
            </a:pPr>
            <a:r>
              <a:rPr lang="en-US" altLang="zh-CN" dirty="0"/>
              <a:t>an online service or site through which people create and maintain interpersonal relationships</a:t>
            </a:r>
          </a:p>
          <a:p>
            <a:endParaRPr lang="en-US" altLang="zh-CN" dirty="0"/>
          </a:p>
        </p:txBody>
      </p:sp>
      <p:pic>
        <p:nvPicPr>
          <p:cNvPr id="1026" name="Picture 2" descr="âsocial networks definition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840" y="3352257"/>
            <a:ext cx="3810000" cy="3238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229" y="260265"/>
            <a:ext cx="10515600" cy="1325563"/>
          </a:xfrm>
        </p:spPr>
        <p:txBody>
          <a:bodyPr/>
          <a:lstStyle/>
          <a:p>
            <a:r>
              <a:rPr lang="en-US" altLang="zh-CN" b="1" dirty="0"/>
              <a:t>2. Social Networks Before 1900</a:t>
            </a:r>
          </a:p>
        </p:txBody>
      </p:sp>
      <p:sp>
        <p:nvSpPr>
          <p:cNvPr id="3" name="内容占位符 2"/>
          <p:cNvSpPr>
            <a:spLocks noGrp="1"/>
          </p:cNvSpPr>
          <p:nvPr>
            <p:ph idx="1"/>
          </p:nvPr>
        </p:nvSpPr>
        <p:spPr>
          <a:xfrm>
            <a:off x="586613" y="1643288"/>
            <a:ext cx="10515600" cy="3935471"/>
          </a:xfrm>
        </p:spPr>
        <p:txBody>
          <a:bodyPr>
            <a:normAutofit fontScale="97500"/>
          </a:bodyPr>
          <a:lstStyle/>
          <a:p>
            <a:pPr>
              <a:lnSpc>
                <a:spcPct val="150000"/>
              </a:lnSpc>
            </a:pPr>
            <a:r>
              <a:rPr lang="en-US" altLang="zh-CN" dirty="0"/>
              <a:t>The earliest form of postal service dates back to 550 B.C</a:t>
            </a:r>
            <a:endParaRPr lang="en-US" altLang="zh-CN" sz="4400" dirty="0"/>
          </a:p>
          <a:p>
            <a:pPr>
              <a:lnSpc>
                <a:spcPct val="150000"/>
              </a:lnSpc>
            </a:pPr>
            <a:r>
              <a:rPr lang="en-US" altLang="zh-CN" dirty="0"/>
              <a:t>In 1792, the telegraph was invented. </a:t>
            </a:r>
          </a:p>
          <a:p>
            <a:pPr>
              <a:lnSpc>
                <a:spcPct val="150000"/>
              </a:lnSpc>
            </a:pPr>
            <a:r>
              <a:rPr lang="en-US" altLang="zh-CN" dirty="0"/>
              <a:t>The telephone in 1890 and the radio in 1891.</a:t>
            </a:r>
          </a:p>
          <a:p>
            <a:endParaRPr lang="en-US" altLang="zh-CN" sz="4400" dirty="0"/>
          </a:p>
        </p:txBody>
      </p:sp>
      <p:pic>
        <p:nvPicPr>
          <p:cNvPr id="2052" name="Picture 4" descr="âThe earliest form of postal service dates back to 550 B.C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953" y="1045194"/>
            <a:ext cx="1945367" cy="20780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entral Telegraph Office Man Working Mor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3256" y="3878792"/>
            <a:ext cx="3966318" cy="2478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809" y="63062"/>
            <a:ext cx="10515600" cy="1325563"/>
          </a:xfrm>
        </p:spPr>
        <p:txBody>
          <a:bodyPr/>
          <a:lstStyle/>
          <a:p>
            <a:r>
              <a:rPr lang="en-US" altLang="zh-CN" b="1" dirty="0"/>
              <a:t>3. Social Networks in the 20</a:t>
            </a:r>
            <a:r>
              <a:rPr lang="en-US" altLang="zh-CN" b="1" baseline="30000" dirty="0"/>
              <a:t>th</a:t>
            </a:r>
            <a:r>
              <a:rPr lang="en-US" altLang="zh-CN" b="1" dirty="0"/>
              <a:t> Century</a:t>
            </a:r>
          </a:p>
        </p:txBody>
      </p:sp>
      <p:sp>
        <p:nvSpPr>
          <p:cNvPr id="3" name="内容占位符 2"/>
          <p:cNvSpPr>
            <a:spLocks noGrp="1"/>
          </p:cNvSpPr>
          <p:nvPr>
            <p:ph idx="1"/>
          </p:nvPr>
        </p:nvSpPr>
        <p:spPr>
          <a:xfrm>
            <a:off x="303809" y="1230183"/>
            <a:ext cx="10515600" cy="2427417"/>
          </a:xfrm>
        </p:spPr>
        <p:txBody>
          <a:bodyPr>
            <a:normAutofit fontScale="97500"/>
          </a:bodyPr>
          <a:lstStyle/>
          <a:p>
            <a:pPr>
              <a:lnSpc>
                <a:spcPct val="150000"/>
              </a:lnSpc>
            </a:pPr>
            <a:r>
              <a:rPr lang="en-US" altLang="zh-CN" dirty="0"/>
              <a:t>In the 1940s, the first super computers were created</a:t>
            </a:r>
          </a:p>
          <a:p>
            <a:pPr>
              <a:lnSpc>
                <a:spcPct val="150000"/>
              </a:lnSpc>
            </a:pPr>
            <a:r>
              <a:rPr lang="en-US" altLang="zh-CN" dirty="0"/>
              <a:t>The first recognizable social media site, Six Degrees, was created in 1997. </a:t>
            </a:r>
          </a:p>
        </p:txBody>
      </p:sp>
      <p:pic>
        <p:nvPicPr>
          <p:cNvPr id="3076" name="Picture 4" descr="âthe 20th Century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32" y="4080222"/>
            <a:ext cx="2587336" cy="19405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âSix Degrees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150" y="4020633"/>
            <a:ext cx="3196938" cy="2059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âFriendster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7271" y="4020633"/>
            <a:ext cx="3556866" cy="205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5" y="73299"/>
            <a:ext cx="7716673" cy="1325563"/>
          </a:xfrm>
        </p:spPr>
        <p:txBody>
          <a:bodyPr/>
          <a:lstStyle/>
          <a:p>
            <a:r>
              <a:rPr lang="en-US" altLang="zh-CN" b="1" dirty="0"/>
              <a:t>4. Social Networks in Today</a:t>
            </a:r>
          </a:p>
        </p:txBody>
      </p:sp>
      <p:sp>
        <p:nvSpPr>
          <p:cNvPr id="3" name="内容占位符 2"/>
          <p:cNvSpPr>
            <a:spLocks noGrp="1"/>
          </p:cNvSpPr>
          <p:nvPr>
            <p:ph idx="1"/>
          </p:nvPr>
        </p:nvSpPr>
        <p:spPr>
          <a:xfrm>
            <a:off x="623455" y="1285798"/>
            <a:ext cx="11074559" cy="4332525"/>
          </a:xfrm>
        </p:spPr>
        <p:txBody>
          <a:bodyPr>
            <a:normAutofit fontScale="97500"/>
          </a:bodyPr>
          <a:lstStyle/>
          <a:p>
            <a:pPr>
              <a:lnSpc>
                <a:spcPct val="150000"/>
              </a:lnSpc>
            </a:pPr>
            <a:r>
              <a:rPr lang="en-US" altLang="zh-CN" dirty="0"/>
              <a:t>A few years later, in 2002, the site Friendster emerged to compete with Six Degrees.</a:t>
            </a:r>
          </a:p>
          <a:p>
            <a:pPr>
              <a:lnSpc>
                <a:spcPct val="150000"/>
              </a:lnSpc>
            </a:pPr>
            <a:r>
              <a:rPr lang="en-US" altLang="zh-CN" dirty="0"/>
              <a:t>LinkedIn was founded on December 28, 2002. </a:t>
            </a:r>
          </a:p>
          <a:p>
            <a:pPr>
              <a:lnSpc>
                <a:spcPct val="150000"/>
              </a:lnSpc>
            </a:pPr>
            <a:r>
              <a:rPr lang="en-US" altLang="zh-CN" dirty="0"/>
              <a:t>Facebook was founded on February 4, 2004</a:t>
            </a:r>
          </a:p>
          <a:p>
            <a:pPr marL="0" indent="0">
              <a:buNone/>
            </a:pPr>
            <a:endParaRPr lang="en-US" altLang="zh-CN" sz="4400" dirty="0"/>
          </a:p>
        </p:txBody>
      </p:sp>
      <p:pic>
        <p:nvPicPr>
          <p:cNvPr id="4100" name="Picture 4" descr="âLinkedIn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64" y="4398261"/>
            <a:ext cx="3735354" cy="196106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âTwitter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10" name="Picture 14" descr="âfacebook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734" y="4091054"/>
            <a:ext cx="5097517" cy="254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63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5" y="174617"/>
            <a:ext cx="7716673" cy="1325563"/>
          </a:xfrm>
        </p:spPr>
        <p:txBody>
          <a:bodyPr/>
          <a:lstStyle/>
          <a:p>
            <a:r>
              <a:rPr lang="en-US" altLang="zh-CN" b="1" dirty="0"/>
              <a:t>4. Social Networks in Today</a:t>
            </a:r>
          </a:p>
        </p:txBody>
      </p:sp>
      <p:sp>
        <p:nvSpPr>
          <p:cNvPr id="3" name="内容占位符 2"/>
          <p:cNvSpPr>
            <a:spLocks noGrp="1"/>
          </p:cNvSpPr>
          <p:nvPr>
            <p:ph idx="1"/>
          </p:nvPr>
        </p:nvSpPr>
        <p:spPr>
          <a:xfrm>
            <a:off x="623455" y="1624788"/>
            <a:ext cx="7537805" cy="3816354"/>
          </a:xfrm>
        </p:spPr>
        <p:txBody>
          <a:bodyPr>
            <a:normAutofit fontScale="97500"/>
          </a:bodyPr>
          <a:lstStyle/>
          <a:p>
            <a:pPr>
              <a:lnSpc>
                <a:spcPct val="150000"/>
              </a:lnSpc>
            </a:pPr>
            <a:r>
              <a:rPr lang="en-US" altLang="zh-CN" dirty="0"/>
              <a:t>YouTube came out in 2005.</a:t>
            </a:r>
          </a:p>
          <a:p>
            <a:pPr>
              <a:lnSpc>
                <a:spcPct val="150000"/>
              </a:lnSpc>
            </a:pPr>
            <a:r>
              <a:rPr lang="en-US" altLang="zh-CN" dirty="0"/>
              <a:t>Twitter was created on March 21, 2006.</a:t>
            </a:r>
          </a:p>
          <a:p>
            <a:pPr>
              <a:lnSpc>
                <a:spcPct val="150000"/>
              </a:lnSpc>
            </a:pPr>
            <a:r>
              <a:rPr lang="en-US" altLang="zh-CN" dirty="0"/>
              <a:t>Instagram launched on October 6, 2010.</a:t>
            </a:r>
          </a:p>
          <a:p>
            <a:pPr>
              <a:lnSpc>
                <a:spcPct val="150000"/>
              </a:lnSpc>
            </a:pPr>
            <a:r>
              <a:rPr lang="en-US" altLang="zh-CN" dirty="0"/>
              <a:t>Facebook bought Instagram, for approximately $1 billion in cash and stock.</a:t>
            </a:r>
          </a:p>
        </p:txBody>
      </p:sp>
      <p:pic>
        <p:nvPicPr>
          <p:cNvPr id="4102" name="Picture 6" descr="âfacebook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740" y="2126240"/>
            <a:ext cx="2928976" cy="195162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âTwitter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6" name="Picture 10" descr="âTwitter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5349" y="4729407"/>
            <a:ext cx="2701348" cy="180089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a:stretch>
            <a:fillRect/>
          </a:stretch>
        </p:blipFill>
        <p:spPr>
          <a:xfrm>
            <a:off x="8024648" y="174617"/>
            <a:ext cx="3152049" cy="1589809"/>
          </a:xfrm>
          <a:prstGeom prst="rect">
            <a:avLst/>
          </a:prstGeom>
        </p:spPr>
      </p:pic>
    </p:spTree>
    <p:extLst>
      <p:ext uri="{BB962C8B-B14F-4D97-AF65-F5344CB8AC3E}">
        <p14:creationId xmlns:p14="http://schemas.microsoft.com/office/powerpoint/2010/main" val="353057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07975" y="114300"/>
            <a:ext cx="10515600" cy="1223237"/>
          </a:xfrm>
        </p:spPr>
        <p:txBody>
          <a:bodyPr/>
          <a:lstStyle/>
          <a:p>
            <a:r>
              <a:rPr lang="en-US" altLang="zh-CN" b="1" dirty="0"/>
              <a:t>5. History of Social Networks in China</a:t>
            </a:r>
          </a:p>
        </p:txBody>
      </p:sp>
      <p:pic>
        <p:nvPicPr>
          <p:cNvPr id="6146" name="Picture 2" descr="History Of China's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341" y="3645452"/>
            <a:ext cx="8753186" cy="259226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61999" y="1260056"/>
            <a:ext cx="10269393" cy="2000548"/>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231F20"/>
                </a:solidFill>
                <a:latin typeface="+mn-ea"/>
              </a:rPr>
              <a:t>In China, three of the hottest social media platforms are WeChat, QQ and Weibo.</a:t>
            </a:r>
          </a:p>
          <a:p>
            <a:pPr marL="342900" indent="-342900">
              <a:buFont typeface="Arial" panose="020B0604020202020204" pitchFamily="34" charset="0"/>
              <a:buChar char="•"/>
            </a:pPr>
            <a:r>
              <a:rPr lang="en-US" altLang="zh-CN" sz="2400" dirty="0">
                <a:latin typeface="+mn-ea"/>
              </a:rPr>
              <a:t>Before 2000, it was the development period of China's first generation of social products. The most typical representative was </a:t>
            </a:r>
            <a:r>
              <a:rPr lang="en-US" altLang="zh-CN" sz="2400" dirty="0" err="1">
                <a:latin typeface="+mn-ea"/>
              </a:rPr>
              <a:t>Tencent's</a:t>
            </a:r>
            <a:r>
              <a:rPr lang="en-US" altLang="zh-CN" sz="2400" dirty="0">
                <a:latin typeface="+mn-ea"/>
              </a:rPr>
              <a:t> QQ in 1998, which imitated OICQ.</a:t>
            </a:r>
            <a:endParaRPr lang="zh-CN" altLang="en-US" sz="2400" dirty="0">
              <a:latin typeface="+mn-ea"/>
            </a:endParaRPr>
          </a:p>
        </p:txBody>
      </p:sp>
    </p:spTree>
    <p:extLst>
      <p:ext uri="{BB962C8B-B14F-4D97-AF65-F5344CB8AC3E}">
        <p14:creationId xmlns:p14="http://schemas.microsoft.com/office/powerpoint/2010/main" val="18078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07975" y="230183"/>
            <a:ext cx="10515600" cy="1325563"/>
          </a:xfrm>
        </p:spPr>
        <p:txBody>
          <a:bodyPr/>
          <a:lstStyle/>
          <a:p>
            <a:r>
              <a:rPr lang="en-US" altLang="zh-CN" b="1" dirty="0"/>
              <a:t>5. History of Social Networks in China</a:t>
            </a:r>
          </a:p>
        </p:txBody>
      </p:sp>
      <p:pic>
        <p:nvPicPr>
          <p:cNvPr id="7170" name="Picture 2" descr="âtencent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507" y="1552753"/>
            <a:ext cx="3321339" cy="186659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âQQ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639" y="4472253"/>
            <a:ext cx="4324927" cy="16985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âwechat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841" y="4259963"/>
            <a:ext cx="3305752" cy="212315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84404" y="1555746"/>
            <a:ext cx="7357052"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a:t>WeChat is an instant messaging app with nearly 500 million active users in China.</a:t>
            </a:r>
          </a:p>
          <a:p>
            <a:pPr marL="342900" indent="-342900">
              <a:buFont typeface="Arial" panose="020B0604020202020204" pitchFamily="34" charset="0"/>
              <a:buChar char="•"/>
            </a:pPr>
            <a:r>
              <a:rPr lang="en-US" altLang="zh-CN" sz="2400" dirty="0"/>
              <a:t>QQ launched 18 years ago and recently rebranded itself to focus on entertainment and subcultures among China’s youth, with features similar to Snapchat</a:t>
            </a:r>
            <a:endParaRPr lang="zh-CN" altLang="en-US" sz="3200" dirty="0"/>
          </a:p>
        </p:txBody>
      </p:sp>
    </p:spTree>
    <p:extLst>
      <p:ext uri="{BB962C8B-B14F-4D97-AF65-F5344CB8AC3E}">
        <p14:creationId xmlns:p14="http://schemas.microsoft.com/office/powerpoint/2010/main" val="17510595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753</Words>
  <Application>Microsoft Office PowerPoint</Application>
  <PresentationFormat>宽屏</PresentationFormat>
  <Paragraphs>70</Paragraphs>
  <Slides>13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Calibri</vt:lpstr>
      <vt:lpstr>Office 主题​​</vt:lpstr>
      <vt:lpstr>WEB SCIENCE  The History of Social Networks</vt:lpstr>
      <vt:lpstr>PowerPoint 演示文稿</vt:lpstr>
      <vt:lpstr>1. Definition of Social Networks</vt:lpstr>
      <vt:lpstr>2. Social Networks Before 1900</vt:lpstr>
      <vt:lpstr>3. Social Networks in the 20th Century</vt:lpstr>
      <vt:lpstr>4. Social Networks in Today</vt:lpstr>
      <vt:lpstr>4. Social Networks in Today</vt:lpstr>
      <vt:lpstr>5. History of Social Networks in China</vt:lpstr>
      <vt:lpstr>5. History of Social Networks in China</vt:lpstr>
      <vt:lpstr>PowerPoint 演示文稿</vt:lpstr>
      <vt:lpstr>PowerPoint 演示文稿</vt:lpstr>
      <vt:lpstr>7. Virtual Reality and Augmented Reality: The Future of Social Networking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GloVe理论及实现</dc:title>
  <dc:creator>陈 浩然</dc:creator>
  <cp:lastModifiedBy>Liu Sam</cp:lastModifiedBy>
  <cp:revision>59</cp:revision>
  <dcterms:created xsi:type="dcterms:W3CDTF">2019-09-14T10:07:00Z</dcterms:created>
  <dcterms:modified xsi:type="dcterms:W3CDTF">2019-09-16T16:05:46Z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2052-11.1.0.8767</vt:lpwstr>
  </property>
</Properties>
</file>