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2972"/>
  </p:normalViewPr>
  <p:slideViewPr>
    <p:cSldViewPr snapToGrid="0" snapToObjects="1">
      <p:cViewPr varScale="1">
        <p:scale>
          <a:sx n="101" d="100"/>
          <a:sy n="101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A90E760-264D-4D8D-821C-BA34F204F32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7E09980-97A5-47F9-814B-A15CC29FFB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3"/>
          <p:cNvSpPr/>
          <p:nvPr/>
        </p:nvSpPr>
        <p:spPr>
          <a:xfrm>
            <a:off x="2068017" y="2645352"/>
            <a:ext cx="8117383" cy="734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zh-CN" altLang="en-US" sz="4800" b="0" strike="noStrike" spc="-1">
                <a:solidFill>
                  <a:srgbClr val="44546A"/>
                </a:solidFill>
                <a:latin typeface="DengXian"/>
                <a:ea typeface="DejaVu Sans"/>
              </a:rPr>
              <a:t>特</a:t>
            </a:r>
            <a:r>
              <a:rPr lang="en-US" sz="4800" b="0" strike="noStrike" spc="-1">
                <a:solidFill>
                  <a:srgbClr val="44546A"/>
                </a:solidFill>
                <a:latin typeface="DengXian"/>
                <a:ea typeface="DejaVu Sans"/>
              </a:rPr>
              <a:t>简版</a:t>
            </a:r>
            <a:r>
              <a:rPr lang="en-US" altLang="zh-Hans" sz="4800" spc="-1">
                <a:solidFill>
                  <a:srgbClr val="44546A"/>
                </a:solidFill>
                <a:latin typeface="DengXian"/>
              </a:rPr>
              <a:t> PHP</a:t>
            </a:r>
            <a:r>
              <a:rPr lang="zh-Hans" altLang="en-US" sz="4800" spc="-1">
                <a:solidFill>
                  <a:srgbClr val="44546A"/>
                </a:solidFill>
                <a:latin typeface="DengXian"/>
              </a:rPr>
              <a:t> </a:t>
            </a:r>
            <a:r>
              <a:rPr lang="en-US" altLang="zh-Hans" sz="4800" spc="-1">
                <a:solidFill>
                  <a:srgbClr val="44546A"/>
                </a:solidFill>
                <a:latin typeface="DengXian"/>
              </a:rPr>
              <a:t>Laravel </a:t>
            </a:r>
            <a:r>
              <a:rPr lang="en-US" sz="4800" b="0" strike="noStrike" spc="-1">
                <a:solidFill>
                  <a:srgbClr val="44546A"/>
                </a:solidFill>
                <a:latin typeface="DengXian"/>
                <a:ea typeface="DejaVu Sans"/>
              </a:rPr>
              <a:t>框架</a:t>
            </a:r>
            <a:r>
              <a:rPr lang="zh-CN" altLang="en-US" sz="4800" b="0" strike="noStrike" spc="-1">
                <a:solidFill>
                  <a:srgbClr val="44546A"/>
                </a:solidFill>
                <a:latin typeface="DengXian"/>
                <a:ea typeface="DejaVu Sans"/>
              </a:rPr>
              <a:t>实现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任务5 -在任务4的基础上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>
                <a:solidFill>
                  <a:srgbClr val="000000"/>
                </a:solidFill>
                <a:latin typeface="DengXian Light"/>
              </a:rPr>
              <a:t>增加</a:t>
            </a: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错误和异常处理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 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set_error_handler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set_exception_handler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register_shutdown_function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故意制造一个错误引发异常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任务6 -在任务5的基础上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>
                <a:solidFill>
                  <a:srgbClr val="000000"/>
                </a:solidFill>
                <a:latin typeface="DengXian Light"/>
              </a:rPr>
              <a:t>增加</a:t>
            </a: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依赖注入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 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什么是依赖注入？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需要考虑哪些问题？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动手实现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25934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>
                <a:solidFill>
                  <a:srgbClr val="000000"/>
                </a:solidFill>
                <a:latin typeface="DengXian Light"/>
              </a:rPr>
              <a:t>结束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框架的功能特点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MVC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命名空间和类自动加载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容器和服务提供者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事件机制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中间件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错误和异常处理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依赖注入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服务器配置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参考：</a:t>
            </a:r>
            <a:br/>
            <a:r>
              <a:rPr lang="en-US" sz="2800" spc="-1">
                <a:solidFill>
                  <a:srgbClr val="44546A"/>
                </a:solidFill>
                <a:latin typeface="DengXian"/>
              </a:rPr>
              <a:t>https://laravel-china.org/docs/laravel/5.5/installation/1282#web-server-configuration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DengXian"/>
              </a:rPr>
              <a:t>Nginx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88" name="图片 3"/>
          <p:cNvPicPr/>
          <p:nvPr/>
        </p:nvPicPr>
        <p:blipFill>
          <a:blip r:embed="rId2"/>
          <a:stretch/>
        </p:blipFill>
        <p:spPr>
          <a:xfrm>
            <a:off x="1069560" y="4185000"/>
            <a:ext cx="5993640" cy="97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目录结构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AC4D08-E83B-3C49-9AE8-92A56B47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76" y="1689840"/>
            <a:ext cx="3141724" cy="5180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任务0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b="0" strike="noStrike" spc="-1">
                <a:solidFill>
                  <a:srgbClr val="000000"/>
                </a:solidFill>
                <a:latin typeface="DengXian"/>
              </a:rPr>
              <a:t>实现</a:t>
            </a:r>
            <a:r>
              <a:rPr lang="zh-CN" altLang="en-US" sz="2800" spc="-1">
                <a:solidFill>
                  <a:srgbClr val="000000"/>
                </a:solidFill>
                <a:latin typeface="DengXian"/>
              </a:rPr>
              <a:t>通过</a:t>
            </a: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访问</a:t>
            </a:r>
            <a:br>
              <a:rPr lang="en-US" sz="2800" b="0" strike="noStrike" spc="-1">
                <a:solidFill>
                  <a:srgbClr val="000000"/>
                </a:solidFill>
                <a:latin typeface="DengXian"/>
              </a:rPr>
            </a:b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http://domain/home/index/1/2</a:t>
            </a:r>
            <a:br>
              <a:rPr lang="en-US" sz="2800" b="0" strike="noStrike" spc="-1">
                <a:solidFill>
                  <a:srgbClr val="000000"/>
                </a:solidFill>
                <a:latin typeface="DengXian"/>
              </a:rPr>
            </a:br>
            <a:br>
              <a:rPr lang="en-US" sz="2800" spc="-1">
                <a:latin typeface="Arial"/>
              </a:rPr>
            </a:br>
            <a:r>
              <a:rPr lang="zh-CN" altLang="en-US" sz="2800" spc="-1">
                <a:latin typeface="Arial"/>
              </a:rPr>
              <a:t>而</a:t>
            </a: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调用</a:t>
            </a:r>
            <a:r>
              <a:rPr lang="zh-CN" altLang="en-US" sz="2800" b="0" strike="noStrike" spc="-1">
                <a:solidFill>
                  <a:srgbClr val="000000"/>
                </a:solidFill>
                <a:latin typeface="DengXian"/>
              </a:rPr>
              <a:t>到方法</a:t>
            </a:r>
            <a:br>
              <a:rPr lang="en-US" altLang="zh-CN" sz="2800" spc="-1">
                <a:solidFill>
                  <a:srgbClr val="000000"/>
                </a:solidFill>
                <a:latin typeface="DengXian"/>
              </a:rPr>
            </a:b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app/Http/Controllers/HomeController::index(1, 2)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任务1 -在任务0的基础上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b="0" strike="noStrike" spc="-1">
                <a:solidFill>
                  <a:srgbClr val="000000"/>
                </a:solidFill>
                <a:latin typeface="DengXian"/>
              </a:rPr>
              <a:t>增加</a:t>
            </a: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命名空间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实现类的自动加载（spl_autoload_register）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任务2 -在任务1的基础上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>
                <a:solidFill>
                  <a:srgbClr val="000000"/>
                </a:solidFill>
                <a:latin typeface="DengXian Light"/>
              </a:rPr>
              <a:t>增加</a:t>
            </a: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容器和服务提供者</a:t>
            </a:r>
            <a:br/>
            <a:br/>
            <a:r>
              <a:rPr lang="en-US" sz="2000" b="0" strike="noStrike" spc="-1">
                <a:solidFill>
                  <a:srgbClr val="000000"/>
                </a:solidFill>
                <a:latin typeface="DengXian"/>
              </a:rPr>
              <a:t>例如调用 Cache::get('key'); 方法时，实际上调用的是另外一个对象的 get 方法，这个对象需要提前挂载在容器上。</a:t>
            </a:r>
            <a:br/>
            <a:br/>
            <a:br/>
            <a:r>
              <a:rPr lang="en-US" sz="2000" b="0" strike="noStrike" spc="-1">
                <a:solidFill>
                  <a:srgbClr val="000000"/>
                </a:solidFill>
                <a:latin typeface="DengXian"/>
              </a:rPr>
              <a:t>参考：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DengXian"/>
              </a:rPr>
              <a:t>	index.php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DengXian"/>
              </a:rPr>
              <a:t>	app/Http/Controllers/HomeController.php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DengXian"/>
              </a:rPr>
              <a:t>	app/Support/Facades/Cache.php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任务3 -在任务2的基础上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>
                <a:solidFill>
                  <a:srgbClr val="000000"/>
                </a:solidFill>
                <a:latin typeface="DengXian Light"/>
              </a:rPr>
              <a:t>增加</a:t>
            </a: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事件机制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 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创建事件对象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创建事件监听者对象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实现事件辅助函数 event，如这样使用 event(new MyEvent());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事件和事件监听者两个对象，可以增加配置文件，也可以先用简单的方式实现关联，比如直接在event 方法当中写死等等。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SplSubject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SplObserver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任务4 -在任务3的基础上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>
                <a:solidFill>
                  <a:srgbClr val="000000"/>
                </a:solidFill>
                <a:latin typeface="DengXian Light"/>
              </a:rPr>
              <a:t>增加</a:t>
            </a: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中间件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 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用简单的方式注册 Hello 中间件；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app-&gt;globalMiddlewares[] = new app\Http\Middleware\Hello();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可以注册多个中间件；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中间件的执行过程是嵌套执行；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76</Words>
  <Application>Microsoft Macintosh PowerPoint</Application>
  <PresentationFormat>宽屏</PresentationFormat>
  <Paragraphs>46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DengXian</vt:lpstr>
      <vt:lpstr>DengXian Light</vt:lpstr>
      <vt:lpstr>DejaVu Sans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项目实战</dc:title>
  <dc:subject/>
  <dc:creator>y19780</dc:creator>
  <dc:description/>
  <cp:lastModifiedBy>雪鹏 潘</cp:lastModifiedBy>
  <cp:revision>106</cp:revision>
  <dcterms:created xsi:type="dcterms:W3CDTF">2018-01-12T10:35:10Z</dcterms:created>
  <dcterms:modified xsi:type="dcterms:W3CDTF">2018-10-08T02:14:35Z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15.0034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