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9" r:id="rId20"/>
    <p:sldId id="280" r:id="rId21"/>
    <p:sldId id="282" r:id="rId22"/>
    <p:sldId id="281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9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27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9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8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0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3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4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53D1-113F-4B32-A2D7-C797EE01BE5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2519-0C2E-4390-A0B0-D4D98FDAC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8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Doug Lea-java</a:t>
            </a:r>
            <a:r>
              <a:rPr lang="zh-CN" altLang="en-US" dirty="0" smtClean="0"/>
              <a:t>并发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林澄南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原子性</a:t>
            </a:r>
            <a:endParaRPr lang="en-US" altLang="zh-CN" dirty="0" smtClean="0"/>
          </a:p>
          <a:p>
            <a:pPr lvl="1"/>
            <a:r>
              <a:rPr lang="zh-CN" altLang="en-US" b="1" dirty="0"/>
              <a:t>即一个操作或者多个操作 要么全部执行并且执行的过程不会被任何因素打断，要么就都不执行。</a:t>
            </a:r>
            <a:endParaRPr lang="en-US" altLang="zh-CN" dirty="0" smtClean="0"/>
          </a:p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b="1" dirty="0"/>
              <a:t>可见性是指当多个线程访问同一个变量时，一个线程修改了这个变量的值，其他线程能够立即看得到修改的值。</a:t>
            </a:r>
            <a:endParaRPr lang="zh-CN" altLang="en-US" dirty="0"/>
          </a:p>
          <a:p>
            <a:r>
              <a:rPr lang="zh-CN" altLang="en-US" dirty="0" smtClean="0"/>
              <a:t>有序性</a:t>
            </a:r>
            <a:endParaRPr lang="en-US" altLang="zh-CN" dirty="0" smtClean="0"/>
          </a:p>
          <a:p>
            <a:pPr lvl="1"/>
            <a:r>
              <a:rPr lang="zh-CN" altLang="en-US" b="1" dirty="0"/>
              <a:t>即程序执行的顺序按照代码的先后顺序执行。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083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指令重排序是</a:t>
            </a:r>
            <a:r>
              <a:rPr lang="en-US" altLang="zh-CN" dirty="0"/>
              <a:t>JVM</a:t>
            </a:r>
            <a:r>
              <a:rPr lang="zh-CN" altLang="en-US" dirty="0"/>
              <a:t>为了优化指令，提高程序运行效率，在不影响</a:t>
            </a:r>
            <a:r>
              <a:rPr lang="zh-CN" altLang="en-US" u="sng" dirty="0"/>
              <a:t>单线程程序</a:t>
            </a:r>
            <a:r>
              <a:rPr lang="zh-CN" altLang="en-US" dirty="0"/>
              <a:t>执行结果的前提下，尽可能地提高并行度。编译器、处理器也遵循这样一个目标。注意是单线程。多线程的情况下指令重排序就会给程序员带来问题。</a:t>
            </a:r>
          </a:p>
        </p:txBody>
      </p:sp>
    </p:spTree>
    <p:extLst>
      <p:ext uri="{BB962C8B-B14F-4D97-AF65-F5344CB8AC3E}">
        <p14:creationId xmlns:p14="http://schemas.microsoft.com/office/powerpoint/2010/main" val="167840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例子：</a:t>
            </a:r>
            <a:r>
              <a:rPr lang="en-US" altLang="zh-CN" dirty="0"/>
              <a:t>A</a:t>
            </a:r>
            <a:r>
              <a:rPr lang="zh-CN" altLang="en-US" dirty="0"/>
              <a:t>线程指令重排导致</a:t>
            </a:r>
            <a:r>
              <a:rPr lang="en-US" altLang="zh-CN" dirty="0"/>
              <a:t>B</a:t>
            </a:r>
            <a:r>
              <a:rPr lang="zh-CN" altLang="en-US" dirty="0"/>
              <a:t>线程</a:t>
            </a:r>
            <a:r>
              <a:rPr lang="zh-CN" altLang="en-US" dirty="0" smtClean="0"/>
              <a:t>出错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894" y="1686296"/>
            <a:ext cx="10829306" cy="45323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线程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context = </a:t>
            </a:r>
            <a:r>
              <a:rPr lang="en-US" altLang="zh-CN" dirty="0" err="1"/>
              <a:t>loadContext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inited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在线程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while(!</a:t>
            </a:r>
            <a:r>
              <a:rPr lang="en-US" altLang="zh-CN" dirty="0" err="1"/>
              <a:t>inited</a:t>
            </a:r>
            <a:r>
              <a:rPr lang="en-US" altLang="zh-CN" dirty="0"/>
              <a:t> ){ //</a:t>
            </a:r>
            <a:r>
              <a:rPr lang="zh-CN" altLang="en-US" dirty="0"/>
              <a:t>根据线程</a:t>
            </a:r>
            <a:r>
              <a:rPr lang="en-US" altLang="zh-CN" dirty="0"/>
              <a:t>A</a:t>
            </a:r>
            <a:r>
              <a:rPr lang="zh-CN" altLang="en-US" dirty="0"/>
              <a:t>中对</a:t>
            </a:r>
            <a:r>
              <a:rPr lang="en-US" altLang="zh-CN" dirty="0" err="1"/>
              <a:t>inited</a:t>
            </a:r>
            <a:r>
              <a:rPr lang="zh-CN" altLang="en-US" dirty="0"/>
              <a:t>变量的修改决定是否使用</a:t>
            </a:r>
            <a:r>
              <a:rPr lang="en-US" altLang="zh-CN" dirty="0"/>
              <a:t>context</a:t>
            </a:r>
            <a:r>
              <a:rPr lang="zh-CN" altLang="en-US" dirty="0"/>
              <a:t>变量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sleep(100);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doSomethingwithconfig</a:t>
            </a:r>
            <a:r>
              <a:rPr lang="en-US" altLang="zh-CN" dirty="0"/>
              <a:t>(context);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假设线程</a:t>
            </a:r>
            <a:r>
              <a:rPr lang="en-US" altLang="zh-CN" dirty="0"/>
              <a:t>A</a:t>
            </a:r>
            <a:r>
              <a:rPr lang="zh-CN" altLang="en-US" dirty="0"/>
              <a:t>中发生了指令重排序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inited</a:t>
            </a:r>
            <a:r>
              <a:rPr lang="en-US" altLang="zh-CN" dirty="0"/>
              <a:t> = true;</a:t>
            </a:r>
          </a:p>
          <a:p>
            <a:pPr lvl="1"/>
            <a:r>
              <a:rPr lang="en-US" altLang="zh-CN" dirty="0"/>
              <a:t>context = </a:t>
            </a:r>
            <a:r>
              <a:rPr lang="en-US" altLang="zh-CN" dirty="0" err="1"/>
              <a:t>loadContext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B</a:t>
            </a:r>
            <a:r>
              <a:rPr lang="zh-CN" altLang="en-US" dirty="0"/>
              <a:t>中很可能就会拿到一个尚未初始化或尚未初始化完成的</a:t>
            </a:r>
            <a:r>
              <a:rPr lang="en-US" altLang="zh-CN" dirty="0"/>
              <a:t>context,</a:t>
            </a:r>
            <a:r>
              <a:rPr lang="zh-CN" altLang="en-US" dirty="0"/>
              <a:t>从而引发程序错误。</a:t>
            </a:r>
          </a:p>
        </p:txBody>
      </p:sp>
    </p:spTree>
    <p:extLst>
      <p:ext uri="{BB962C8B-B14F-4D97-AF65-F5344CB8AC3E}">
        <p14:creationId xmlns:p14="http://schemas.microsoft.com/office/powerpoint/2010/main" val="41754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</a:t>
            </a:r>
            <a:r>
              <a:rPr lang="zh-CN" altLang="en-US" dirty="0" smtClean="0"/>
              <a:t>的双重</a:t>
            </a:r>
            <a:r>
              <a:rPr lang="zh-CN" altLang="en-US" dirty="0"/>
              <a:t>判断单例模式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894" y="1840676"/>
            <a:ext cx="10829306" cy="43780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Singleton {</a:t>
            </a:r>
          </a:p>
          <a:p>
            <a:pPr marL="0" indent="0">
              <a:buNone/>
            </a:pPr>
            <a:r>
              <a:rPr lang="en-US" altLang="zh-CN" dirty="0"/>
              <a:t>  private static Singleton instance = null;</a:t>
            </a:r>
          </a:p>
          <a:p>
            <a:pPr marL="0" indent="0">
              <a:buNone/>
            </a:pPr>
            <a:r>
              <a:rPr lang="en-US" altLang="zh-CN" dirty="0"/>
              <a:t>  private Singleton() { }</a:t>
            </a:r>
          </a:p>
          <a:p>
            <a:pPr marL="0" indent="0">
              <a:buNone/>
            </a:pPr>
            <a:r>
              <a:rPr lang="en-US" altLang="zh-CN" dirty="0"/>
              <a:t>  public static Singleton </a:t>
            </a:r>
            <a:r>
              <a:rPr lang="en-US" altLang="zh-CN" dirty="0" err="1"/>
              <a:t>getInstance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     if(instance == null) {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synchronzied</a:t>
            </a:r>
            <a:r>
              <a:rPr lang="en-US" altLang="zh-CN" dirty="0"/>
              <a:t>(</a:t>
            </a:r>
            <a:r>
              <a:rPr lang="en-US" altLang="zh-CN" dirty="0" err="1"/>
              <a:t>Singleton.class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           if(instance == null) {</a:t>
            </a:r>
          </a:p>
          <a:p>
            <a:pPr marL="0" indent="0">
              <a:buNone/>
            </a:pPr>
            <a:r>
              <a:rPr lang="en-US" altLang="zh-CN" dirty="0"/>
              <a:t>               </a:t>
            </a:r>
            <a:r>
              <a:rPr lang="en-US" altLang="zh-CN" b="1" dirty="0"/>
              <a:t>instance = new Singleton();  //</a:t>
            </a:r>
            <a:r>
              <a:rPr lang="zh-CN" altLang="en-US" b="1" dirty="0"/>
              <a:t>非原子操作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          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        }</a:t>
            </a:r>
          </a:p>
          <a:p>
            <a:pPr marL="0" indent="0">
              <a:buNone/>
            </a:pPr>
            <a:r>
              <a:rPr lang="en-US" altLang="zh-CN" dirty="0"/>
              <a:t>     }</a:t>
            </a:r>
          </a:p>
          <a:p>
            <a:pPr marL="0" indent="0">
              <a:buNone/>
            </a:pPr>
            <a:r>
              <a:rPr lang="en-US" altLang="zh-CN" dirty="0"/>
              <a:t>     return instance;</a:t>
            </a:r>
          </a:p>
          <a:p>
            <a:pPr marL="0" indent="0">
              <a:buNone/>
            </a:pPr>
            <a:r>
              <a:rPr lang="en-US" altLang="zh-CN" dirty="0"/>
              <a:t>  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84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676894"/>
            <a:ext cx="10820400" cy="603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看似简单的一段赋值语句：</a:t>
            </a:r>
            <a:r>
              <a:rPr lang="en-US" altLang="zh-CN" dirty="0"/>
              <a:t>instance= new Singleton()</a:t>
            </a:r>
            <a:r>
              <a:rPr lang="zh-CN" altLang="en-US" dirty="0"/>
              <a:t>，但是很不幸它并不是一个原子操作，其实际上可以抽象为下面几条</a:t>
            </a:r>
            <a:r>
              <a:rPr lang="en-US" altLang="zh-CN" dirty="0"/>
              <a:t>JVM</a:t>
            </a:r>
            <a:r>
              <a:rPr lang="zh-CN" altLang="en-US" dirty="0"/>
              <a:t>指令：</a:t>
            </a:r>
          </a:p>
          <a:p>
            <a:pPr marL="457200" lvl="1" indent="0">
              <a:buNone/>
            </a:pPr>
            <a:r>
              <a:rPr lang="en-US" altLang="zh-CN" dirty="0"/>
              <a:t>memory =allocate();    //1</a:t>
            </a:r>
            <a:r>
              <a:rPr lang="zh-CN" altLang="en-US" dirty="0"/>
              <a:t>：分配对象的内存空间 </a:t>
            </a:r>
          </a:p>
          <a:p>
            <a:pPr marL="457200" lvl="1" indent="0">
              <a:buNone/>
            </a:pPr>
            <a:r>
              <a:rPr lang="en-US" altLang="zh-CN" dirty="0" err="1"/>
              <a:t>ctorInstance</a:t>
            </a:r>
            <a:r>
              <a:rPr lang="en-US" altLang="zh-CN" dirty="0"/>
              <a:t>(memory);  //2</a:t>
            </a:r>
            <a:r>
              <a:rPr lang="zh-CN" altLang="en-US" dirty="0"/>
              <a:t>：初始化对象 </a:t>
            </a:r>
          </a:p>
          <a:p>
            <a:pPr marL="457200" lvl="1" indent="0">
              <a:buNone/>
            </a:pPr>
            <a:r>
              <a:rPr lang="en-US" altLang="zh-CN" dirty="0"/>
              <a:t>instance =memory;     //3</a:t>
            </a:r>
            <a:r>
              <a:rPr lang="zh-CN" altLang="en-US" dirty="0"/>
              <a:t>：设置</a:t>
            </a:r>
            <a:r>
              <a:rPr lang="en-US" altLang="zh-CN" dirty="0"/>
              <a:t>instance</a:t>
            </a:r>
            <a:r>
              <a:rPr lang="zh-CN" altLang="en-US" dirty="0"/>
              <a:t>指向刚分配的内存地址 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pPr marL="0" indent="0">
              <a:buNone/>
            </a:pPr>
            <a:r>
              <a:rPr lang="zh-CN" altLang="en-US" dirty="0"/>
              <a:t>上面操作</a:t>
            </a:r>
            <a:r>
              <a:rPr lang="en-US" altLang="zh-CN" dirty="0"/>
              <a:t>2</a:t>
            </a:r>
            <a:r>
              <a:rPr lang="zh-CN" altLang="en-US" dirty="0"/>
              <a:t>依赖于操作</a:t>
            </a:r>
            <a:r>
              <a:rPr lang="en-US" altLang="zh-CN" dirty="0"/>
              <a:t>1</a:t>
            </a:r>
            <a:r>
              <a:rPr lang="zh-CN" altLang="en-US" dirty="0"/>
              <a:t>，但是操作</a:t>
            </a:r>
            <a:r>
              <a:rPr lang="en-US" altLang="zh-CN" dirty="0"/>
              <a:t>3</a:t>
            </a:r>
            <a:r>
              <a:rPr lang="zh-CN" altLang="en-US" dirty="0"/>
              <a:t>并不依赖于操作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JVM</a:t>
            </a:r>
            <a:r>
              <a:rPr lang="zh-CN" altLang="en-US" dirty="0"/>
              <a:t>是可以针对它们进行指令的优化重排序的，经过重排序后如下：</a:t>
            </a:r>
          </a:p>
          <a:p>
            <a:pPr marL="457200" lvl="1" indent="0">
              <a:buNone/>
            </a:pPr>
            <a:r>
              <a:rPr lang="en-US" altLang="zh-CN" dirty="0"/>
              <a:t>memory =allocate();    //1</a:t>
            </a:r>
            <a:r>
              <a:rPr lang="zh-CN" altLang="en-US" dirty="0"/>
              <a:t>：分配对象的内存空间 </a:t>
            </a:r>
          </a:p>
          <a:p>
            <a:pPr marL="457200" lvl="1" indent="0">
              <a:buNone/>
            </a:pPr>
            <a:r>
              <a:rPr lang="en-US" altLang="zh-CN" dirty="0"/>
              <a:t>instance =memory;     //3</a:t>
            </a:r>
            <a:r>
              <a:rPr lang="zh-CN" altLang="en-US" dirty="0"/>
              <a:t>：</a:t>
            </a:r>
            <a:r>
              <a:rPr lang="en-US" altLang="zh-CN" dirty="0"/>
              <a:t>instance</a:t>
            </a:r>
            <a:r>
              <a:rPr lang="zh-CN" altLang="en-US" dirty="0"/>
              <a:t>指向刚分配的内存地址，此时对象还未初始化</a:t>
            </a:r>
          </a:p>
          <a:p>
            <a:pPr marL="457200" lvl="1" indent="0">
              <a:buNone/>
            </a:pPr>
            <a:r>
              <a:rPr lang="en-US" altLang="zh-CN" dirty="0" err="1"/>
              <a:t>ctorInstance</a:t>
            </a:r>
            <a:r>
              <a:rPr lang="en-US" altLang="zh-CN" dirty="0"/>
              <a:t>(memory);  //2</a:t>
            </a:r>
            <a:r>
              <a:rPr lang="zh-CN" altLang="en-US" dirty="0"/>
              <a:t>：初始化对象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pPr marL="0" indent="0">
              <a:buNone/>
            </a:pPr>
            <a:r>
              <a:rPr lang="zh-CN" altLang="en-US" dirty="0"/>
              <a:t>可以看到指令重排之后，</a:t>
            </a:r>
            <a:r>
              <a:rPr lang="en-US" altLang="zh-CN" dirty="0"/>
              <a:t>instance</a:t>
            </a:r>
            <a:r>
              <a:rPr lang="zh-CN" altLang="en-US" dirty="0"/>
              <a:t>指向分配好的内存放在了前面，而这段内存的初始化被排在了后面。</a:t>
            </a:r>
          </a:p>
          <a:p>
            <a:pPr marL="0" indent="0">
              <a:buNone/>
            </a:pPr>
            <a:r>
              <a:rPr lang="zh-CN" altLang="en-US" dirty="0"/>
              <a:t>在线程</a:t>
            </a:r>
            <a:r>
              <a:rPr lang="en-US" altLang="zh-CN" dirty="0"/>
              <a:t>A</a:t>
            </a:r>
            <a:r>
              <a:rPr lang="zh-CN" altLang="en-US" dirty="0"/>
              <a:t>执行这段赋值语句，在初始化分配对象之前就已经将其赋值给</a:t>
            </a:r>
            <a:r>
              <a:rPr lang="en-US" altLang="zh-CN" dirty="0"/>
              <a:t>instance</a:t>
            </a:r>
            <a:r>
              <a:rPr lang="zh-CN" altLang="en-US" dirty="0"/>
              <a:t>引用，恰好另一个线程进入方法判断</a:t>
            </a:r>
            <a:r>
              <a:rPr lang="en-US" altLang="zh-CN" dirty="0"/>
              <a:t>instance</a:t>
            </a:r>
            <a:r>
              <a:rPr lang="zh-CN" altLang="en-US" dirty="0"/>
              <a:t>引用不为</a:t>
            </a:r>
            <a:r>
              <a:rPr lang="en-US" altLang="zh-CN" dirty="0"/>
              <a:t>null</a:t>
            </a:r>
            <a:r>
              <a:rPr lang="zh-CN" altLang="en-US" dirty="0"/>
              <a:t>，然后就将其返回使用，导致出错。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53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的场景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同时仅有一个写者，其余均为读者线程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程序一次性懒汉初始化的变量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非线程安全的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原生数据结构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Integer/Long/Boolean</a:t>
            </a:r>
          </a:p>
          <a:p>
            <a:r>
              <a:rPr lang="en-US" altLang="zh-CN" dirty="0" err="1" smtClean="0"/>
              <a:t>ArrayList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r>
              <a:rPr lang="en-US" altLang="zh-CN" dirty="0" err="1" smtClean="0"/>
              <a:t>HashSet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95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并发安全结构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执行</a:t>
            </a:r>
            <a:r>
              <a:rPr lang="zh-CN" altLang="en-US" b="1" dirty="0" smtClean="0"/>
              <a:t>程序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Executors/</a:t>
            </a:r>
            <a:r>
              <a:rPr lang="en-US" altLang="zh-CN" b="1" dirty="0" err="1" smtClean="0"/>
              <a:t>newSingleThreaded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newFixedThreadPool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newCachedThreadPool</a:t>
            </a:r>
            <a:endParaRPr lang="en-US" altLang="zh-CN" dirty="0"/>
          </a:p>
          <a:p>
            <a:pPr lvl="2"/>
            <a:r>
              <a:rPr lang="en-US" altLang="zh-CN" b="1" dirty="0" err="1" smtClean="0"/>
              <a:t>ExecutorService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ScheduledExecutorService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Future</a:t>
            </a:r>
          </a:p>
          <a:p>
            <a:pPr lvl="1"/>
            <a:r>
              <a:rPr lang="en-US" altLang="zh-CN" b="1" dirty="0" smtClean="0"/>
              <a:t>Callable</a:t>
            </a:r>
          </a:p>
          <a:p>
            <a:pPr lvl="1"/>
            <a:r>
              <a:rPr lang="en-US" altLang="zh-CN" b="1" dirty="0" smtClean="0"/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386114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并发安全结构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队列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ConcurrentLinkedQueue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非阻塞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队列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BlockingQueue</a:t>
            </a:r>
            <a:r>
              <a:rPr lang="en-US" altLang="zh-CN" b="1" dirty="0" smtClean="0"/>
              <a:t>, FIFO</a:t>
            </a:r>
          </a:p>
          <a:p>
            <a:pPr lvl="2"/>
            <a:r>
              <a:rPr lang="en-US" altLang="zh-CN" b="1" dirty="0" err="1" smtClean="0"/>
              <a:t>LinkedBlockingQueue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无限空间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ArrayBlockingQueue</a:t>
            </a:r>
            <a:r>
              <a:rPr lang="zh-CN" altLang="en-US" b="1" dirty="0" smtClean="0"/>
              <a:t>， 有限空间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SynchronousQueue</a:t>
            </a:r>
            <a:r>
              <a:rPr lang="zh-CN" altLang="en-US" b="1" dirty="0" smtClean="0"/>
              <a:t>， 插入操作和移除操作必须对应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PriorityBlockingQueue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有优先级的</a:t>
            </a:r>
            <a:r>
              <a:rPr lang="en-US" altLang="zh-CN" b="1" dirty="0" err="1" smtClean="0"/>
              <a:t>fifo</a:t>
            </a:r>
            <a:r>
              <a:rPr lang="zh-CN" altLang="en-US" b="1" dirty="0" smtClean="0"/>
              <a:t>阻塞队列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DelayedQueue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延迟期满（</a:t>
            </a:r>
            <a:r>
              <a:rPr lang="en-US" altLang="zh-CN" b="1" dirty="0" smtClean="0"/>
              <a:t>Delayed</a:t>
            </a:r>
            <a:r>
              <a:rPr lang="zh-CN" altLang="en-US" b="1" dirty="0" smtClean="0"/>
              <a:t>对象）才能取出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BlockingDeque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满足</a:t>
            </a:r>
            <a:r>
              <a:rPr lang="en-US" altLang="zh-CN" b="1" dirty="0" smtClean="0"/>
              <a:t>LIFO</a:t>
            </a:r>
            <a:r>
              <a:rPr lang="zh-CN" altLang="en-US" b="1" dirty="0" smtClean="0"/>
              <a:t>操作的队列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LinkedBlockingDeque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91096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并发安全结构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计时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TimeUnit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DAYS</a:t>
            </a:r>
          </a:p>
          <a:p>
            <a:pPr lvl="2"/>
            <a:r>
              <a:rPr lang="en-US" altLang="zh-CN" b="1" dirty="0" smtClean="0"/>
              <a:t>HOURS</a:t>
            </a:r>
          </a:p>
          <a:p>
            <a:pPr lvl="2"/>
            <a:r>
              <a:rPr lang="en-US" altLang="zh-CN" b="1" dirty="0" smtClean="0"/>
              <a:t>MINUTES</a:t>
            </a:r>
          </a:p>
          <a:p>
            <a:pPr lvl="2"/>
            <a:r>
              <a:rPr lang="en-US" altLang="zh-CN" b="1" dirty="0" smtClean="0"/>
              <a:t>SECONDS</a:t>
            </a:r>
          </a:p>
          <a:p>
            <a:pPr lvl="2"/>
            <a:r>
              <a:rPr lang="en-US" altLang="zh-CN" b="1" dirty="0" smtClean="0"/>
              <a:t>MILLISECONDS</a:t>
            </a:r>
          </a:p>
          <a:p>
            <a:pPr lvl="2"/>
            <a:r>
              <a:rPr lang="en-US" altLang="zh-CN" b="1" dirty="0" smtClean="0"/>
              <a:t>MICROSECONDS</a:t>
            </a:r>
          </a:p>
          <a:p>
            <a:pPr lvl="2"/>
            <a:r>
              <a:rPr lang="en-US" altLang="zh-CN" b="1" dirty="0"/>
              <a:t>NANOSECONDS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327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多核服务器趋势</a:t>
            </a:r>
            <a:endParaRPr lang="en-US" altLang="zh-CN" dirty="0" smtClean="0"/>
          </a:p>
          <a:p>
            <a:r>
              <a:rPr lang="zh-CN" altLang="en-US" dirty="0" smtClean="0"/>
              <a:t>性能优势</a:t>
            </a:r>
            <a:endParaRPr lang="en-US" altLang="zh-CN" dirty="0" smtClean="0"/>
          </a:p>
          <a:p>
            <a:r>
              <a:rPr lang="zh-CN" altLang="en-US" dirty="0" smtClean="0"/>
              <a:t>复杂性高</a:t>
            </a:r>
            <a:endParaRPr lang="en-US" altLang="zh-CN" dirty="0" smtClean="0"/>
          </a:p>
          <a:p>
            <a:r>
              <a:rPr lang="zh-CN" altLang="en-US" dirty="0" smtClean="0"/>
              <a:t>现代开发服务器，并发必不可少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并发安全结构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同步器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Semaphore</a:t>
            </a:r>
          </a:p>
          <a:p>
            <a:pPr lvl="2"/>
            <a:r>
              <a:rPr lang="zh-CN" altLang="en-US" b="1" dirty="0"/>
              <a:t>一个计数信号量。从概念上讲，信号量维护了一个许可集。如有必要，在许可可用前会阻塞每一个 </a:t>
            </a:r>
            <a:r>
              <a:rPr lang="en-US" altLang="zh-CN" b="1" dirty="0"/>
              <a:t>acquire()</a:t>
            </a:r>
            <a:r>
              <a:rPr lang="zh-CN" altLang="en-US" b="1" dirty="0"/>
              <a:t>，然后再获取该许可。每个 </a:t>
            </a:r>
            <a:r>
              <a:rPr lang="en-US" altLang="zh-CN" b="1" dirty="0"/>
              <a:t>release() </a:t>
            </a:r>
            <a:r>
              <a:rPr lang="zh-CN" altLang="en-US" b="1" dirty="0"/>
              <a:t>添加一个许可，从而可能释放一个正在阻塞的获取者。但是，不使用实际的许可对象，</a:t>
            </a:r>
            <a:r>
              <a:rPr lang="en-US" altLang="zh-CN" b="1" dirty="0"/>
              <a:t>Semaphore </a:t>
            </a:r>
            <a:r>
              <a:rPr lang="zh-CN" altLang="en-US" b="1" dirty="0"/>
              <a:t>只对可用许可的号码进行计数，并采取相应的行动。 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CountDownLatch</a:t>
            </a:r>
            <a:endParaRPr lang="en-US" altLang="zh-CN" b="1" dirty="0" smtClean="0"/>
          </a:p>
          <a:p>
            <a:pPr lvl="2"/>
            <a:r>
              <a:rPr lang="zh-CN" altLang="en-US" dirty="0"/>
              <a:t>一个同步辅助类，在完成一组正在其他线程中执行的操作之前，它允许一个或多个线程一直等待。 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CyclicBarrier</a:t>
            </a:r>
            <a:endParaRPr lang="en-US" altLang="zh-CN" b="1" dirty="0" smtClean="0"/>
          </a:p>
          <a:p>
            <a:pPr lvl="2"/>
            <a:r>
              <a:rPr lang="zh-CN" altLang="en-US" dirty="0"/>
              <a:t>一个同步辅助类，它允许一组线程互相等待，直到到达某个公共屏障点 </a:t>
            </a:r>
            <a:r>
              <a:rPr lang="en-US" altLang="zh-CN" dirty="0"/>
              <a:t>(common barrier point)</a:t>
            </a:r>
            <a:r>
              <a:rPr lang="zh-CN" altLang="en-US" dirty="0"/>
              <a:t>。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Exchanger</a:t>
            </a:r>
          </a:p>
          <a:p>
            <a:pPr lvl="2"/>
            <a:r>
              <a:rPr lang="zh-CN" altLang="en-US" dirty="0"/>
              <a:t>可以在对中对元素进行配对和交换的线程的同步点。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08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并发安全结构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并发 </a:t>
            </a:r>
            <a:r>
              <a:rPr lang="en-US" altLang="zh-CN" b="1" dirty="0" smtClean="0"/>
              <a:t>Collection</a:t>
            </a:r>
            <a:r>
              <a:rPr lang="zh-CN" altLang="en-US" b="1" dirty="0" smtClean="0"/>
              <a:t>，非同步</a:t>
            </a:r>
            <a:r>
              <a:rPr lang="en-US" altLang="zh-CN" b="1" dirty="0" smtClean="0"/>
              <a:t>Collection,</a:t>
            </a:r>
          </a:p>
          <a:p>
            <a:pPr lvl="1"/>
            <a:r>
              <a:rPr lang="en-US" altLang="zh-CN" b="1" dirty="0" err="1" smtClean="0"/>
              <a:t>ConcurrentHashMap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ConcurrentSkipListMap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ConcurrentSkipListSet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CopyOnWriteArrayList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CopyOnWriteArraySet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23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单个变量线程安全编程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AtomicBoolean</a:t>
            </a:r>
            <a:r>
              <a:rPr lang="en-US" altLang="zh-CN" dirty="0" smtClean="0"/>
              <a:t>/Integer/Long/</a:t>
            </a:r>
            <a:r>
              <a:rPr lang="en-US" altLang="zh-CN" dirty="0" err="1" smtClean="0"/>
              <a:t>Referrence</a:t>
            </a:r>
            <a:r>
              <a:rPr lang="en-US" altLang="zh-CN" dirty="0"/>
              <a:t>(</a:t>
            </a:r>
            <a:r>
              <a:rPr lang="en-US" altLang="zh-CN" dirty="0" smtClean="0"/>
              <a:t>Array)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LongAdder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1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Doug lea</a:t>
            </a:r>
            <a:r>
              <a:rPr lang="zh-CN" altLang="en-US" dirty="0" smtClean="0"/>
              <a:t>是谁？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编程不识</a:t>
            </a:r>
            <a:r>
              <a:rPr lang="en-US" altLang="zh-CN" dirty="0" smtClean="0"/>
              <a:t>Doug </a:t>
            </a:r>
            <a:r>
              <a:rPr lang="en-US" altLang="zh-CN" dirty="0"/>
              <a:t>Lea</a:t>
            </a:r>
            <a:r>
              <a:rPr lang="zh-CN" altLang="en-US" dirty="0"/>
              <a:t>，写尽</a:t>
            </a:r>
            <a:r>
              <a:rPr lang="en-US" altLang="zh-CN" dirty="0"/>
              <a:t>java</a:t>
            </a:r>
            <a:r>
              <a:rPr lang="zh-CN" altLang="en-US" dirty="0"/>
              <a:t>也</a:t>
            </a:r>
            <a:r>
              <a:rPr lang="zh-CN" altLang="en-US" dirty="0" smtClean="0"/>
              <a:t>枉然</a:t>
            </a:r>
            <a:endParaRPr lang="en-US" altLang="zh-CN" dirty="0" smtClean="0"/>
          </a:p>
          <a:p>
            <a:r>
              <a:rPr lang="en-US" altLang="zh-CN" dirty="0" err="1" smtClean="0"/>
              <a:t>Java.util.concurrent</a:t>
            </a:r>
            <a:r>
              <a:rPr lang="zh-CN" altLang="en-US" dirty="0" smtClean="0"/>
              <a:t>包的主要贡献者</a:t>
            </a:r>
            <a:endParaRPr lang="en-US" altLang="zh-CN" dirty="0" smtClean="0"/>
          </a:p>
          <a:p>
            <a:r>
              <a:rPr lang="en-US" altLang="zh-CN" i="1" dirty="0" smtClean="0"/>
              <a:t>《Java </a:t>
            </a:r>
            <a:r>
              <a:rPr lang="en-US" altLang="zh-CN" i="1" dirty="0"/>
              <a:t>Concurrency in </a:t>
            </a:r>
            <a:r>
              <a:rPr lang="en-US" altLang="zh-CN" i="1" dirty="0" smtClean="0"/>
              <a:t>Practice》</a:t>
            </a:r>
            <a:r>
              <a:rPr lang="zh-CN" altLang="en-US" i="1" dirty="0" smtClean="0"/>
              <a:t>一书的作者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2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原生并发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 smtClean="0"/>
              <a:t>Object.wait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Object.notify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Object.notifyAll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Volatile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 smtClean="0"/>
              <a:t>ThreadLocal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82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Start()</a:t>
            </a:r>
          </a:p>
          <a:p>
            <a:r>
              <a:rPr lang="en-US" altLang="zh-CN" dirty="0" smtClean="0"/>
              <a:t>Sleep(long </a:t>
            </a:r>
            <a:r>
              <a:rPr lang="en-US" altLang="zh-CN" dirty="0" err="1" smtClean="0"/>
              <a:t>timeInMillim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991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 synchronized method</a:t>
            </a:r>
          </a:p>
          <a:p>
            <a:r>
              <a:rPr lang="en-US" altLang="zh-CN" dirty="0" smtClean="0"/>
              <a:t>(member)synchronized method</a:t>
            </a:r>
          </a:p>
          <a:p>
            <a:r>
              <a:rPr lang="zh-CN" altLang="en-US" dirty="0" smtClean="0"/>
              <a:t>显式调用</a:t>
            </a:r>
            <a:r>
              <a:rPr lang="en-US" altLang="zh-CN" dirty="0" smtClean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7479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Wait()</a:t>
            </a:r>
          </a:p>
          <a:p>
            <a:pPr lvl="1"/>
            <a:r>
              <a:rPr lang="zh-CN" altLang="en-US" dirty="0"/>
              <a:t>导致线程进入等待状态，直到它被其他线程通过</a:t>
            </a:r>
            <a:r>
              <a:rPr lang="en-US" altLang="zh-CN" dirty="0"/>
              <a:t>notify()</a:t>
            </a:r>
            <a:r>
              <a:rPr lang="zh-CN" altLang="en-US" dirty="0"/>
              <a:t>或者</a:t>
            </a:r>
            <a:r>
              <a:rPr lang="en-US" altLang="zh-CN" dirty="0" err="1"/>
              <a:t>notifyAll</a:t>
            </a:r>
            <a:r>
              <a:rPr lang="zh-CN" altLang="en-US" dirty="0"/>
              <a:t>唤醒。该方法只能在</a:t>
            </a:r>
            <a:r>
              <a:rPr lang="zh-CN" altLang="en-US" b="1" dirty="0"/>
              <a:t>同步方法</a:t>
            </a:r>
            <a:r>
              <a:rPr lang="zh-CN" altLang="en-US" dirty="0"/>
              <a:t>中调用。如果当前线程不是锁的持有者，该方法抛出一个</a:t>
            </a:r>
            <a:r>
              <a:rPr lang="en-US" altLang="zh-CN" dirty="0" err="1"/>
              <a:t>IllegalMonitorStateException</a:t>
            </a:r>
            <a:r>
              <a:rPr lang="zh-CN" altLang="en-US" dirty="0"/>
              <a:t>异常。</a:t>
            </a:r>
            <a:endParaRPr lang="en-US" altLang="zh-CN" dirty="0" smtClean="0"/>
          </a:p>
          <a:p>
            <a:r>
              <a:rPr lang="en-US" altLang="zh-CN" dirty="0" smtClean="0"/>
              <a:t>Notify()</a:t>
            </a:r>
          </a:p>
          <a:p>
            <a:pPr lvl="1"/>
            <a:r>
              <a:rPr lang="zh-CN" altLang="en-US" b="1" dirty="0"/>
              <a:t>随机选择一个</a:t>
            </a:r>
            <a:r>
              <a:rPr lang="zh-CN" altLang="en-US" dirty="0"/>
              <a:t>在该对象上调用</a:t>
            </a:r>
            <a:r>
              <a:rPr lang="en-US" altLang="zh-CN" dirty="0"/>
              <a:t>wait</a:t>
            </a:r>
            <a:r>
              <a:rPr lang="zh-CN" altLang="en-US" dirty="0"/>
              <a:t>方法的线程，解除其阻塞状态。该方法只能在</a:t>
            </a:r>
            <a:r>
              <a:rPr lang="zh-CN" altLang="en-US" b="1" dirty="0"/>
              <a:t>同步方法</a:t>
            </a:r>
            <a:r>
              <a:rPr lang="zh-CN" altLang="en-US" dirty="0"/>
              <a:t>或</a:t>
            </a:r>
            <a:r>
              <a:rPr lang="zh-CN" altLang="en-US" b="1" dirty="0"/>
              <a:t>同步块</a:t>
            </a:r>
            <a:r>
              <a:rPr lang="zh-CN" altLang="en-US" dirty="0"/>
              <a:t>内部调用。如果当前线程不是锁的持有者，该方法抛出一个</a:t>
            </a:r>
            <a:r>
              <a:rPr lang="en-US" altLang="zh-CN" dirty="0" err="1"/>
              <a:t>IllegalMonitorStateException</a:t>
            </a:r>
            <a:r>
              <a:rPr lang="zh-CN" altLang="en-US" dirty="0"/>
              <a:t>异常。</a:t>
            </a:r>
            <a:endParaRPr lang="en-US" altLang="zh-CN" dirty="0" smtClean="0"/>
          </a:p>
          <a:p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解除</a:t>
            </a:r>
            <a:r>
              <a:rPr lang="zh-CN" altLang="en-US" b="1" dirty="0"/>
              <a:t>所有</a:t>
            </a:r>
            <a:r>
              <a:rPr lang="zh-CN" altLang="en-US" dirty="0"/>
              <a:t>那些在该对象上调用</a:t>
            </a:r>
            <a:r>
              <a:rPr lang="en-US" altLang="zh-CN" dirty="0"/>
              <a:t>wait</a:t>
            </a:r>
            <a:r>
              <a:rPr lang="zh-CN" altLang="en-US" dirty="0"/>
              <a:t>方法的线程的阻塞状态。该方法只能在</a:t>
            </a:r>
            <a:r>
              <a:rPr lang="zh-CN" altLang="en-US" b="1" dirty="0"/>
              <a:t>同步方法</a:t>
            </a:r>
            <a:r>
              <a:rPr lang="zh-CN" altLang="en-US" dirty="0"/>
              <a:t>或</a:t>
            </a:r>
            <a:r>
              <a:rPr lang="zh-CN" altLang="en-US" b="1" dirty="0"/>
              <a:t>同步块</a:t>
            </a:r>
            <a:r>
              <a:rPr lang="zh-CN" altLang="en-US" dirty="0"/>
              <a:t>内部调用。如果当前线程不是锁的持有者，该方法抛出一个</a:t>
            </a:r>
            <a:r>
              <a:rPr lang="en-US" altLang="zh-CN" dirty="0" err="1"/>
              <a:t>IllegalMonitorStateException</a:t>
            </a:r>
            <a:r>
              <a:rPr lang="zh-CN" altLang="en-US" dirty="0"/>
              <a:t>异常。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4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 </a:t>
            </a:r>
            <a:r>
              <a:rPr lang="zh-CN" altLang="en-US" dirty="0"/>
              <a:t>语言中的 </a:t>
            </a:r>
            <a:r>
              <a:rPr lang="en-US" altLang="zh-CN" dirty="0"/>
              <a:t>volatile </a:t>
            </a:r>
            <a:r>
              <a:rPr lang="zh-CN" altLang="en-US" dirty="0"/>
              <a:t>变量可以被看作是一种 “程度较轻的 </a:t>
            </a:r>
            <a:r>
              <a:rPr lang="en-US" altLang="zh-CN" dirty="0"/>
              <a:t>synchronized”</a:t>
            </a:r>
            <a:r>
              <a:rPr lang="zh-CN" altLang="en-US" dirty="0"/>
              <a:t>；与 </a:t>
            </a:r>
            <a:r>
              <a:rPr lang="en-US" altLang="zh-CN" dirty="0"/>
              <a:t>synchronized </a:t>
            </a:r>
            <a:r>
              <a:rPr lang="zh-CN" altLang="en-US" dirty="0"/>
              <a:t>块相比，</a:t>
            </a:r>
            <a:r>
              <a:rPr lang="en-US" altLang="zh-CN" dirty="0"/>
              <a:t>volatile </a:t>
            </a:r>
            <a:r>
              <a:rPr lang="zh-CN" altLang="en-US" dirty="0"/>
              <a:t>变量所需的编码较少，并且运行时开销也较少，但是它所能实现的</a:t>
            </a:r>
            <a:r>
              <a:rPr lang="zh-CN" altLang="en-US" dirty="0" smtClean="0"/>
              <a:t>功能也</a:t>
            </a:r>
            <a:r>
              <a:rPr lang="zh-CN" altLang="en-US" dirty="0"/>
              <a:t>仅是 </a:t>
            </a:r>
            <a:r>
              <a:rPr lang="en-US" altLang="zh-CN" dirty="0"/>
              <a:t>synchronized </a:t>
            </a:r>
            <a:r>
              <a:rPr lang="zh-CN" altLang="en-US" dirty="0"/>
              <a:t>的一部分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34232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796</TotalTime>
  <Words>906</Words>
  <Application>Microsoft Office PowerPoint</Application>
  <PresentationFormat>宽屏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Century Gothic</vt:lpstr>
      <vt:lpstr>水汽尾迹</vt:lpstr>
      <vt:lpstr>Doug Lea-java并发</vt:lpstr>
      <vt:lpstr>为什么是并发</vt:lpstr>
      <vt:lpstr>Doug lea是谁？</vt:lpstr>
      <vt:lpstr>Java原生并发</vt:lpstr>
      <vt:lpstr>Thread类</vt:lpstr>
      <vt:lpstr>Runnable接口</vt:lpstr>
      <vt:lpstr>Synchronized关键字</vt:lpstr>
      <vt:lpstr>Object方法</vt:lpstr>
      <vt:lpstr>Volatile关键字</vt:lpstr>
      <vt:lpstr>Java并发特性</vt:lpstr>
      <vt:lpstr>指令重排</vt:lpstr>
      <vt:lpstr>例子：A线程指令重排导致B线程出错</vt:lpstr>
      <vt:lpstr>经典的双重判断单例模式</vt:lpstr>
      <vt:lpstr>PowerPoint 演示文稿</vt:lpstr>
      <vt:lpstr>使用volatile的场景</vt:lpstr>
      <vt:lpstr>非线程安全的Java原生数据结构</vt:lpstr>
      <vt:lpstr>java并发安全结构</vt:lpstr>
      <vt:lpstr>java并发安全结构</vt:lpstr>
      <vt:lpstr>java并发安全结构</vt:lpstr>
      <vt:lpstr>java并发安全结构</vt:lpstr>
      <vt:lpstr>java并发安全结构</vt:lpstr>
      <vt:lpstr>单个变量线程安全编程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</dc:title>
  <dc:creator>林澄南</dc:creator>
  <cp:lastModifiedBy>林澄南</cp:lastModifiedBy>
  <cp:revision>64</cp:revision>
  <dcterms:created xsi:type="dcterms:W3CDTF">2017-06-29T09:02:07Z</dcterms:created>
  <dcterms:modified xsi:type="dcterms:W3CDTF">2017-07-06T13:34:26Z</dcterms:modified>
</cp:coreProperties>
</file>