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5560338" cy="3095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CEE"/>
    <a:srgbClr val="3A66B4"/>
    <a:srgbClr val="3864B2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026" y="5066742"/>
            <a:ext cx="21726287" cy="10778466"/>
          </a:xfrm>
        </p:spPr>
        <p:txBody>
          <a:bodyPr anchor="b"/>
          <a:lstStyle>
            <a:lvl1pPr algn="ctr"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042" y="16260867"/>
            <a:ext cx="19170254" cy="7474692"/>
          </a:xfrm>
        </p:spPr>
        <p:txBody>
          <a:bodyPr/>
          <a:lstStyle>
            <a:lvl1pPr marL="0" indent="0" algn="ctr">
              <a:buNone/>
              <a:defRPr sz="6709"/>
            </a:lvl1pPr>
            <a:lvl2pPr marL="1278011" indent="0" algn="ctr">
              <a:buNone/>
              <a:defRPr sz="5591"/>
            </a:lvl2pPr>
            <a:lvl3pPr marL="2556022" indent="0" algn="ctr">
              <a:buNone/>
              <a:defRPr sz="5032"/>
            </a:lvl3pPr>
            <a:lvl4pPr marL="3834033" indent="0" algn="ctr">
              <a:buNone/>
              <a:defRPr sz="4472"/>
            </a:lvl4pPr>
            <a:lvl5pPr marL="5112045" indent="0" algn="ctr">
              <a:buNone/>
              <a:defRPr sz="4472"/>
            </a:lvl5pPr>
            <a:lvl6pPr marL="6390056" indent="0" algn="ctr">
              <a:buNone/>
              <a:defRPr sz="4472"/>
            </a:lvl6pPr>
            <a:lvl7pPr marL="7668067" indent="0" algn="ctr">
              <a:buNone/>
              <a:defRPr sz="4472"/>
            </a:lvl7pPr>
            <a:lvl8pPr marL="8946078" indent="0" algn="ctr">
              <a:buNone/>
              <a:defRPr sz="4472"/>
            </a:lvl8pPr>
            <a:lvl9pPr marL="10224089" indent="0" algn="ctr">
              <a:buNone/>
              <a:defRPr sz="4472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48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91618" y="1648303"/>
            <a:ext cx="5511448" cy="2623668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7275" y="1648303"/>
            <a:ext cx="16214839" cy="2623668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31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59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962" y="7718365"/>
            <a:ext cx="22045792" cy="12878259"/>
          </a:xfrm>
        </p:spPr>
        <p:txBody>
          <a:bodyPr anchor="b"/>
          <a:lstStyle>
            <a:lvl1pPr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962" y="20718458"/>
            <a:ext cx="22045792" cy="6772372"/>
          </a:xfrm>
        </p:spPr>
        <p:txBody>
          <a:bodyPr/>
          <a:lstStyle>
            <a:lvl1pPr marL="0" indent="0">
              <a:buNone/>
              <a:defRPr sz="6709">
                <a:solidFill>
                  <a:schemeClr val="tx1"/>
                </a:solidFill>
              </a:defRPr>
            </a:lvl1pPr>
            <a:lvl2pPr marL="1278011" indent="0">
              <a:buNone/>
              <a:defRPr sz="5591">
                <a:solidFill>
                  <a:schemeClr val="tx1">
                    <a:tint val="75000"/>
                  </a:schemeClr>
                </a:solidFill>
              </a:defRPr>
            </a:lvl2pPr>
            <a:lvl3pPr marL="2556022" indent="0">
              <a:buNone/>
              <a:defRPr sz="5032">
                <a:solidFill>
                  <a:schemeClr val="tx1">
                    <a:tint val="75000"/>
                  </a:schemeClr>
                </a:solidFill>
              </a:defRPr>
            </a:lvl3pPr>
            <a:lvl4pPr marL="3834033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4pPr>
            <a:lvl5pPr marL="5112045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5pPr>
            <a:lvl6pPr marL="6390056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6pPr>
            <a:lvl7pPr marL="7668067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7pPr>
            <a:lvl8pPr marL="8946078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8pPr>
            <a:lvl9pPr marL="10224089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35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73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9921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45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2" y="1648309"/>
            <a:ext cx="22045792" cy="5984058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605" y="7589361"/>
            <a:ext cx="10813219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0605" y="11308790"/>
            <a:ext cx="10813219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39922" y="7589361"/>
            <a:ext cx="10866473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39922" y="11308790"/>
            <a:ext cx="10866473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07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844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8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73" y="4457591"/>
            <a:ext cx="12939921" cy="22001258"/>
          </a:xfrm>
        </p:spPr>
        <p:txBody>
          <a:bodyPr/>
          <a:lstStyle>
            <a:lvl1pPr>
              <a:defRPr sz="8945"/>
            </a:lvl1pPr>
            <a:lvl2pPr>
              <a:defRPr sz="7827"/>
            </a:lvl2pPr>
            <a:lvl3pPr>
              <a:defRPr sz="6709"/>
            </a:lvl3pPr>
            <a:lvl4pPr>
              <a:defRPr sz="5591"/>
            </a:lvl4pPr>
            <a:lvl5pPr>
              <a:defRPr sz="5591"/>
            </a:lvl5pPr>
            <a:lvl6pPr>
              <a:defRPr sz="5591"/>
            </a:lvl6pPr>
            <a:lvl7pPr>
              <a:defRPr sz="5591"/>
            </a:lvl7pPr>
            <a:lvl8pPr>
              <a:defRPr sz="5591"/>
            </a:lvl8pPr>
            <a:lvl9pPr>
              <a:defRPr sz="559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79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66473" y="4457591"/>
            <a:ext cx="12939921" cy="22001258"/>
          </a:xfrm>
        </p:spPr>
        <p:txBody>
          <a:bodyPr anchor="t"/>
          <a:lstStyle>
            <a:lvl1pPr marL="0" indent="0">
              <a:buNone/>
              <a:defRPr sz="8945"/>
            </a:lvl1pPr>
            <a:lvl2pPr marL="1278011" indent="0">
              <a:buNone/>
              <a:defRPr sz="7827"/>
            </a:lvl2pPr>
            <a:lvl3pPr marL="2556022" indent="0">
              <a:buNone/>
              <a:defRPr sz="6709"/>
            </a:lvl3pPr>
            <a:lvl4pPr marL="3834033" indent="0">
              <a:buNone/>
              <a:defRPr sz="5591"/>
            </a:lvl4pPr>
            <a:lvl5pPr marL="5112045" indent="0">
              <a:buNone/>
              <a:defRPr sz="5591"/>
            </a:lvl5pPr>
            <a:lvl6pPr marL="6390056" indent="0">
              <a:buNone/>
              <a:defRPr sz="5591"/>
            </a:lvl6pPr>
            <a:lvl7pPr marL="7668067" indent="0">
              <a:buNone/>
              <a:defRPr sz="5591"/>
            </a:lvl7pPr>
            <a:lvl8pPr marL="8946078" indent="0">
              <a:buNone/>
              <a:defRPr sz="5591"/>
            </a:lvl8pPr>
            <a:lvl9pPr marL="10224089" indent="0">
              <a:buNone/>
              <a:defRPr sz="5591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1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7273" y="1648309"/>
            <a:ext cx="22045792" cy="5984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273" y="8241513"/>
            <a:ext cx="22045792" cy="1964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7273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66862" y="28694807"/>
            <a:ext cx="8626614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51989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705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56022" rtl="0" eaLnBrk="1" latinLnBrk="0" hangingPunct="1">
        <a:lnSpc>
          <a:spcPct val="90000"/>
        </a:lnSpc>
        <a:spcBef>
          <a:spcPct val="0"/>
        </a:spcBef>
        <a:buNone/>
        <a:defRPr sz="12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9006" indent="-639006" algn="l" defTabSz="2556022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782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17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2pPr>
      <a:lvl3pPr marL="3195028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591" kern="1200">
          <a:solidFill>
            <a:schemeClr val="tx1"/>
          </a:solidFill>
          <a:latin typeface="+mn-lt"/>
          <a:ea typeface="+mn-ea"/>
          <a:cs typeface="+mn-cs"/>
        </a:defRPr>
      </a:lvl3pPr>
      <a:lvl4pPr marL="4473039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751050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7029061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8307073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9585084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863095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1pPr>
      <a:lvl2pPr marL="1278011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2pPr>
      <a:lvl3pPr marL="2556022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3pPr>
      <a:lvl4pPr marL="3834033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112045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6390056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7668067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8946078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224089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81%E0%B8%94%E0%B8%B0_%E0%B8%97%E0%B8%B2%E0%B9%80%E0%B8%84%E0%B8%8A%E0%B8%B4" TargetMode="External"/><Relationship Id="rId2" Type="http://schemas.openxmlformats.org/officeDocument/2006/relationships/hyperlink" Target="https://th.wikipedia.org/wiki/%E0%B9%82%E0%B8%AE%E0%B9%80%E0%B8%99%E0%B8%B0%E0%B8%84%E0%B8%B2%E0%B8%A7%E0%B9%88%E0%B8%B2_%E0%B8%8B%E0%B8%B6%E0%B9%80%E0%B8%99%E0%B9%82%E0%B8%AD%E0%B8%B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.wikipedia.org/wiki/%E0%B9%84%E0%B8%88%E0%B9%82%E0%B8%81%E0%B8%B0" TargetMode="External"/><Relationship Id="rId4" Type="http://schemas.openxmlformats.org/officeDocument/2006/relationships/hyperlink" Target="https://th.wikipedia.org/wiki/%E0%B9%82%E0%B8%94%E0%B8%A3%E0%B8%B2%E0%B8%A1%E0%B8%B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9%82%E0%B8%94%E0%B8%A3%E0%B8%B2%E0%B9%80%E0%B8%AD%E0%B8%A1%E0%B8%AD%E0%B8%99#cite_note-30" TargetMode="External"/><Relationship Id="rId13" Type="http://schemas.openxmlformats.org/officeDocument/2006/relationships/hyperlink" Target="https://th.wikipedia.org/wiki/%E0%B9%82%E0%B8%94%E0%B8%A3%E0%B8%B2%E0%B9%80%E0%B8%AD%E0%B8%A1%E0%B8%AD%E0%B8%99#cite_note-32" TargetMode="External"/><Relationship Id="rId3" Type="http://schemas.openxmlformats.org/officeDocument/2006/relationships/hyperlink" Target="https://th.wikipedia.org/wiki/%E0%B8%89%E0%B8%B1%E0%B8%99%E0%B8%97%E0%B8%99%E0%B8%B2_%E0%B8%98%E0%B8%B2%E0%B8%A3%E0%B8%B2%E0%B8%88%E0%B8%B1%E0%B8%99%E0%B8%97%E0%B8%A3%E0%B9%8C" TargetMode="External"/><Relationship Id="rId7" Type="http://schemas.openxmlformats.org/officeDocument/2006/relationships/hyperlink" Target="https://th.wikipedia.org/wiki/%E0%B8%A8%E0%B8%A3%E0%B8%B5%E0%B8%AD%E0%B8%B2%E0%B8%A0%E0%B8%B2_%E0%B9%80%E0%B8%A3%E0%B8%B7%E0%B8%AD%E0%B8%99%E0%B8%99%E0%B8%B2%E0%B8%84" TargetMode="External"/><Relationship Id="rId12" Type="http://schemas.openxmlformats.org/officeDocument/2006/relationships/hyperlink" Target="https://th.wikipedia.org/wiki/%E0%B8%AD%E0%B8%A3%E0%B8%B8%E0%B8%93%E0%B8%B5_%E0%B8%99%E0%B8%B1%E0%B8%99%E0%B8%97%E0%B8%B4%E0%B8%A7%E0%B8%B2%E0%B8%AA" TargetMode="External"/><Relationship Id="rId17" Type="http://schemas.openxmlformats.org/officeDocument/2006/relationships/hyperlink" Target="https://th.wikipedia.org/w/index.php?title=%E0%B8%AA%E0%B8%B8%E0%B8%A5%E0%B8%B1%E0%B8%84%E0%B8%A9%E0%B8%93%E0%B8%B2_%E0%B9%80%E0%B8%97%E0%B8%9E%E0%B8%AB%E0%B8%B1%E0%B8%AA%E0%B8%94%E0%B8%B4%E0%B8%99_%E0%B8%93_%E0%B8%AD%E0%B8%A2%E0%B8%B8%E0%B8%98%E0%B8%A2%E0%B8%B2&amp;action=edit&amp;redlink=1" TargetMode="External"/><Relationship Id="rId2" Type="http://schemas.openxmlformats.org/officeDocument/2006/relationships/hyperlink" Target="https://th.wikipedia.org/wiki/%E0%B8%AA%E0%B8%96%E0%B8%B2%E0%B8%99%E0%B8%B5%E0%B9%82%E0%B8%97%E0%B8%A3%E0%B8%97%E0%B8%B1%E0%B8%A8%E0%B8%99%E0%B9%8C%E0%B9%84%E0%B8%97%E0%B8%A2%E0%B8%97%E0%B8%B5%E0%B8%A7%E0%B8%B5%E0%B8%AA%E0%B8%B5%E0%B8%8A%E0%B9%88%E0%B8%AD%E0%B8%87_9_%E0%B8%AD.%E0%B8%AA.%E0%B8%A1.%E0%B8%97." TargetMode="External"/><Relationship Id="rId16" Type="http://schemas.openxmlformats.org/officeDocument/2006/relationships/hyperlink" Target="https://th.wikipedia.org/wiki/%E0%B8%AA%E0%B8%B8%E0%B8%A0%E0%B8%B2%E0%B8%9E_%E0%B9%84%E0%B8%8A%E0%B8%A2%E0%B8%A7%E0%B8%B4%E0%B8%AA%E0%B8%B8%E0%B8%97%E0%B8%98%E0%B8%B4%E0%B8%81%E0%B8%B8%E0%B8%A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.wikipedia.org/wiki/%E0%B9%82%E0%B8%94%E0%B8%A3%E0%B8%B2%E0%B9%80%E0%B8%AD%E0%B8%A1%E0%B8%AD%E0%B8%99#cite_note-29" TargetMode="External"/><Relationship Id="rId11" Type="http://schemas.openxmlformats.org/officeDocument/2006/relationships/hyperlink" Target="https://th.wikipedia.org/wiki/%E0%B9%82%E0%B8%94%E0%B8%A3%E0%B8%B2%E0%B9%80%E0%B8%AD%E0%B8%A1%E0%B8%AD%E0%B8%99#cite_note-31" TargetMode="External"/><Relationship Id="rId5" Type="http://schemas.openxmlformats.org/officeDocument/2006/relationships/hyperlink" Target="https://th.wikipedia.org/wiki/%E0%B8%A8%E0%B8%B1%E0%B8%99%E0%B8%AA%E0%B8%99%E0%B8%B5%E0%B8%A2%E0%B9%8C_%E0%B8%A7%E0%B8%B1%E0%B8%92%E0%B8%99%E0%B8%B2%E0%B8%99%E0%B8%B8%E0%B8%81%E0%B8%B9%E0%B8%A5" TargetMode="External"/><Relationship Id="rId15" Type="http://schemas.openxmlformats.org/officeDocument/2006/relationships/hyperlink" Target="https://th.wikipedia.org/wiki/%E0%B9%84%E0%B8%81%E0%B8%A7%E0%B8%B1%E0%B8%A5_%E0%B8%A7%E0%B8%B1%E0%B8%92%E0%B8%99%E0%B9%84%E0%B8%81%E0%B8%A3" TargetMode="External"/><Relationship Id="rId10" Type="http://schemas.openxmlformats.org/officeDocument/2006/relationships/hyperlink" Target="https://th.wikipedia.org/w/index.php?title=%E0%B8%98%E0%B8%99%E0%B8%81%E0%B8%A4%E0%B8%95%E0%B8%B4_%E0%B9%80%E0%B8%88%E0%B8%99%E0%B8%84%E0%B8%A5%E0%B8%AD%E0%B8%87%E0%B8%98%E0%B8%A3%E0%B8%A3%E0%B8%A1&amp;action=edit&amp;redlink=1" TargetMode="External"/><Relationship Id="rId4" Type="http://schemas.openxmlformats.org/officeDocument/2006/relationships/hyperlink" Target="https://th.wikipedia.org/wiki/%E0%B9%82%E0%B8%94%E0%B8%A3%E0%B8%B2%E0%B9%80%E0%B8%AD%E0%B8%A1%E0%B8%AD%E0%B8%99#cite_note-28" TargetMode="External"/><Relationship Id="rId9" Type="http://schemas.openxmlformats.org/officeDocument/2006/relationships/hyperlink" Target="https://th.wikipedia.org/wiki/%E0%B8%99%E0%B8%B4%E0%B8%A3%E0%B8%B1%E0%B8%99%E0%B8%94%E0%B8%A3%E0%B9%8C_%E0%B8%9A%E0%B8%B8%E0%B8%8D%E0%B8%A2%E0%B8%A3%E0%B8%B1%E0%B8%95%E0%B8%9E%E0%B8%B1%E0%B8%99%E0%B8%98%E0%B8%B8%E0%B9%8C" TargetMode="External"/><Relationship Id="rId14" Type="http://schemas.openxmlformats.org/officeDocument/2006/relationships/hyperlink" Target="https://th.wikipedia.org/wiki/%E0%B8%AB%E0%B8%A4%E0%B8%A9%E0%B8%8E%E0%B9%8C_%E0%B8%A0%E0%B8%B9%E0%B8%A1%E0%B8%B4%E0%B8%94%E0%B8%B4%E0%B8%A9%E0%B8%90%E0%B9%8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99%E0%B8%9A%E0%B8%B4_%E0%B9%82%E0%B8%99%E0%B8%9A%E0%B8%B4%E0%B8%95%E0%B8%B0" TargetMode="External"/><Relationship Id="rId2" Type="http://schemas.openxmlformats.org/officeDocument/2006/relationships/hyperlink" Target="https://th.wikipedia.org/wiki/%E0%B9%82%E0%B8%94%E0%B8%A3%E0%B8%B2%E0%B9%80%E0%B8%AD%E0%B8%A1%E0%B8%AD%E0%B8%99_(%E0%B8%95%E0%B8%B1%E0%B8%A7%E0%B8%A5%E0%B8%B0%E0%B8%84%E0%B8%A3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.wikipedia.org/wiki/%E0%B8%A1%E0%B8%B4%E0%B8%99%E0%B8%B2%E0%B9%82%E0%B8%A1%E0%B9%82%E0%B8%95%E0%B8%B0_%E0%B8%8A%E0%B8%B4%E0%B8%8B%E0%B8%B8%E0%B8%81%E0%B8%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1F62290-51F8-47E1-A448-8BA22775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70" y="2331009"/>
            <a:ext cx="15341419" cy="149249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FD4A0A3-0592-457A-88CC-2A84F528FDC1}"/>
              </a:ext>
            </a:extLst>
          </p:cNvPr>
          <p:cNvSpPr txBox="1"/>
          <p:nvPr/>
        </p:nvSpPr>
        <p:spPr>
          <a:xfrm>
            <a:off x="-4399853" y="15255313"/>
            <a:ext cx="32514080" cy="100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494" b="1" dirty="0">
                <a:solidFill>
                  <a:schemeClr val="bg1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DORAEMON</a:t>
            </a:r>
            <a:endParaRPr lang="th-TH" sz="64494" b="1" dirty="0">
              <a:solidFill>
                <a:schemeClr val="bg1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41FE5AD-A82C-45F0-B586-9D35DE7FC4E1}"/>
              </a:ext>
            </a:extLst>
          </p:cNvPr>
          <p:cNvSpPr txBox="1"/>
          <p:nvPr/>
        </p:nvSpPr>
        <p:spPr>
          <a:xfrm>
            <a:off x="5109471" y="25410868"/>
            <a:ext cx="15341419" cy="347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964" dirty="0">
                <a:solidFill>
                  <a:schemeClr val="bg1"/>
                </a:solidFill>
                <a:latin typeface="MomieBold" panose="00000500000000000000" pitchFamily="2" charset="-34"/>
                <a:ea typeface="font tintin3" panose="02000603000000000000" pitchFamily="2" charset="-34"/>
                <a:cs typeface="MomieBold" panose="00000500000000000000" pitchFamily="2" charset="-34"/>
              </a:rPr>
              <a:t>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17429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7984093" y="723249"/>
            <a:ext cx="9592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ตัวละคร(2)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6EC4C8D-85FF-3671-ADC8-ACAFEBF55067}"/>
              </a:ext>
            </a:extLst>
          </p:cNvPr>
          <p:cNvSpPr txBox="1"/>
          <p:nvPr/>
        </p:nvSpPr>
        <p:spPr>
          <a:xfrm>
            <a:off x="191929" y="3714514"/>
            <a:ext cx="25176480" cy="2594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ฮเนะคาว่า ซึเนโอะ"/>
              </a:rPr>
              <a:t>ซึเนโอะ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Suneo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เด็กขี้อวดประจำโรงเรียน ฐานะดีและเป็นเพื่อนซี้กับไจแอนท์ ผู้มีฐานะทางบ้านดีที่สุดในกลุ่ม มีนิสัยชอบคุยโม้ ชอบพูดยกยอ ขี้ประจบและชอบเอาของมาอวดให้เพื่อนๆ อิจฉาแต่ก็มักโดนไจแอนท์แย่งไปตลอดแต่ก็พร้อมที่จะเจออันตรายกับพวกเพื่อนๆ ได้ในตอนที่เป็นภาพยนตร์ มักจะวางแผนกับไจแอนท์เพื่อแกล้งโนบิตะ</a:t>
            </a:r>
          </a:p>
          <a:p>
            <a:pPr algn="l"/>
            <a:endParaRPr lang="th-TH" sz="70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กดะ ทาเคชิ"/>
              </a:rPr>
              <a:t>ไจแอนท์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Jaian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เด็กอ้วนหัวโจกประจำกลุ่ม ชอบแกล้งโนบิตะเป็นประจำแต่ก็มีหลายครั้งที่แสดงความผูกพันกับโนบิตะ (อยากขอร้องให้ช่วย) ฝันอยากจะเป็นนักร้องแต่เสียงไม่เอาไหนแต่บางครั้งเสียงไม่เอาไหนของเขาก็ช่วยทำให้สถานการณ์ที่คับขันให้คลี่คลายได้เพราะคงไม่มีใครคนไหนที่สามารถทนเสียงของเขาได้และเขาเป็นคนที่รักเพื่อนพ้องมากและยังชอบแย่งหนังสือการ์ตูนกับของที่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ซึเนโอะ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เอามาอวดเป็นประจำแถมยังทำอาหารได้ห่วยอีกตั่งหาก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โดรามี"/>
              </a:rPr>
              <a:t>โดรามี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Dorami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หุ่นยนต์แมวจากอนาคต เธอเป็นน้องสาวของโดเรมอน สวยน่ารักแต่ประสิทธิภาพสูงกว่าโดเรมอนทุกด้านเช่น ความรู้ วิธีใช้ของวิเศษ อาศัยอยู่ที่โลกศตวรรษที่ 22 ของกินที่ชอบที่สุดคือขนมปังเมล่อน ไม่ค่อยปรากฏตัวให้พบเห็น เธอจะปรากฏตัวเมื่อโดเรมอนเรียกขอความช่วยเหลือหรือสถานการณ์ที่โดเรมอนไม่สามารถควบคุมได้ บางครั้งก็มาช่วยเหลือโนบิตะตอนที่โดเรมอนไม่อยู่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ไจโกะ"/>
              </a:rPr>
              <a:t>ไจโกะ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Jaiko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ไจโกะเป็นน้องสาวของไจแอนท์ ไจโกะเก่งเรื่องวาดรูปมากแถมเธอยังทำอาหารเก่งกว่าไจแอนท์อีกด้วย และเธอยังเกือบจะได้เป็นเจ้าสาวของโนบิตะแต่โด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ม่อนก็แก้ไขให้โนบิตะได้แต่งงานกับ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กะในที่สุด</a:t>
            </a:r>
          </a:p>
        </p:txBody>
      </p:sp>
    </p:spTree>
    <p:extLst>
      <p:ext uri="{BB962C8B-B14F-4D97-AF65-F5344CB8AC3E}">
        <p14:creationId xmlns:p14="http://schemas.microsoft.com/office/powerpoint/2010/main" val="10306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CCF7255-FDA0-9778-6907-244567AA790A}"/>
              </a:ext>
            </a:extLst>
          </p:cNvPr>
          <p:cNvSpPr txBox="1"/>
          <p:nvPr/>
        </p:nvSpPr>
        <p:spPr>
          <a:xfrm>
            <a:off x="1342548" y="5723096"/>
            <a:ext cx="22875240" cy="2317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10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ของวิเศษของโดราเอมอน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เป็นอุปกรณ์หลากหลายรูปแบบที่โดราเอม่อน หยิบนำมาใช้ ซึ่งส่วนใหญ่จะถูกเก็บไว้ในกระเป๋า 4 มิติ ที่อยู่ที่หน้าท้องของโดราเอมอน ของวิเศษส่วนใหญ่เป็นอุปกรณ์ในนิยายวิทยาศาสตร์ ซึ่งบางอย่างก็จะเป็นการดัดแปลงจากข้าวของเครื่องใช้ในบ้านของชาวญี่ปุ่นเอง และยังมีของวิเศษบางชิ้นก็อ้างถึงความเชื่อทางศาสนาของประเทศญี่ปุ่น ของวิเศษในเรื่องโดราเอมอนนั้นมีประมาณ 4,500 ชิ้น ซึ่งส่วนใหญ่แล้วจะปรากฏออกมาให้เห็นเพียงตอนเดียว แต่ก็ยังมีของวิเศษบางชิ้นที่โดราเอมอนหยิบออกจากกระเป๋านำมาใช้บ่อยครั้ง</a:t>
            </a:r>
          </a:p>
          <a:p>
            <a:pPr algn="l"/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ศาตราจาร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ย์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ยา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สึยูกิ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โยโกยามะ แห่งมหาวิทยาลัยโทยามะ ได้ทำการวิจัยผลงานเรื่องโดราเอมอน และเปิดเผยว่าของวิเศษที่โดราเอมอนหยิบออกมาจากกระเป๋า 4 มิติ มีทั้งหมด 1,963 ชิ้น ในขณะที่เว็บไซต์ </a:t>
            </a:r>
            <a:r>
              <a:rPr lang="en-US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 Fanclub 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บันทึกจำนวนของวิเศษเอาไว้ทั้งหมด 1,812 ชิ้น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6F69932-7766-2959-360E-EB001983A953}"/>
              </a:ext>
            </a:extLst>
          </p:cNvPr>
          <p:cNvSpPr txBox="1"/>
          <p:nvPr/>
        </p:nvSpPr>
        <p:spPr>
          <a:xfrm>
            <a:off x="2652473" y="1512114"/>
            <a:ext cx="20255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272468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B057F6B6-D0D6-92B6-8F84-CB1AF31B3779}"/>
              </a:ext>
            </a:extLst>
          </p:cNvPr>
          <p:cNvSpPr txBox="1"/>
          <p:nvPr/>
        </p:nvSpPr>
        <p:spPr>
          <a:xfrm>
            <a:off x="976789" y="6237068"/>
            <a:ext cx="23606760" cy="2363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8500" b="1" i="0" dirty="0">
                <a:solidFill>
                  <a:srgbClr val="00000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ทีมนักพากย์ไทย</a:t>
            </a:r>
          </a:p>
          <a:p>
            <a:pPr algn="l"/>
            <a:endParaRPr lang="th-TH" sz="8500" dirty="0">
              <a:solidFill>
                <a:srgbClr val="54595D"/>
              </a:solidFill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/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สำหรับประเทศไทยทีมนักพากย์เสียงภาษาไทยก็เป็นชุดเดิมตั้งแต่การออกอากาศครั้งแรกทาง</a:t>
            </a: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สถานีโทรทัศน์ไทยทีวีสีช่อง 9 อ.ส.ม.ท."/>
              </a:rPr>
              <a:t>สถานีโทรทัศน์ไทยทีวีสีช่อง 9 อ.ส.ม.ท.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โดยเริ่มพากย์มาตั้งแต่ปี พ.ศ. </a:t>
            </a:r>
            <a:r>
              <a:rPr lang="th-TH" sz="8500" b="0" i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2525</a:t>
            </a:r>
            <a:r>
              <a:rPr lang="th-TH" sz="8500" baseline="30000">
                <a:solidFill>
                  <a:srgbClr val="3366CC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[26</a:t>
            </a:r>
            <a:r>
              <a:rPr lang="th-TH" sz="8500" b="0" i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จนถึงปัจจุบัน แต่ก็มีเปลี่ยนผู้พากย์บางคนบ้าง โดยมีทีมนักพากย์ตัวละครหลักดังนี้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ฉันทนา ธาราจันทร์"/>
              </a:rPr>
              <a:t>ฉันทนา ธาราจันทร์</a:t>
            </a:r>
            <a:r>
              <a:rPr lang="th-TH" sz="8500" b="0" i="0" u="none" strike="noStrike" baseline="30000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/>
              </a:rPr>
              <a:t>[27]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ให้เสียงเป็น โดราเอมอน และแม่ของ</a:t>
            </a:r>
            <a:r>
              <a:rPr lang="th-TH" sz="8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endParaRPr lang="th-TH" sz="8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ศันสนีย์ วัฒนานุกูล"/>
              </a:rPr>
              <a:t>ศันสนีย์ สมานวรวงศ์</a:t>
            </a:r>
            <a:r>
              <a:rPr lang="th-TH" sz="8500" b="0" i="0" u="none" strike="noStrike" baseline="30000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/>
              </a:rPr>
              <a:t>[28]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ให้เสียงเป็น โนบิตะ และแม่ของ</a:t>
            </a:r>
            <a:r>
              <a:rPr lang="th-TH" sz="8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กัลยาณี กรรสมบัติ &gt;&gt; ต่อมาเปลี่ยนเป็น </a:t>
            </a: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7" tooltip="ศรีอาภา เรือนนาค"/>
              </a:rPr>
              <a:t>ศรีอาภา เรือนนาค</a:t>
            </a:r>
            <a:r>
              <a:rPr lang="th-TH" sz="8500" b="0" i="0" u="none" strike="noStrike" baseline="30000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8"/>
              </a:rPr>
              <a:t>[29]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(จนถึงปัจจุบัน) ให้เสียงเป็น </a:t>
            </a:r>
            <a:r>
              <a:rPr lang="th-TH" sz="8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 และ เซวาชิ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9" tooltip="นิรันดร์ บุญยรัตพันธุ์"/>
              </a:rPr>
              <a:t>นิรันดร์ บุญยรัตพันธุ์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(เฉพาะเดอะมูฟวี่) </a:t>
            </a:r>
            <a:r>
              <a:rPr lang="th-TH" sz="8500" b="0" i="0" u="none" strike="noStrike" dirty="0">
                <a:solidFill>
                  <a:srgbClr val="D73333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ธนกฤติ เจนคลองธรรม (ไม่มีหน้านี้)"/>
              </a:rPr>
              <a:t>ธนกฤต เจนคลองธรรม</a:t>
            </a:r>
            <a:r>
              <a:rPr lang="th-TH" sz="8500" b="0" i="0" u="none" strike="noStrike" baseline="30000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/>
              </a:rPr>
              <a:t>[30]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ให้เสียงเป็น ไจแอนท์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อรุณี นันทิวาส"/>
              </a:rPr>
              <a:t>อรุณี นันทิวาส</a:t>
            </a:r>
            <a:r>
              <a:rPr lang="th-TH" sz="8500" b="0" i="0" u="none" strike="noStrike" baseline="30000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3"/>
              </a:rPr>
              <a:t>[31]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ให้เสียงเป็น </a:t>
            </a:r>
            <a:r>
              <a:rPr lang="th-TH" sz="8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โด</a:t>
            </a:r>
            <a:r>
              <a:rPr lang="th-TH" sz="8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มี และแม่ของไจแอนท์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8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เรวั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ติ ศิริสรรพ &gt;&gt; ต่อมาเปลี่ยนเป็น </a:t>
            </a: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4" tooltip="หฤษฎ์ ภูมิดิษฐ์"/>
              </a:rPr>
              <a:t>หฤษฎ์ ภูมิดิษฐ์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&gt;&gt; </a:t>
            </a: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5" tooltip="ไกวัล วัฒนไกร"/>
              </a:rPr>
              <a:t>ไกวัล </a:t>
            </a:r>
            <a:r>
              <a:rPr lang="th-TH" sz="8500" b="0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5" tooltip="ไกวัล วัฒนไกร"/>
              </a:rPr>
              <a:t>วัฒนไ</a:t>
            </a: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5" tooltip="ไกวัล วัฒนไกร"/>
              </a:rPr>
              <a:t>กร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&gt;&gt; ต่อมาเปลี่ยนเป็น </a:t>
            </a: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6" tooltip="สุภาพ ไชยวิสุทธิกุล"/>
              </a:rPr>
              <a:t>สุภาพ ไชย</a:t>
            </a:r>
            <a:r>
              <a:rPr lang="th-TH" sz="8500" b="0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6" tooltip="สุภาพ ไชยวิสุทธิกุล"/>
              </a:rPr>
              <a:t>วิสุ</a:t>
            </a:r>
            <a:r>
              <a:rPr lang="th-TH" sz="8500" b="0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6" tooltip="สุภาพ ไชยวิสุทธิกุล"/>
              </a:rPr>
              <a:t>ทธิกุล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ให้เสียงเป็น พ่อของโนบิตะ (โนบิ โนบ</a:t>
            </a:r>
            <a:r>
              <a:rPr lang="th-TH" sz="8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ิสุเ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กะ) และครู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8500" b="0" i="0" u="none" strike="noStrike" dirty="0" err="1">
                <a:solidFill>
                  <a:srgbClr val="D73333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7" tooltip="สุลัคษณา เทพหัสดิน ณ อยุธยา (ไม่มีหน้านี้)"/>
              </a:rPr>
              <a:t>สุลัคษ</a:t>
            </a:r>
            <a:r>
              <a:rPr lang="th-TH" sz="8500" b="0" i="0" u="none" strike="noStrike" dirty="0">
                <a:solidFill>
                  <a:srgbClr val="D73333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7" tooltip="สุลัคษณา เทพหัสดิน ณ อยุธยา (ไม่มีหน้านี้)"/>
              </a:rPr>
              <a:t>ณา เทพหัสดิน ณ อยุธยา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ให้เสียงเป็น แม่ของโนบิตะ (โนบิ ทามาโกะ) และเด</a:t>
            </a:r>
            <a:r>
              <a:rPr lang="th-TH" sz="8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</a:t>
            </a:r>
            <a:r>
              <a:rPr lang="th-TH" sz="8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ซุงิ</a:t>
            </a:r>
          </a:p>
        </p:txBody>
      </p:sp>
    </p:spTree>
    <p:extLst>
      <p:ext uri="{BB962C8B-B14F-4D97-AF65-F5344CB8AC3E}">
        <p14:creationId xmlns:p14="http://schemas.microsoft.com/office/powerpoint/2010/main" val="52614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0135655" y="7637551"/>
            <a:ext cx="85808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หน้าหลัก</a:t>
            </a:r>
          </a:p>
        </p:txBody>
      </p:sp>
    </p:spTree>
    <p:extLst>
      <p:ext uri="{BB962C8B-B14F-4D97-AF65-F5344CB8AC3E}">
        <p14:creationId xmlns:p14="http://schemas.microsoft.com/office/powerpoint/2010/main" val="159787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แผนผังลำดับงาน: สิ้นสุด 15">
            <a:extLst>
              <a:ext uri="{FF2B5EF4-FFF2-40B4-BE49-F238E27FC236}">
                <a16:creationId xmlns:a16="http://schemas.microsoft.com/office/drawing/2014/main" id="{80036D3B-BB3D-4741-BEB9-40096A035129}"/>
              </a:ext>
            </a:extLst>
          </p:cNvPr>
          <p:cNvSpPr/>
          <p:nvPr/>
        </p:nvSpPr>
        <p:spPr>
          <a:xfrm>
            <a:off x="8241316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2" name="แผนผังลำดับงาน: สิ้นสุด 1">
            <a:extLst>
              <a:ext uri="{FF2B5EF4-FFF2-40B4-BE49-F238E27FC236}">
                <a16:creationId xmlns:a16="http://schemas.microsoft.com/office/drawing/2014/main" id="{2B9311D0-46AA-49A6-91AF-9C18164283AD}"/>
              </a:ext>
            </a:extLst>
          </p:cNvPr>
          <p:cNvSpPr/>
          <p:nvPr/>
        </p:nvSpPr>
        <p:spPr>
          <a:xfrm>
            <a:off x="-5141457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5F026CE-C6AC-4EAE-964B-F3604BA63968}"/>
              </a:ext>
            </a:extLst>
          </p:cNvPr>
          <p:cNvSpPr txBox="1"/>
          <p:nvPr/>
        </p:nvSpPr>
        <p:spPr>
          <a:xfrm>
            <a:off x="-2862869" y="1822893"/>
            <a:ext cx="7812380" cy="776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ประวัติ</a:t>
            </a:r>
          </a:p>
        </p:txBody>
      </p:sp>
      <p:sp>
        <p:nvSpPr>
          <p:cNvPr id="8" name="แผนผังลำดับงาน: สิ้นสุด 7">
            <a:extLst>
              <a:ext uri="{FF2B5EF4-FFF2-40B4-BE49-F238E27FC236}">
                <a16:creationId xmlns:a16="http://schemas.microsoft.com/office/drawing/2014/main" id="{58141B8E-9B8C-42F0-9560-FAC33201D2BB}"/>
              </a:ext>
            </a:extLst>
          </p:cNvPr>
          <p:cNvSpPr/>
          <p:nvPr/>
        </p:nvSpPr>
        <p:spPr>
          <a:xfrm>
            <a:off x="-5141457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5080BA8-B4AC-42AF-825F-E85FC2D421A9}"/>
              </a:ext>
            </a:extLst>
          </p:cNvPr>
          <p:cNvSpPr txBox="1"/>
          <p:nvPr/>
        </p:nvSpPr>
        <p:spPr>
          <a:xfrm>
            <a:off x="-1300409" y="7359607"/>
            <a:ext cx="4687437" cy="31129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สื่อ</a:t>
            </a:r>
          </a:p>
        </p:txBody>
      </p:sp>
      <p:sp>
        <p:nvSpPr>
          <p:cNvPr id="10" name="แผนผังลำดับงาน: สิ้นสุด 9">
            <a:extLst>
              <a:ext uri="{FF2B5EF4-FFF2-40B4-BE49-F238E27FC236}">
                <a16:creationId xmlns:a16="http://schemas.microsoft.com/office/drawing/2014/main" id="{28FD344D-2DCE-452C-B8D9-47E76802F02B}"/>
              </a:ext>
            </a:extLst>
          </p:cNvPr>
          <p:cNvSpPr/>
          <p:nvPr/>
        </p:nvSpPr>
        <p:spPr>
          <a:xfrm>
            <a:off x="-5141457" y="12651685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8B8BE0-51A7-48CC-B607-581596619021}"/>
              </a:ext>
            </a:extLst>
          </p:cNvPr>
          <p:cNvSpPr txBox="1"/>
          <p:nvPr/>
        </p:nvSpPr>
        <p:spPr>
          <a:xfrm>
            <a:off x="-3383714" y="12529386"/>
            <a:ext cx="8854025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ตัวละคร</a:t>
            </a:r>
          </a:p>
        </p:txBody>
      </p:sp>
      <p:sp>
        <p:nvSpPr>
          <p:cNvPr id="12" name="แผนผังลำดับงาน: สิ้นสุด 11">
            <a:extLst>
              <a:ext uri="{FF2B5EF4-FFF2-40B4-BE49-F238E27FC236}">
                <a16:creationId xmlns:a16="http://schemas.microsoft.com/office/drawing/2014/main" id="{39257BB4-D89E-4801-9E47-A4C90E62D0FC}"/>
              </a:ext>
            </a:extLst>
          </p:cNvPr>
          <p:cNvSpPr/>
          <p:nvPr/>
        </p:nvSpPr>
        <p:spPr>
          <a:xfrm>
            <a:off x="-5141457" y="18066080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DBC0508-E42E-4F31-9ECC-8A70F6EA0A90}"/>
              </a:ext>
            </a:extLst>
          </p:cNvPr>
          <p:cNvSpPr txBox="1"/>
          <p:nvPr/>
        </p:nvSpPr>
        <p:spPr>
          <a:xfrm>
            <a:off x="-4002213" y="180660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นักพากย์</a:t>
            </a:r>
          </a:p>
        </p:txBody>
      </p:sp>
      <p:sp>
        <p:nvSpPr>
          <p:cNvPr id="14" name="แผนผังลำดับงาน: สิ้นสุด 13">
            <a:extLst>
              <a:ext uri="{FF2B5EF4-FFF2-40B4-BE49-F238E27FC236}">
                <a16:creationId xmlns:a16="http://schemas.microsoft.com/office/drawing/2014/main" id="{E2989B95-B527-44F8-AFC0-9E0AF180C50D}"/>
              </a:ext>
            </a:extLst>
          </p:cNvPr>
          <p:cNvSpPr/>
          <p:nvPr/>
        </p:nvSpPr>
        <p:spPr>
          <a:xfrm>
            <a:off x="-5141457" y="236027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1785305" y="2147755"/>
            <a:ext cx="7812380" cy="4664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 err="1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อื่นๆ</a:t>
            </a:r>
            <a:endParaRPr lang="th-TH" sz="100844" dirty="0">
              <a:solidFill>
                <a:schemeClr val="bg1"/>
              </a:solidFill>
              <a:latin typeface="Nillo" panose="00000500000000000000" pitchFamily="2" charset="-34"/>
              <a:cs typeface="Nillo" panose="00000500000000000000" pitchFamily="2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3EABFAF2-ACD2-41B4-B26C-714C89639C49}"/>
              </a:ext>
            </a:extLst>
          </p:cNvPr>
          <p:cNvSpPr txBox="1"/>
          <p:nvPr/>
        </p:nvSpPr>
        <p:spPr>
          <a:xfrm>
            <a:off x="-4002213" y="236027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ของวิเศษ</a:t>
            </a:r>
          </a:p>
        </p:txBody>
      </p:sp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3146FF43-D8D9-4814-A410-349FE6E05C88}"/>
              </a:ext>
            </a:extLst>
          </p:cNvPr>
          <p:cNvSpPr txBox="1"/>
          <p:nvPr/>
        </p:nvSpPr>
        <p:spPr>
          <a:xfrm>
            <a:off x="10743660" y="7237291"/>
            <a:ext cx="8854025" cy="6216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ผู้จัดทำ</a:t>
            </a:r>
          </a:p>
        </p:txBody>
      </p:sp>
    </p:spTree>
    <p:extLst>
      <p:ext uri="{BB962C8B-B14F-4D97-AF65-F5344CB8AC3E}">
        <p14:creationId xmlns:p14="http://schemas.microsoft.com/office/powerpoint/2010/main" val="139531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3DAE9B7F-DF06-497F-AC53-12FA85A89066}"/>
              </a:ext>
            </a:extLst>
          </p:cNvPr>
          <p:cNvSpPr/>
          <p:nvPr/>
        </p:nvSpPr>
        <p:spPr>
          <a:xfrm>
            <a:off x="1567827" y="5952030"/>
            <a:ext cx="22424684" cy="1464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เป็นหนังสือการ์ตูนญี่ปุ่นชุด เขียนและวาดโดยฟูจิโกะ ฟูจิโอะ ซึ่งเป็นนามปากกาของ 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 ฟูจิโมโตะ กับ โมโต อาบ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ิโ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เรื่องราวของหุ่นยนต์แมวชื่อโดราเอมอน โดยฟูจิโกะ ฟูจิโอะ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9" y="1890496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โดราเอม่อน หรือ โด</a:t>
            </a:r>
            <a:r>
              <a:rPr lang="th-TH" sz="19000" b="1" dirty="0" err="1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เร</a:t>
            </a:r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ม่อน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F5B4784-4566-4FA8-AA43-5E8D99CC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511" y="21583465"/>
            <a:ext cx="8033316" cy="80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2020727" y="1291610"/>
            <a:ext cx="2041255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ประวัติของโดราเอม่อน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7" y="5516880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วันที่ 3 กันยายนของทุกปีก็เป็นวันธรรมดาเหมือนทุกวัน แต่วันนี้กลับเป็นวันพิเศษของแมวสีฟ้าหรือที่เพื่อนๆ รู้จักกันก็คือ โดราเอม่อน (</a:t>
            </a:r>
            <a:r>
              <a:rPr lang="en-US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Doraemon</a:t>
            </a:r>
            <a:r>
              <a:rPr lang="en-US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)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ที่เป็นตัวการ์ตูนยอดนิยมของผู้คนทั่วโลก เนื่องจากวันที่ 3 กันยายนั้นเป็นวันคล้ายวันเกิดของโดราเอม่อน วันนี้เราจึงรวบรวมประวัติโดราเอม่อนมาให้ทุกคนได้อ่าน “การ์ตูนโดราเอม่อน” ถูกสร้างขึ้นมาโดยฝีมือของนักวาดการ์ตูนชาวญี่ปุ่นสองคนที่ใช้นามปากการ่วมกันว่า 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</a:t>
            </a:r>
            <a:r>
              <a:rPr lang="th-TH" sz="10000" b="1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กะ 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ฟุจิโอะ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 โดยได้รับแรงบันดาลใจมาจากแมวจรจัด ตุ๊กตาล้มลุกและไท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ซึ่งในเดือนพฤศจิกายน พ.ศ. 2512 พวกเขาทั้งสองคนได้ลงโฆษณาในวารสารการ์ตูนฉบับปีใหม่ว่า ตัวการ์ตูนใหม่ของพวกเขานั้นจะออกมาจากลิ้นชัก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ทั้งๆ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ที่ในขณะนั้นพวกเขาก็ยังไม่มีไอเดียเกี่ยวกับเรื่องนี้เลย จนแล้วจนเล่าพวกเขาก็ยังคิดไม่ออกว่าจะเขียนมันออกมายังไง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8A285D6-9187-61F6-A0A8-6A11D16D83BF}"/>
              </a:ext>
            </a:extLst>
          </p:cNvPr>
          <p:cNvSpPr/>
          <p:nvPr/>
        </p:nvSpPr>
        <p:spPr>
          <a:xfrm>
            <a:off x="20319443" y="29667815"/>
            <a:ext cx="42276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15495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7" y="1840250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ประวัติของโดราเอม่อน(2)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5" y="6466114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จนใกล้ถึงเวลาส่งต้นฉบับ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ฮิโรชิห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นึ่งในนักเขียนการ์ตูนคิดว่าถ้ามีไท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คงจะดีเพราะว่าเขาจะย้อนกลับไปแก้ไขเรื่องอดีตและไม่ลงโฆษณาไปแบบนั้น วันหนึ่งเขาเผลอหลับไปด้วยความอ่อนเพลียหลังจากที่โมโหตัวเองที่คิดเรื่องนี้ไม่ออกซักที พอสะดุ้งตื่นขึ้นมาเขาก็ตกใจรีบวิ่งลงบันได้แล้วไปสะดุดกับตุ๊กตาล้มลุกญี่ปุ่นของลูกสาว 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ชิจึงเกิดไอเดียที่จะเอาตุ๊กตาล้มลุกมาโยงเข้าแมวจรจัดที่แอบเข้ามาในบ้านเขา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บ่อยๆ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 โดยเขาตั้งชื่อให้ตัวการ์ตูนแมวของเขาว่าโดราเอม่อน (ในภาษาญี่ปุ่นเขียนว่า </a:t>
            </a:r>
            <a:r>
              <a:rPr lang="ja-JP" altLang="en-US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ドラえもん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อ่านออกเสียงว่าโดะระเอะ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มง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) โดยชื่อนี้มาจากคำว่า โดรา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เนโ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แปลว่าแมวหลงทาง และเอม่อน ที่เป็นคำต่อท้ายชื่อของเด็กผู้ชายในสมัยก่อน หมายถึงแมวที่คอยช่วยเหลือเด็กชายที่ไม่ค่อยจะได้เรื่อง</a:t>
            </a:r>
          </a:p>
        </p:txBody>
      </p:sp>
    </p:spTree>
    <p:extLst>
      <p:ext uri="{BB962C8B-B14F-4D97-AF65-F5344CB8AC3E}">
        <p14:creationId xmlns:p14="http://schemas.microsoft.com/office/powerpoint/2010/main" val="32938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9B81882-FAA6-43A3-89FC-EA997C788568}"/>
              </a:ext>
            </a:extLst>
          </p:cNvPr>
          <p:cNvSpPr txBox="1"/>
          <p:nvPr/>
        </p:nvSpPr>
        <p:spPr>
          <a:xfrm>
            <a:off x="5758883" y="1502229"/>
            <a:ext cx="140425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สื่อโดราเอม่อน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6D78A0C-4FCD-4741-BC7A-D73FFEF9A171}"/>
              </a:ext>
            </a:extLst>
          </p:cNvPr>
          <p:cNvSpPr txBox="1"/>
          <p:nvPr/>
        </p:nvSpPr>
        <p:spPr>
          <a:xfrm>
            <a:off x="974781" y="5704113"/>
            <a:ext cx="23610774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dirty="0">
                <a:solidFill>
                  <a:schemeClr val="accent5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มี 3 สื่อ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1.ฉบับ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มังงะ</a:t>
            </a:r>
            <a:endParaRPr lang="th-TH" sz="15000" dirty="0">
              <a:solidFill>
                <a:srgbClr val="3A66B4"/>
              </a:solidFill>
              <a:latin typeface="MN Kaolao" pitchFamily="2" charset="0"/>
              <a:cs typeface="MN Kaolao" pitchFamily="2" charset="0"/>
            </a:endParaRP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2.ฉบับการ์ตูนทีวี(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อนิเ</a:t>
            </a:r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มะ)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3.ฉบับภาพยนต์และโดราเอม่อนตอนพิเศษ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9BB6BEA-86E9-4E0D-8F32-F969653A12A8}"/>
              </a:ext>
            </a:extLst>
          </p:cNvPr>
          <p:cNvSpPr txBox="1"/>
          <p:nvPr/>
        </p:nvSpPr>
        <p:spPr>
          <a:xfrm>
            <a:off x="974781" y="18369852"/>
            <a:ext cx="236107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b="1" dirty="0">
                <a:solidFill>
                  <a:schemeClr val="accent1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โดราเอม่อนเดอะมูฟวี่ มี 43 ตอน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1335A96-C5D5-4E09-9822-053DDAB048F2}"/>
              </a:ext>
            </a:extLst>
          </p:cNvPr>
          <p:cNvSpPr txBox="1"/>
          <p:nvPr/>
        </p:nvSpPr>
        <p:spPr>
          <a:xfrm>
            <a:off x="7628588" y="28641588"/>
            <a:ext cx="10303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0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คลิกเพื่อดูรายชื่อตอน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E995C15-5BCF-4F36-98CC-A517B7AA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1" y="21577012"/>
            <a:ext cx="9107337" cy="6414167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0B7FC56-358D-44B8-BCDD-3FE514787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022" y="21469565"/>
            <a:ext cx="11735452" cy="66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E87EF5A-E7C6-45F0-87EA-F3E5419C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20" y="609600"/>
            <a:ext cx="18524097" cy="12316761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51EAD63-59C5-4180-BCFC-7216514D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20" y="12938092"/>
            <a:ext cx="18544603" cy="11772477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F875A15E-2529-4CF8-BB47-0CEFBCC1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20" y="24710569"/>
            <a:ext cx="18544602" cy="58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9DE3A7F-017B-8C8E-D5CD-00A669A9648C}"/>
              </a:ext>
            </a:extLst>
          </p:cNvPr>
          <p:cNvSpPr txBox="1"/>
          <p:nvPr/>
        </p:nvSpPr>
        <p:spPr>
          <a:xfrm>
            <a:off x="1045369" y="3714514"/>
            <a:ext cx="23469600" cy="2548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ดราเอมอน (ตัวละคร)"/>
              </a:rPr>
              <a:t>โดราเอมอน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โดราเอมอนหรือโดเรมอน เป็นหุ่นยนต์แมวจากโลกอนาคตกลับมาช่วยเหลือโนบิตะ โดยเซวาชิผู้เป็นเหลนของโนบิตะเป็นผู้ส่งมาดูแลโนบิตะ โดเรมอนกลัวหนูมากเพราะเคยโดนหนูกัดหูจนต้องตัดหูทิ้ง ชอบกินโดรายากิเนื่องจากตอนที่อยู่โลกอนาคตยังไม่มาหาโนบิตะ โดเรมอนได้รับโดรายากิก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ับ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แมวผู้หญิงตัวหนึ่งซึ่งน่ารักมาก โดเรมอนจึงชอบเป็นพิเศษและเขาจะมีอารมณ์โกรธทันทีเมื่อมีใครเรียกเขาว่า "แรคคูน" หรือ "ทาน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ูกิ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“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นบิ โนบิตะ"/>
              </a:rPr>
              <a:t>โนบิตะ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Nobita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เด็กชายไม่เอาไหน ทั้งเรื่องการเรียนและกีฬา มีนิสัยขี้เกียจและชอบนอนกลางวัน สอบก็ได้ 0 คะแนนทุกครั้งแต่ก็มีความสามารถด้านยิงปืนและพันด้าย เป็นคนมีน้ำใจและมีนิสัยดี ชอบ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กะมานานและมักถูกไจแอนท์กับ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รังแกเป็นประจำแต่ก็เปลี่ยนเป็นคนละคนเมื่อโดเรมอนไม่ได้อยู่กับเขาแล้ว เขาจะมีอารมณ์ไม่พอใจเมื่อเด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อยู่ใกล้กับ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กะเพราะคิดว่า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กะแอบชอบเด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แต่ถึงอย่างไรก็ตามในอนาคตก็ได้แต่งงานกับโนบิตะอยู่ดีแต่ถ้าเรื่องของวิเศษโนบิตะจะปิ้งไอเดีย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ไรพิ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นพ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ิเ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รนหรืออะไรที่มีประโยชน์นั้นก็แล้วแต่ที่โนบิตะคิดได้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ชิซู</a:t>
            </a: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กะ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Shizuka)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เด็กสาวน้ำใจดี เธอเป็นที่รักของทุกคน ชอบการอาบน้ำเป็นอย่างมากและชอบเล่นไวโอลิน (เล่นได้แย่มาก) แต่มีความสามารถด้านเปียโน เธอเป็นเด็กสาวที่โนบิตะแอบชอบและ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กะยังชอบกินสปาเก็ตตี้และมันเผาเป็นพิเศษ ในอนาคตเธอก็ได้แต่งงานกับโนบิตะ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10219849" y="544415"/>
            <a:ext cx="6949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17E5B2F-F62F-74A1-D634-0F3CAD18621B}"/>
              </a:ext>
            </a:extLst>
          </p:cNvPr>
          <p:cNvSpPr txBox="1"/>
          <p:nvPr/>
        </p:nvSpPr>
        <p:spPr>
          <a:xfrm>
            <a:off x="21472684" y="29627156"/>
            <a:ext cx="49229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20856477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1578</Words>
  <Application>Microsoft Office PowerPoint</Application>
  <PresentationFormat>กำหนดเอง</PresentationFormat>
  <Paragraphs>59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Candy</vt:lpstr>
      <vt:lpstr>FC Lamoon</vt:lpstr>
      <vt:lpstr>MN Kaolao</vt:lpstr>
      <vt:lpstr>MN PANGPING</vt:lpstr>
      <vt:lpstr>MomieBold</vt:lpstr>
      <vt:lpstr>Nillo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SoRN Panyasai</dc:creator>
  <cp:lastModifiedBy>PC</cp:lastModifiedBy>
  <cp:revision>15</cp:revision>
  <dcterms:created xsi:type="dcterms:W3CDTF">2024-02-20T12:49:40Z</dcterms:created>
  <dcterms:modified xsi:type="dcterms:W3CDTF">2024-02-20T16:26:46Z</dcterms:modified>
</cp:coreProperties>
</file>