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7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56" r:id="rId11"/>
    <p:sldId id="457" r:id="rId12"/>
    <p:sldId id="423" r:id="rId13"/>
    <p:sldId id="424" r:id="rId14"/>
    <p:sldId id="425" r:id="rId15"/>
    <p:sldId id="453" r:id="rId16"/>
    <p:sldId id="428" r:id="rId17"/>
    <p:sldId id="459" r:id="rId18"/>
    <p:sldId id="430" r:id="rId19"/>
    <p:sldId id="431" r:id="rId20"/>
    <p:sldId id="432" r:id="rId21"/>
    <p:sldId id="433" r:id="rId22"/>
    <p:sldId id="454" r:id="rId23"/>
    <p:sldId id="434" r:id="rId24"/>
    <p:sldId id="440" r:id="rId25"/>
    <p:sldId id="443" r:id="rId26"/>
    <p:sldId id="444" r:id="rId27"/>
    <p:sldId id="445" r:id="rId28"/>
    <p:sldId id="447" r:id="rId29"/>
    <p:sldId id="448" r:id="rId30"/>
    <p:sldId id="455" r:id="rId31"/>
    <p:sldId id="437" r:id="rId32"/>
    <p:sldId id="438" r:id="rId33"/>
    <p:sldId id="442" r:id="rId34"/>
    <p:sldId id="451" r:id="rId35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CCFF"/>
    <a:srgbClr val="CCFFFF"/>
    <a:srgbClr val="0066FF"/>
    <a:srgbClr val="CCECFF"/>
    <a:srgbClr val="FF5050"/>
    <a:srgbClr val="009900"/>
    <a:srgbClr val="0033CC"/>
    <a:srgbClr val="00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82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3848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2722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076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723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25629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76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90439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37114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53566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9879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99801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8192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27737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06325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86687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14795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30278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1545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65657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3244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2D6C-C7A2-40C6-9197-E6F6F3660151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72450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4612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30159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1152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2756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248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458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4489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0436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3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1944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599"/>
            <a:ext cx="2805112" cy="4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</a:t>
            </a:r>
            <a:r>
              <a:rPr lang="en-US" sz="1200">
                <a:latin typeface="Arial Narrow" pitchFamily="34" charset="0"/>
              </a:rPr>
              <a:t>in CSF,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</a:t>
            </a:r>
            <a:r>
              <a:rPr lang="en-US" sz="1200">
                <a:latin typeface="Arial Narrow" pitchFamily="34" charset="0"/>
              </a:rPr>
              <a:t>Year 2/3</a:t>
            </a:r>
            <a:r>
              <a:rPr lang="en-US" sz="1200" baseline="0">
                <a:latin typeface="Arial Narrow" pitchFamily="34" charset="0"/>
              </a:rPr>
              <a:t> </a:t>
            </a:r>
            <a:r>
              <a:rPr lang="en-US" sz="1200">
                <a:latin typeface="Arial Narrow" pitchFamily="34" charset="0"/>
              </a:rPr>
              <a:t>(2020/21), Semester 4/6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</a:t>
            </a:r>
            <a:r>
              <a:rPr lang="en-US"/>
              <a:t>: 20 Dec 2020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MSIPCMContentMarking" descr="{&quot;HashCode&quot;:-1818968269,&quot;Placement&quot;:&quot;Header&quot;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Week 12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789321" y="4150111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AVL Trees</a:t>
            </a:r>
            <a:endParaRPr kumimoji="1" lang="en-GB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AVL Trees </a:t>
            </a:r>
            <a:r>
              <a:rPr lang="en-US" altLang="zh-CN" sz="3200" b="0" i="1">
                <a:ea typeface="宋体" charset="-122"/>
              </a:rPr>
              <a:t>- Example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6B246-CBE6-454F-BE8C-483ED5118C25}"/>
              </a:ext>
            </a:extLst>
          </p:cNvPr>
          <p:cNvSpPr txBox="1"/>
          <p:nvPr/>
        </p:nvSpPr>
        <p:spPr>
          <a:xfrm>
            <a:off x="304800" y="1016245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>
                <a:latin typeface="Avenir Next LT Pro" panose="020B0504020202020204" pitchFamily="34" charset="0"/>
              </a:rPr>
              <a:t>(a)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08EB-6EE1-483A-A23F-75015C51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3973"/>
            <a:ext cx="838200" cy="830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C98875-72FD-4930-A8F9-F055AF95A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016245"/>
            <a:ext cx="1485900" cy="29081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A307C9-DEF1-4B53-8570-834424DB6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022" y="1078727"/>
            <a:ext cx="2181225" cy="4546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6327C4-1936-49F7-B5BE-C79E3030C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369" y="1054482"/>
            <a:ext cx="2063971" cy="4470155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390AAFF4-C1F7-4F5D-9C7F-D8CB5F64A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24807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An AVL tree re-balance itself by “rotating” the nodes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F72F23B-16E3-4F61-9DEB-1E2CCF04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2654265"/>
            <a:ext cx="536693" cy="34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5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AVL Trees </a:t>
            </a:r>
            <a:r>
              <a:rPr lang="en-US" altLang="zh-CN" sz="3200" b="0" i="1">
                <a:ea typeface="宋体" charset="-122"/>
              </a:rPr>
              <a:t>- Example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6B246-CBE6-454F-BE8C-483ED5118C25}"/>
              </a:ext>
            </a:extLst>
          </p:cNvPr>
          <p:cNvSpPr txBox="1"/>
          <p:nvPr/>
        </p:nvSpPr>
        <p:spPr>
          <a:xfrm>
            <a:off x="152400" y="101696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latin typeface="Avenir Next LT Pro" panose="020B0504020202020204" pitchFamily="34" charset="0"/>
              </a:rPr>
              <a:t>(a) Add 80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6A505-61DB-4968-A2A4-D3DED0B6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33763"/>
            <a:ext cx="2295525" cy="3143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FBA0F-F52E-4DB8-BF5D-CA947EBE95B8}"/>
              </a:ext>
            </a:extLst>
          </p:cNvPr>
          <p:cNvSpPr txBox="1"/>
          <p:nvPr/>
        </p:nvSpPr>
        <p:spPr>
          <a:xfrm>
            <a:off x="3254297" y="101624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latin typeface="Avenir Next LT Pro" panose="020B0504020202020204" pitchFamily="34" charset="0"/>
              </a:rPr>
              <a:t>(b) Add 90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938A3-E05A-47E1-A1E6-07D6685EB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383" y="1616449"/>
            <a:ext cx="2886075" cy="39955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ED1DC9-F516-4F2F-B2A4-D4DE8062C3CF}"/>
              </a:ext>
            </a:extLst>
          </p:cNvPr>
          <p:cNvSpPr txBox="1"/>
          <p:nvPr/>
        </p:nvSpPr>
        <p:spPr>
          <a:xfrm>
            <a:off x="457200" y="566353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Balanced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02715-A563-4A4C-848A-D4E650618802}"/>
              </a:ext>
            </a:extLst>
          </p:cNvPr>
          <p:cNvSpPr txBox="1"/>
          <p:nvPr/>
        </p:nvSpPr>
        <p:spPr>
          <a:xfrm>
            <a:off x="3505200" y="566353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Unbalanced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612F4-81F4-46C9-B2E2-2F41D4304613}"/>
              </a:ext>
            </a:extLst>
          </p:cNvPr>
          <p:cNvSpPr txBox="1"/>
          <p:nvPr/>
        </p:nvSpPr>
        <p:spPr>
          <a:xfrm>
            <a:off x="6415668" y="101624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latin typeface="Avenir Next LT Pro" panose="020B0504020202020204" pitchFamily="34" charset="0"/>
              </a:rPr>
              <a:t>(c) Rotate left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1D3C5C-7DAD-4D5B-A2E7-4F093A032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316" y="1633763"/>
            <a:ext cx="2430825" cy="29929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3BA92D-ABD8-4BE5-A8EF-9BA71A19EB0E}"/>
              </a:ext>
            </a:extLst>
          </p:cNvPr>
          <p:cNvSpPr txBox="1"/>
          <p:nvPr/>
        </p:nvSpPr>
        <p:spPr>
          <a:xfrm>
            <a:off x="6631328" y="56417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Balanced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11C56AE-BBED-4175-9BF6-17033F1D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1218" y="3614222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417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Rotations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91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Rotations</a:t>
            </a:r>
          </a:p>
          <a:p>
            <a:pPr algn="l">
              <a:spcBef>
                <a:spcPts val="0"/>
              </a:spcBef>
            </a:pPr>
            <a:endParaRPr lang="en-US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rotations</a:t>
            </a:r>
          </a:p>
          <a:p>
            <a:pPr marL="812800" lvl="1" indent="-35560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Left rotation</a:t>
            </a:r>
          </a:p>
          <a:p>
            <a:pPr marL="812800" lvl="1" indent="-35560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Right rotation</a:t>
            </a:r>
          </a:p>
          <a:p>
            <a:pPr marL="812800" lvl="1" indent="-355600" algn="l">
              <a:spcBef>
                <a:spcPts val="0"/>
              </a:spcBef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 rotations</a:t>
            </a:r>
          </a:p>
          <a:p>
            <a:pPr marL="812800" lvl="1" indent="-35560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Left-Right rotation</a:t>
            </a:r>
          </a:p>
          <a:p>
            <a:pPr marL="812800" lvl="1" indent="-35560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Right-Left rotation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Determining the TYPE of rotations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IF tree is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 heavy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IF tree's right </a:t>
            </a:r>
            <a:r>
              <a:rPr lang="en-SG" sz="220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is </a:t>
            </a:r>
            <a:r>
              <a:rPr lang="en-SG" sz="2200" u="sng" dirty="0">
                <a:latin typeface="Avenir Next LT Pro" panose="020B0504020202020204" pitchFamily="34" charset="0"/>
                <a:cs typeface="Arial" pitchFamily="34" charset="0"/>
              </a:rPr>
              <a:t>NOT left heavy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     Perform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 rotation</a:t>
            </a:r>
            <a:endParaRPr lang="en-SG" sz="2200" dirty="0"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ELSE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     Perform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Right-Left rotation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ELSE 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IF tree is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 heavy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IF tree's left </a:t>
            </a:r>
            <a:r>
              <a:rPr lang="en-SG" sz="220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is </a:t>
            </a:r>
            <a:r>
              <a:rPr lang="en-SG" sz="2200" u="sng" dirty="0">
                <a:latin typeface="Avenir Next LT Pro" panose="020B0504020202020204" pitchFamily="34" charset="0"/>
                <a:cs typeface="Arial" pitchFamily="34" charset="0"/>
              </a:rPr>
              <a:t>NOT right heavy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     Perform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 rotation</a:t>
            </a:r>
            <a:endParaRPr lang="en-SG" sz="2200" dirty="0"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ELSE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     Perform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Left-Right rotation</a:t>
            </a:r>
          </a:p>
          <a:p>
            <a:pPr algn="l"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}</a:t>
            </a:r>
          </a:p>
          <a:p>
            <a:r>
              <a:rPr lang="en-SG" sz="2200" dirty="0">
                <a:latin typeface="Avenir Next LT Pro" panose="020B0504020202020204" pitchFamily="34" charset="0"/>
              </a:rPr>
              <a:t> 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3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Single Rotations (Left Rotation)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86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 ROTATION</a:t>
            </a:r>
            <a:endParaRPr lang="en-SG" u="sng" dirty="0">
              <a:solidFill>
                <a:srgbClr val="FF0000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tree is right heavy </a:t>
            </a:r>
            <a:r>
              <a:rPr lang="en-SG" u="sng" dirty="0">
                <a:latin typeface="Avenir Next LT Pro" panose="020B0504020202020204" pitchFamily="34" charset="0"/>
                <a:cs typeface="Arial" pitchFamily="34" charset="0"/>
              </a:rPr>
              <a:t>AND</a:t>
            </a:r>
          </a:p>
          <a:p>
            <a:pPr algn="l">
              <a:spcBef>
                <a:spcPts val="600"/>
              </a:spcBef>
            </a:pPr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- tree's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 </a:t>
            </a:r>
            <a:r>
              <a:rPr lang="en-SG" dirty="0" err="1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is NOT left heavy</a:t>
            </a:r>
          </a:p>
          <a:p>
            <a:pPr marL="266700" lvl="0" indent="-266700" algn="l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e.g.</a:t>
            </a:r>
            <a:endParaRPr lang="en-SG" dirty="0"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SG"/>
              <a:t>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50                                                     50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20	       60                                   20                80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		 80                                           60           90</a:t>
            </a:r>
          </a:p>
          <a:p>
            <a:pPr algn="l"/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		       90 </a:t>
            </a:r>
          </a:p>
          <a:p>
            <a:pPr marL="266700" lvl="0" indent="-266700" algn="l"/>
            <a:r>
              <a:rPr lang="en-US">
                <a:latin typeface="Arial" pitchFamily="34" charset="0"/>
                <a:cs typeface="Arial" pitchFamily="34" charset="0"/>
              </a:rPr>
              <a:t>.</a:t>
            </a: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03EC3-2677-40D5-A1D0-FA748CEEC94E}"/>
              </a:ext>
            </a:extLst>
          </p:cNvPr>
          <p:cNvSpPr/>
          <p:nvPr/>
        </p:nvSpPr>
        <p:spPr bwMode="auto">
          <a:xfrm>
            <a:off x="1295400" y="3581400"/>
            <a:ext cx="1981200" cy="2209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505E35-F4CC-4960-9A61-736BCDFF16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62000" y="3376961"/>
            <a:ext cx="333375" cy="3568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0A8B18-E21D-4131-965A-8C6EB6C82992}"/>
              </a:ext>
            </a:extLst>
          </p:cNvPr>
          <p:cNvCxnSpPr>
            <a:cxnSpLocks/>
          </p:cNvCxnSpPr>
          <p:nvPr/>
        </p:nvCxnSpPr>
        <p:spPr bwMode="auto">
          <a:xfrm>
            <a:off x="1365250" y="3376961"/>
            <a:ext cx="387350" cy="3568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C6DB36-20A4-442B-9965-E71D7C74C93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114800"/>
            <a:ext cx="2286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238A9-21B4-4A47-8915-C88354F810DA}"/>
              </a:ext>
            </a:extLst>
          </p:cNvPr>
          <p:cNvCxnSpPr/>
          <p:nvPr/>
        </p:nvCxnSpPr>
        <p:spPr bwMode="auto">
          <a:xfrm>
            <a:off x="2514600" y="4800600"/>
            <a:ext cx="2286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CFBD1E-1F1B-4943-AA2A-736473F9CB3B}"/>
              </a:ext>
            </a:extLst>
          </p:cNvPr>
          <p:cNvCxnSpPr/>
          <p:nvPr/>
        </p:nvCxnSpPr>
        <p:spPr bwMode="auto">
          <a:xfrm flipH="1">
            <a:off x="5105400" y="3376961"/>
            <a:ext cx="457200" cy="3568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FB2FB-D160-4D9F-B199-3AC8A7D4443A}"/>
              </a:ext>
            </a:extLst>
          </p:cNvPr>
          <p:cNvCxnSpPr/>
          <p:nvPr/>
        </p:nvCxnSpPr>
        <p:spPr bwMode="auto">
          <a:xfrm>
            <a:off x="5715000" y="3376961"/>
            <a:ext cx="609600" cy="3568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75D871-2C43-4C35-895A-9FC8B6A42F4F}"/>
              </a:ext>
            </a:extLst>
          </p:cNvPr>
          <p:cNvCxnSpPr/>
          <p:nvPr/>
        </p:nvCxnSpPr>
        <p:spPr bwMode="auto">
          <a:xfrm flipH="1">
            <a:off x="6096000" y="4114800"/>
            <a:ext cx="3048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652603-5C56-4C93-9749-851677F08A34}"/>
              </a:ext>
            </a:extLst>
          </p:cNvPr>
          <p:cNvCxnSpPr>
            <a:cxnSpLocks/>
          </p:cNvCxnSpPr>
          <p:nvPr/>
        </p:nvCxnSpPr>
        <p:spPr bwMode="auto">
          <a:xfrm>
            <a:off x="6705600" y="41148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41F9AD-18AA-4145-B14C-E791B7058B15}"/>
              </a:ext>
            </a:extLst>
          </p:cNvPr>
          <p:cNvSpPr txBox="1"/>
          <p:nvPr/>
        </p:nvSpPr>
        <p:spPr>
          <a:xfrm>
            <a:off x="1734085" y="307085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D6495-0CC3-4B75-9BAF-7F316BA6CD97}"/>
              </a:ext>
            </a:extLst>
          </p:cNvPr>
          <p:cNvSpPr txBox="1"/>
          <p:nvPr/>
        </p:nvSpPr>
        <p:spPr>
          <a:xfrm>
            <a:off x="6314949" y="3193895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DC854F-15B6-4A5B-B060-154079306A12}"/>
              </a:ext>
            </a:extLst>
          </p:cNvPr>
          <p:cNvSpPr/>
          <p:nvPr/>
        </p:nvSpPr>
        <p:spPr bwMode="auto">
          <a:xfrm>
            <a:off x="5638800" y="3604437"/>
            <a:ext cx="1981200" cy="14859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7">
            <a:extLst>
              <a:ext uri="{FF2B5EF4-FFF2-40B4-BE49-F238E27FC236}">
                <a16:creationId xmlns:a16="http://schemas.microsoft.com/office/drawing/2014/main" id="{A67217FA-82C2-4557-A169-A6A7BB47C9D7}"/>
              </a:ext>
            </a:extLst>
          </p:cNvPr>
          <p:cNvSpPr/>
          <p:nvPr/>
        </p:nvSpPr>
        <p:spPr bwMode="auto">
          <a:xfrm>
            <a:off x="3717851" y="4254147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00BAA40C-B762-41FB-AF3A-9645FDEA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0005" y="4290237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8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430D874-1137-4E9E-855B-B19D8AD34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67446"/>
              </p:ext>
            </p:extLst>
          </p:nvPr>
        </p:nvGraphicFramePr>
        <p:xfrm>
          <a:off x="381000" y="1828800"/>
          <a:ext cx="8382000" cy="249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514">
                  <a:extLst>
                    <a:ext uri="{9D8B030D-6E8A-4147-A177-3AD203B41FA5}">
                      <a16:colId xmlns:a16="http://schemas.microsoft.com/office/drawing/2014/main" val="3727540072"/>
                    </a:ext>
                  </a:extLst>
                </a:gridCol>
                <a:gridCol w="2718486">
                  <a:extLst>
                    <a:ext uri="{9D8B030D-6E8A-4147-A177-3AD203B41FA5}">
                      <a16:colId xmlns:a16="http://schemas.microsoft.com/office/drawing/2014/main" val="786952852"/>
                    </a:ext>
                  </a:extLst>
                </a:gridCol>
              </a:tblGrid>
              <a:tr h="62389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rotateLeft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nodeN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2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Left Rotation</a:t>
                      </a:r>
                      <a:endParaRPr lang="en-SG" sz="2200" b="0" u="none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2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= right child </a:t>
                      </a: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of nodeN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right child to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left child</a:t>
                      </a:r>
                      <a:endParaRPr lang="en-US" sz="20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left child 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to nodeN</a:t>
                      </a:r>
                      <a:endParaRPr lang="en-US" sz="20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endParaRPr lang="en-SG" sz="2000" kern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N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 = C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 = N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en-SG" sz="200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6815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785B2A-5F33-447E-94A1-716F448B704D}"/>
              </a:ext>
            </a:extLst>
          </p:cNvPr>
          <p:cNvSpPr txBox="1"/>
          <p:nvPr/>
        </p:nvSpPr>
        <p:spPr>
          <a:xfrm>
            <a:off x="304800" y="1066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FF0000"/>
                </a:solidFill>
                <a:latin typeface="Avenir Next LT Pro" panose="020B0504020202020204" pitchFamily="34" charset="0"/>
              </a:rPr>
              <a:t>Left Rotation : Algorithm</a:t>
            </a:r>
          </a:p>
        </p:txBody>
      </p:sp>
    </p:spTree>
    <p:extLst>
      <p:ext uri="{BB962C8B-B14F-4D97-AF65-F5344CB8AC3E}">
        <p14:creationId xmlns:p14="http://schemas.microsoft.com/office/powerpoint/2010/main" val="254604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</a:t>
            </a:r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50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  <a:endParaRPr lang="en-SG" dirty="0">
              <a:solidFill>
                <a:srgbClr val="FF0000"/>
              </a:solidFill>
              <a:latin typeface="Avenir Next LT Pro" panose="020B0504020202020204" pitchFamily="34" charset="0"/>
            </a:endParaRP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20	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60 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  </a:t>
            </a: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		80</a:t>
            </a: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		      90 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104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828800" y="2438400"/>
            <a:ext cx="419100" cy="685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2438400" y="3581400"/>
            <a:ext cx="304800" cy="609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57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295400" y="1981200"/>
            <a:ext cx="1905000" cy="2667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BC26B-34D9-424F-8A78-5271B4D8657F}"/>
              </a:ext>
            </a:extLst>
          </p:cNvPr>
          <p:cNvSpPr txBox="1"/>
          <p:nvPr/>
        </p:nvSpPr>
        <p:spPr>
          <a:xfrm>
            <a:off x="3469888" y="1011704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After inserting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50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20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60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80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90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the</a:t>
            </a:r>
          </a:p>
          <a:p>
            <a:pPr algn="l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tree become unbalanced at </a:t>
            </a:r>
            <a:r>
              <a:rPr lang="en-US">
                <a:latin typeface="Avenir Next LT Pro" panose="020B0504020202020204" pitchFamily="34" charset="0"/>
                <a:cs typeface="Arial" pitchFamily="34" charset="0"/>
              </a:rPr>
              <a:t>Node </a:t>
            </a:r>
            <a:r>
              <a:rPr lang="en-US" b="1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60</a:t>
            </a:r>
            <a:endParaRPr lang="en-US" dirty="0"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7DB4F-D269-4B03-A7C4-7F18F1AE422C}"/>
              </a:ext>
            </a:extLst>
          </p:cNvPr>
          <p:cNvSpPr txBox="1"/>
          <p:nvPr/>
        </p:nvSpPr>
        <p:spPr>
          <a:xfrm>
            <a:off x="3469888" y="2002304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Next LT Pro" panose="020B0504020202020204" pitchFamily="34" charset="0"/>
                <a:cs typeface="Arial" pitchFamily="34" charset="0"/>
              </a:rPr>
              <a:t>Need 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to perform </a:t>
            </a: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 ROTATION </a:t>
            </a:r>
          </a:p>
          <a:p>
            <a:pPr algn="l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- </a:t>
            </a:r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tree is right heavy </a:t>
            </a:r>
            <a:r>
              <a:rPr lang="en-SG" u="sng" dirty="0">
                <a:latin typeface="Avenir Next LT Pro" panose="020B0504020202020204" pitchFamily="34" charset="0"/>
                <a:cs typeface="Arial" pitchFamily="34" charset="0"/>
              </a:rPr>
              <a:t>AND</a:t>
            </a:r>
            <a:endParaRPr lang="en-US" dirty="0">
              <a:latin typeface="Avenir Next LT Pro" panose="020B0504020202020204" pitchFamily="34" charset="0"/>
              <a:cs typeface="Arial" pitchFamily="34" charset="0"/>
            </a:endParaRPr>
          </a:p>
          <a:p>
            <a:pPr algn="l"/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- tree's right </a:t>
            </a:r>
            <a:r>
              <a:rPr lang="en-SG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 is NOT </a:t>
            </a:r>
            <a:r>
              <a:rPr lang="en-SG">
                <a:latin typeface="Avenir Next LT Pro" panose="020B0504020202020204" pitchFamily="34" charset="0"/>
                <a:cs typeface="Arial" pitchFamily="34" charset="0"/>
              </a:rPr>
              <a:t>left heavy</a:t>
            </a:r>
            <a:endParaRPr lang="en-US" dirty="0">
              <a:latin typeface="Avenir Next LT Pro" panose="020B05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3505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</a:t>
            </a:r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50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  <a:endParaRPr lang="en-SG" dirty="0">
              <a:solidFill>
                <a:srgbClr val="FF0000"/>
              </a:solidFill>
              <a:latin typeface="Avenir Next LT Pro" panose="020B0504020202020204" pitchFamily="34" charset="0"/>
            </a:endParaRP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20	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60 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  </a:t>
            </a: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		80</a:t>
            </a: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		      90 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104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828800" y="2438400"/>
            <a:ext cx="419100" cy="685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2438400" y="3581400"/>
            <a:ext cx="304800" cy="609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57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295400" y="1981200"/>
            <a:ext cx="1905000" cy="2667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A5BAD-CD1B-417A-955A-46FF23530281}"/>
              </a:ext>
            </a:extLst>
          </p:cNvPr>
          <p:cNvSpPr txBox="1"/>
          <p:nvPr/>
        </p:nvSpPr>
        <p:spPr>
          <a:xfrm>
            <a:off x="1500339" y="1483667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5FE41-222E-409D-A481-2E23233CBD2E}"/>
              </a:ext>
            </a:extLst>
          </p:cNvPr>
          <p:cNvSpPr txBox="1"/>
          <p:nvPr/>
        </p:nvSpPr>
        <p:spPr>
          <a:xfrm>
            <a:off x="3886200" y="858490"/>
            <a:ext cx="4952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0000FF"/>
              </a:buClr>
            </a:pPr>
            <a:r>
              <a:rPr lang="en-US" sz="2000" u="sng">
                <a:solidFill>
                  <a:srgbClr val="FF0000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Rotate Left</a:t>
            </a:r>
          </a:p>
          <a:p>
            <a:pPr marL="225425" indent="-225425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C = N</a:t>
            </a:r>
            <a:r>
              <a:rPr lang="en-US" sz="18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right </a:t>
            </a:r>
            <a:endParaRPr lang="en-US" sz="1800" dirty="0">
              <a:solidFill>
                <a:srgbClr val="0000FF"/>
              </a:solidFill>
              <a:latin typeface="Avenir Next LT Pro" panose="020B0504020202020204" pitchFamily="34" charset="0"/>
              <a:cs typeface="Courier New" panose="02070309020205020404" pitchFamily="49" charset="0"/>
            </a:endParaRPr>
          </a:p>
          <a:p>
            <a:pPr marL="225425" indent="-225425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N</a:t>
            </a:r>
            <a:r>
              <a:rPr lang="en-US" sz="18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right = C</a:t>
            </a:r>
            <a:r>
              <a:rPr lang="en-US" sz="18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left</a:t>
            </a:r>
            <a:endParaRPr lang="en-US" sz="1800" dirty="0">
              <a:solidFill>
                <a:srgbClr val="0000FF"/>
              </a:solidFill>
              <a:latin typeface="Avenir Next LT Pro" panose="020B0504020202020204" pitchFamily="34" charset="0"/>
              <a:cs typeface="Courier New" panose="02070309020205020404" pitchFamily="49" charset="0"/>
            </a:endParaRPr>
          </a:p>
          <a:p>
            <a:pPr marL="225425" indent="-225425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C</a:t>
            </a:r>
            <a:r>
              <a:rPr lang="en-US" sz="18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left = N </a:t>
            </a:r>
            <a:endParaRPr lang="en-US" sz="1800" dirty="0">
              <a:solidFill>
                <a:srgbClr val="0000FF"/>
              </a:solidFill>
              <a:latin typeface="Avenir Next LT Pro" panose="020B0504020202020204" pitchFamily="34" charset="0"/>
              <a:cs typeface="Courier New" panose="02070309020205020404" pitchFamily="49" charset="0"/>
            </a:endParaRPr>
          </a:p>
          <a:p>
            <a:pPr algn="l">
              <a:buClr>
                <a:schemeClr val="tx1"/>
              </a:buClr>
            </a:pPr>
            <a:r>
              <a:rPr lang="en-US" sz="1800" dirty="0">
                <a:latin typeface="Avenir Next LT Pro" panose="020B0504020202020204" pitchFamily="34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nodeC</a:t>
            </a:r>
            <a:endParaRPr lang="en-US" sz="1800" dirty="0">
              <a:latin typeface="Avenir Next LT Pro" panose="020B0504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E9A3C-FB07-4611-8894-37540588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472183"/>
            <a:ext cx="1276350" cy="1647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1CD054-2FA2-49E9-A821-3B2553333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2472183"/>
            <a:ext cx="1619250" cy="1762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2E4AFD-0B7D-43F2-8CEF-80F87E507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150" y="4191000"/>
            <a:ext cx="1962150" cy="1685925"/>
          </a:xfrm>
          <a:prstGeom prst="rect">
            <a:avLst/>
          </a:prstGeom>
        </p:spPr>
      </p:pic>
      <p:sp>
        <p:nvSpPr>
          <p:cNvPr id="29" name="Right Arrow 17">
            <a:extLst>
              <a:ext uri="{FF2B5EF4-FFF2-40B4-BE49-F238E27FC236}">
                <a16:creationId xmlns:a16="http://schemas.microsoft.com/office/drawing/2014/main" id="{1816B129-D5D3-4E6F-9C57-02F3F4A60B91}"/>
              </a:ext>
            </a:extLst>
          </p:cNvPr>
          <p:cNvSpPr/>
          <p:nvPr/>
        </p:nvSpPr>
        <p:spPr bwMode="auto">
          <a:xfrm>
            <a:off x="5541113" y="3105595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0" name="Right Arrow 17">
            <a:extLst>
              <a:ext uri="{FF2B5EF4-FFF2-40B4-BE49-F238E27FC236}">
                <a16:creationId xmlns:a16="http://schemas.microsoft.com/office/drawing/2014/main" id="{6620F5D0-F816-4752-8EB3-5A6BDE75D2D8}"/>
              </a:ext>
            </a:extLst>
          </p:cNvPr>
          <p:cNvSpPr/>
          <p:nvPr/>
        </p:nvSpPr>
        <p:spPr bwMode="auto">
          <a:xfrm>
            <a:off x="4219575" y="4765104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405068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50</a:t>
            </a:r>
          </a:p>
          <a:p>
            <a:pPr algn="l"/>
            <a:r>
              <a:rPr lang="en-SG">
                <a:solidFill>
                  <a:srgbClr val="0000FF"/>
                </a:solidFill>
              </a:rPr>
              <a:t>  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>
                <a:solidFill>
                  <a:srgbClr val="0000FF"/>
                </a:solidFill>
              </a:rPr>
              <a:t>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/>
              <a:t>20</a:t>
            </a:r>
            <a:r>
              <a:rPr lang="en-SG" dirty="0">
                <a:solidFill>
                  <a:srgbClr val="0000FF"/>
                </a:solidFill>
              </a:rPr>
              <a:t>	   60 </a:t>
            </a:r>
          </a:p>
          <a:p>
            <a:pPr algn="l"/>
            <a:r>
              <a:rPr lang="en-SG" dirty="0">
                <a:solidFill>
                  <a:srgbClr val="0000FF"/>
                </a:solidFill>
              </a:rPr>
              <a:t>                  </a:t>
            </a:r>
          </a:p>
          <a:p>
            <a:pPr algn="l"/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>
                <a:solidFill>
                  <a:srgbClr val="0000FF"/>
                </a:solidFill>
              </a:rPr>
              <a:t>	</a:t>
            </a:r>
            <a:r>
              <a:rPr lang="en-SG">
                <a:solidFill>
                  <a:srgbClr val="0000FF"/>
                </a:solidFill>
              </a:rPr>
              <a:t>	80</a:t>
            </a:r>
          </a:p>
          <a:p>
            <a:pPr algn="l"/>
            <a:endParaRPr lang="en-SG">
              <a:solidFill>
                <a:srgbClr val="0000FF"/>
              </a:solidFill>
            </a:endParaRPr>
          </a:p>
          <a:p>
            <a:pPr algn="l"/>
            <a:endParaRPr lang="en-SG">
              <a:solidFill>
                <a:srgbClr val="0000FF"/>
              </a:solidFill>
            </a:endParaRPr>
          </a:p>
          <a:p>
            <a:pPr algn="l"/>
            <a:r>
              <a:rPr lang="en-SG">
                <a:solidFill>
                  <a:srgbClr val="0000FF"/>
                </a:solidFill>
              </a:rPr>
              <a:t>		    90 </a:t>
            </a:r>
          </a:p>
          <a:p>
            <a:pPr marL="266700" lvl="0" indent="-266700" algn="l"/>
            <a:endParaRPr lang="en-SG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104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929161" y="2514600"/>
            <a:ext cx="280639" cy="533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2438400" y="3581400"/>
            <a:ext cx="259499" cy="609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57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1447800" y="2057400"/>
            <a:ext cx="1828800" cy="2667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3886200" y="3048000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D8A40-A4F8-4E44-B9D5-FFEC2BE7FC43}"/>
              </a:ext>
            </a:extLst>
          </p:cNvPr>
          <p:cNvSpPr txBox="1"/>
          <p:nvPr/>
        </p:nvSpPr>
        <p:spPr>
          <a:xfrm>
            <a:off x="1500839" y="1481435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8A85A0-E530-4451-B0FB-385258566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52500"/>
            <a:ext cx="3657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/>
              <a:t>       50</a:t>
            </a:r>
            <a:endParaRPr lang="en-SG" dirty="0"/>
          </a:p>
          <a:p>
            <a:pPr algn="l"/>
            <a:r>
              <a:rPr lang="en-SG">
                <a:solidFill>
                  <a:srgbClr val="0000FF"/>
                </a:solidFill>
              </a:rPr>
              <a:t>  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>
                <a:solidFill>
                  <a:srgbClr val="0000FF"/>
                </a:solidFill>
              </a:rPr>
              <a:t>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/>
              <a:t>20</a:t>
            </a:r>
            <a:r>
              <a:rPr lang="en-SG" dirty="0">
                <a:solidFill>
                  <a:srgbClr val="0000FF"/>
                </a:solidFill>
              </a:rPr>
              <a:t>	</a:t>
            </a:r>
            <a:r>
              <a:rPr lang="en-SG">
                <a:solidFill>
                  <a:srgbClr val="0000FF"/>
                </a:solidFill>
              </a:rPr>
              <a:t>      80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>
                <a:solidFill>
                  <a:srgbClr val="0000FF"/>
                </a:solidFill>
              </a:rPr>
              <a:t>                  </a:t>
            </a:r>
          </a:p>
          <a:p>
            <a:pPr algn="l"/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>
                <a:solidFill>
                  <a:srgbClr val="0000FF"/>
                </a:solidFill>
              </a:rPr>
              <a:t>	  60      90 </a:t>
            </a:r>
          </a:p>
          <a:p>
            <a:pPr marL="266700" lvl="0" indent="-266700" algn="l"/>
            <a:endParaRPr lang="en-SG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400286-753B-42D1-BD95-0324E1EF47A4}"/>
              </a:ext>
            </a:extLst>
          </p:cNvPr>
          <p:cNvCxnSpPr/>
          <p:nvPr/>
        </p:nvCxnSpPr>
        <p:spPr bwMode="auto">
          <a:xfrm flipH="1">
            <a:off x="5334000" y="1447799"/>
            <a:ext cx="609600" cy="6096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FC87E3-C1C3-4C39-B4B4-AA8CC753B055}"/>
              </a:ext>
            </a:extLst>
          </p:cNvPr>
          <p:cNvCxnSpPr/>
          <p:nvPr/>
        </p:nvCxnSpPr>
        <p:spPr bwMode="auto">
          <a:xfrm>
            <a:off x="6096000" y="1447799"/>
            <a:ext cx="609600" cy="6096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0CF242-3946-4F16-9394-486F534ADB82}"/>
              </a:ext>
            </a:extLst>
          </p:cNvPr>
          <p:cNvCxnSpPr/>
          <p:nvPr/>
        </p:nvCxnSpPr>
        <p:spPr bwMode="auto">
          <a:xfrm flipH="1">
            <a:off x="6400800" y="2514600"/>
            <a:ext cx="3048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1CD1B0-7E59-4D26-AA0C-FDB1BEEC2727}"/>
              </a:ext>
            </a:extLst>
          </p:cNvPr>
          <p:cNvCxnSpPr/>
          <p:nvPr/>
        </p:nvCxnSpPr>
        <p:spPr bwMode="auto">
          <a:xfrm>
            <a:off x="6934200" y="2514599"/>
            <a:ext cx="381000" cy="6096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79908B7-FEC2-4305-A387-9B09FAF38D01}"/>
              </a:ext>
            </a:extLst>
          </p:cNvPr>
          <p:cNvSpPr/>
          <p:nvPr/>
        </p:nvSpPr>
        <p:spPr bwMode="auto">
          <a:xfrm>
            <a:off x="5855320" y="2057400"/>
            <a:ext cx="1905000" cy="2667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754B2-249C-438D-B389-AB64FAB33292}"/>
              </a:ext>
            </a:extLst>
          </p:cNvPr>
          <p:cNvSpPr txBox="1"/>
          <p:nvPr/>
        </p:nvSpPr>
        <p:spPr>
          <a:xfrm>
            <a:off x="6553200" y="155763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149C6-F8F2-4E77-AFE7-D1A89FBC84C7}"/>
              </a:ext>
            </a:extLst>
          </p:cNvPr>
          <p:cNvSpPr txBox="1"/>
          <p:nvPr/>
        </p:nvSpPr>
        <p:spPr>
          <a:xfrm>
            <a:off x="3406692" y="25585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rgbClr val="FF0000"/>
                </a:solidFill>
                <a:latin typeface="Avenir Next LT Pro" panose="020B0504020202020204" pitchFamily="34" charset="0"/>
              </a:rPr>
              <a:t>rotateLeft(60)</a:t>
            </a:r>
          </a:p>
        </p:txBody>
      </p:sp>
    </p:spTree>
    <p:extLst>
      <p:ext uri="{BB962C8B-B14F-4D97-AF65-F5344CB8AC3E}">
        <p14:creationId xmlns:p14="http://schemas.microsoft.com/office/powerpoint/2010/main" val="126219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Single Rotations (Right Rotation)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5562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 ROTATION</a:t>
            </a:r>
            <a:endParaRPr lang="en-SG" u="sng" dirty="0">
              <a:solidFill>
                <a:srgbClr val="FF0000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tree is left heavy </a:t>
            </a:r>
            <a:r>
              <a:rPr lang="en-SG" u="sng" dirty="0">
                <a:latin typeface="Avenir Next LT Pro" panose="020B0504020202020204" pitchFamily="34" charset="0"/>
                <a:cs typeface="Arial" pitchFamily="34" charset="0"/>
              </a:rPr>
              <a:t>AND</a:t>
            </a:r>
            <a:endParaRPr lang="en-SG" dirty="0">
              <a:solidFill>
                <a:srgbClr val="FF0000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- tree's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left </a:t>
            </a:r>
            <a:r>
              <a:rPr lang="en-SG" dirty="0" err="1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is NOT right heavy</a:t>
            </a:r>
          </a:p>
          <a:p>
            <a:pPr marL="266700" lvl="0" indent="-266700" algn="l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e.g.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4D875-BC33-4B3F-9BE3-23B9AD694AA5}"/>
              </a:ext>
            </a:extLst>
          </p:cNvPr>
          <p:cNvSpPr txBox="1"/>
          <p:nvPr/>
        </p:nvSpPr>
        <p:spPr>
          <a:xfrm>
            <a:off x="838199" y="2667000"/>
            <a:ext cx="2971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Avenir Next LT Pro" panose="020B0504020202020204" pitchFamily="34" charset="0"/>
              </a:rPr>
              <a:t>         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50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latin typeface="Avenir Next LT Pro" panose="020B0504020202020204" pitchFamily="34" charset="0"/>
              </a:rPr>
              <a:t>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30 </a:t>
            </a:r>
            <a:r>
              <a:rPr lang="en-SG">
                <a:latin typeface="Avenir Next LT Pro" panose="020B0504020202020204" pitchFamily="34" charset="0"/>
              </a:rPr>
              <a:t>       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60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10 </a:t>
            </a:r>
            <a:r>
              <a:rPr lang="en-SG">
                <a:latin typeface="Avenir Next LT Pro" panose="020B0504020202020204" pitchFamily="34" charset="0"/>
              </a:rPr>
              <a:t>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40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20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E8CBB5-FCD8-427B-AC3C-FFE1E836DF72}"/>
              </a:ext>
            </a:extLst>
          </p:cNvPr>
          <p:cNvCxnSpPr/>
          <p:nvPr/>
        </p:nvCxnSpPr>
        <p:spPr bwMode="auto">
          <a:xfrm flipH="1">
            <a:off x="1752600" y="3124200"/>
            <a:ext cx="533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2CE47-E546-4676-BC17-B2DB11648684}"/>
              </a:ext>
            </a:extLst>
          </p:cNvPr>
          <p:cNvCxnSpPr/>
          <p:nvPr/>
        </p:nvCxnSpPr>
        <p:spPr bwMode="auto">
          <a:xfrm>
            <a:off x="2514600" y="3124200"/>
            <a:ext cx="533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EBA146-EE65-43BD-BA80-77B1357F1BF6}"/>
              </a:ext>
            </a:extLst>
          </p:cNvPr>
          <p:cNvCxnSpPr/>
          <p:nvPr/>
        </p:nvCxnSpPr>
        <p:spPr bwMode="auto">
          <a:xfrm flipH="1">
            <a:off x="1219200" y="3810000"/>
            <a:ext cx="3048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3CEACE-F6C7-449D-977C-C77C6360A08B}"/>
              </a:ext>
            </a:extLst>
          </p:cNvPr>
          <p:cNvCxnSpPr/>
          <p:nvPr/>
        </p:nvCxnSpPr>
        <p:spPr bwMode="auto">
          <a:xfrm>
            <a:off x="1752600" y="3810000"/>
            <a:ext cx="3048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2DF4BD-7D9D-4297-B511-CF23584100E2}"/>
              </a:ext>
            </a:extLst>
          </p:cNvPr>
          <p:cNvCxnSpPr/>
          <p:nvPr/>
        </p:nvCxnSpPr>
        <p:spPr bwMode="auto">
          <a:xfrm>
            <a:off x="1219200" y="4572000"/>
            <a:ext cx="152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91443AF-6C39-4E1D-BE2C-907E1E46CD20}"/>
              </a:ext>
            </a:extLst>
          </p:cNvPr>
          <p:cNvSpPr/>
          <p:nvPr/>
        </p:nvSpPr>
        <p:spPr bwMode="auto">
          <a:xfrm>
            <a:off x="762000" y="2667000"/>
            <a:ext cx="1981200" cy="3352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6AA78-054D-4B81-A64D-8BB20D03A00C}"/>
              </a:ext>
            </a:extLst>
          </p:cNvPr>
          <p:cNvSpPr txBox="1"/>
          <p:nvPr/>
        </p:nvSpPr>
        <p:spPr>
          <a:xfrm>
            <a:off x="4724401" y="2667000"/>
            <a:ext cx="3657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Avenir Next LT Pro" panose="020B0504020202020204" pitchFamily="34" charset="0"/>
              </a:rPr>
              <a:t>         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30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latin typeface="Avenir Next LT Pro" panose="020B0504020202020204" pitchFamily="34" charset="0"/>
              </a:rPr>
              <a:t>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10 </a:t>
            </a:r>
            <a:r>
              <a:rPr lang="en-SG">
                <a:latin typeface="Avenir Next LT Pro" panose="020B0504020202020204" pitchFamily="34" charset="0"/>
              </a:rPr>
              <a:t>        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50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20 </a:t>
            </a:r>
            <a:r>
              <a:rPr lang="en-SG">
                <a:latin typeface="Avenir Next LT Pro" panose="020B0504020202020204" pitchFamily="34" charset="0"/>
              </a:rPr>
              <a:t>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40      60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91CA4-41EF-4C41-9868-5667553739B9}"/>
              </a:ext>
            </a:extLst>
          </p:cNvPr>
          <p:cNvCxnSpPr/>
          <p:nvPr/>
        </p:nvCxnSpPr>
        <p:spPr bwMode="auto">
          <a:xfrm flipH="1">
            <a:off x="5562600" y="3124200"/>
            <a:ext cx="609601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D1417A-C016-4072-8EE5-710EC2CDA3BF}"/>
              </a:ext>
            </a:extLst>
          </p:cNvPr>
          <p:cNvCxnSpPr/>
          <p:nvPr/>
        </p:nvCxnSpPr>
        <p:spPr bwMode="auto">
          <a:xfrm>
            <a:off x="6324600" y="3124200"/>
            <a:ext cx="6858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8EDFF7-DEA3-4807-A079-63A849B4C9DB}"/>
              </a:ext>
            </a:extLst>
          </p:cNvPr>
          <p:cNvCxnSpPr>
            <a:cxnSpLocks/>
          </p:cNvCxnSpPr>
          <p:nvPr/>
        </p:nvCxnSpPr>
        <p:spPr bwMode="auto">
          <a:xfrm>
            <a:off x="5562600" y="3810000"/>
            <a:ext cx="2286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B53358-FB3E-4845-BE6F-0E3B386D7438}"/>
              </a:ext>
            </a:extLst>
          </p:cNvPr>
          <p:cNvCxnSpPr/>
          <p:nvPr/>
        </p:nvCxnSpPr>
        <p:spPr bwMode="auto">
          <a:xfrm flipH="1">
            <a:off x="6858000" y="3810000"/>
            <a:ext cx="152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BB48C3-44E6-4F76-8749-F0671E72FD17}"/>
              </a:ext>
            </a:extLst>
          </p:cNvPr>
          <p:cNvCxnSpPr>
            <a:cxnSpLocks/>
          </p:cNvCxnSpPr>
          <p:nvPr/>
        </p:nvCxnSpPr>
        <p:spPr bwMode="auto">
          <a:xfrm>
            <a:off x="7239000" y="3810000"/>
            <a:ext cx="152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24ED5653-67A9-46D2-B06F-34B279B9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513" y="3372124"/>
            <a:ext cx="609600" cy="39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4B5E4C49-74A2-4443-BF25-228D6BC39E3D}"/>
              </a:ext>
            </a:extLst>
          </p:cNvPr>
          <p:cNvSpPr/>
          <p:nvPr/>
        </p:nvSpPr>
        <p:spPr bwMode="auto">
          <a:xfrm>
            <a:off x="4074042" y="3429000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384108-485F-4A55-A11C-BA3CD53E6D19}"/>
              </a:ext>
            </a:extLst>
          </p:cNvPr>
          <p:cNvSpPr txBox="1"/>
          <p:nvPr/>
        </p:nvSpPr>
        <p:spPr>
          <a:xfrm>
            <a:off x="3545959" y="30027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rgbClr val="FF0000"/>
                </a:solidFill>
                <a:latin typeface="Avenir Next LT Pro" panose="020B0504020202020204" pitchFamily="34" charset="0"/>
              </a:rPr>
              <a:t>rotateRight(50)</a:t>
            </a:r>
          </a:p>
        </p:txBody>
      </p:sp>
    </p:spTree>
    <p:extLst>
      <p:ext uri="{BB962C8B-B14F-4D97-AF65-F5344CB8AC3E}">
        <p14:creationId xmlns:p14="http://schemas.microsoft.com/office/powerpoint/2010/main" val="14369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None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1.	</a:t>
            </a:r>
            <a:r>
              <a:rPr lang="en-US" sz="2800" b="0" dirty="0">
                <a:solidFill>
                  <a:srgbClr val="0000FF"/>
                </a:solidFill>
              </a:rPr>
              <a:t>Efficiency of  Binary </a:t>
            </a:r>
            <a:r>
              <a:rPr lang="en-US" sz="2800" b="0">
                <a:solidFill>
                  <a:srgbClr val="0000FF"/>
                </a:solidFill>
              </a:rPr>
              <a:t>Search Tree</a:t>
            </a:r>
            <a:endParaRPr lang="en-US" sz="2800" b="0" dirty="0">
              <a:solidFill>
                <a:srgbClr val="0000FF"/>
              </a:solidFill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None/>
            </a:pPr>
            <a:r>
              <a:rPr lang="en-US" sz="2800" b="0" dirty="0">
                <a:solidFill>
                  <a:srgbClr val="0000FF"/>
                </a:solidFill>
              </a:rPr>
              <a:t>2.	</a:t>
            </a:r>
            <a:r>
              <a:rPr lang="en-US" sz="2800" b="0">
                <a:solidFill>
                  <a:srgbClr val="0000FF"/>
                </a:solidFill>
              </a:rPr>
              <a:t>AVL Trees</a:t>
            </a:r>
            <a:endParaRPr lang="en-US" sz="2800" b="0" dirty="0">
              <a:solidFill>
                <a:srgbClr val="0000FF"/>
              </a:solidFill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AutoNum type="arabicPeriod" startAt="3"/>
            </a:pPr>
            <a:r>
              <a:rPr lang="en-US" sz="2800" b="0" dirty="0">
                <a:solidFill>
                  <a:srgbClr val="0000FF"/>
                </a:solidFill>
              </a:rPr>
              <a:t>Rotations</a:t>
            </a:r>
          </a:p>
          <a:p>
            <a:pPr marL="812800" lvl="1" indent="-2794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</a:rPr>
              <a:t>	single  rotations</a:t>
            </a:r>
          </a:p>
          <a:p>
            <a:pPr marL="812800" lvl="1" indent="-2794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sz="2800" b="0" dirty="0">
                <a:solidFill>
                  <a:srgbClr val="0000FF"/>
                </a:solidFill>
              </a:rPr>
              <a:t> double rotations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5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F2A84E2-2EA3-4CB1-9134-0169CEE9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71187"/>
              </p:ext>
            </p:extLst>
          </p:nvPr>
        </p:nvGraphicFramePr>
        <p:xfrm>
          <a:off x="304800" y="1752600"/>
          <a:ext cx="8686800" cy="2791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275400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86952852"/>
                    </a:ext>
                  </a:extLst>
                </a:gridCol>
              </a:tblGrid>
              <a:tr h="72707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u="none" baseline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200" b="0" u="none" baseline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rotateRightt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nodeN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2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Right Rotation</a:t>
                      </a:r>
                      <a:endParaRPr lang="en-SG" sz="2200" b="0" u="none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22529"/>
                  </a:ext>
                </a:extLst>
              </a:tr>
              <a:tr h="20646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= left 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child </a:t>
                      </a: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of nodeN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left 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child to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kern="1200" baseline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right child</a:t>
                      </a:r>
                      <a:endParaRPr lang="en-US" sz="20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baseline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right 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child 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to nodeN</a:t>
                      </a:r>
                      <a:endParaRPr lang="en-US" sz="20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endParaRPr lang="en-SG" sz="2000" kern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N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 = C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 = N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en-SG" sz="200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6815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56BCC3-9C76-421C-B8C1-86DA0B54FEEA}"/>
              </a:ext>
            </a:extLst>
          </p:cNvPr>
          <p:cNvSpPr txBox="1"/>
          <p:nvPr/>
        </p:nvSpPr>
        <p:spPr>
          <a:xfrm>
            <a:off x="304800" y="1066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FF0000"/>
                </a:solidFill>
                <a:latin typeface="Avenir Next LT Pro" panose="020B0504020202020204" pitchFamily="34" charset="0"/>
              </a:rPr>
              <a:t>Right Rotation : Algorithm</a:t>
            </a:r>
          </a:p>
        </p:txBody>
      </p:sp>
    </p:spTree>
    <p:extLst>
      <p:ext uri="{BB962C8B-B14F-4D97-AF65-F5344CB8AC3E}">
        <p14:creationId xmlns:p14="http://schemas.microsoft.com/office/powerpoint/2010/main" val="12202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       </a:t>
            </a:r>
          </a:p>
          <a:p>
            <a:pPr algn="l">
              <a:spcBef>
                <a:spcPts val="6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         </a:t>
            </a:r>
          </a:p>
          <a:p>
            <a:pPr algn="l">
              <a:spcBef>
                <a:spcPts val="6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50</a:t>
            </a:r>
          </a:p>
          <a:p>
            <a:pPr marL="266700" lvl="0" indent="-266700" algn="l"/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lvl="0" indent="-266700" algn="l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</a:t>
            </a:r>
          </a:p>
          <a:p>
            <a:pPr marL="266700" lvl="0" indent="-266700" algn="l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30                    </a:t>
            </a: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60</a:t>
            </a:r>
          </a:p>
          <a:p>
            <a:pPr marL="266700" lvl="0" indent="-266700" algn="l"/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lvl="0" indent="-266700" algn="l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</a:t>
            </a:r>
          </a:p>
          <a:p>
            <a:pPr marL="266700" lvl="0" indent="-266700" algn="l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10           40</a:t>
            </a:r>
          </a:p>
          <a:p>
            <a:pPr marL="266700" lvl="0" indent="-266700" algn="l"/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lvl="0" indent="-266700" algn="l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</a:p>
          <a:p>
            <a:pPr marL="266700" lvl="0" indent="-266700" algn="l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20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057400" y="2819400"/>
            <a:ext cx="609600" cy="533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6200000" flipH="1">
            <a:off x="1257300" y="3771900"/>
            <a:ext cx="4572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1295400" y="2819400"/>
            <a:ext cx="533400" cy="533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685800" y="3810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 flipH="1">
            <a:off x="762000" y="47244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344437" y="803076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>
                <a:solidFill>
                  <a:srgbClr val="FF0000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 Right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N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sz="200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= C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= N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2000" dirty="0">
                <a:latin typeface="Avenir Next LT Pro" panose="020B0504020202020204" pitchFamily="34" charset="0"/>
                <a:cs typeface="Segoe UI" panose="020B0502040204020203" pitchFamily="34" charset="0"/>
              </a:rPr>
              <a:t>R</a:t>
            </a:r>
            <a:r>
              <a:rPr lang="en-US" sz="2000">
                <a:latin typeface="Avenir Next LT Pro" panose="020B0504020202020204" pitchFamily="34" charset="0"/>
                <a:cs typeface="Segoe UI" panose="020B0502040204020203" pitchFamily="34" charset="0"/>
              </a:rPr>
              <a:t>eturn </a:t>
            </a:r>
            <a:r>
              <a:rPr lang="en-US" sz="2000" dirty="0" err="1">
                <a:latin typeface="Avenir Next LT Pro" panose="020B0504020202020204" pitchFamily="34" charset="0"/>
                <a:cs typeface="Segoe UI" panose="020B0502040204020203" pitchFamily="34" charset="0"/>
              </a:rPr>
              <a:t>nodeC</a:t>
            </a:r>
            <a:endParaRPr lang="en-US" sz="2000" dirty="0">
              <a:latin typeface="Avenir Next LT Pro" panose="020B0504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8139" y="2715986"/>
            <a:ext cx="13279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0473" y="2833419"/>
            <a:ext cx="1504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832" y="4348608"/>
            <a:ext cx="20478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 bwMode="auto">
          <a:xfrm>
            <a:off x="3428303" y="3146502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940813" y="3146502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461998" y="4991100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2500" y="234258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2057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8306" y="239448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9537" y="40005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Right Rotation </a:t>
            </a:r>
            <a:r>
              <a:rPr lang="en-US" altLang="zh-CN" sz="3200" b="0" i="1">
                <a:ea typeface="宋体" charset="-122"/>
              </a:rPr>
              <a:t>- Example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3886200" y="3048000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13B3D-045E-4702-BB26-1D7FB2962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95400"/>
            <a:ext cx="2958353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7B19A-1F1E-449E-B957-B7910EFA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19" y="1295400"/>
            <a:ext cx="28956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E4A45-AD58-468B-980C-2F20CB71BF13}"/>
              </a:ext>
            </a:extLst>
          </p:cNvPr>
          <p:cNvSpPr txBox="1"/>
          <p:nvPr/>
        </p:nvSpPr>
        <p:spPr>
          <a:xfrm>
            <a:off x="3276600" y="2558534"/>
            <a:ext cx="195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rotateRight</a:t>
            </a:r>
          </a:p>
        </p:txBody>
      </p:sp>
    </p:spTree>
    <p:extLst>
      <p:ext uri="{BB962C8B-B14F-4D97-AF65-F5344CB8AC3E}">
        <p14:creationId xmlns:p14="http://schemas.microsoft.com/office/powerpoint/2010/main" val="315053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Double Rotations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IF 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tree is right heavy</a:t>
            </a:r>
          </a:p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   IF tree's </a:t>
            </a:r>
            <a:r>
              <a:rPr lang="en-SG" sz="2600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SG" sz="2600" dirty="0" err="1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is </a:t>
            </a:r>
            <a:r>
              <a:rPr lang="en-SG" sz="2600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heavy</a:t>
            </a:r>
          </a:p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       Perform 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Right-Left rotation</a:t>
            </a:r>
          </a:p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ELSE </a:t>
            </a:r>
          </a:p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IF 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tree is left heavy</a:t>
            </a:r>
          </a:p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   IF tree's </a:t>
            </a:r>
            <a:r>
              <a:rPr lang="en-SG" sz="2600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left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SG" sz="2600" dirty="0" err="1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is </a:t>
            </a:r>
            <a:r>
              <a:rPr lang="en-SG" sz="2600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right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heavy</a:t>
            </a:r>
          </a:p>
          <a:p>
            <a:pPr algn="l"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       Perform 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Left-Right rotation</a:t>
            </a:r>
          </a:p>
          <a:p>
            <a:pPr algn="l">
              <a:spcBef>
                <a:spcPts val="0"/>
              </a:spcBef>
            </a:pPr>
            <a:r>
              <a:rPr lang="en-SG" sz="2600">
                <a:latin typeface="Avenir Next LT Pro" panose="020B0504020202020204" pitchFamily="34" charset="0"/>
                <a:cs typeface="Arial" pitchFamily="34" charset="0"/>
              </a:rPr>
              <a:t>}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3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34413"/>
              </p:ext>
            </p:extLst>
          </p:nvPr>
        </p:nvGraphicFramePr>
        <p:xfrm>
          <a:off x="381000" y="1676400"/>
          <a:ext cx="8534400" cy="330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887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BinaryNode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rotateRightLeft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BinaryNode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nodeN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26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513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= right child of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endParaRPr lang="en-US" sz="26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 marL="344488" indent="-344488"/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right child to</a:t>
                      </a:r>
                      <a:r>
                        <a:rPr lang="en-US" sz="26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node returned by 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rotateRight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6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en-US" sz="16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6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rotateLeft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r>
                        <a:rPr lang="en-US" sz="2600" b="1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600" b="1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en-US" sz="2600" b="1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CB60F9-0BA6-43A1-BE58-93B520F8071B}"/>
              </a:ext>
            </a:extLst>
          </p:cNvPr>
          <p:cNvSpPr txBox="1"/>
          <p:nvPr/>
        </p:nvSpPr>
        <p:spPr>
          <a:xfrm>
            <a:off x="345558" y="1000780"/>
            <a:ext cx="552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FF0000"/>
                </a:solidFill>
                <a:latin typeface="Avenir Next LT Pro" panose="020B0504020202020204" pitchFamily="34" charset="0"/>
              </a:rPr>
              <a:t>Right-Left Rotation : Algorithm</a:t>
            </a:r>
          </a:p>
        </p:txBody>
      </p:sp>
    </p:spTree>
    <p:extLst>
      <p:ext uri="{BB962C8B-B14F-4D97-AF65-F5344CB8AC3E}">
        <p14:creationId xmlns:p14="http://schemas.microsoft.com/office/powerpoint/2010/main" val="1678560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RIGHT-LEFT ROTATION</a:t>
            </a:r>
            <a:endParaRPr lang="en-SG" u="sng" dirty="0">
              <a:solidFill>
                <a:srgbClr val="FF0000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Segoe UI" panose="020B0502040204020203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tree is right heavy </a:t>
            </a:r>
            <a:r>
              <a:rPr lang="en-SG" u="sng" dirty="0">
                <a:latin typeface="Avenir Next LT Pro" panose="020B0504020202020204" pitchFamily="34" charset="0"/>
                <a:cs typeface="Segoe UI" panose="020B0502040204020203" pitchFamily="34" charset="0"/>
              </a:rPr>
              <a:t>AND</a:t>
            </a:r>
            <a:endParaRPr lang="en-SG" dirty="0">
              <a:solidFill>
                <a:srgbClr val="FF0000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SG" dirty="0">
                <a:latin typeface="Avenir Next LT Pro" panose="020B0504020202020204" pitchFamily="34" charset="0"/>
                <a:cs typeface="Segoe UI" panose="020B0502040204020203" pitchFamily="34" charset="0"/>
              </a:rPr>
              <a:t>- tree's </a:t>
            </a:r>
            <a:r>
              <a:rPr lang="en-SG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is </a:t>
            </a:r>
            <a:r>
              <a:rPr lang="en-SG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heavy </a:t>
            </a:r>
          </a:p>
          <a:p>
            <a:pPr marL="266700" lvl="0" indent="-266700" algn="l"/>
            <a:r>
              <a:rPr lang="en-US" dirty="0">
                <a:latin typeface="Avenir Next LT Pro" panose="020B0504020202020204" pitchFamily="34" charset="0"/>
                <a:cs typeface="Segoe UI" panose="020B0502040204020203" pitchFamily="34" charset="0"/>
              </a:rPr>
              <a:t>e.g.</a:t>
            </a:r>
          </a:p>
          <a:p>
            <a:pPr marL="266700" lvl="0" indent="-266700" algn="l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50</a:t>
            </a:r>
          </a:p>
          <a:p>
            <a:pPr marL="266700" lvl="0" indent="-266700" algn="l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lvl="0" indent="-266700" algn="l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20	          80</a:t>
            </a: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lvl="0" indent="-266700" algn="l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lvl="0" indent="-266700"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			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60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	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90</a:t>
            </a: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lvl="0" indent="-266700"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         </a:t>
            </a:r>
          </a:p>
          <a:p>
            <a:pPr marL="266700" lvl="0" indent="-266700" algn="l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                   70</a:t>
            </a: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lvl="0" indent="-266700" algn="l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6700" lvl="0" indent="-266700" algn="l"/>
            <a:endParaRPr lang="en-SG"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338037" y="2950427"/>
            <a:ext cx="6096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3124200" y="3681993"/>
            <a:ext cx="3048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2642837" y="4413559"/>
            <a:ext cx="176563" cy="31084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flipH="1">
            <a:off x="1524000" y="2950427"/>
            <a:ext cx="609600" cy="3261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 flipH="1">
            <a:off x="2628899" y="3681993"/>
            <a:ext cx="3429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702F56-8D0A-405A-95C5-C1498CE975E2}"/>
              </a:ext>
            </a:extLst>
          </p:cNvPr>
          <p:cNvSpPr txBox="1"/>
          <p:nvPr/>
        </p:nvSpPr>
        <p:spPr>
          <a:xfrm>
            <a:off x="4381500" y="2527831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buFont typeface="+mj-lt"/>
              <a:buAutoNum type="arabicPeriod"/>
            </a:pPr>
            <a:r>
              <a:rPr lang="en-US" sz="2000" kern="120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Set nodeC = right child of nodeN</a:t>
            </a:r>
          </a:p>
          <a:p>
            <a:pPr marL="268288" indent="-268288">
              <a:buFont typeface="+mj-lt"/>
              <a:buAutoNum type="arabicPeriod"/>
            </a:pPr>
            <a:endParaRPr lang="en-US" sz="2000" kern="1200">
              <a:solidFill>
                <a:srgbClr val="0000FF"/>
              </a:solidFill>
              <a:latin typeface="Avenir Next LT Pro" panose="020B0504020202020204" pitchFamily="34" charset="0"/>
              <a:ea typeface="+mn-ea"/>
              <a:cs typeface="Courier New" pitchFamily="49" charset="0"/>
            </a:endParaRPr>
          </a:p>
          <a:p>
            <a:pPr marL="268288" indent="-268288">
              <a:buFont typeface="+mj-lt"/>
              <a:buAutoNum type="arabicPeriod"/>
            </a:pPr>
            <a:r>
              <a:rPr lang="en-US" sz="2000" kern="120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Set nodeN’s right child to</a:t>
            </a:r>
            <a:r>
              <a:rPr lang="en-US" sz="2000" kern="1200" baseline="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 node returned by </a:t>
            </a:r>
            <a:r>
              <a:rPr lang="en-US" sz="2000" b="1" kern="1200" baseline="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rotateRight(nodeC)</a:t>
            </a:r>
          </a:p>
          <a:p>
            <a:pPr marL="268288" indent="-268288">
              <a:buFont typeface="+mj-lt"/>
              <a:buAutoNum type="arabicPeriod"/>
            </a:pPr>
            <a:endParaRPr lang="en-US" sz="2000" kern="1200" baseline="0">
              <a:solidFill>
                <a:srgbClr val="0000FF"/>
              </a:solidFill>
              <a:latin typeface="Avenir Next LT Pro" panose="020B0504020202020204" pitchFamily="34" charset="0"/>
              <a:ea typeface="+mn-ea"/>
              <a:cs typeface="Courier New" pitchFamily="49" charset="0"/>
            </a:endParaRPr>
          </a:p>
          <a:p>
            <a:pPr marL="268288" indent="-268288">
              <a:buFont typeface="+mj-lt"/>
              <a:buAutoNum type="arabicPeriod"/>
            </a:pPr>
            <a:r>
              <a:rPr lang="en-US" sz="2000" kern="1200" baseline="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return </a:t>
            </a:r>
            <a:r>
              <a:rPr lang="en-US" sz="2000" b="1" kern="1200" baseline="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rotateLeft(nodeN)</a:t>
            </a:r>
            <a:r>
              <a:rPr lang="en-US" sz="2000" b="1" kern="120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  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53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97AB0-AD9E-42FC-A12D-A2E8FCD4C5CC}"/>
              </a:ext>
            </a:extLst>
          </p:cNvPr>
          <p:cNvSpPr txBox="1"/>
          <p:nvPr/>
        </p:nvSpPr>
        <p:spPr>
          <a:xfrm>
            <a:off x="152400" y="1066800"/>
            <a:ext cx="647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buFont typeface="+mj-lt"/>
              <a:buAutoNum type="arabicPeriod"/>
            </a:pPr>
            <a:r>
              <a:rPr lang="en-US" kern="1200">
                <a:solidFill>
                  <a:srgbClr val="FF0000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Set nodeC = right child of nodeN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BA7D0-3CE6-4494-9341-B0C72C88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3684"/>
            <a:ext cx="2438400" cy="2842116"/>
          </a:xfrm>
          <a:prstGeom prst="rect">
            <a:avLst/>
          </a:prstGeom>
        </p:spPr>
      </p:pic>
      <p:sp>
        <p:nvSpPr>
          <p:cNvPr id="7" name="Right Arrow 17">
            <a:extLst>
              <a:ext uri="{FF2B5EF4-FFF2-40B4-BE49-F238E27FC236}">
                <a16:creationId xmlns:a16="http://schemas.microsoft.com/office/drawing/2014/main" id="{3FF160DC-8127-4F23-B642-681AFC2D2E45}"/>
              </a:ext>
            </a:extLst>
          </p:cNvPr>
          <p:cNvSpPr/>
          <p:nvPr/>
        </p:nvSpPr>
        <p:spPr bwMode="auto">
          <a:xfrm>
            <a:off x="3792956" y="2844309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9834-039C-4830-A506-A4F5A6092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049" y="2179392"/>
            <a:ext cx="1390650" cy="20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30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59DEC-2F41-4286-8FF8-D4E6A1E4C65F}"/>
              </a:ext>
            </a:extLst>
          </p:cNvPr>
          <p:cNvSpPr txBox="1"/>
          <p:nvPr/>
        </p:nvSpPr>
        <p:spPr>
          <a:xfrm>
            <a:off x="190500" y="898784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en-US" kern="1200">
                <a:solidFill>
                  <a:srgbClr val="FF0000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2. Set nodeN’s right child to</a:t>
            </a:r>
            <a:r>
              <a:rPr lang="en-US" kern="1200" baseline="0">
                <a:solidFill>
                  <a:srgbClr val="FF0000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 node returned by </a:t>
            </a:r>
            <a:r>
              <a:rPr lang="en-US" kern="1200" baseline="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rotateRight(</a:t>
            </a:r>
            <a:r>
              <a:rPr lang="en-US" b="1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80</a:t>
            </a:r>
            <a:r>
              <a:rPr lang="en-US" kern="1200" baseline="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)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9612D-1DE5-4264-8E31-C1879CB9A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447800"/>
            <a:ext cx="1744579" cy="2209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A7155D-9431-4499-A478-354710E197D1}"/>
              </a:ext>
            </a:extLst>
          </p:cNvPr>
          <p:cNvSpPr txBox="1"/>
          <p:nvPr/>
        </p:nvSpPr>
        <p:spPr>
          <a:xfrm>
            <a:off x="3429000" y="1637675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Rotate Right (80)</a:t>
            </a:r>
          </a:p>
          <a:p>
            <a:pPr marL="228600" indent="-228600" algn="l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C = N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8600" indent="-228600" algn="l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 = C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8600" indent="-228600" algn="l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C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 = N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2000" dirty="0">
                <a:latin typeface="Avenir Next LT Pro" panose="020B0504020202020204" pitchFamily="34" charset="0"/>
                <a:cs typeface="Segoe UI" panose="020B0502040204020203" pitchFamily="34" charset="0"/>
              </a:rPr>
              <a:t>R</a:t>
            </a:r>
            <a:r>
              <a:rPr lang="en-US" sz="2000">
                <a:latin typeface="Avenir Next LT Pro" panose="020B0504020202020204" pitchFamily="34" charset="0"/>
                <a:cs typeface="Segoe UI" panose="020B0502040204020203" pitchFamily="34" charset="0"/>
              </a:rPr>
              <a:t>eturn </a:t>
            </a:r>
            <a:r>
              <a:rPr lang="en-US" sz="2000" dirty="0" err="1">
                <a:latin typeface="Avenir Next LT Pro" panose="020B0504020202020204" pitchFamily="34" charset="0"/>
                <a:cs typeface="Segoe UI" panose="020B0502040204020203" pitchFamily="34" charset="0"/>
              </a:rPr>
              <a:t>nodeC</a:t>
            </a:r>
            <a:endParaRPr lang="en-US" sz="2000" dirty="0">
              <a:latin typeface="Avenir Next LT Pro" panose="020B05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6C1EE-4710-445B-A948-0BDC6D6BE26D}"/>
              </a:ext>
            </a:extLst>
          </p:cNvPr>
          <p:cNvSpPr txBox="1"/>
          <p:nvPr/>
        </p:nvSpPr>
        <p:spPr>
          <a:xfrm>
            <a:off x="1219200" y="3886200"/>
            <a:ext cx="1439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C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60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72A81-DB3D-48F7-89CB-361888C36DD2}"/>
              </a:ext>
            </a:extLst>
          </p:cNvPr>
          <p:cNvSpPr txBox="1"/>
          <p:nvPr/>
        </p:nvSpPr>
        <p:spPr>
          <a:xfrm>
            <a:off x="3115495" y="3896887"/>
            <a:ext cx="168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          N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80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70           90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B393D-6111-4240-8919-B120DE3BA96A}"/>
              </a:ext>
            </a:extLst>
          </p:cNvPr>
          <p:cNvSpPr txBox="1"/>
          <p:nvPr/>
        </p:nvSpPr>
        <p:spPr>
          <a:xfrm>
            <a:off x="5410200" y="3869009"/>
            <a:ext cx="323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          C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60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    80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70        90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EAEB6-6C2B-45C2-AF2E-F2147A5F2AA0}"/>
              </a:ext>
            </a:extLst>
          </p:cNvPr>
          <p:cNvCxnSpPr/>
          <p:nvPr/>
        </p:nvCxnSpPr>
        <p:spPr bwMode="auto">
          <a:xfrm>
            <a:off x="1524000" y="4572000"/>
            <a:ext cx="2286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A1A944-7B23-44C6-9749-9DC48B6E943E}"/>
              </a:ext>
            </a:extLst>
          </p:cNvPr>
          <p:cNvCxnSpPr/>
          <p:nvPr/>
        </p:nvCxnSpPr>
        <p:spPr bwMode="auto">
          <a:xfrm flipH="1">
            <a:off x="3505200" y="45720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C4D017-B647-4794-ADBC-12B1B2A71124}"/>
              </a:ext>
            </a:extLst>
          </p:cNvPr>
          <p:cNvCxnSpPr/>
          <p:nvPr/>
        </p:nvCxnSpPr>
        <p:spPr bwMode="auto">
          <a:xfrm>
            <a:off x="3962400" y="45720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6925A6-E812-4058-9D31-54C56DE50C74}"/>
              </a:ext>
            </a:extLst>
          </p:cNvPr>
          <p:cNvCxnSpPr>
            <a:cxnSpLocks/>
          </p:cNvCxnSpPr>
          <p:nvPr/>
        </p:nvCxnSpPr>
        <p:spPr bwMode="auto">
          <a:xfrm>
            <a:off x="6324600" y="45720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7DB2D6-8032-4AEA-A94A-92B865BF0C1E}"/>
              </a:ext>
            </a:extLst>
          </p:cNvPr>
          <p:cNvCxnSpPr/>
          <p:nvPr/>
        </p:nvCxnSpPr>
        <p:spPr bwMode="auto">
          <a:xfrm flipH="1">
            <a:off x="6553200" y="5200157"/>
            <a:ext cx="304800" cy="276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960540-950C-4484-942A-F7E4C2C154E9}"/>
              </a:ext>
            </a:extLst>
          </p:cNvPr>
          <p:cNvCxnSpPr>
            <a:cxnSpLocks/>
          </p:cNvCxnSpPr>
          <p:nvPr/>
        </p:nvCxnSpPr>
        <p:spPr bwMode="auto">
          <a:xfrm>
            <a:off x="7020157" y="5200156"/>
            <a:ext cx="304800" cy="276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ight Arrow 17">
            <a:extLst>
              <a:ext uri="{FF2B5EF4-FFF2-40B4-BE49-F238E27FC236}">
                <a16:creationId xmlns:a16="http://schemas.microsoft.com/office/drawing/2014/main" id="{4F0A7F5A-D824-4BF2-97D0-5F4E639695D7}"/>
              </a:ext>
            </a:extLst>
          </p:cNvPr>
          <p:cNvSpPr/>
          <p:nvPr/>
        </p:nvSpPr>
        <p:spPr bwMode="auto">
          <a:xfrm>
            <a:off x="2381250" y="4381500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ight Arrow 17">
            <a:extLst>
              <a:ext uri="{FF2B5EF4-FFF2-40B4-BE49-F238E27FC236}">
                <a16:creationId xmlns:a16="http://schemas.microsoft.com/office/drawing/2014/main" id="{B7CA80AE-63D1-4FC8-B4FB-9DF324ED3DD2}"/>
              </a:ext>
            </a:extLst>
          </p:cNvPr>
          <p:cNvSpPr/>
          <p:nvPr/>
        </p:nvSpPr>
        <p:spPr bwMode="auto">
          <a:xfrm>
            <a:off x="4975594" y="4381500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59DEC-2F41-4286-8FF8-D4E6A1E4C65F}"/>
              </a:ext>
            </a:extLst>
          </p:cNvPr>
          <p:cNvSpPr txBox="1"/>
          <p:nvPr/>
        </p:nvSpPr>
        <p:spPr>
          <a:xfrm>
            <a:off x="152400" y="1116141"/>
            <a:ext cx="944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venir Next LT Pro" panose="020B0504020202020204" pitchFamily="34" charset="0"/>
                <a:cs typeface="Courier New" pitchFamily="49" charset="0"/>
              </a:rPr>
              <a:t>2. </a:t>
            </a:r>
            <a:r>
              <a:rPr lang="en-US" sz="2200" kern="1200">
                <a:solidFill>
                  <a:srgbClr val="FF0000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Set nodeN’s right child to</a:t>
            </a:r>
            <a:r>
              <a:rPr lang="en-US" sz="2200" kern="1200" baseline="0">
                <a:solidFill>
                  <a:srgbClr val="FF0000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 node returned by </a:t>
            </a:r>
            <a:r>
              <a:rPr lang="en-US" sz="2200" b="1" kern="1200" baseline="0">
                <a:solidFill>
                  <a:srgbClr val="0000FF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rotateRight(nodeC)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6E6EA4-C1B4-455B-8490-8AFEE4162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77369"/>
            <a:ext cx="2276475" cy="2975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9D2AF5-18D5-415F-B540-5ABDCB346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413" y="1969935"/>
            <a:ext cx="2185986" cy="2975631"/>
          </a:xfrm>
          <a:prstGeom prst="rect">
            <a:avLst/>
          </a:prstGeom>
        </p:spPr>
      </p:pic>
      <p:sp>
        <p:nvSpPr>
          <p:cNvPr id="21" name="Right Arrow 17">
            <a:extLst>
              <a:ext uri="{FF2B5EF4-FFF2-40B4-BE49-F238E27FC236}">
                <a16:creationId xmlns:a16="http://schemas.microsoft.com/office/drawing/2014/main" id="{2D79ADB2-8FFC-4582-ABA5-DBEF9C29E15B}"/>
              </a:ext>
            </a:extLst>
          </p:cNvPr>
          <p:cNvSpPr/>
          <p:nvPr/>
        </p:nvSpPr>
        <p:spPr bwMode="auto">
          <a:xfrm>
            <a:off x="3883820" y="3048000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2DFCEB-47D0-4654-AEDB-4B3F400DCD68}"/>
              </a:ext>
            </a:extLst>
          </p:cNvPr>
          <p:cNvSpPr/>
          <p:nvPr/>
        </p:nvSpPr>
        <p:spPr bwMode="auto">
          <a:xfrm>
            <a:off x="1524000" y="2971800"/>
            <a:ext cx="1600199" cy="1981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9C9C7-4E7E-435A-A0AB-3EB82249E9F6}"/>
              </a:ext>
            </a:extLst>
          </p:cNvPr>
          <p:cNvSpPr/>
          <p:nvPr/>
        </p:nvSpPr>
        <p:spPr bwMode="auto">
          <a:xfrm>
            <a:off x="5791200" y="2971800"/>
            <a:ext cx="1600199" cy="1981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4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59DEC-2F41-4286-8FF8-D4E6A1E4C65F}"/>
              </a:ext>
            </a:extLst>
          </p:cNvPr>
          <p:cNvSpPr txBox="1"/>
          <p:nvPr/>
        </p:nvSpPr>
        <p:spPr>
          <a:xfrm>
            <a:off x="259291" y="1013878"/>
            <a:ext cx="2326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en-US" sz="2000" kern="1200">
                <a:solidFill>
                  <a:srgbClr val="FF0000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 3.  </a:t>
            </a:r>
            <a:r>
              <a:rPr lang="en-US" sz="2000" kern="1200" baseline="0">
                <a:solidFill>
                  <a:srgbClr val="FF0000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rotateLeft(</a:t>
            </a:r>
            <a:r>
              <a:rPr lang="en-US" sz="2000" b="1">
                <a:solidFill>
                  <a:srgbClr val="FF0000"/>
                </a:solidFill>
                <a:latin typeface="Avenir Next LT Pro" panose="020B0504020202020204" pitchFamily="34" charset="0"/>
                <a:cs typeface="Courier New" pitchFamily="49" charset="0"/>
              </a:rPr>
              <a:t>50</a:t>
            </a:r>
            <a:r>
              <a:rPr lang="en-US" sz="2000" kern="1200" baseline="0">
                <a:solidFill>
                  <a:srgbClr val="FF0000"/>
                </a:solidFill>
                <a:latin typeface="Avenir Next LT Pro" panose="020B0504020202020204" pitchFamily="34" charset="0"/>
                <a:ea typeface="+mn-ea"/>
                <a:cs typeface="Courier New" pitchFamily="49" charset="0"/>
              </a:rPr>
              <a:t>)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C6D7E-A894-4A85-A2A5-BBB78ADD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9" y="1472936"/>
            <a:ext cx="2326185" cy="3009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A5D786-E586-45E0-AEFE-E3D2295CCBBA}"/>
              </a:ext>
            </a:extLst>
          </p:cNvPr>
          <p:cNvSpPr txBox="1"/>
          <p:nvPr/>
        </p:nvSpPr>
        <p:spPr>
          <a:xfrm>
            <a:off x="3694173" y="1038545"/>
            <a:ext cx="3604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rgbClr val="0000FF"/>
              </a:buClr>
            </a:pPr>
            <a:r>
              <a:rPr lang="en-US" sz="2000" u="sng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Rotate Left (50)</a:t>
            </a:r>
          </a:p>
          <a:p>
            <a:pPr marL="225425" indent="-225425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C = N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5425" indent="-225425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 = C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5425" indent="-225425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C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 = N 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2000" dirty="0">
                <a:latin typeface="Avenir Next LT Pro" panose="020B0504020202020204" pitchFamily="34" charset="0"/>
                <a:cs typeface="Segoe UI" panose="020B0502040204020203" pitchFamily="34" charset="0"/>
              </a:rPr>
              <a:t>Return </a:t>
            </a:r>
            <a:r>
              <a:rPr lang="en-US" sz="2000" dirty="0" err="1">
                <a:latin typeface="Avenir Next LT Pro" panose="020B0504020202020204" pitchFamily="34" charset="0"/>
                <a:cs typeface="Segoe UI" panose="020B0502040204020203" pitchFamily="34" charset="0"/>
              </a:rPr>
              <a:t>nodeC</a:t>
            </a:r>
            <a:endParaRPr lang="en-US" sz="2000" dirty="0">
              <a:latin typeface="Avenir Next LT Pro" panose="020B05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3C5C2-BD70-434C-9011-1AD421E67614}"/>
              </a:ext>
            </a:extLst>
          </p:cNvPr>
          <p:cNvSpPr txBox="1"/>
          <p:nvPr/>
        </p:nvSpPr>
        <p:spPr>
          <a:xfrm>
            <a:off x="5181600" y="2977537"/>
            <a:ext cx="1439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        N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50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20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FB9EE-C648-4AC5-954F-4F36103CD558}"/>
              </a:ext>
            </a:extLst>
          </p:cNvPr>
          <p:cNvSpPr txBox="1"/>
          <p:nvPr/>
        </p:nvSpPr>
        <p:spPr>
          <a:xfrm>
            <a:off x="3127952" y="2977537"/>
            <a:ext cx="1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C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60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80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70     90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BB8E4-BD98-4CBA-886A-94A5C8E61626}"/>
              </a:ext>
            </a:extLst>
          </p:cNvPr>
          <p:cNvSpPr txBox="1"/>
          <p:nvPr/>
        </p:nvSpPr>
        <p:spPr>
          <a:xfrm>
            <a:off x="7002377" y="2966547"/>
            <a:ext cx="1963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           C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  60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50         80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20        70     90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875EF2-5A30-4C3E-BFC8-122428167DD8}"/>
              </a:ext>
            </a:extLst>
          </p:cNvPr>
          <p:cNvCxnSpPr/>
          <p:nvPr/>
        </p:nvCxnSpPr>
        <p:spPr bwMode="auto">
          <a:xfrm>
            <a:off x="3465573" y="3657600"/>
            <a:ext cx="228600" cy="289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B3064-27D9-4F3B-93A0-94462C72199B}"/>
              </a:ext>
            </a:extLst>
          </p:cNvPr>
          <p:cNvCxnSpPr/>
          <p:nvPr/>
        </p:nvCxnSpPr>
        <p:spPr bwMode="auto">
          <a:xfrm flipH="1">
            <a:off x="3618976" y="4267200"/>
            <a:ext cx="205194" cy="2149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348BFC-7555-4F50-9592-3CB4EEF110E3}"/>
              </a:ext>
            </a:extLst>
          </p:cNvPr>
          <p:cNvCxnSpPr/>
          <p:nvPr/>
        </p:nvCxnSpPr>
        <p:spPr bwMode="auto">
          <a:xfrm>
            <a:off x="3943546" y="4277027"/>
            <a:ext cx="152400" cy="2051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A2FCB6-DF6C-484C-B842-76BE0961FB4E}"/>
              </a:ext>
            </a:extLst>
          </p:cNvPr>
          <p:cNvCxnSpPr/>
          <p:nvPr/>
        </p:nvCxnSpPr>
        <p:spPr bwMode="auto">
          <a:xfrm flipH="1">
            <a:off x="5562600" y="3657600"/>
            <a:ext cx="338889" cy="289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D7D5C0-CECA-4E91-B2CF-4B92FA184556}"/>
              </a:ext>
            </a:extLst>
          </p:cNvPr>
          <p:cNvCxnSpPr/>
          <p:nvPr/>
        </p:nvCxnSpPr>
        <p:spPr bwMode="auto">
          <a:xfrm flipH="1">
            <a:off x="7518021" y="3657600"/>
            <a:ext cx="381000" cy="289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CED10F-18A9-4909-9358-C758C6D4C150}"/>
              </a:ext>
            </a:extLst>
          </p:cNvPr>
          <p:cNvCxnSpPr/>
          <p:nvPr/>
        </p:nvCxnSpPr>
        <p:spPr bwMode="auto">
          <a:xfrm>
            <a:off x="8000825" y="3623094"/>
            <a:ext cx="304800" cy="289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17" name="Straight Connector 9216">
            <a:extLst>
              <a:ext uri="{FF2B5EF4-FFF2-40B4-BE49-F238E27FC236}">
                <a16:creationId xmlns:a16="http://schemas.microsoft.com/office/drawing/2014/main" id="{1CEF0A2F-127D-46ED-B61B-E4EE1AC3AEC2}"/>
              </a:ext>
            </a:extLst>
          </p:cNvPr>
          <p:cNvCxnSpPr>
            <a:cxnSpLocks/>
          </p:cNvCxnSpPr>
          <p:nvPr/>
        </p:nvCxnSpPr>
        <p:spPr bwMode="auto">
          <a:xfrm flipH="1">
            <a:off x="7298299" y="4229099"/>
            <a:ext cx="152400" cy="2911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22" name="Straight Connector 9221">
            <a:extLst>
              <a:ext uri="{FF2B5EF4-FFF2-40B4-BE49-F238E27FC236}">
                <a16:creationId xmlns:a16="http://schemas.microsoft.com/office/drawing/2014/main" id="{D87D26E2-CAA2-494E-BFDC-74EDC3C678F8}"/>
              </a:ext>
            </a:extLst>
          </p:cNvPr>
          <p:cNvCxnSpPr/>
          <p:nvPr/>
        </p:nvCxnSpPr>
        <p:spPr bwMode="auto">
          <a:xfrm flipH="1">
            <a:off x="8099327" y="4267200"/>
            <a:ext cx="178179" cy="2530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C645D846-A7FC-425D-8460-9C09CB591F37}"/>
              </a:ext>
            </a:extLst>
          </p:cNvPr>
          <p:cNvCxnSpPr/>
          <p:nvPr/>
        </p:nvCxnSpPr>
        <p:spPr bwMode="auto">
          <a:xfrm>
            <a:off x="8445310" y="4229099"/>
            <a:ext cx="152400" cy="2911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ight Arrow 17">
            <a:extLst>
              <a:ext uri="{FF2B5EF4-FFF2-40B4-BE49-F238E27FC236}">
                <a16:creationId xmlns:a16="http://schemas.microsoft.com/office/drawing/2014/main" id="{BE946CF3-70F1-4FEA-A142-923EB49BE7E6}"/>
              </a:ext>
            </a:extLst>
          </p:cNvPr>
          <p:cNvSpPr/>
          <p:nvPr/>
        </p:nvSpPr>
        <p:spPr bwMode="auto">
          <a:xfrm>
            <a:off x="4354368" y="3531670"/>
            <a:ext cx="635048" cy="289433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7">
            <a:extLst>
              <a:ext uri="{FF2B5EF4-FFF2-40B4-BE49-F238E27FC236}">
                <a16:creationId xmlns:a16="http://schemas.microsoft.com/office/drawing/2014/main" id="{7C27C9BC-1056-4BFE-9C5C-0F6EC1F81AD2}"/>
              </a:ext>
            </a:extLst>
          </p:cNvPr>
          <p:cNvSpPr/>
          <p:nvPr/>
        </p:nvSpPr>
        <p:spPr bwMode="auto">
          <a:xfrm>
            <a:off x="6451222" y="3531670"/>
            <a:ext cx="630393" cy="289433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6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95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1.	</a:t>
            </a:r>
            <a:r>
              <a:rPr lang="en-US" altLang="zh-CN" sz="2800" b="0" dirty="0">
                <a:ea typeface="宋体" charset="-122"/>
              </a:rPr>
              <a:t>Data Abstraction and Problem Solving with C++ 5</a:t>
            </a:r>
            <a:r>
              <a:rPr lang="en-US" altLang="zh-CN" sz="2800" b="0" baseline="30000" dirty="0">
                <a:ea typeface="宋体" charset="-122"/>
              </a:rPr>
              <a:t>th</a:t>
            </a:r>
            <a:r>
              <a:rPr lang="en-US" altLang="zh-CN" sz="2800" b="0" dirty="0"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sz="2800" dirty="0">
                <a:sym typeface="Wingdings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>
                <a:latin typeface="Arial" charset="0"/>
                <a:cs typeface="Arial" charset="0"/>
                <a:sym typeface="Wingdings" charset="2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charset="0"/>
                <a:ea typeface="宋体" charset="-122"/>
                <a:cs typeface="Courier New" charset="0"/>
              </a:rPr>
              <a:t>hapter 10 (Trees)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endParaRPr lang="en-US" altLang="zh-CN" sz="2800" b="0" dirty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90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Right-Left Rotation </a:t>
            </a:r>
            <a:r>
              <a:rPr lang="en-US" altLang="zh-CN" sz="3200" b="0" i="1">
                <a:ea typeface="宋体" charset="-122"/>
              </a:rPr>
              <a:t>- Example</a:t>
            </a:r>
            <a:endParaRPr lang="en-US" altLang="zh-CN" sz="3200" b="0" i="1" dirty="0">
              <a:ea typeface="宋体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F7E91-D7E1-4A75-9B2D-33196E35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46" y="943140"/>
            <a:ext cx="2496402" cy="2633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351E96-B0CF-4595-8EF7-D4BB3F325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16" y="1143000"/>
            <a:ext cx="2110127" cy="170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6BD15-47CF-4DC8-A06E-9CFB8EF25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669" y="1028034"/>
            <a:ext cx="2110128" cy="2463800"/>
          </a:xfrm>
          <a:prstGeom prst="rect">
            <a:avLst/>
          </a:prstGeom>
        </p:spPr>
      </p:pic>
      <p:sp>
        <p:nvSpPr>
          <p:cNvPr id="14" name="Right Arrow 17">
            <a:extLst>
              <a:ext uri="{FF2B5EF4-FFF2-40B4-BE49-F238E27FC236}">
                <a16:creationId xmlns:a16="http://schemas.microsoft.com/office/drawing/2014/main" id="{1C6B980D-5E41-4E94-96E7-9F11C36B0015}"/>
              </a:ext>
            </a:extLst>
          </p:cNvPr>
          <p:cNvSpPr/>
          <p:nvPr/>
        </p:nvSpPr>
        <p:spPr bwMode="auto">
          <a:xfrm>
            <a:off x="2649948" y="2069434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DE681-EAB6-44C0-A3D2-D487312FBE6B}"/>
              </a:ext>
            </a:extLst>
          </p:cNvPr>
          <p:cNvSpPr txBox="1"/>
          <p:nvPr/>
        </p:nvSpPr>
        <p:spPr>
          <a:xfrm>
            <a:off x="2137983" y="17001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rgbClr val="FF0000"/>
                </a:solidFill>
                <a:latin typeface="Avenir Next LT Pro" panose="020B0504020202020204" pitchFamily="34" charset="0"/>
              </a:rPr>
              <a:t>rotateRight(80)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8CA65-CDB2-452E-B577-343044908509}"/>
              </a:ext>
            </a:extLst>
          </p:cNvPr>
          <p:cNvSpPr txBox="1"/>
          <p:nvPr/>
        </p:nvSpPr>
        <p:spPr>
          <a:xfrm>
            <a:off x="5437807" y="17001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>
                <a:solidFill>
                  <a:srgbClr val="FF0000"/>
                </a:solidFill>
                <a:latin typeface="Avenir Next LT Pro" panose="020B0504020202020204" pitchFamily="34" charset="0"/>
              </a:rPr>
              <a:t>rotateLeft(50)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5967816" y="2069434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52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Left-Right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41464"/>
              </p:ext>
            </p:extLst>
          </p:nvPr>
        </p:nvGraphicFramePr>
        <p:xfrm>
          <a:off x="342900" y="1676400"/>
          <a:ext cx="8458200" cy="331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8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BinaryNode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rotateLeftRight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BinaryNode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nodeN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2600" b="0" u="none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18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= left child </a:t>
                      </a:r>
                      <a:r>
                        <a:rPr lang="en-US" sz="2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of nodeN</a:t>
                      </a:r>
                    </a:p>
                    <a:p>
                      <a:r>
                        <a:rPr lang="en-US" sz="1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  </a:t>
                      </a:r>
                    </a:p>
                    <a:p>
                      <a:pPr marL="344488" indent="-344488"/>
                      <a:r>
                        <a:rPr lang="en-US" sz="2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left child to</a:t>
                      </a:r>
                      <a:r>
                        <a:rPr lang="en-US" sz="26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node returned </a:t>
                      </a:r>
                      <a:r>
                        <a:rPr lang="en-US" sz="26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by </a:t>
                      </a:r>
                      <a:r>
                        <a:rPr lang="en-US" sz="2600" b="1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rotateLeft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6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en-US" sz="16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6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rotateRight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600" b="1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B84AB8-B1CC-4013-9140-F22DC6A59BE1}"/>
              </a:ext>
            </a:extLst>
          </p:cNvPr>
          <p:cNvSpPr txBox="1"/>
          <p:nvPr/>
        </p:nvSpPr>
        <p:spPr>
          <a:xfrm>
            <a:off x="304800" y="10668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FF0000"/>
                </a:solidFill>
                <a:latin typeface="Avenir Next LT Pro" panose="020B0504020202020204" pitchFamily="34" charset="0"/>
              </a:rPr>
              <a:t>Left-Right Rotation : Algorithm</a:t>
            </a:r>
          </a:p>
        </p:txBody>
      </p:sp>
    </p:spTree>
    <p:extLst>
      <p:ext uri="{BB962C8B-B14F-4D97-AF65-F5344CB8AC3E}">
        <p14:creationId xmlns:p14="http://schemas.microsoft.com/office/powerpoint/2010/main" val="2592908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Left-Right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LEFT-RIGHT ROTATION</a:t>
            </a:r>
            <a:endParaRPr lang="en-SG" u="sng" dirty="0">
              <a:solidFill>
                <a:srgbClr val="FF0000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Segoe UI" panose="020B0502040204020203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tree is left heavy </a:t>
            </a:r>
            <a:r>
              <a:rPr lang="en-SG" u="sng" dirty="0">
                <a:latin typeface="Avenir Next LT Pro" panose="020B0504020202020204" pitchFamily="34" charset="0"/>
                <a:cs typeface="Segoe UI" panose="020B0502040204020203" pitchFamily="34" charset="0"/>
              </a:rPr>
              <a:t>AND</a:t>
            </a:r>
          </a:p>
          <a:p>
            <a:pPr algn="l">
              <a:spcBef>
                <a:spcPts val="600"/>
              </a:spcBef>
              <a:buFontTx/>
              <a:buChar char="-"/>
            </a:pPr>
            <a:r>
              <a:rPr lang="en-SG" dirty="0">
                <a:latin typeface="Avenir Next LT Pro" panose="020B0504020202020204" pitchFamily="34" charset="0"/>
                <a:cs typeface="Segoe UI" panose="020B0502040204020203" pitchFamily="34" charset="0"/>
              </a:rPr>
              <a:t> tree's </a:t>
            </a:r>
            <a:r>
              <a:rPr lang="en-SG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is </a:t>
            </a:r>
            <a:r>
              <a:rPr lang="en-SG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heavy 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Segoe UI" panose="020B0502040204020203" pitchFamily="34" charset="0"/>
              </a:rPr>
              <a:t>e.g.</a:t>
            </a:r>
          </a:p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>
                <a:latin typeface="Arial" pitchFamily="34" charset="0"/>
                <a:cs typeface="Arial" pitchFamily="34" charset="0"/>
              </a:rPr>
              <a:t>	</a:t>
            </a: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2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	</a:t>
            </a: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2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</a:t>
            </a: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2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       </a:t>
            </a: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5300" y="57150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200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Can you show the intermediate trees at each stage of rotation?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47ACA-2868-432D-B805-34E3C9E5913E}"/>
              </a:ext>
            </a:extLst>
          </p:cNvPr>
          <p:cNvSpPr txBox="1"/>
          <p:nvPr/>
        </p:nvSpPr>
        <p:spPr>
          <a:xfrm>
            <a:off x="415383" y="2743200"/>
            <a:ext cx="312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     50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20               70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10           40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771E7-4120-4D59-84B4-FEBAE935BC81}"/>
              </a:ext>
            </a:extLst>
          </p:cNvPr>
          <p:cNvCxnSpPr/>
          <p:nvPr/>
        </p:nvCxnSpPr>
        <p:spPr bwMode="auto">
          <a:xfrm flipH="1">
            <a:off x="1603917" y="3145139"/>
            <a:ext cx="533400" cy="419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DB6A1B-252B-4D06-A611-971CE0C1045F}"/>
              </a:ext>
            </a:extLst>
          </p:cNvPr>
          <p:cNvCxnSpPr/>
          <p:nvPr/>
        </p:nvCxnSpPr>
        <p:spPr bwMode="auto">
          <a:xfrm>
            <a:off x="2438400" y="3132594"/>
            <a:ext cx="533400" cy="419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2A6B54-516A-41FD-8D27-23E6697602E9}"/>
              </a:ext>
            </a:extLst>
          </p:cNvPr>
          <p:cNvCxnSpPr/>
          <p:nvPr/>
        </p:nvCxnSpPr>
        <p:spPr bwMode="auto">
          <a:xfrm flipH="1">
            <a:off x="1066800" y="3924300"/>
            <a:ext cx="381000" cy="257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FFE99D-BDDE-41C2-97F7-30587965B600}"/>
              </a:ext>
            </a:extLst>
          </p:cNvPr>
          <p:cNvCxnSpPr>
            <a:cxnSpLocks/>
          </p:cNvCxnSpPr>
          <p:nvPr/>
        </p:nvCxnSpPr>
        <p:spPr bwMode="auto">
          <a:xfrm>
            <a:off x="1596483" y="3924300"/>
            <a:ext cx="381000" cy="257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03D77-8565-4EA3-8B78-6212E070246D}"/>
              </a:ext>
            </a:extLst>
          </p:cNvPr>
          <p:cNvCxnSpPr/>
          <p:nvPr/>
        </p:nvCxnSpPr>
        <p:spPr bwMode="auto">
          <a:xfrm flipH="1">
            <a:off x="1853890" y="4643553"/>
            <a:ext cx="152400" cy="3154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19467F-58F7-4BB4-A3DD-ACC991C2C7B4}"/>
              </a:ext>
            </a:extLst>
          </p:cNvPr>
          <p:cNvSpPr txBox="1"/>
          <p:nvPr/>
        </p:nvSpPr>
        <p:spPr>
          <a:xfrm>
            <a:off x="4545050" y="2743200"/>
            <a:ext cx="3684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     40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20                50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10           30              70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37ACEA-2B73-44A5-840C-BB28881B2940}"/>
              </a:ext>
            </a:extLst>
          </p:cNvPr>
          <p:cNvCxnSpPr/>
          <p:nvPr/>
        </p:nvCxnSpPr>
        <p:spPr bwMode="auto">
          <a:xfrm flipH="1">
            <a:off x="5715000" y="3200400"/>
            <a:ext cx="609600" cy="3512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84DD9F-BCAA-4CA8-B70F-EFF118ED3182}"/>
              </a:ext>
            </a:extLst>
          </p:cNvPr>
          <p:cNvCxnSpPr>
            <a:cxnSpLocks/>
          </p:cNvCxnSpPr>
          <p:nvPr/>
        </p:nvCxnSpPr>
        <p:spPr bwMode="auto">
          <a:xfrm>
            <a:off x="6477000" y="3166497"/>
            <a:ext cx="609600" cy="3512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3F554E-A673-49E5-9C9C-0323A570B936}"/>
              </a:ext>
            </a:extLst>
          </p:cNvPr>
          <p:cNvCxnSpPr/>
          <p:nvPr/>
        </p:nvCxnSpPr>
        <p:spPr bwMode="auto">
          <a:xfrm flipH="1">
            <a:off x="5181600" y="39243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DB2DDF-4C87-4841-8804-C794F7CA0F20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924300"/>
            <a:ext cx="455341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17" name="Straight Connector 9216">
            <a:extLst>
              <a:ext uri="{FF2B5EF4-FFF2-40B4-BE49-F238E27FC236}">
                <a16:creationId xmlns:a16="http://schemas.microsoft.com/office/drawing/2014/main" id="{31448D08-10A3-405B-8C3F-FC1F09716FD2}"/>
              </a:ext>
            </a:extLst>
          </p:cNvPr>
          <p:cNvCxnSpPr/>
          <p:nvPr/>
        </p:nvCxnSpPr>
        <p:spPr bwMode="auto">
          <a:xfrm>
            <a:off x="7239000" y="3886200"/>
            <a:ext cx="308517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5" name="Right Arrow 17">
            <a:extLst>
              <a:ext uri="{FF2B5EF4-FFF2-40B4-BE49-F238E27FC236}">
                <a16:creationId xmlns:a16="http://schemas.microsoft.com/office/drawing/2014/main" id="{855DAE6D-C3E4-41D9-BCE1-3FD5885600AC}"/>
              </a:ext>
            </a:extLst>
          </p:cNvPr>
          <p:cNvSpPr/>
          <p:nvPr/>
        </p:nvSpPr>
        <p:spPr bwMode="auto">
          <a:xfrm>
            <a:off x="3808141" y="3695700"/>
            <a:ext cx="685800" cy="381000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39624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Efficiency of Binary Search Tree</a:t>
            </a:r>
          </a:p>
          <a:p>
            <a:pPr marL="533400" indent="-533400">
              <a:buClr>
                <a:srgbClr val="0000FF"/>
              </a:buClr>
              <a:buSzTx/>
              <a:buNone/>
            </a:pPr>
            <a:r>
              <a:rPr lang="en-US" sz="10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  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AVLTrees</a:t>
            </a:r>
            <a:endParaRPr lang="en-US" sz="2800" b="0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marL="533400" indent="-533400">
              <a:buClr>
                <a:srgbClr val="0000FF"/>
              </a:buClr>
              <a:buSzTx/>
              <a:buNone/>
            </a:pPr>
            <a:r>
              <a:rPr lang="en-US" sz="10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 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Rotations</a:t>
            </a:r>
          </a:p>
          <a:p>
            <a:pPr marL="933450" lvl="1" indent="-40005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4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Single rotations</a:t>
            </a:r>
          </a:p>
          <a:p>
            <a:pPr marL="933450" lvl="1" indent="-40005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4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Double rotations</a:t>
            </a:r>
          </a:p>
          <a:p>
            <a:pPr marL="533400" indent="-533400">
              <a:buClr>
                <a:srgbClr val="0000FF"/>
              </a:buClr>
              <a:buSzTx/>
              <a:buNone/>
            </a:pPr>
            <a:endParaRPr lang="en-US" sz="2800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25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318-46F3-4CAE-AA16-D132F548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Appendix 1 </a:t>
            </a:r>
            <a:r>
              <a:rPr lang="en-SG" b="0" i="1"/>
              <a:t>- AVL Rotations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B3931F-560E-403B-ABC0-5BDBAD8FD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68452"/>
              </p:ext>
            </p:extLst>
          </p:nvPr>
        </p:nvGraphicFramePr>
        <p:xfrm>
          <a:off x="419100" y="914400"/>
          <a:ext cx="8305800" cy="4989061"/>
        </p:xfrm>
        <a:graphic>
          <a:graphicData uri="http://schemas.openxmlformats.org/drawingml/2006/table">
            <a:tbl>
              <a:tblPr firstRow="1" firstCol="1" bandRow="1"/>
              <a:tblGrid>
                <a:gridCol w="4827239">
                  <a:extLst>
                    <a:ext uri="{9D8B030D-6E8A-4147-A177-3AD203B41FA5}">
                      <a16:colId xmlns:a16="http://schemas.microsoft.com/office/drawing/2014/main" val="1894357268"/>
                    </a:ext>
                  </a:extLst>
                </a:gridCol>
                <a:gridCol w="3478561">
                  <a:extLst>
                    <a:ext uri="{9D8B030D-6E8A-4147-A177-3AD203B41FA5}">
                      <a16:colId xmlns:a16="http://schemas.microsoft.com/office/drawing/2014/main" val="3771835388"/>
                    </a:ext>
                  </a:extLst>
                </a:gridCol>
              </a:tblGrid>
              <a:tr h="2289913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tree is </a:t>
                      </a:r>
                      <a:r>
                        <a:rPr lang="en-SG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 heavy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IF tree's right subtree is </a:t>
                      </a:r>
                      <a:r>
                        <a:rPr lang="en-SG" sz="1600" b="1" u="sng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left heavy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Perform </a:t>
                      </a:r>
                      <a:r>
                        <a:rPr lang="en-SG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ELSE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Perform 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Right-Left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00" marR="6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 = N-&gt;right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N-&gt;right = C-&gt;left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C-&gt;left = 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en-SG" sz="160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00" marR="6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16822"/>
                  </a:ext>
                </a:extLst>
              </a:tr>
              <a:tr h="2485129">
                <a:tc>
                  <a:txBody>
                    <a:bodyPr/>
                    <a:lstStyle/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tree is</a:t>
                      </a:r>
                      <a:r>
                        <a:rPr lang="en-SG" sz="160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 heavy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IF tree's left subtree is </a:t>
                      </a:r>
                      <a:r>
                        <a:rPr lang="en-SG" sz="1600" b="1" u="sng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right heavy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</a:t>
                      </a:r>
                      <a:r>
                        <a:rPr lang="en-SG" sz="160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Perform 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Left-Right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00" marR="6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 = N-&gt;left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N-&gt;left = C-&gt;right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C-&gt;right = 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en-SG" sz="160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00" marR="6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50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7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Efficiency of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kumimoji="1" lang="en-US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search tree </a:t>
            </a: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binary tree that is </a:t>
            </a:r>
            <a:r>
              <a:rPr kumimoji="1" lang="en-US" u="sng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</a:p>
          <a:p>
            <a:pPr algn="l">
              <a:spcBef>
                <a:spcPts val="0"/>
              </a:spcBef>
            </a:pPr>
            <a:r>
              <a:rPr kumimoji="1" lang="en-US" i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i.e</a:t>
            </a:r>
            <a:r>
              <a:rPr kumimoji="1" lang="en-US" i="1" kern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For each node in the binary search tree</a:t>
            </a:r>
          </a:p>
          <a:p>
            <a:pPr algn="l">
              <a:spcBef>
                <a:spcPts val="0"/>
              </a:spcBef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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data in node's left 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subtree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 data in the node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      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data in node's right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subtree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 data in the node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F4243-5F72-4BCA-823E-DFFA6A722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746451"/>
            <a:ext cx="3959889" cy="2816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3A109-2A10-405B-BAC7-F007F654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788" y="2781763"/>
            <a:ext cx="3681295" cy="21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Efficiency of Binary Search Tree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91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Typical</a:t>
            </a:r>
            <a:r>
              <a:rPr kumimoji="1" lang="en-US" i="0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kumimoji="1" lang="en-US" i="0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perations</a:t>
            </a:r>
            <a:r>
              <a:rPr kumimoji="1" lang="en-US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1" lang="en-US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of a Binary Search Tree</a:t>
            </a:r>
            <a:endParaRPr kumimoji="1" lang="en-US" u="none" kern="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search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insert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1" lang="en-US" b="0" i="0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kumimoji="1" lang="en-US" ker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kumimoji="1" lang="en-US" b="0" i="0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elete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lang="en-SG" sz="1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SG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the operations require a </a:t>
            </a:r>
            <a:r>
              <a:rPr lang="en-S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begins at </a:t>
            </a:r>
            <a:r>
              <a:rPr lang="en-S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root</a:t>
            </a:r>
          </a:p>
          <a:p>
            <a:pPr algn="l">
              <a:buClr>
                <a:srgbClr val="0000FF"/>
              </a:buClr>
            </a:pPr>
            <a:r>
              <a:rPr lang="en-SG" sz="1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endParaRPr lang="en-SG" sz="10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Number of comparisons is directly proportional to the </a:t>
            </a:r>
            <a:r>
              <a:rPr lang="en-S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55600" algn="l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 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w</a:t>
            </a:r>
            <a:r>
              <a:rPr lang="en-S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orst 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(balanced)     = O (log</a:t>
            </a:r>
            <a:r>
              <a:rPr lang="en-SG" baseline="-25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n)</a:t>
            </a:r>
          </a:p>
          <a:p>
            <a:pPr marL="355600" algn="l">
              <a:spcBef>
                <a:spcPts val="0"/>
              </a:spcBef>
              <a:buClr>
                <a:srgbClr val="0000FF"/>
              </a:buClr>
              <a:buFont typeface="Wingdings"/>
              <a:buChar char="F"/>
            </a:pPr>
            <a:r>
              <a:rPr lang="en-S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worst 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(unbalanced) = O (n)	</a:t>
            </a:r>
            <a:endParaRPr lang="en-SG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algn="l">
              <a:spcBef>
                <a:spcPts val="0"/>
              </a:spcBef>
              <a:buClr>
                <a:srgbClr val="0000FF"/>
              </a:buClr>
            </a:pPr>
            <a:r>
              <a:rPr lang="en-SG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SG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n = number of nodes in the binary search tree</a:t>
            </a:r>
            <a:endParaRPr lang="en-SG" sz="1000" dirty="0">
              <a:solidFill>
                <a:srgbClr val="0099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000FF"/>
              </a:buClr>
            </a:pPr>
            <a:r>
              <a:rPr lang="en-SG" sz="1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355600" indent="-355600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S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 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a binary search tree is </a:t>
            </a:r>
            <a:r>
              <a:rPr lang="en-SG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balanced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l">
              <a:spcBef>
                <a:spcPts val="0"/>
              </a:spcBef>
            </a:pPr>
            <a:endParaRPr lang="en-SG" dirty="0">
              <a:latin typeface="Arial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1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Importance of Balancing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3332141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BST-1 (balanced)</a:t>
            </a:r>
            <a:endParaRPr lang="en-SG" sz="20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4724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BST-2 (unbalanced)</a:t>
            </a:r>
            <a:endParaRPr lang="en-SG" sz="2000" dirty="0">
              <a:solidFill>
                <a:srgbClr val="FF0000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53340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000" i="1" dirty="0">
                <a:solidFill>
                  <a:srgbClr val="0000FF"/>
                </a:solidFill>
                <a:latin typeface="Avenir Next LT Pro" panose="020B0504020202020204" pitchFamily="34" charset="0"/>
              </a:rPr>
              <a:t>How many comparisons are required to search for Megan in BST-1?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57912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000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How many comparisons are required to search for Megan in BST-2?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E867E2-6D2A-42D5-9FE3-9A06CABDE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74044"/>
            <a:ext cx="3681295" cy="21901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0AB7B3-12F2-4BF8-A9D8-7A43FB450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892881"/>
            <a:ext cx="4282504" cy="38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Importance of Balancing</a:t>
            </a:r>
            <a:endParaRPr lang="en-US" altLang="zh-CN" sz="3200" b="0" i="1" dirty="0">
              <a:ea typeface="宋体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33201"/>
              </p:ext>
            </p:extLst>
          </p:nvPr>
        </p:nvGraphicFramePr>
        <p:xfrm>
          <a:off x="457200" y="838204"/>
          <a:ext cx="8229600" cy="544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49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Balanced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BST</a:t>
                      </a:r>
                      <a:endParaRPr lang="en-US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en-US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Courier New" pitchFamily="49" charset="0"/>
                        </a:rPr>
                        <a:t>O(log</a:t>
                      </a:r>
                      <a:r>
                        <a:rPr lang="en-US" sz="2200" b="0" baseline="-250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Courier New" pitchFamily="49" charset="0"/>
                        </a:rPr>
                        <a:t>2 </a:t>
                      </a:r>
                      <a:r>
                        <a:rPr lang="en-US" sz="2200" b="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Courier New" pitchFamily="49" charset="0"/>
                        </a:rPr>
                        <a:t>n)</a:t>
                      </a:r>
                      <a:endParaRPr lang="en-US" sz="2200" b="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Unbalanced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BST</a:t>
                      </a:r>
                      <a:endParaRPr lang="en-US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en-US" sz="2200" b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Courier New" pitchFamily="49" charset="0"/>
                        </a:rPr>
                        <a:t>O(n)</a:t>
                      </a:r>
                      <a:endParaRPr lang="en-SG" sz="2200" b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1000,000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1000,000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1000,000,000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30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1000,000,000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4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Balanced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binary search tree is </a:t>
            </a:r>
            <a:r>
              <a:rPr lang="en-US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balanced 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</a:t>
            </a:r>
            <a:r>
              <a:rPr lang="en-US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any node’s two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subtrees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differ by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most 1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099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  abs( getHeight(t-&gt;left) – getHeight(t-&gt;right) ) &lt;= 1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</a:t>
            </a:r>
            <a:r>
              <a:rPr lang="en-US" b="1" i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binary search tree is</a:t>
            </a:r>
          </a:p>
          <a:p>
            <a:pPr algn="l"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= log</a:t>
            </a:r>
            <a:r>
              <a:rPr lang="en-US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 + 1)</a:t>
            </a:r>
          </a:p>
          <a:p>
            <a:pPr algn="l">
              <a:spcBef>
                <a:spcPts val="0"/>
              </a:spcBef>
            </a:pPr>
            <a:endParaRPr lang="en-US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worst case number of comparisons =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O(log</a:t>
            </a:r>
            <a:r>
              <a:rPr lang="en-US" baseline="-25000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n)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balanced binary search tree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 become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unbalanced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after an insert or remove operation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4864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How to ensure a binary search tree is </a:t>
            </a:r>
            <a:r>
              <a:rPr lang="en-US" i="1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ALWAYS</a:t>
            </a: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balanced? </a:t>
            </a:r>
          </a:p>
        </p:txBody>
      </p:sp>
    </p:spTree>
    <p:extLst>
      <p:ext uri="{BB962C8B-B14F-4D97-AF65-F5344CB8AC3E}">
        <p14:creationId xmlns:p14="http://schemas.microsoft.com/office/powerpoint/2010/main" val="12443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AVL Trees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9100" y="9906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 algn="l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AVL tree </a:t>
            </a:r>
          </a:p>
          <a:p>
            <a:pPr marL="355600" indent="-355600" algn="l">
              <a:buFont typeface="Wingdings" panose="05000000000000000000" pitchFamily="2" charset="2"/>
              <a:buChar char="F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tree</a:t>
            </a:r>
          </a:p>
          <a:p>
            <a:pPr algn="l"/>
            <a:r>
              <a:rPr lang="en-US" sz="1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endParaRPr 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>
              <a:buFont typeface="Wingdings" panose="05000000000000000000" pitchFamily="2" charset="2"/>
              <a:buChar char="F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i="1" u="sng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balanced</a:t>
            </a:r>
          </a:p>
          <a:p>
            <a:pPr algn="l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>
              <a:buFont typeface="Wingdings" panose="05000000000000000000" pitchFamily="2" charset="2"/>
              <a:buChar char="F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will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re-balance </a:t>
            </a:r>
            <a:r>
              <a:rPr lang="en-US" i="1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itself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whenever it becomes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unbalanced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.g. after an insert or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remove operation</a:t>
            </a:r>
          </a:p>
          <a:p>
            <a:pPr algn="l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 </a:t>
            </a:r>
            <a:r>
              <a:rPr lang="en-SG" i="1" dirty="0">
                <a:latin typeface="Segoe UI" panose="020B0502040204020203" pitchFamily="34" charset="0"/>
                <a:cs typeface="Segoe UI" panose="020B0502040204020203" pitchFamily="34" charset="0"/>
              </a:rPr>
              <a:t>number of comparisons (worst case) = </a:t>
            </a:r>
            <a:r>
              <a:rPr lang="en-SG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(log</a:t>
            </a:r>
            <a:r>
              <a:rPr lang="en-SG" i="1" baseline="-25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SG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n)</a:t>
            </a:r>
            <a:endParaRPr lang="en-US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/>
            <a:endParaRPr lang="en-US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/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/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	named after its </a:t>
            </a:r>
            <a:r>
              <a:rPr lang="en-SG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inventors </a:t>
            </a:r>
            <a:r>
              <a:rPr lang="en-SG" i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SG" i="1" dirty="0" err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delson-</a:t>
            </a:r>
            <a:r>
              <a:rPr lang="en-SG" i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SG" i="1" dirty="0" err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elskii</a:t>
            </a:r>
            <a:r>
              <a:rPr lang="en-SG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SG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SG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andis</a:t>
            </a:r>
            <a:endParaRPr lang="en-US" i="1" dirty="0">
              <a:solidFill>
                <a:srgbClr val="0099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8647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6433</TotalTime>
  <Words>2544</Words>
  <Application>Microsoft Office PowerPoint</Application>
  <PresentationFormat>On-screen Show (4:3)</PresentationFormat>
  <Paragraphs>564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Narrow</vt:lpstr>
      <vt:lpstr>Avenir Next LT Pro</vt:lpstr>
      <vt:lpstr>Calibri</vt:lpstr>
      <vt:lpstr>Consolas</vt:lpstr>
      <vt:lpstr>Courier New</vt:lpstr>
      <vt:lpstr>Leelawadee UI Semilight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Efficiency of Binary Search Tree</vt:lpstr>
      <vt:lpstr>Efficiency of Binary Search Tree</vt:lpstr>
      <vt:lpstr>Importance of Balancing</vt:lpstr>
      <vt:lpstr>Importance of Balancing</vt:lpstr>
      <vt:lpstr>Balanced Binary Search Tree</vt:lpstr>
      <vt:lpstr>2. AVL Trees</vt:lpstr>
      <vt:lpstr>AVL Trees - Example</vt:lpstr>
      <vt:lpstr>AVL Trees - Example</vt:lpstr>
      <vt:lpstr>3. Rotations</vt:lpstr>
      <vt:lpstr>Determining the TYPE of rotations</vt:lpstr>
      <vt:lpstr>Single Rotations (Left Rotation)</vt:lpstr>
      <vt:lpstr>Left Rotation - Algorithm </vt:lpstr>
      <vt:lpstr>Left Rotation - Example </vt:lpstr>
      <vt:lpstr>Left Rotation - Example </vt:lpstr>
      <vt:lpstr>Left Rotation - Example </vt:lpstr>
      <vt:lpstr>Single Rotations (Right Rotation)</vt:lpstr>
      <vt:lpstr>Right Rotation - Algorithm </vt:lpstr>
      <vt:lpstr>Right Rotation - Example</vt:lpstr>
      <vt:lpstr>Right Rotation - Example</vt:lpstr>
      <vt:lpstr>Double Rotations</vt:lpstr>
      <vt:lpstr>Right-Left Rotation - Algorithm </vt:lpstr>
      <vt:lpstr>Right-Left Rotation - Example</vt:lpstr>
      <vt:lpstr>Right-Left Rotation - Example</vt:lpstr>
      <vt:lpstr>Right-Left Rotation - Example</vt:lpstr>
      <vt:lpstr>Right-Left Rotation - Example</vt:lpstr>
      <vt:lpstr>Right-Left Rotation - Example</vt:lpstr>
      <vt:lpstr>Right-Left Rotation - Example</vt:lpstr>
      <vt:lpstr>Left-Right Rotation - Algorithm </vt:lpstr>
      <vt:lpstr>Left-Right Rotation - Example</vt:lpstr>
      <vt:lpstr>Summary</vt:lpstr>
      <vt:lpstr>Appendix 1 - AVL Rotations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Poh Seng PS LIM (NP)</cp:lastModifiedBy>
  <cp:revision>568</cp:revision>
  <cp:lastPrinted>2000-08-04T01:42:18Z</cp:lastPrinted>
  <dcterms:created xsi:type="dcterms:W3CDTF">1995-05-28T16:29:18Z</dcterms:created>
  <dcterms:modified xsi:type="dcterms:W3CDTF">2020-12-26T02:05:44Z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lsm@np.edu.sg</vt:lpwstr>
  </property>
  <property fmtid="{D5CDD505-2E9C-101B-9397-08002B2CF9AE}" pid="5" name="MSIP_Label_84f81056-721b-4b22-8334-0449c6cc893e_SetDate">
    <vt:lpwstr>2019-12-28T03:09:16.8603702Z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289ba3ea-5391-4a79-9b34-5770b755305b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lsm@np.edu.sg</vt:lpwstr>
  </property>
  <property fmtid="{D5CDD505-2E9C-101B-9397-08002B2CF9AE}" pid="13" name="MSIP_Label_30286cb9-b49f-4646-87a5-340028348160_SetDate">
    <vt:lpwstr>2019-12-28T03:09:16.8603702Z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289ba3ea-5391-4a79-9b34-5770b755305b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