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9"/>
  </p:notesMasterIdLst>
  <p:handoutMasterIdLst>
    <p:handoutMasterId r:id="rId50"/>
  </p:handoutMasterIdLst>
  <p:sldIdLst>
    <p:sldId id="376" r:id="rId2"/>
    <p:sldId id="377" r:id="rId3"/>
    <p:sldId id="378" r:id="rId4"/>
    <p:sldId id="379" r:id="rId5"/>
    <p:sldId id="380" r:id="rId6"/>
    <p:sldId id="421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19" r:id="rId15"/>
    <p:sldId id="388" r:id="rId16"/>
    <p:sldId id="389" r:id="rId17"/>
    <p:sldId id="390" r:id="rId18"/>
    <p:sldId id="391" r:id="rId19"/>
    <p:sldId id="392" r:id="rId20"/>
    <p:sldId id="393" r:id="rId21"/>
    <p:sldId id="420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22" r:id="rId32"/>
    <p:sldId id="418" r:id="rId33"/>
    <p:sldId id="423" r:id="rId34"/>
    <p:sldId id="424" r:id="rId35"/>
    <p:sldId id="425" r:id="rId36"/>
    <p:sldId id="426" r:id="rId37"/>
    <p:sldId id="431" r:id="rId38"/>
    <p:sldId id="428" r:id="rId39"/>
    <p:sldId id="429" r:id="rId40"/>
    <p:sldId id="411" r:id="rId41"/>
    <p:sldId id="412" r:id="rId42"/>
    <p:sldId id="413" r:id="rId43"/>
    <p:sldId id="432" r:id="rId44"/>
    <p:sldId id="415" r:id="rId45"/>
    <p:sldId id="416" r:id="rId46"/>
    <p:sldId id="417" r:id="rId47"/>
    <p:sldId id="403" r:id="rId48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FF6600"/>
    <a:srgbClr val="0033CC"/>
    <a:srgbClr val="99CCFF"/>
    <a:srgbClr val="0066FF"/>
    <a:srgbClr val="CCFFFF"/>
    <a:srgbClr val="00CC00"/>
    <a:srgbClr val="8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60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9660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36088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408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21519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953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588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5301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1502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05557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940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97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17163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36399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55292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26445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09735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8201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00150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67455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500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8988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2D6C-C7A2-40C6-9197-E6F6F3660151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6094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37235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8570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11502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75364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65863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36440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879304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65243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0517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3696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2737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302386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6667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0294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47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472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3210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33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1626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019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1801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874686" cy="3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</a:t>
            </a:r>
            <a:r>
              <a:rPr lang="en-US" sz="1200">
                <a:latin typeface="Arial Narrow" pitchFamily="34" charset="0"/>
              </a:rPr>
              <a:t>in CSF,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2/3</a:t>
            </a:r>
            <a:r>
              <a:rPr lang="en-US" sz="1200" baseline="0">
                <a:latin typeface="Arial Narrow" pitchFamily="34" charset="0"/>
              </a:rPr>
              <a:t> </a:t>
            </a:r>
            <a:r>
              <a:rPr lang="en-US" sz="1200">
                <a:latin typeface="Arial Narrow" pitchFamily="34" charset="0"/>
              </a:rPr>
              <a:t>(2020/21), Semester 4/6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</a:t>
            </a:r>
            <a:r>
              <a:rPr lang="en-US"/>
              <a:t>: 20 Dec 2020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E05C7B90-61EE-412F-85A0-AC1B6CDF7481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gif"/><Relationship Id="rId5" Type="http://schemas.openxmlformats.org/officeDocument/2006/relationships/image" Target="../media/image18.gif"/><Relationship Id="rId10" Type="http://schemas.openxmlformats.org/officeDocument/2006/relationships/image" Target="../media/image23.gif"/><Relationship Id="rId4" Type="http://schemas.openxmlformats.org/officeDocument/2006/relationships/image" Target="../media/image17.gif"/><Relationship Id="rId9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gif"/><Relationship Id="rId3" Type="http://schemas.openxmlformats.org/officeDocument/2006/relationships/image" Target="../media/image27.gif"/><Relationship Id="rId7" Type="http://schemas.openxmlformats.org/officeDocument/2006/relationships/image" Target="../media/image31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11" Type="http://schemas.openxmlformats.org/officeDocument/2006/relationships/image" Target="../media/image35.gif"/><Relationship Id="rId5" Type="http://schemas.openxmlformats.org/officeDocument/2006/relationships/image" Target="../media/image29.gif"/><Relationship Id="rId10" Type="http://schemas.openxmlformats.org/officeDocument/2006/relationships/image" Target="../media/image34.gif"/><Relationship Id="rId4" Type="http://schemas.openxmlformats.org/officeDocument/2006/relationships/image" Target="../media/image28.gif"/><Relationship Id="rId9" Type="http://schemas.openxmlformats.org/officeDocument/2006/relationships/image" Target="../media/image3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gif"/><Relationship Id="rId13" Type="http://schemas.openxmlformats.org/officeDocument/2006/relationships/image" Target="../media/image50.png"/><Relationship Id="rId3" Type="http://schemas.openxmlformats.org/officeDocument/2006/relationships/image" Target="../media/image40.gif"/><Relationship Id="rId7" Type="http://schemas.openxmlformats.org/officeDocument/2006/relationships/image" Target="../media/image44.gif"/><Relationship Id="rId12" Type="http://schemas.openxmlformats.org/officeDocument/2006/relationships/image" Target="../media/image49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gif"/><Relationship Id="rId11" Type="http://schemas.openxmlformats.org/officeDocument/2006/relationships/image" Target="../media/image48.gif"/><Relationship Id="rId5" Type="http://schemas.openxmlformats.org/officeDocument/2006/relationships/image" Target="../media/image42.gif"/><Relationship Id="rId10" Type="http://schemas.openxmlformats.org/officeDocument/2006/relationships/image" Target="../media/image47.gif"/><Relationship Id="rId4" Type="http://schemas.openxmlformats.org/officeDocument/2006/relationships/image" Target="../media/image41.gif"/><Relationship Id="rId9" Type="http://schemas.openxmlformats.org/officeDocument/2006/relationships/image" Target="../media/image46.gif"/><Relationship Id="rId1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gif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Week 13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in CSF, IT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400300" y="1679564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Selection Sort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48880"/>
              </p:ext>
            </p:extLst>
          </p:nvPr>
        </p:nvGraphicFramePr>
        <p:xfrm>
          <a:off x="304800" y="990600"/>
          <a:ext cx="8686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27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indexOfLargest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(ItemType array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[], 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n)</a:t>
                      </a:r>
                      <a:endParaRPr lang="en-US" sz="28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329"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 largestIndex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;          </a:t>
                      </a:r>
                      <a:r>
                        <a:rPr lang="en-US" sz="2400" i="1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</a:t>
                      </a:r>
                      <a:r>
                        <a:rPr lang="en-US" sz="24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index </a:t>
                      </a:r>
                      <a:r>
                        <a:rPr lang="en-US" sz="2400" i="1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of  largest item</a:t>
                      </a:r>
                      <a:endParaRPr lang="en-US" sz="2400" i="1" kern="120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endParaRPr lang="en-US" sz="2400" kern="1200" dirty="0">
                        <a:solidFill>
                          <a:srgbClr val="FF6600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for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40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i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; i &lt; n; i++)</a:t>
                      </a:r>
                      <a:endParaRPr lang="en-US" sz="2400" kern="120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{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if (array[i] </a:t>
                      </a:r>
                      <a:r>
                        <a:rPr lang="en-US" sz="2400" b="1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array[largestIndex])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 largestIndex = i;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}  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return largestIndex;  </a:t>
                      </a:r>
                      <a:endParaRPr lang="en-SG" sz="2400" i="1" kern="1200" dirty="0">
                        <a:solidFill>
                          <a:srgbClr val="FF66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5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Selection Sort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37188"/>
              </p:ext>
            </p:extLst>
          </p:nvPr>
        </p:nvGraphicFramePr>
        <p:xfrm>
          <a:off x="419100" y="1066800"/>
          <a:ext cx="8305800" cy="252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84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void swap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(ItemType&amp; x, ItemType&amp; 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8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160"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temp = x;</a:t>
                      </a:r>
                    </a:p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x = y;</a:t>
                      </a:r>
                    </a:p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y = temp;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1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Selection Sort </a:t>
            </a:r>
            <a:r>
              <a:rPr lang="en-US" altLang="zh-CN" sz="3200" b="0" i="1" dirty="0">
                <a:ea typeface="宋体" charset="-122"/>
              </a:rPr>
              <a:t>– Efficiency Considerations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90500" y="1104900"/>
            <a:ext cx="876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b="1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u="sng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7713" lvl="1" indent="-29051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Worst case: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</a:t>
            </a:r>
            <a:r>
              <a:rPr lang="en-US" baseline="30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  <a:p>
            <a:pPr marL="1147763" lvl="1" indent="-690563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a loop for finding largest within a loop for selection sort, with number of iterations depending on n</a:t>
            </a:r>
          </a:p>
          <a:p>
            <a:pPr marL="747713" lvl="1" indent="-290513">
              <a:lnSpc>
                <a:spcPct val="90000"/>
              </a:lnSpc>
            </a:pP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747713" lvl="1" indent="-290513">
              <a:lnSpc>
                <a:spcPct val="15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case: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</a:t>
            </a:r>
            <a:r>
              <a:rPr lang="en-US" baseline="30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  <a:p>
            <a:pPr marL="74771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not depend on the initial arrangement of the data</a:t>
            </a:r>
          </a:p>
          <a:p>
            <a:pPr marL="74771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appropriate for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Insertion Sort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7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u="sng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98463" indent="-398463"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 the array into two regions: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sorted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unsorted</a:t>
            </a:r>
          </a:p>
          <a:p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98463" lvl="1" indent="-398463"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 each item from the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unsorted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region and insert it into its correct order in the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sorted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region</a:t>
            </a:r>
          </a:p>
          <a:p>
            <a:pPr lvl="1"/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(need to shift elements)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0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Insertion Sort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46" y="1285875"/>
            <a:ext cx="695325" cy="923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23" y="1285875"/>
            <a:ext cx="695325" cy="923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79285"/>
            <a:ext cx="695325" cy="923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2" y="1277408"/>
            <a:ext cx="695325" cy="923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94" y="1277408"/>
            <a:ext cx="695325" cy="9239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107" y="1277408"/>
            <a:ext cx="695325" cy="9239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98" y="1268942"/>
            <a:ext cx="695325" cy="9239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0" y="1277408"/>
            <a:ext cx="695325" cy="9239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45" y="1268941"/>
            <a:ext cx="695325" cy="9239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6" y="1268942"/>
            <a:ext cx="695325" cy="9239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41347" y="788560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696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Insertion Sort </a:t>
            </a:r>
            <a:r>
              <a:rPr lang="en-US" altLang="zh-CN" sz="3200" b="0" i="1">
                <a:ea typeface="宋体" charset="-122"/>
              </a:rPr>
              <a:t>– Example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105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</a:rPr>
              <a:t>An insertion sort of an array of five integers.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8" descr="fig09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829980"/>
            <a:ext cx="8001000" cy="4189412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772400" y="4876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</a:pPr>
            <a:r>
              <a:rPr lang="en-US" sz="1000" baseline="0" dirty="0">
                <a:solidFill>
                  <a:schemeClr val="tx2"/>
                </a:solidFill>
                <a:latin typeface="Times New Roman" pitchFamily="18" charset="0"/>
              </a:rPr>
              <a:t>Copyright © 2007 Pearson Education, Inc. Publishing as Pearson Addison-Wesley. Ver. 5.0.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52600" y="4572000"/>
            <a:ext cx="71628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14500" y="3915286"/>
            <a:ext cx="7391400" cy="116776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48431" y="3453621"/>
            <a:ext cx="7391400" cy="116776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309069" y="2879339"/>
            <a:ext cx="7391400" cy="116776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45085" y="2338461"/>
            <a:ext cx="7391400" cy="116776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45085" y="1794772"/>
            <a:ext cx="7391400" cy="116776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09069" y="1248889"/>
            <a:ext cx="7391400" cy="116776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Insertion Sort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79087"/>
              </p:ext>
            </p:extLst>
          </p:nvPr>
        </p:nvGraphicFramePr>
        <p:xfrm>
          <a:off x="381000" y="838200"/>
          <a:ext cx="8382000" cy="550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void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insertionSort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2400" b="0" kern="1200" err="1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ItemType</a:t>
                      </a: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array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[],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n)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655"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 </a:t>
                      </a:r>
                      <a:endParaRPr lang="en-US" sz="1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let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unsorted be first index of the unsorted region</a:t>
                      </a:r>
                    </a:p>
                    <a:p>
                      <a:r>
                        <a:rPr lang="en-US" sz="10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  <a:endParaRPr lang="en-US" sz="1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general, sorted region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is</a:t>
                      </a:r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rray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[0..unsorted-1],</a:t>
                      </a: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unsorted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region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is array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[unsorted..n-1]</a:t>
                      </a:r>
                    </a:p>
                    <a:p>
                      <a:r>
                        <a:rPr lang="en-US" sz="10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  <a:endParaRPr lang="en-US" sz="1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for (</a:t>
                      </a:r>
                      <a:r>
                        <a:rPr lang="en-US" sz="2400" kern="1200" dirty="0" err="1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unsorted = 1; unsorted &lt; n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; unsorted++)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{</a:t>
                      </a:r>
                    </a:p>
                    <a:p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let </a:t>
                      </a:r>
                      <a:r>
                        <a:rPr lang="en-US" sz="2400" kern="1200" dirty="0" err="1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nextItem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be first</a:t>
                      </a:r>
                      <a:r>
                        <a:rPr lang="en-US" sz="240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item in unsorted region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let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loc</a:t>
                      </a:r>
                      <a:r>
                        <a:rPr lang="en-US" sz="240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be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index of insertion in the sorted region,</a:t>
                      </a:r>
                    </a:p>
                    <a:p>
                      <a:endParaRPr lang="en-US" sz="24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find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the loc in</a:t>
                      </a:r>
                      <a:r>
                        <a:rPr lang="en-US" sz="240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sorted portion for </a:t>
                      </a:r>
                      <a:r>
                        <a:rPr lang="en-US" sz="2400" kern="1200" dirty="0" err="1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nextItem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shift, if necessary, to make room   </a:t>
                      </a: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}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Insertion </a:t>
            </a:r>
            <a:r>
              <a:rPr lang="en-US" altLang="zh-CN" sz="3200">
                <a:ea typeface="宋体" charset="-122"/>
              </a:rPr>
              <a:t>Sort</a:t>
            </a:r>
            <a:r>
              <a:rPr lang="en-US" altLang="zh-CN" sz="3200" b="0" i="1">
                <a:ea typeface="宋体" charset="-122"/>
              </a:rPr>
              <a:t>- Implementation </a:t>
            </a:r>
            <a:endParaRPr lang="en-US" altLang="zh-CN" sz="3200" b="0" i="1" dirty="0">
              <a:ea typeface="宋体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52072"/>
              </p:ext>
            </p:extLst>
          </p:nvPr>
        </p:nvGraphicFramePr>
        <p:xfrm>
          <a:off x="457200" y="8382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void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insertionSort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2400" b="0" kern="1200" err="1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ItemType</a:t>
                      </a: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array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[],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n)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nn-NO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for (int i = </a:t>
                      </a:r>
                      <a:r>
                        <a:rPr lang="nn-NO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nn-NO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; i &lt; n; i++)     </a:t>
                      </a:r>
                      <a:r>
                        <a:rPr lang="nn-NO" sz="20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nn-NO" sz="2000" kern="1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sorted: </a:t>
                      </a:r>
                      <a:r>
                        <a:rPr lang="nn-NO" sz="2000" kern="1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0..i-1</a:t>
                      </a:r>
                      <a:r>
                        <a:rPr lang="nn-NO" sz="2000" kern="12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nn-NO" sz="20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unsorted: </a:t>
                      </a:r>
                      <a:r>
                        <a:rPr lang="nn-NO" sz="20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i..n-1</a:t>
                      </a:r>
                    </a:p>
                    <a:p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SG" sz="2000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// 1. copy data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ItemType data = array[i];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000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// 2. shift larger data to the right</a:t>
                      </a:r>
                    </a:p>
                    <a:p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int last = i;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while ((last &gt; 0) &amp;&amp; (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array[last - 1] &gt; data</a:t>
                      </a:r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     array[last] = array[last - 1];</a:t>
                      </a:r>
                    </a:p>
                    <a:p>
                      <a:r>
                        <a:rPr lang="en-SG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     last--;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SG" sz="2000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// 3. insert data</a:t>
                      </a:r>
                    </a:p>
                    <a:p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array[last] = data;</a:t>
                      </a:r>
                    </a:p>
                    <a:p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6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Insertion Sort </a:t>
            </a:r>
            <a:r>
              <a:rPr lang="en-US" altLang="zh-CN" sz="3200" b="0" i="1" dirty="0">
                <a:ea typeface="宋体" charset="-122"/>
              </a:rPr>
              <a:t>– Efficiency Considerations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839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b="1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u="sng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96925" lvl="1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Worst case: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</a:t>
            </a:r>
            <a:r>
              <a:rPr lang="en-US" baseline="30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 </a:t>
            </a:r>
          </a:p>
          <a:p>
            <a:pPr marL="796925" lvl="1" indent="-334963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(a loop within a loop with no. of iterations depending on n)</a:t>
            </a:r>
          </a:p>
          <a:p>
            <a:pPr marL="796925" lvl="1" indent="-334963">
              <a:lnSpc>
                <a:spcPct val="90000"/>
              </a:lnSpc>
            </a:pPr>
            <a:r>
              <a:rPr lang="en-US" sz="1000" i="1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796925" lvl="1" indent="-334963">
              <a:lnSpc>
                <a:spcPct val="90000"/>
              </a:lnSpc>
            </a:pPr>
            <a:r>
              <a:rPr lang="en-US" sz="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796925" lvl="2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case: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</a:t>
            </a:r>
            <a:r>
              <a:rPr lang="en-US" baseline="30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 </a:t>
            </a:r>
          </a:p>
          <a:p>
            <a:pPr marL="461962" lvl="2">
              <a:lnSpc>
                <a:spcPct val="90000"/>
              </a:lnSpc>
            </a:pPr>
            <a:r>
              <a:rPr lang="en-US" sz="1000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61962" lvl="2">
              <a:lnSpc>
                <a:spcPct val="90000"/>
              </a:lnSpc>
            </a:pPr>
            <a:r>
              <a:rPr lang="en-US" sz="800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796925" lvl="2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case, when items are already sorted: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O(n) </a:t>
            </a:r>
          </a:p>
          <a:p>
            <a:pPr marL="796925" lvl="2">
              <a:lnSpc>
                <a:spcPct val="90000"/>
              </a:lnSpc>
            </a:pP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(array[loc-1 ] &gt; nextItem condition is always false)</a:t>
            </a:r>
          </a:p>
          <a:p>
            <a:pPr marL="796925" lvl="2">
              <a:lnSpc>
                <a:spcPct val="90000"/>
              </a:lnSpc>
            </a:pPr>
            <a:r>
              <a:rPr lang="en-US" sz="1000" i="1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796925" lvl="2">
              <a:lnSpc>
                <a:spcPct val="90000"/>
              </a:lnSpc>
            </a:pPr>
            <a:r>
              <a:rPr lang="en-US" sz="800" i="1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796925" lvl="2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Appropriate for small arrays due to its simplicity</a:t>
            </a:r>
          </a:p>
          <a:p>
            <a:pPr marL="461962" lvl="2">
              <a:lnSpc>
                <a:spcPct val="90000"/>
              </a:lnSpc>
            </a:pPr>
            <a:r>
              <a:rPr lang="en-US" sz="1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461962" lvl="2">
              <a:lnSpc>
                <a:spcPct val="90000"/>
              </a:lnSpc>
            </a:pPr>
            <a:r>
              <a:rPr lang="en-US" sz="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796925" lvl="2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Prohibitively inefficient for large arrays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8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Insertion Sort </a:t>
            </a:r>
            <a:r>
              <a:rPr lang="en-US" altLang="zh-CN" sz="3200" b="0" i="1" dirty="0">
                <a:ea typeface="宋体" charset="-122"/>
              </a:rPr>
              <a:t>– Efficiency Considerations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1AFF4-2F43-4752-93EE-A148FDC3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</a:p>
          <a:p>
            <a:pPr marL="796925" lvl="1" indent="-334963">
              <a:lnSpc>
                <a:spcPct val="90000"/>
              </a:lnSpc>
              <a:spcAft>
                <a:spcPts val="400"/>
              </a:spcAft>
              <a:buFont typeface="Wingdings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Good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when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unordered list is mostly sorted</a:t>
            </a:r>
          </a:p>
          <a:p>
            <a:pPr marL="796925" lvl="1" indent="-334963">
              <a:lnSpc>
                <a:spcPct val="90000"/>
              </a:lnSpc>
              <a:spcAft>
                <a:spcPts val="400"/>
              </a:spcAft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minimum time to verify if list is sorted</a:t>
            </a:r>
          </a:p>
          <a:p>
            <a:pPr marL="796925" lvl="1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with pointer-based implementation </a:t>
            </a:r>
          </a:p>
          <a:p>
            <a:pPr marL="461962"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(no movement of data)</a:t>
            </a:r>
          </a:p>
          <a:p>
            <a:pPr>
              <a:lnSpc>
                <a:spcPct val="90000"/>
              </a:lnSpc>
            </a:pPr>
            <a:endParaRPr lang="en-US" u="sng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Weaknesses</a:t>
            </a:r>
          </a:p>
          <a:p>
            <a:pPr marL="796925" lvl="1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new insertion requires movements/shifting for some inserted items in ordered portion</a:t>
            </a:r>
          </a:p>
          <a:p>
            <a:pPr marL="796925" lvl="1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each slot contains large record =&gt; movement is expensive</a:t>
            </a:r>
          </a:p>
          <a:p>
            <a:pPr marL="796925" lvl="1" indent="-33496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Array-based implementation is less suitable.</a:t>
            </a:r>
            <a:endParaRPr lang="en-US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796925" lvl="1" indent="-334963" algn="l">
              <a:lnSpc>
                <a:spcPct val="90000"/>
              </a:lnSpc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en-US" dirty="0"/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2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Introduction to Sorting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Selection Sort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Insertion Sort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Merge Sort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Quick Sort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Radix Sort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Comparison between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228170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4. </a:t>
            </a:r>
            <a:r>
              <a:rPr lang="en-US" altLang="zh-CN" sz="3200" dirty="0" err="1">
                <a:ea typeface="宋体" charset="-122"/>
              </a:rPr>
              <a:t>MergeSort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52049-B461-4183-9EF9-CFC861D2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800" u="sn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sorting algorithm</a:t>
            </a:r>
          </a:p>
          <a:p>
            <a:pPr algn="l">
              <a:lnSpc>
                <a:spcPct val="90000"/>
              </a:lnSpc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u="sng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n-US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55663" lvl="1" indent="-398463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 array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 2 halves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55663" lvl="1" indent="-398463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 each half</a:t>
            </a:r>
          </a:p>
          <a:p>
            <a:pPr marL="855663" lvl="1" indent="-398463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Merge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sorted halves into one sorted array</a:t>
            </a:r>
          </a:p>
          <a:p>
            <a:pPr marL="855663" lvl="1" indent="-398463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Divide-and-conquer</a:t>
            </a:r>
          </a:p>
          <a:p>
            <a:pPr lvl="1" algn="l"/>
            <a:endParaRPr lang="en-US" dirty="0"/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3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Merge Sort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66" y="939128"/>
            <a:ext cx="695325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31" y="944838"/>
            <a:ext cx="695325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53" y="944837"/>
            <a:ext cx="695325" cy="923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36" y="944837"/>
            <a:ext cx="695325" cy="9239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76" y="944837"/>
            <a:ext cx="695325" cy="9239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61" y="934367"/>
            <a:ext cx="695325" cy="9239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33" y="934368"/>
            <a:ext cx="695325" cy="9239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3" y="925900"/>
            <a:ext cx="695325" cy="9239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9" y="934367"/>
            <a:ext cx="695325" cy="9239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76" y="925899"/>
            <a:ext cx="6953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4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b="0" i="1">
                <a:ea typeface="宋体" charset="-122"/>
              </a:rPr>
              <a:t>– Example 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105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</a:rPr>
              <a:t>A </a:t>
            </a:r>
            <a:r>
              <a:rPr lang="en-US" dirty="0" err="1">
                <a:latin typeface="Arial" charset="0"/>
              </a:rPr>
              <a:t>mergesort</a:t>
            </a:r>
            <a:r>
              <a:rPr lang="en-US" dirty="0">
                <a:latin typeface="Arial" charset="0"/>
              </a:rPr>
              <a:t> with an auxiliary temporary array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772400" y="4876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</a:pPr>
            <a:r>
              <a:rPr lang="en-US" sz="1000" baseline="0" dirty="0">
                <a:solidFill>
                  <a:schemeClr val="tx2"/>
                </a:solidFill>
                <a:latin typeface="Times New Roman" pitchFamily="18" charset="0"/>
              </a:rPr>
              <a:t>Copyright © 2007 Pearson Education, Inc. Publishing as Pearson Addison-Wesley. Ver. 5.0.</a:t>
            </a:r>
          </a:p>
        </p:txBody>
      </p:sp>
      <p:pic>
        <p:nvPicPr>
          <p:cNvPr id="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914400"/>
            <a:ext cx="7402513" cy="4038600"/>
          </a:xfrm>
          <a:ln/>
        </p:spPr>
      </p:pic>
    </p:spTree>
    <p:extLst>
      <p:ext uri="{BB962C8B-B14F-4D97-AF65-F5344CB8AC3E}">
        <p14:creationId xmlns:p14="http://schemas.microsoft.com/office/powerpoint/2010/main" val="409793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b="0" i="1">
                <a:ea typeface="宋体" charset="-122"/>
              </a:rPr>
              <a:t>– Example 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5105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</a:rPr>
              <a:t>A </a:t>
            </a:r>
            <a:r>
              <a:rPr lang="en-US" dirty="0" err="1">
                <a:latin typeface="Arial" charset="0"/>
              </a:rPr>
              <a:t>mergesort</a:t>
            </a:r>
            <a:r>
              <a:rPr lang="en-US" dirty="0">
                <a:latin typeface="Arial" charset="0"/>
              </a:rPr>
              <a:t> of an array of six integers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772400" y="4876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</a:pPr>
            <a:r>
              <a:rPr lang="en-US" sz="1000" baseline="0" dirty="0">
                <a:solidFill>
                  <a:schemeClr val="tx2"/>
                </a:solidFill>
                <a:latin typeface="Times New Roman" pitchFamily="18" charset="0"/>
              </a:rPr>
              <a:t>Copyright © 2007 Pearson Education, Inc. Publishing as Pearson Addison-Wesley. Ver. 5.0.</a:t>
            </a:r>
          </a:p>
        </p:txBody>
      </p:sp>
      <p:pic>
        <p:nvPicPr>
          <p:cNvPr id="10" name="Content Placeholder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838200"/>
            <a:ext cx="7772400" cy="4010025"/>
          </a:xfrm>
          <a:ln/>
        </p:spPr>
      </p:pic>
      <p:sp>
        <p:nvSpPr>
          <p:cNvPr id="2" name="Rectangle 1"/>
          <p:cNvSpPr/>
          <p:nvPr/>
        </p:nvSpPr>
        <p:spPr bwMode="auto">
          <a:xfrm>
            <a:off x="3178005" y="3509962"/>
            <a:ext cx="2514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75195" y="3009900"/>
            <a:ext cx="2514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2462213"/>
            <a:ext cx="2514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90900" y="1905000"/>
            <a:ext cx="2514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3405" y="3577328"/>
            <a:ext cx="2514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4810" y="2999975"/>
            <a:ext cx="2514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2455777"/>
            <a:ext cx="2514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04850" y="1920778"/>
            <a:ext cx="25146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06934" y="1195769"/>
            <a:ext cx="4831865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20704" y="4298702"/>
            <a:ext cx="2879895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95398"/>
              </p:ext>
            </p:extLst>
          </p:nvPr>
        </p:nvGraphicFramePr>
        <p:xfrm>
          <a:off x="228600" y="838200"/>
          <a:ext cx="8763000" cy="5566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void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mergesort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[],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first,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last)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655">
                <a:tc>
                  <a:txBody>
                    <a:bodyPr/>
                    <a:lstStyle/>
                    <a:p>
                      <a:endParaRPr lang="en-US" sz="2400" kern="120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if (first &lt; last)    </a:t>
                      </a:r>
                      <a:r>
                        <a:rPr lang="en-US" sz="2400" kern="1200">
                          <a:solidFill>
                            <a:srgbClr val="008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more than 1 items</a:t>
                      </a: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{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find index of midpoint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sort left half array[first..mid]           </a:t>
                      </a:r>
                      <a:r>
                        <a:rPr lang="en-US" sz="2400" kern="1200">
                          <a:solidFill>
                            <a:srgbClr val="008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recursively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sort right half array[mid+1..last]    </a:t>
                      </a:r>
                      <a:r>
                        <a:rPr lang="en-US" sz="2400" kern="1200">
                          <a:solidFill>
                            <a:srgbClr val="008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recursively</a:t>
                      </a:r>
                      <a:endParaRPr lang="en-US" sz="2400" kern="120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</a:t>
                      </a:r>
                      <a:r>
                        <a:rPr lang="en-US" sz="2400" kern="1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merge the two halves</a:t>
                      </a: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}</a:t>
                      </a:r>
                      <a:endParaRPr lang="en-SG" sz="24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1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b="0" i="1" dirty="0">
                <a:ea typeface="宋体" charset="-122"/>
              </a:rPr>
              <a:t>- Implementation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73823"/>
              </p:ext>
            </p:extLst>
          </p:nvPr>
        </p:nvGraphicFramePr>
        <p:xfrm>
          <a:off x="228600" y="838200"/>
          <a:ext cx="8763000" cy="5566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void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mergesort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[],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first,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last)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655">
                <a:tc>
                  <a:txBody>
                    <a:bodyPr/>
                    <a:lstStyle/>
                    <a:p>
                      <a:endParaRPr lang="en-US" sz="2400" kern="120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if (first &lt; last) </a:t>
                      </a:r>
                      <a:r>
                        <a:rPr lang="en-US" sz="2400" kern="1200">
                          <a:solidFill>
                            <a:srgbClr val="008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more than 1 items</a:t>
                      </a:r>
                      <a:endParaRPr lang="en-US" sz="2400" kern="120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int mid = (first + last) / 2;         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index of midpoint</a:t>
                      </a:r>
                      <a:endParaRPr lang="en-US" sz="2400" kern="120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</a:t>
                      </a:r>
                      <a:r>
                        <a:rPr lang="en-US" sz="2400" kern="1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mergesort(array, first, mid);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sort left half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</a:t>
                      </a:r>
                      <a:r>
                        <a:rPr lang="en-US" sz="2400" kern="1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mergesort(array, mid+1, last);  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sort right half</a:t>
                      </a:r>
                      <a:endParaRPr lang="en-US" sz="2400" kern="120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merge(array, first, mid, last);     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merge the two halves</a:t>
                      </a: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}  </a:t>
                      </a:r>
                    </a:p>
                    <a:p>
                      <a:r>
                        <a:rPr lang="en-SG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SG" sz="24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27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b="0" i="1" dirty="0">
                <a:ea typeface="宋体" charset="-122"/>
              </a:rPr>
              <a:t>- Implementation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81198"/>
              </p:ext>
            </p:extLst>
          </p:nvPr>
        </p:nvGraphicFramePr>
        <p:xfrm>
          <a:off x="228600" y="838201"/>
          <a:ext cx="8763000" cy="463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5366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void merge(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[],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first,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mid,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last)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034">
                <a:tc>
                  <a:txBody>
                    <a:bodyPr/>
                    <a:lstStyle/>
                    <a:p>
                      <a:endParaRPr lang="en-US" sz="2400" kern="1200" baseline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ItemType tempArray[MAX_SIZE]; 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temporary array</a:t>
                      </a:r>
                      <a:endParaRPr lang="en-US" sz="2400" kern="120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2400" kern="1200">
                          <a:solidFill>
                            <a:srgbClr val="008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initialize the local indexes to indicate the subarrays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int first1 = first;      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beginning of first subarray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int last1  = mid;      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end of first subarray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int first2 = mid + 1;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beginning of second subarray</a:t>
                      </a: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int last2  = last;         </a:t>
                      </a:r>
                      <a:r>
                        <a:rPr lang="en-US" sz="2400" i="1" kern="1200">
                          <a:solidFill>
                            <a:srgbClr val="0099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// end of second subarray</a:t>
                      </a:r>
                    </a:p>
                    <a:p>
                      <a:endParaRPr lang="en-US" sz="2400" kern="120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5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b="0" i="1" dirty="0">
                <a:ea typeface="宋体" charset="-122"/>
              </a:rPr>
              <a:t>- Implementation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55315"/>
              </p:ext>
            </p:extLst>
          </p:nvPr>
        </p:nvGraphicFramePr>
        <p:xfrm>
          <a:off x="228600" y="838201"/>
          <a:ext cx="8763000" cy="561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void merge(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[],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first,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mid,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last)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842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2000" i="1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while both subarrays are not empty, copy the</a:t>
                      </a:r>
                    </a:p>
                    <a:p>
                      <a:r>
                        <a:rPr lang="en-US" sz="2000" i="1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// smaller item into the temporary array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int index = first1;    </a:t>
                      </a:r>
                      <a:r>
                        <a:rPr lang="en-US" sz="2000" i="1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next available location in</a:t>
                      </a:r>
                      <a:r>
                        <a:rPr lang="en-US" sz="2000" i="1" kern="1200" baseline="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i="1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tempArray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for (; (first1 &lt;= last1) &amp;&amp; (first2 &lt;= last2); index++)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{  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if (array[first1] &lt; array[first2])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{  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   tempArray[index] = array[first1];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   first1++;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}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else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{  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   tempArray[index] = array[first2];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   first2++;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}</a:t>
                      </a:r>
                    </a:p>
                    <a:p>
                      <a:r>
                        <a:rPr lang="en-US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}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4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b="0" i="1" dirty="0">
                <a:ea typeface="宋体" charset="-122"/>
              </a:rPr>
              <a:t>- Implementation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86069"/>
              </p:ext>
            </p:extLst>
          </p:nvPr>
        </p:nvGraphicFramePr>
        <p:xfrm>
          <a:off x="228600" y="838201"/>
          <a:ext cx="8763000" cy="519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void merge(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[],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first,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mid,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last)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39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200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2200" i="1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finish off the nonempty subarray</a:t>
                      </a:r>
                      <a:endParaRPr lang="en-US" sz="2200" i="1" kern="1200">
                        <a:solidFill>
                          <a:srgbClr val="FF6600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200" i="1" kern="1200">
                          <a:solidFill>
                            <a:srgbClr val="FF66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2200" i="1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finish off the first subarray, if necessary</a:t>
                      </a:r>
                    </a:p>
                    <a:p>
                      <a:r>
                        <a:rPr lang="en-US" sz="22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for (; first1 &lt;= last1; ++first1, index++)</a:t>
                      </a:r>
                    </a:p>
                    <a:p>
                      <a:r>
                        <a:rPr lang="en-US" sz="2200" kern="1200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tempArray[index] = array[first1];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2200" i="1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finish off the second subarray, if necessary</a:t>
                      </a:r>
                    </a:p>
                    <a:p>
                      <a:r>
                        <a:rPr lang="en-US" sz="22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for (; first2 &lt;= last2; ++first2, index++)</a:t>
                      </a:r>
                    </a:p>
                    <a:p>
                      <a:r>
                        <a:rPr lang="en-US" sz="2200" kern="1200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en-US" sz="22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tempArray[index] = array[first2];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</a:t>
                      </a:r>
                      <a:r>
                        <a:rPr lang="en-US" sz="2200" i="1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copy the result back into the original array</a:t>
                      </a:r>
                    </a:p>
                    <a:p>
                      <a:r>
                        <a:rPr lang="en-US" sz="22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for (index = first; index &lt;= last; index++)</a:t>
                      </a:r>
                    </a:p>
                    <a:p>
                      <a:r>
                        <a:rPr lang="en-US" sz="22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array[index] = tempArray[index];</a:t>
                      </a:r>
                    </a:p>
                    <a:p>
                      <a:r>
                        <a:rPr lang="en-US" sz="22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}</a:t>
                      </a:r>
                      <a:endParaRPr lang="en-US" sz="22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74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b="0" i="1" dirty="0">
                <a:ea typeface="宋体" charset="-122"/>
              </a:rPr>
              <a:t>– Efficiency Considerations </a:t>
            </a:r>
          </a:p>
        </p:txBody>
      </p:sp>
      <p:pic>
        <p:nvPicPr>
          <p:cNvPr id="6" name="Picture 5" descr="merge_sort_4_analysis_algorith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3276600"/>
            <a:ext cx="5336100" cy="251460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634D3C4-4ABF-4E4F-AB60-1C0F43F8A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838200"/>
            <a:ext cx="882147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u="sng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4488" indent="-344488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is independent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initial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of the array items</a:t>
            </a:r>
          </a:p>
          <a:p>
            <a:pPr marL="344488" lvl="1" indent="-344488" algn="l"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Worst case	   :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</a:t>
            </a:r>
            <a:r>
              <a:rPr lang="en-US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log</a:t>
            </a:r>
            <a:r>
              <a:rPr lang="en-US" baseline="-25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 baseline="-2500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  <a:p>
            <a:pPr marL="344488" lvl="1" indent="-344488" algn="l"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case: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(n</a:t>
            </a:r>
            <a:r>
              <a:rPr lang="en-US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log</a:t>
            </a:r>
            <a:r>
              <a:rPr lang="en-US" baseline="-25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 baseline="-2500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  <a:p>
            <a:pPr marL="355600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log</a:t>
            </a:r>
            <a:r>
              <a:rPr lang="en-US" baseline="-25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 baseline="-2500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  levels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recursive calls </a:t>
            </a:r>
          </a:p>
          <a:p>
            <a:pPr marL="355600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key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comparisons made at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each level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3138" lvl="1" indent="-344488" algn="l"/>
            <a:endParaRPr lang="en-US" i="1" dirty="0">
              <a:latin typeface="Arial" pitchFamily="34" charset="0"/>
              <a:cs typeface="Arial" pitchFamily="34" charset="0"/>
            </a:endParaRPr>
          </a:p>
          <a:p>
            <a:pPr marL="973138" lvl="1" indent="-344488" algn="l"/>
            <a:endParaRPr lang="en-US" i="1" dirty="0">
              <a:latin typeface="Arial" pitchFamily="34" charset="0"/>
              <a:cs typeface="Arial" pitchFamily="34" charset="0"/>
            </a:endParaRPr>
          </a:p>
          <a:p>
            <a:pPr marL="973138" indent="-344488" algn="l">
              <a:lnSpc>
                <a:spcPct val="90000"/>
              </a:lnSpc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en-US" dirty="0"/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>
                <a:latin typeface="Arial" charset="0"/>
                <a:ea typeface="宋体" charset="-122"/>
              </a:rPr>
              <a:t>1.	</a:t>
            </a:r>
            <a:r>
              <a:rPr lang="en-US" altLang="zh-CN" sz="2800" b="0">
                <a:ea typeface="宋体" charset="-122"/>
              </a:rPr>
              <a:t>Data Abstraction and Problem Solving with C++ 5</a:t>
            </a:r>
            <a:r>
              <a:rPr lang="en-US" altLang="zh-CN" sz="2800" b="0" baseline="30000">
                <a:ea typeface="宋体" charset="-122"/>
              </a:rPr>
              <a:t>th</a:t>
            </a:r>
            <a:r>
              <a:rPr lang="en-US" altLang="zh-CN" sz="2800" b="0"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>
                <a:latin typeface="Arial" charset="0"/>
                <a:ea typeface="宋体" charset="-122"/>
              </a:rPr>
              <a:t>	</a:t>
            </a:r>
            <a:r>
              <a:rPr lang="en-US" sz="2800">
                <a:sym typeface="Wingdings" charset="2"/>
              </a:rPr>
              <a:t> </a:t>
            </a:r>
            <a:r>
              <a:rPr lang="en-US" sz="2800">
                <a:solidFill>
                  <a:srgbClr val="0000FF"/>
                </a:solidFill>
                <a:sym typeface="Wingdings" charset="2"/>
              </a:rPr>
              <a:t></a:t>
            </a:r>
            <a:r>
              <a:rPr lang="en-US" sz="2800">
                <a:sym typeface="Wingdings" charset="2"/>
              </a:rPr>
              <a:t> </a:t>
            </a:r>
            <a:r>
              <a:rPr lang="en-US" sz="2800" b="0">
                <a:solidFill>
                  <a:srgbClr val="0000FF"/>
                </a:solidFill>
                <a:ea typeface="宋体" charset="-122"/>
                <a:sym typeface="Wingdings" charset="2"/>
              </a:rPr>
              <a:t>C</a:t>
            </a:r>
            <a:r>
              <a:rPr lang="en-US" altLang="zh-CN" sz="2800" b="0">
                <a:solidFill>
                  <a:srgbClr val="0000FF"/>
                </a:solidFill>
                <a:ea typeface="宋体" charset="-122"/>
              </a:rPr>
              <a:t>hapter 9 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>
                <a:solidFill>
                  <a:srgbClr val="0000FF"/>
                </a:solidFill>
                <a:ea typeface="宋体" charset="-122"/>
              </a:rPr>
              <a:t>		  (Sorting Algorithms &amp; Their Efficiency)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endParaRPr lang="en-US" altLang="zh-CN" sz="2800" b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49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MergeSort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b="0" i="1" dirty="0">
                <a:ea typeface="宋体" charset="-122"/>
              </a:rPr>
              <a:t>– Efficiency Considerations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E81BE-50BF-460B-860B-D2567F5F5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876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algn="l">
              <a:lnSpc>
                <a:spcPct val="150000"/>
              </a:lnSpc>
              <a:spcBef>
                <a:spcPts val="600"/>
              </a:spcBef>
            </a:pPr>
            <a:r>
              <a:rPr lang="en-US" b="1" u="sng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  <a:endParaRPr lang="en-US" b="1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5938" lvl="1" indent="-344488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extremely fast algorithm, good runtime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behaviour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5938" lvl="1" indent="-344488"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implements easily when using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pointer-based implementation</a:t>
            </a:r>
            <a:endParaRPr lang="en-US" u="sng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2" algn="l">
              <a:lnSpc>
                <a:spcPct val="200000"/>
              </a:lnSpc>
              <a:spcBef>
                <a:spcPts val="600"/>
              </a:spcBef>
            </a:pPr>
            <a:r>
              <a:rPr lang="en-US" b="1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Weaknesses</a:t>
            </a:r>
            <a:endParaRPr lang="en-US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5938" lvl="1" indent="-344488"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array implementation, need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auxillary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</a:t>
            </a:r>
          </a:p>
          <a:p>
            <a:pPr marL="171450" lvl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requires data movements again during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merging)</a:t>
            </a:r>
          </a:p>
          <a:p>
            <a:pPr marL="171450" lvl="1"/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 to implement for array implementation</a:t>
            </a:r>
          </a:p>
          <a:p>
            <a:pPr marL="973138" indent="-344488" algn="l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l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6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5. Quick Sort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Fastest general purpose in-memory sorting algorithm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average case</a:t>
            </a:r>
          </a:p>
          <a:p>
            <a:pPr algn="l">
              <a:lnSpc>
                <a:spcPct val="90000"/>
              </a:lnSpc>
            </a:pP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algn="l">
              <a:lnSpc>
                <a:spcPct val="200000"/>
              </a:lnSpc>
            </a:pPr>
            <a:r>
              <a:rPr lang="en-US" u="sng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 algn="l"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b="1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divide-and-conquer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</a:t>
            </a:r>
          </a:p>
          <a:p>
            <a:pPr algn="l"/>
            <a:r>
              <a:rPr lang="en-US" sz="1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0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algn="l"/>
            <a:r>
              <a:rPr lang="en-US" sz="1000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000" b="1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20725" lvl="1" indent="-365125">
              <a:buFont typeface="Wingdings" pitchFamily="2" charset="2"/>
              <a:buChar char="§"/>
            </a:pP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array into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partitions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the pivot</a:t>
            </a:r>
          </a:p>
          <a:p>
            <a:pPr marL="1076325" lvl="2" indent="-355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element as </a:t>
            </a:r>
            <a:r>
              <a:rPr lang="en-US" sz="2000" b="1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  </a:t>
            </a:r>
            <a:r>
              <a:rPr lang="en-US" sz="2000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(can be any element!)</a:t>
            </a:r>
            <a:endParaRPr lang="en-US" sz="200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76325" lvl="2" indent="-355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Elements </a:t>
            </a:r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each part are </a:t>
            </a:r>
            <a:r>
              <a:rPr lang="en-US" sz="2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rearranged such that</a:t>
            </a:r>
            <a:endParaRPr lang="en-US" sz="2000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31925" lvl="3" indent="-355600"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items &lt; pivot  on left </a:t>
            </a:r>
            <a:r>
              <a:rPr lang="en-US" sz="2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pivot      </a:t>
            </a:r>
            <a:r>
              <a:rPr lang="en-US" sz="200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(left partition)</a:t>
            </a:r>
            <a:endParaRPr lang="en-US" sz="2000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31925" lvl="3" indent="-355600">
              <a:buFont typeface="Wingdings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items &gt;= pivot on right </a:t>
            </a:r>
            <a:r>
              <a:rPr lang="en-US" sz="20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pivot  </a:t>
            </a:r>
            <a:r>
              <a:rPr lang="en-US" sz="200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(right partition)</a:t>
            </a:r>
            <a:endParaRPr lang="en-US" sz="2000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4125" lvl="3"/>
            <a:r>
              <a:rPr lang="en-US" sz="20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20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20725" lvl="1" indent="-365125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Recursively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 the left and right partitions</a:t>
            </a:r>
          </a:p>
          <a:p>
            <a:pPr marL="355600" lvl="1"/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(until the 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 </a:t>
            </a:r>
            <a:r>
              <a:rPr lang="en-US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 less than 2 elements)</a:t>
            </a:r>
            <a:endParaRPr lang="en-US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1175" lvl="1" indent="285750" algn="l"/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en-US" dirty="0"/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6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Quick Sort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96" y="1046710"/>
            <a:ext cx="695325" cy="923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59" y="1046709"/>
            <a:ext cx="695325" cy="92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36" y="1036313"/>
            <a:ext cx="695325" cy="923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19" y="1036314"/>
            <a:ext cx="695325" cy="9239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" y="1058088"/>
            <a:ext cx="695325" cy="9239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57" y="1073752"/>
            <a:ext cx="695325" cy="9239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434" y="1058086"/>
            <a:ext cx="695325" cy="9239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03" y="1058085"/>
            <a:ext cx="695325" cy="9239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1" y="1046708"/>
            <a:ext cx="695325" cy="9239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44" y="1046708"/>
            <a:ext cx="695325" cy="923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271" y="2073313"/>
            <a:ext cx="428625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84346" y="2082834"/>
            <a:ext cx="57150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5488" y="2073309"/>
            <a:ext cx="581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19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err="1">
                <a:ea typeface="宋体" charset="-122"/>
              </a:rPr>
              <a:t>QuickSort</a:t>
            </a:r>
            <a:r>
              <a:rPr lang="en-US" altLang="zh-CN" sz="3200" b="0" i="1">
                <a:ea typeface="宋体" charset="-122"/>
              </a:rPr>
              <a:t>- Algorithm</a:t>
            </a:r>
            <a:endParaRPr lang="en-US" altLang="zh-CN" sz="3200" b="0" i="1" dirty="0">
              <a:ea typeface="宋体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43B4EE-AFD4-424A-9849-09664E842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83659"/>
              </p:ext>
            </p:extLst>
          </p:nvPr>
        </p:nvGraphicFramePr>
        <p:xfrm>
          <a:off x="457200" y="990600"/>
          <a:ext cx="8382000" cy="4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800" b="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void </a:t>
                      </a:r>
                      <a:r>
                        <a:rPr lang="en-US" sz="28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quicksort</a:t>
                      </a:r>
                      <a:r>
                        <a:rPr lang="en-US" sz="28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8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[], </a:t>
                      </a:r>
                      <a:r>
                        <a:rPr lang="en-US" sz="28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left, </a:t>
                      </a:r>
                      <a:r>
                        <a:rPr lang="en-US" sz="28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right)</a:t>
                      </a:r>
                      <a:endParaRPr lang="en-US" sz="2800" b="0" u="none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if (first &lt; last) </a:t>
                      </a:r>
                      <a:r>
                        <a:rPr lang="en-US" sz="2400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more than 1 items</a:t>
                      </a:r>
                      <a:endParaRPr lang="en-US" sz="2400" kern="120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create the partition: S1, pivot, S2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</a:t>
                      </a:r>
                      <a:r>
                        <a:rPr lang="en-US" sz="24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sort partition S1    </a:t>
                      </a:r>
                      <a:r>
                        <a:rPr lang="en-US" sz="2400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recursively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sort partition S2    </a:t>
                      </a:r>
                      <a:r>
                        <a:rPr lang="en-US" sz="2400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recursively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62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Quick Sort </a:t>
            </a:r>
            <a:r>
              <a:rPr lang="en-US" altLang="zh-CN" sz="3200" b="0" i="1">
                <a:ea typeface="宋体" charset="-122"/>
              </a:rPr>
              <a:t>– Example 1 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914400"/>
            <a:ext cx="8020050" cy="525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457200" y="5410200"/>
            <a:ext cx="7848600" cy="762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7700" y="4533900"/>
            <a:ext cx="7848600" cy="762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4396" y="3535136"/>
            <a:ext cx="7848600" cy="762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4396" y="2654754"/>
            <a:ext cx="7848600" cy="762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BEDAF-7A3E-422B-93FB-95DE3EFDC5B3}"/>
              </a:ext>
            </a:extLst>
          </p:cNvPr>
          <p:cNvSpPr txBox="1"/>
          <p:nvPr/>
        </p:nvSpPr>
        <p:spPr>
          <a:xfrm>
            <a:off x="6553200" y="91167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 is middle element</a:t>
            </a:r>
            <a:endParaRPr lang="en-US" sz="1600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6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Quick </a:t>
            </a:r>
            <a:r>
              <a:rPr lang="en-US" altLang="zh-CN" sz="3200">
                <a:ea typeface="宋体" charset="-122"/>
              </a:rPr>
              <a:t>Sort </a:t>
            </a:r>
            <a:r>
              <a:rPr lang="en-US" altLang="zh-CN" sz="3200" b="0" i="1">
                <a:ea typeface="宋体" charset="-122"/>
              </a:rPr>
              <a:t>– Example 1 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000125"/>
            <a:ext cx="7658100" cy="4857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742950" y="2057400"/>
            <a:ext cx="7848600" cy="1219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000" y="3402466"/>
            <a:ext cx="8210550" cy="1017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733925"/>
            <a:ext cx="7848600" cy="11239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Quick </a:t>
            </a:r>
            <a:r>
              <a:rPr lang="en-US" altLang="zh-CN" sz="3200">
                <a:ea typeface="宋体" charset="-122"/>
              </a:rPr>
              <a:t>Sort </a:t>
            </a:r>
            <a:r>
              <a:rPr lang="en-US" altLang="zh-CN" sz="3200" b="0" i="1">
                <a:ea typeface="宋体" charset="-122"/>
              </a:rPr>
              <a:t>– Example 1 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1601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SG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</a:t>
            </a:r>
          </a:p>
          <a:p>
            <a:pPr marL="457200" lvl="0" indent="-457200">
              <a:buAutoNum type="arabicPeriod"/>
            </a:pPr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buAutoNum type="arabicPeriod"/>
            </a:pPr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buAutoNum type="arabicPeriod"/>
            </a:pPr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buAutoNum type="arabicPeriod" startAt="2"/>
            </a:pPr>
            <a:r>
              <a:rPr lang="en-SG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 quicksort to sort :</a:t>
            </a:r>
          </a:p>
          <a:p>
            <a:pPr marL="803275" lvl="1" indent="-346075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S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 partition   </a:t>
            </a:r>
            <a:r>
              <a:rPr lang="en-SG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recursively</a:t>
            </a:r>
          </a:p>
          <a:p>
            <a:pPr marL="803275" lvl="1" indent="-346075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right partition </a:t>
            </a:r>
            <a:r>
              <a:rPr lang="en-SG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recursively</a:t>
            </a:r>
          </a:p>
          <a:p>
            <a:pPr marL="457200" lvl="0" indent="-457200">
              <a:buAutoNum type="arabicPeriod"/>
            </a:pPr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52600"/>
            <a:ext cx="6096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89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Quick </a:t>
            </a:r>
            <a:r>
              <a:rPr lang="en-US" altLang="zh-CN" sz="3200">
                <a:ea typeface="宋体" charset="-122"/>
              </a:rPr>
              <a:t>Sort </a:t>
            </a:r>
            <a:r>
              <a:rPr lang="en-US" altLang="zh-CN" sz="3200" b="0" i="1">
                <a:ea typeface="宋体" charset="-122"/>
              </a:rPr>
              <a:t>– Example 2 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5" name="Picture 4" descr="fig09_19">
            <a:extLst>
              <a:ext uri="{FF2B5EF4-FFF2-40B4-BE49-F238E27FC236}">
                <a16:creationId xmlns:a16="http://schemas.microsoft.com/office/drawing/2014/main" id="{ACDA9D50-14DB-4C70-8ACF-BCF813D1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286" y="944239"/>
            <a:ext cx="6629400" cy="428148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6CB4AB-C740-4008-BA11-4D977E11E946}"/>
              </a:ext>
            </a:extLst>
          </p:cNvPr>
          <p:cNvSpPr txBox="1"/>
          <p:nvPr/>
        </p:nvSpPr>
        <p:spPr>
          <a:xfrm>
            <a:off x="990600" y="5484167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worst-case partitioning with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QuickSort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986D6-0142-4F56-9AA4-A2D598CB70EA}"/>
              </a:ext>
            </a:extLst>
          </p:cNvPr>
          <p:cNvSpPr txBox="1"/>
          <p:nvPr/>
        </p:nvSpPr>
        <p:spPr>
          <a:xfrm>
            <a:off x="5116286" y="96377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 is first element</a:t>
            </a:r>
            <a:endParaRPr lang="en-US" sz="1800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4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QuickSort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62987"/>
              </p:ext>
            </p:extLst>
          </p:nvPr>
        </p:nvGraphicFramePr>
        <p:xfrm>
          <a:off x="457200" y="990600"/>
          <a:ext cx="8382000" cy="4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800" b="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void </a:t>
                      </a:r>
                      <a:r>
                        <a:rPr lang="en-US" sz="28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quicksort</a:t>
                      </a:r>
                      <a:r>
                        <a:rPr lang="en-US" sz="28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8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[], </a:t>
                      </a:r>
                      <a:r>
                        <a:rPr lang="en-US" sz="28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left, </a:t>
                      </a:r>
                      <a:r>
                        <a:rPr lang="en-US" sz="28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right)</a:t>
                      </a:r>
                      <a:endParaRPr lang="en-US" sz="2800" b="0" u="none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SG" sz="24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if (left &lt; right)  </a:t>
                      </a:r>
                      <a:r>
                        <a:rPr lang="en-SG" sz="2400" kern="1200">
                          <a:solidFill>
                            <a:srgbClr val="0099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stop when there are less than 2 elements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SG" sz="24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SG" sz="24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SG" sz="24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 pivotIdx = partition(array, left, right);	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SG" sz="24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SG" sz="2400" kern="12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quicksort(array, left, pivotIdx-1);     </a:t>
                      </a:r>
                      <a:r>
                        <a:rPr lang="en-SG" sz="2400" kern="1200">
                          <a:solidFill>
                            <a:srgbClr val="0099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sort left partition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SG" sz="24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SG" sz="2400" kern="12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quicksort(array, pivotIdx+1, right); </a:t>
                      </a:r>
                      <a:r>
                        <a:rPr lang="en-SG" sz="2400" kern="1200">
                          <a:solidFill>
                            <a:srgbClr val="0099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sort right partition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SG" sz="24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SG" sz="20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813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QuickSort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56525"/>
              </p:ext>
            </p:extLst>
          </p:nvPr>
        </p:nvGraphicFramePr>
        <p:xfrm>
          <a:off x="381000" y="838200"/>
          <a:ext cx="8382000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 partition(ItemType array</a:t>
                      </a:r>
                      <a:r>
                        <a:rPr lang="en-US" sz="2400" b="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[], </a:t>
                      </a:r>
                      <a:r>
                        <a:rPr lang="en-US" sz="24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4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left, </a:t>
                      </a:r>
                      <a:r>
                        <a:rPr lang="en-US" sz="2400" b="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400" b="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right)</a:t>
                      </a:r>
                      <a:endParaRPr lang="en-US" sz="2400" b="0" u="none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SG" sz="1800" kern="1200">
                          <a:solidFill>
                            <a:schemeClr val="dk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SG" sz="1800" kern="1200" baseline="0">
                          <a:solidFill>
                            <a:schemeClr val="dk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 pivot = array[(left+right) / 2];	</a:t>
                      </a:r>
                      <a:r>
                        <a:rPr lang="en-SG" sz="1800" kern="1200">
                          <a:solidFill>
                            <a:srgbClr val="0099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can</a:t>
                      </a:r>
                      <a:r>
                        <a:rPr lang="en-SG" sz="1800" kern="1200" baseline="0">
                          <a:solidFill>
                            <a:srgbClr val="0099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be any element!</a:t>
                      </a:r>
                      <a:endParaRPr lang="en-SG" sz="1800" kern="1200">
                        <a:solidFill>
                          <a:srgbClr val="009900"/>
                        </a:solidFill>
                        <a:effectLst/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while (left &lt; right)                            </a:t>
                      </a:r>
                      <a:r>
                        <a:rPr lang="en-SG" sz="1800" kern="1200">
                          <a:solidFill>
                            <a:srgbClr val="0099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stop when there are less than 2 elements</a:t>
                      </a: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{</a:t>
                      </a:r>
                    </a:p>
                    <a:p>
                      <a:r>
                        <a:rPr lang="en-SG" sz="18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while (array[left] &lt; pivot)          </a:t>
                      </a:r>
                      <a:r>
                        <a:rPr lang="en-SG" sz="1800" kern="1200">
                          <a:solidFill>
                            <a:srgbClr val="0080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move left index</a:t>
                      </a: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	left++;</a:t>
                      </a:r>
                    </a:p>
                    <a:p>
                      <a:r>
                        <a:rPr lang="en-SG" sz="18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while (array[right] &gt; pivot)       </a:t>
                      </a:r>
                      <a:r>
                        <a:rPr lang="en-SG" sz="1800" kern="1200">
                          <a:solidFill>
                            <a:srgbClr val="0080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move right index</a:t>
                      </a:r>
                    </a:p>
                    <a:p>
                      <a:r>
                        <a:rPr lang="en-SG" sz="18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     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right--;</a:t>
                      </a:r>
                    </a:p>
                    <a:p>
                      <a:r>
                        <a:rPr lang="en-SG" sz="18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if (left &lt; right)  </a:t>
                      </a:r>
                      <a:r>
                        <a:rPr lang="en-SG" sz="1800" kern="1200">
                          <a:solidFill>
                            <a:srgbClr val="0099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swap the elements</a:t>
                      </a:r>
                    </a:p>
                    <a:p>
                      <a:r>
                        <a:rPr lang="en-SG" sz="18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{</a:t>
                      </a: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	ItemType temp = array[left];</a:t>
                      </a: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	array[left] = array[right];</a:t>
                      </a: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	array[right] = temp;</a:t>
                      </a:r>
                    </a:p>
                    <a:p>
                      <a:r>
                        <a:rPr lang="en-SG" sz="1800" kern="1200" baseline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  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}</a:t>
                      </a:r>
                    </a:p>
                    <a:p>
                      <a:r>
                        <a:rPr lang="en-SG" sz="1800" kern="12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return left;	</a:t>
                      </a:r>
                      <a:r>
                        <a:rPr lang="en-SG" sz="1800" kern="1200">
                          <a:solidFill>
                            <a:srgbClr val="009900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return the pivot index</a:t>
                      </a:r>
                      <a:r>
                        <a:rPr lang="en-SG" sz="2000" kern="1200">
                          <a:solidFill>
                            <a:srgbClr val="0099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 </a:t>
                      </a:r>
                      <a:endParaRPr lang="en-SG" sz="2000" kern="1200" dirty="0">
                        <a:solidFill>
                          <a:srgbClr val="0099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3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Sorting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Sorting</a:t>
            </a:r>
            <a:r>
              <a:rPr lang="en-US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process that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organizes</a:t>
            </a:r>
            <a:r>
              <a:rPr lang="en-US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collection of data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 either ascending or descending order.</a:t>
            </a:r>
          </a:p>
          <a:p>
            <a:pPr marL="0" lvl="1">
              <a:spcBef>
                <a:spcPts val="600"/>
              </a:spcBef>
            </a:pP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 Key</a:t>
            </a:r>
            <a:r>
              <a:rPr lang="en-US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part of the data item that we would consider during sorting.</a:t>
            </a:r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31825" indent="-617538"/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 sorting VIP customers based on amount spent</a:t>
            </a:r>
          </a:p>
          <a:p>
            <a:pPr marL="631825" indent="-617538"/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sorting hotel room bookings based on prices</a:t>
            </a:r>
          </a:p>
          <a:p>
            <a:pPr marL="631825" indent="-617538"/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sorting popular videos based on number of views</a:t>
            </a:r>
          </a:p>
          <a:p>
            <a:pPr marL="631825" indent="-617538"/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sorting popular movies based on sales</a:t>
            </a:r>
          </a:p>
          <a:p>
            <a:pPr marL="631825" indent="-617538"/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sorting students based on GPA</a:t>
            </a:r>
          </a:p>
          <a:p>
            <a:pPr marL="631825" indent="-617538"/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sorting books of different heights, </a:t>
            </a:r>
          </a:p>
          <a:p>
            <a:pPr marL="631825" indent="-617538"/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sorting records based on record number </a:t>
            </a:r>
          </a:p>
          <a:p>
            <a:pPr marL="631825" indent="-617538"/>
            <a:r>
              <a:rPr lang="en-US" i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sorting sales performance records according sales amount</a:t>
            </a:r>
            <a:endParaRPr lang="en-SG">
              <a:solidFill>
                <a:srgbClr val="0099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94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QuickSort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b="0" i="1" dirty="0">
                <a:ea typeface="宋体" charset="-122"/>
              </a:rPr>
              <a:t>– Efficiency Considerations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5C5E6-5267-44E9-8056-1D9249C7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en-US" b="1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u="sng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7713" lvl="1" indent="-34290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case: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US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log</a:t>
            </a:r>
            <a:r>
              <a:rPr lang="en-US" baseline="-25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747713" lvl="1" indent="-290513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log</a:t>
            </a:r>
            <a:r>
              <a:rPr lang="en-US" baseline="-25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n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levels of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recursive calls</a:t>
            </a:r>
          </a:p>
          <a:p>
            <a:pPr marL="747713" lvl="1" indent="-290513">
              <a:lnSpc>
                <a:spcPct val="90000"/>
              </a:lnSpc>
            </a:pP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key comparisons made at each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level)</a:t>
            </a:r>
          </a:p>
          <a:p>
            <a:pPr marL="747713" lvl="1" indent="-290513" algn="l">
              <a:lnSpc>
                <a:spcPct val="90000"/>
              </a:lnSpc>
            </a:pP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7713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case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</a:t>
            </a:r>
            <a:r>
              <a:rPr lang="en-US">
                <a:solidFill>
                  <a:srgbClr val="FF0000"/>
                </a:solidFill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log</a:t>
            </a:r>
            <a:r>
              <a:rPr lang="en-US" baseline="-25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>
                <a:solidFill>
                  <a:srgbClr val="FF0000"/>
                </a:solidFill>
                <a:cs typeface="Segoe UI" panose="020B0502040204020203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n)</a:t>
            </a:r>
          </a:p>
          <a:p>
            <a:pPr marL="747713" lvl="1">
              <a:lnSpc>
                <a:spcPct val="9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when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always splits array into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equal halves</a:t>
            </a:r>
            <a:endParaRPr lang="en-US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7713" lvl="1" algn="l">
              <a:lnSpc>
                <a:spcPct val="90000"/>
              </a:lnSpc>
            </a:pP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7713" lvl="1" indent="-290513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Worst case: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  <a:p>
            <a:pPr marL="1147763" lvl="1" indent="-690563">
              <a:lnSpc>
                <a:spcPct val="9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   -&gt;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When at each recursive call, the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smallest or biggest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</a:t>
            </a:r>
            <a:r>
              <a:rPr lang="en-US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chosen as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l"/>
            <a:endParaRPr lang="en-US" dirty="0"/>
          </a:p>
          <a:p>
            <a:pPr algn="l"/>
            <a:r>
              <a:rPr lang="en-US">
                <a:solidFill>
                  <a:schemeClr val="tx2"/>
                </a:solidFill>
              </a:rPr>
              <a:t> 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09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QuickSort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zh-CN" sz="3200" b="0" i="1" dirty="0">
                <a:ea typeface="宋体" charset="-122"/>
              </a:rPr>
              <a:t>– Efficiency Considerations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2EE0-DC39-4764-A52D-C3B29B640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</a:p>
          <a:p>
            <a:pPr marL="796925" lvl="1" indent="-334963" algn="l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 on average</a:t>
            </a:r>
          </a:p>
          <a:p>
            <a:pPr marL="796925" lvl="1" indent="-334963" algn="l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merging required</a:t>
            </a:r>
          </a:p>
          <a:p>
            <a:pPr marL="796925" lvl="1" indent="-334963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case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pivot always splits data into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equal halves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90000"/>
              </a:lnSpc>
            </a:pPr>
            <a:endParaRPr lang="en-US" u="sng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Weaknesses</a:t>
            </a:r>
            <a:endParaRPr lang="en-US" b="1" u="sng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96925" lvl="1" indent="-334963" algn="l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 need to be chosen carefully</a:t>
            </a:r>
          </a:p>
          <a:p>
            <a:pPr marL="796925" lvl="1" indent="-334963" algn="l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Quicksort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performs badly when the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 is already sorted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 is largest or smallest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</a:t>
            </a:r>
          </a:p>
          <a:p>
            <a:pPr marL="796925" lvl="1" indent="-334963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Performs badly when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is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</a:p>
          <a:p>
            <a:pPr marL="461962" lvl="1" algn="l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due to overhead in recursive calls)</a:t>
            </a:r>
          </a:p>
          <a:p>
            <a:pPr marL="796925" lvl="1" indent="-334963" algn="l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796925" lvl="1" indent="-334963" algn="l">
              <a:lnSpc>
                <a:spcPct val="90000"/>
              </a:lnSpc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endParaRPr lang="en-US" dirty="0"/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6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Radix Sort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u="sng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</a:p>
          <a:p>
            <a:pPr marL="358775" lvl="1" indent="-358775">
              <a:spcAft>
                <a:spcPts val="1200"/>
              </a:spcAft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Treats each data element as a character 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</a:p>
          <a:p>
            <a:pPr marL="358775" lvl="1" indent="-358775"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Repeatedly organizes the data into groups according to the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baseline="30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character/digit 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each element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99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Radix Sort </a:t>
            </a:r>
            <a:r>
              <a:rPr lang="en-US" altLang="zh-CN" sz="3200" b="0" i="1">
                <a:ea typeface="宋体" charset="-122"/>
              </a:rPr>
              <a:t>– Example 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7F2561-6D49-4BB1-9A3B-10E8895B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53" y="1521484"/>
            <a:ext cx="9476017" cy="8157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83FA28-C2B6-4F07-A758-33FFB89E8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629" y="2069545"/>
            <a:ext cx="9557660" cy="750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07778D-B463-460B-BEC9-5A64BD1B7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5676" y="2572454"/>
            <a:ext cx="9429754" cy="8152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2C5AE0-61F9-4DD2-9E8A-EBEB10095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9424" y="3149307"/>
            <a:ext cx="9556300" cy="7402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56381A-F2F9-44A1-BF09-4D0FE80BC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5485" y="3692301"/>
            <a:ext cx="9634542" cy="8152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C50617-EEFE-4E2E-80D1-4F0F40408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47653" y="4259970"/>
            <a:ext cx="9557660" cy="774306"/>
          </a:xfrm>
          <a:prstGeom prst="rect">
            <a:avLst/>
          </a:prstGeom>
        </p:spPr>
      </p:pic>
      <p:pic>
        <p:nvPicPr>
          <p:cNvPr id="9216" name="Picture 9215">
            <a:extLst>
              <a:ext uri="{FF2B5EF4-FFF2-40B4-BE49-F238E27FC236}">
                <a16:creationId xmlns:a16="http://schemas.microsoft.com/office/drawing/2014/main" id="{0B6BC8CB-9502-42E3-ADE9-C6763BFFE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6293" y="4785421"/>
            <a:ext cx="9554940" cy="774306"/>
          </a:xfrm>
          <a:prstGeom prst="rect">
            <a:avLst/>
          </a:prstGeom>
        </p:spPr>
      </p:pic>
      <p:pic>
        <p:nvPicPr>
          <p:cNvPr id="9217" name="Picture 9216">
            <a:extLst>
              <a:ext uri="{FF2B5EF4-FFF2-40B4-BE49-F238E27FC236}">
                <a16:creationId xmlns:a16="http://schemas.microsoft.com/office/drawing/2014/main" id="{3D4F67EE-FBBB-4191-B9DF-3ADAD88B92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34727" y="5344950"/>
            <a:ext cx="9531807" cy="774306"/>
          </a:xfrm>
          <a:prstGeom prst="rect">
            <a:avLst/>
          </a:prstGeom>
        </p:spPr>
      </p:pic>
      <p:pic>
        <p:nvPicPr>
          <p:cNvPr id="9218" name="Picture 9217">
            <a:extLst>
              <a:ext uri="{FF2B5EF4-FFF2-40B4-BE49-F238E27FC236}">
                <a16:creationId xmlns:a16="http://schemas.microsoft.com/office/drawing/2014/main" id="{1D4695BC-FD3F-4218-A4A3-A6494E71D2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24522" y="1004788"/>
            <a:ext cx="9439278" cy="7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Radix Sort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17815"/>
              </p:ext>
            </p:extLst>
          </p:nvPr>
        </p:nvGraphicFramePr>
        <p:xfrm>
          <a:off x="228600" y="838200"/>
          <a:ext cx="8763000" cy="550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0" kern="120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ItemType</a:t>
                      </a: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array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[],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digit)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655"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for(j = digit down to 1)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initialize 10 groups to empty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initialize a counter for each group to 0</a:t>
                      </a:r>
                    </a:p>
                    <a:p>
                      <a:endParaRPr lang="en-US" sz="2000" kern="1200" baseline="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for (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= 0 through n-1)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      k = 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jth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digit </a:t>
                      </a:r>
                      <a:r>
                        <a:rPr lang="en-US" sz="2000" kern="1200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of array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2000" kern="1200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place array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] at the end of group k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      increase 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kth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counter by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200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 }</a:t>
                      </a:r>
                      <a:endParaRPr lang="en-US" sz="2000" kern="1200" baseline="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 replace the items in </a:t>
                      </a:r>
                      <a:r>
                        <a:rPr lang="en-US" sz="2000" kern="1200" baseline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theArray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with all the items in group 0, 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      followed by group 1 and so on.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}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99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Radix Sort </a:t>
            </a:r>
            <a:r>
              <a:rPr lang="en-US" altLang="zh-CN" sz="3200" b="0" i="1" dirty="0">
                <a:ea typeface="宋体" charset="-122"/>
              </a:rPr>
              <a:t>– Efficiency Considerations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76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b="1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>
              <a:lnSpc>
                <a:spcPct val="90000"/>
              </a:lnSpc>
            </a:pPr>
            <a:r>
              <a:rPr lang="en-US" u="sng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90513" indent="-29051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Distributing the elements according to value of digit :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O(n)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0513">
              <a:lnSpc>
                <a:spcPct val="90000"/>
              </a:lnSpc>
            </a:pP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 is the number of iterations)</a:t>
            </a:r>
          </a:p>
          <a:p>
            <a:pPr marL="290513">
              <a:lnSpc>
                <a:spcPct val="90000"/>
              </a:lnSpc>
            </a:pPr>
            <a:endParaRPr lang="en-US" i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0513" indent="-29051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Combining the elements at the last step :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O(n)</a:t>
            </a:r>
          </a:p>
          <a:p>
            <a:pPr marL="290513" indent="-290513">
              <a:lnSpc>
                <a:spcPct val="90000"/>
              </a:lnSpc>
              <a:buFont typeface="Wingdings" pitchFamily="2" charset="2"/>
              <a:buChar char="§"/>
            </a:pPr>
            <a:endParaRPr lang="en-US" i="1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0513" indent="-29051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Involves distributing and combining for no of times equal to no of digits </a:t>
            </a:r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(which is a constant, not dependent on n)</a:t>
            </a:r>
          </a:p>
          <a:p>
            <a:pPr marL="290513" indent="-290513">
              <a:lnSpc>
                <a:spcPct val="90000"/>
              </a:lnSpc>
            </a:pPr>
            <a:endParaRPr lang="en-US" i="1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7713" lvl="1" indent="-290513">
              <a:lnSpc>
                <a:spcPct val="90000"/>
              </a:lnSpc>
            </a:pP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Overall complexity is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O(n)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lvl="1"/>
            <a:endParaRPr lang="en-US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is treated as string and must have the same length</a:t>
            </a:r>
          </a:p>
          <a:p>
            <a:pPr algn="l"/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(restrictive, not universal)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24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Comparison of Sorting Algorithms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5611397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Approximate growth rates of time required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520EDB-D3A9-4487-B697-4B8AB3AA0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79175"/>
              </p:ext>
            </p:extLst>
          </p:nvPr>
        </p:nvGraphicFramePr>
        <p:xfrm>
          <a:off x="381000" y="1066800"/>
          <a:ext cx="8381999" cy="3962397"/>
        </p:xfrm>
        <a:graphic>
          <a:graphicData uri="http://schemas.openxmlformats.org/drawingml/2006/table">
            <a:tbl>
              <a:tblPr firstRow="1" firstCol="1" bandRow="1"/>
              <a:tblGrid>
                <a:gridCol w="2469031">
                  <a:extLst>
                    <a:ext uri="{9D8B030D-6E8A-4147-A177-3AD203B41FA5}">
                      <a16:colId xmlns:a16="http://schemas.microsoft.com/office/drawing/2014/main" val="3312486022"/>
                    </a:ext>
                  </a:extLst>
                </a:gridCol>
                <a:gridCol w="3426411">
                  <a:extLst>
                    <a:ext uri="{9D8B030D-6E8A-4147-A177-3AD203B41FA5}">
                      <a16:colId xmlns:a16="http://schemas.microsoft.com/office/drawing/2014/main" val="2321893626"/>
                    </a:ext>
                  </a:extLst>
                </a:gridCol>
                <a:gridCol w="2486557">
                  <a:extLst>
                    <a:ext uri="{9D8B030D-6E8A-4147-A177-3AD203B41FA5}">
                      <a16:colId xmlns:a16="http://schemas.microsoft.com/office/drawing/2014/main" val="4102816059"/>
                    </a:ext>
                  </a:extLst>
                </a:gridCol>
              </a:tblGrid>
              <a:tr h="479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SG" sz="2000" b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 b="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Worse Case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Case</a:t>
                      </a:r>
                      <a:endParaRPr lang="en-SG" sz="2000" b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88293"/>
                  </a:ext>
                </a:extLst>
              </a:tr>
              <a:tr h="539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Selection Sort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SG" sz="2000" baseline="30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SG" sz="2000" baseline="30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71192"/>
                  </a:ext>
                </a:extLst>
              </a:tr>
              <a:tr h="588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Insertion Sort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SG" sz="2000" baseline="30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 dirty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SG" sz="2000" baseline="30000" dirty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 dirty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sz="20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204993"/>
                  </a:ext>
                </a:extLst>
              </a:tr>
              <a:tr h="588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Merge Sort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 log</a:t>
                      </a:r>
                      <a:r>
                        <a:rPr lang="en-SG" sz="2000" baseline="-25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 log</a:t>
                      </a:r>
                      <a:r>
                        <a:rPr lang="en-SG" sz="2000" baseline="-25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112537"/>
                  </a:ext>
                </a:extLst>
              </a:tr>
              <a:tr h="588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Quick Sort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 n</a:t>
                      </a:r>
                      <a:r>
                        <a:rPr lang="en-SG" sz="2000" baseline="30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 log</a:t>
                      </a:r>
                      <a:r>
                        <a:rPr lang="en-SG" sz="2000" baseline="-25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55740"/>
                  </a:ext>
                </a:extLst>
              </a:tr>
              <a:tr h="588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Radix Sort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874691"/>
                  </a:ext>
                </a:extLst>
              </a:tr>
              <a:tr h="588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Tree Sort</a:t>
                      </a:r>
                      <a:endParaRPr lang="en-SG" sz="20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 dirty="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SG" sz="2000" baseline="30000" dirty="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 dirty="0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780790" algn="l"/>
                        </a:tabLst>
                      </a:pPr>
                      <a:r>
                        <a:rPr lang="en-SG" sz="2000" dirty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 log</a:t>
                      </a:r>
                      <a:r>
                        <a:rPr lang="en-SG" sz="2000" baseline="-25000" dirty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2000" dirty="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n)</a:t>
                      </a:r>
                      <a:endParaRPr lang="en-SG" sz="20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96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32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39624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Introduction to Sorting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Selection Sort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Insertion Sort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Merge Sort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Quick Sort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Radix Sort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Comparison between Sorting algorithms</a:t>
            </a:r>
          </a:p>
          <a:p>
            <a:pPr marL="0" indent="0">
              <a:buClr>
                <a:srgbClr val="0000FF"/>
              </a:buClr>
              <a:buSzTx/>
              <a:buNone/>
            </a:pPr>
            <a:endParaRPr lang="en-US" sz="2800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2. Selection Sort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90500" y="914400"/>
            <a:ext cx="876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b="1" u="sng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</a:p>
          <a:p>
            <a:pPr>
              <a:lnSpc>
                <a:spcPct val="90000"/>
              </a:lnSpc>
            </a:pPr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290513" indent="-290513">
              <a:lnSpc>
                <a:spcPct val="90000"/>
              </a:lnSpc>
              <a:buFont typeface="Wingdings" pitchFamily="2" charset="2"/>
              <a:buChar char="§"/>
            </a:pP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the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largest item</a:t>
            </a:r>
            <a:r>
              <a:rPr lang="en-US" i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put in its correct place by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swapping</a:t>
            </a:r>
          </a:p>
          <a:p>
            <a:pPr>
              <a:lnSpc>
                <a:spcPct val="90000"/>
              </a:lnSpc>
            </a:pPr>
            <a:r>
              <a:rPr lang="en-US" sz="800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800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90513" indent="-29051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the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largest item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put in its correct place, and so on until array is sorted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290513" indent="-290513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put an element in its correct place, it </a:t>
            </a:r>
            <a:r>
              <a:rPr lang="en-US" i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swaps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position with that element in that location.</a:t>
            </a:r>
          </a:p>
          <a:p>
            <a:pPr marL="290513" indent="-290513">
              <a:lnSpc>
                <a:spcPct val="90000"/>
              </a:lnSpc>
            </a:pPr>
            <a:endParaRPr lang="en-US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42925" lvl="2" indent="-542925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	the array will have a </a:t>
            </a:r>
            <a:r>
              <a:rPr lang="en-US" u="sng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sorted section</a:t>
            </a:r>
            <a:r>
              <a:rPr lang="en-US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grows from end of array and rest of array remain unsorted.</a:t>
            </a:r>
          </a:p>
          <a:p>
            <a:pPr algn="l"/>
            <a:endParaRPr lang="en-US" i="1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i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 can also sort by smallest item</a:t>
            </a:r>
            <a:endParaRPr lang="en-US" i="1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7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58" y="1254696"/>
            <a:ext cx="695325" cy="9239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6" y="1277147"/>
            <a:ext cx="695325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26" y="1277148"/>
            <a:ext cx="69532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51" y="1261227"/>
            <a:ext cx="695325" cy="923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731" y="1285875"/>
            <a:ext cx="695325" cy="9239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4" y="1254697"/>
            <a:ext cx="695325" cy="9239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30" y="1277145"/>
            <a:ext cx="695325" cy="9239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56" y="1277146"/>
            <a:ext cx="695325" cy="9239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66" y="1285875"/>
            <a:ext cx="695325" cy="9239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61" y="1277145"/>
            <a:ext cx="695325" cy="9239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7237" y="3874237"/>
            <a:ext cx="9525" cy="9525"/>
          </a:xfrm>
          <a:prstGeom prst="rect">
            <a:avLst/>
          </a:prstGeom>
        </p:spPr>
      </p:pic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2. Selection Sort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686" y="762000"/>
            <a:ext cx="259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</a:t>
            </a:r>
            <a:r>
              <a:rPr lang="en-US"/>
              <a:t>= </a:t>
            </a:r>
            <a:r>
              <a:rPr lang="en-US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3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Selection Sort </a:t>
            </a:r>
            <a:r>
              <a:rPr lang="en-US" altLang="zh-CN" sz="3200" b="0" i="1">
                <a:ea typeface="宋体" charset="-122"/>
              </a:rPr>
              <a:t>– Example 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7" name="Picture 8" descr="fig09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838200"/>
            <a:ext cx="6400800" cy="4343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28800" y="5257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</a:rPr>
              <a:t>A selection sort of an array of five integers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772400" y="4876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</a:pPr>
            <a:r>
              <a:rPr lang="en-US" sz="1000" baseline="0" dirty="0">
                <a:solidFill>
                  <a:schemeClr val="tx2"/>
                </a:solidFill>
                <a:latin typeface="Times New Roman" pitchFamily="18" charset="0"/>
              </a:rPr>
              <a:t>Copyright © 2007 Pearson Education, Inc. Publishing as Pearson Addison-Wesley. Ver. 5.0.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389743" y="2322768"/>
            <a:ext cx="6705600" cy="2971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07886" y="3100613"/>
            <a:ext cx="6705600" cy="21571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33286" y="3709024"/>
            <a:ext cx="6705600" cy="158554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58686" y="4539697"/>
            <a:ext cx="6705600" cy="71810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Selection Sort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B8A25C-5D9F-4C65-8062-F86685558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67342"/>
              </p:ext>
            </p:extLst>
          </p:nvPr>
        </p:nvGraphicFramePr>
        <p:xfrm>
          <a:off x="272143" y="1118759"/>
          <a:ext cx="8599714" cy="462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679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void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selectionSort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[],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n)</a:t>
                      </a:r>
                      <a:endParaRPr lang="en-US" sz="28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321"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let </a:t>
                      </a:r>
                      <a:r>
                        <a:rPr lang="en-US" sz="2400" u="sng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last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be index of the last item in the </a:t>
                      </a:r>
                      <a:r>
                        <a:rPr lang="en-US" sz="2400" kern="120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subarray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of</a:t>
                      </a:r>
                      <a:r>
                        <a:rPr lang="en-US" sz="2400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items yet </a:t>
                      </a:r>
                    </a:p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to be sorted</a:t>
                      </a:r>
                    </a:p>
                    <a:p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for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(last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= n-1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;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last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&gt;= </a:t>
                      </a:r>
                      <a:r>
                        <a:rPr lang="en-US" sz="2400" b="0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; last--)</a:t>
                      </a:r>
                      <a:endParaRPr lang="en-US" sz="2400" i="1" kern="120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{  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</a:t>
                      </a:r>
                      <a:r>
                        <a:rPr lang="en-US" sz="24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select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largest item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 array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[0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..</a:t>
                      </a:r>
                      <a:r>
                        <a:rPr lang="en-US" sz="24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last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]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   </a:t>
                      </a:r>
                      <a:r>
                        <a:rPr lang="en-US" sz="24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swap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largest item 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with</a:t>
                      </a:r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a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rray[</a:t>
                      </a:r>
                      <a:r>
                        <a:rPr lang="en-US" sz="24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last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]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}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SG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SG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2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Selection Sort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10733"/>
              </p:ext>
            </p:extLst>
          </p:nvPr>
        </p:nvGraphicFramePr>
        <p:xfrm>
          <a:off x="457200" y="990600"/>
          <a:ext cx="8382000" cy="414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void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selectionSort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800" b="0" kern="120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ItemType</a:t>
                      </a: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array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[],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n)</a:t>
                      </a:r>
                      <a:endParaRPr lang="en-US" sz="28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for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last = n-1; last &gt;= 1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; last--)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{  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719138" indent="0"/>
                      <a:r>
                        <a:rPr lang="en-US" sz="2400" i="1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</a:t>
                      </a:r>
                      <a:r>
                        <a:rPr lang="en-US" sz="24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select largest item </a:t>
                      </a:r>
                      <a:r>
                        <a:rPr lang="en-US" sz="2400" i="1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 array</a:t>
                      </a:r>
                      <a:r>
                        <a:rPr lang="en-US" sz="24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2400" i="1" kern="12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0..last</a:t>
                      </a:r>
                      <a:r>
                        <a:rPr lang="en-US" sz="24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]</a:t>
                      </a:r>
                    </a:p>
                    <a:p>
                      <a:pPr marL="719138" indent="0"/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int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largest = </a:t>
                      </a:r>
                      <a:r>
                        <a:rPr lang="en-US" sz="2400" kern="120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indexOfLargest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(array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, last+1);</a:t>
                      </a:r>
                    </a:p>
                    <a:p>
                      <a:pPr marL="719138" indent="0"/>
                      <a:endParaRPr lang="en-US" sz="24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719138" indent="0"/>
                      <a:r>
                        <a:rPr lang="en-US" sz="2400" i="1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// </a:t>
                      </a:r>
                      <a:r>
                        <a:rPr lang="en-US" sz="24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swap largest </a:t>
                      </a:r>
                      <a:r>
                        <a:rPr lang="en-US" sz="2400" i="1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item array</a:t>
                      </a:r>
                      <a:r>
                        <a:rPr lang="en-US" sz="24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[largest</a:t>
                      </a:r>
                      <a:r>
                        <a:rPr lang="en-US" sz="2400" i="1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] with array</a:t>
                      </a:r>
                      <a:r>
                        <a:rPr lang="en-US" sz="24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2400" i="1" kern="120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last]</a:t>
                      </a:r>
                    </a:p>
                    <a:p>
                      <a:pPr marL="719138" indent="0"/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swap(array[largest], array[last]);</a:t>
                      </a:r>
                    </a:p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Segoe UI" panose="020B0502040204020203" pitchFamily="34" charset="0"/>
                        </a:rPr>
                        <a:t>   }</a:t>
                      </a:r>
                      <a:endParaRPr lang="en-SG" sz="2400" kern="120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SG" sz="2400" kern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24020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7206</TotalTime>
  <Words>3919</Words>
  <Application>Microsoft Office PowerPoint</Application>
  <PresentationFormat>On-screen Show (4:3)</PresentationFormat>
  <Paragraphs>566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宋体</vt:lpstr>
      <vt:lpstr>Arial</vt:lpstr>
      <vt:lpstr>Arial Narrow</vt:lpstr>
      <vt:lpstr>Avenir Next LT Pro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Introduction to Sorting</vt:lpstr>
      <vt:lpstr>2. Selection Sort</vt:lpstr>
      <vt:lpstr>2. Selection Sort</vt:lpstr>
      <vt:lpstr>Selection Sort – Example </vt:lpstr>
      <vt:lpstr>Selection Sort- Algorithm </vt:lpstr>
      <vt:lpstr>Selection Sort- Implementation</vt:lpstr>
      <vt:lpstr>Selection Sort- Implementation</vt:lpstr>
      <vt:lpstr>Selection Sort- Implementation</vt:lpstr>
      <vt:lpstr>Selection Sort – Efficiency Considerations </vt:lpstr>
      <vt:lpstr>3. Insertion Sort</vt:lpstr>
      <vt:lpstr>3. Insertion Sort</vt:lpstr>
      <vt:lpstr>Insertion Sort – Example</vt:lpstr>
      <vt:lpstr>Insertion Sort- Algorithm </vt:lpstr>
      <vt:lpstr>Insertion Sort- Implementation </vt:lpstr>
      <vt:lpstr>Insertion Sort – Efficiency Considerations </vt:lpstr>
      <vt:lpstr>Insertion Sort – Efficiency Considerations </vt:lpstr>
      <vt:lpstr>4. MergeSort</vt:lpstr>
      <vt:lpstr>4. Merge Sort</vt:lpstr>
      <vt:lpstr>MergeSort – Example </vt:lpstr>
      <vt:lpstr>MergeSort – Example </vt:lpstr>
      <vt:lpstr>MergeSort- Algorithm </vt:lpstr>
      <vt:lpstr>MergeSort- Implementation </vt:lpstr>
      <vt:lpstr>MergeSort- Implementation </vt:lpstr>
      <vt:lpstr>MergeSort- Implementation </vt:lpstr>
      <vt:lpstr>MergeSort- Implementation </vt:lpstr>
      <vt:lpstr>MergeSort – Efficiency Considerations </vt:lpstr>
      <vt:lpstr>MergeSort – Efficiency Considerations </vt:lpstr>
      <vt:lpstr>5. Quick Sort</vt:lpstr>
      <vt:lpstr>5. Quick Sort</vt:lpstr>
      <vt:lpstr>QuickSort- Algorithm</vt:lpstr>
      <vt:lpstr>Quick Sort – Example 1 </vt:lpstr>
      <vt:lpstr>Quick Sort – Example 1 </vt:lpstr>
      <vt:lpstr>Quick Sort – Example 1 </vt:lpstr>
      <vt:lpstr>Quick Sort – Example 2 </vt:lpstr>
      <vt:lpstr>QuickSort- Implementation</vt:lpstr>
      <vt:lpstr>QuickSort- Implementation</vt:lpstr>
      <vt:lpstr>QuickSort – Efficiency Considerations </vt:lpstr>
      <vt:lpstr>QuickSort – Efficiency Considerations </vt:lpstr>
      <vt:lpstr>Radix Sort</vt:lpstr>
      <vt:lpstr>Radix Sort – Example </vt:lpstr>
      <vt:lpstr>Radix Sort- Algorithm </vt:lpstr>
      <vt:lpstr>Radix Sort – Efficiency Considerations </vt:lpstr>
      <vt:lpstr>Comparison of Sorting Algorithms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471</cp:revision>
  <cp:lastPrinted>2000-08-04T01:42:18Z</cp:lastPrinted>
  <dcterms:created xsi:type="dcterms:W3CDTF">1995-05-28T16:29:18Z</dcterms:created>
  <dcterms:modified xsi:type="dcterms:W3CDTF">2021-01-09T10:38:39Z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2021-01-09T10:38:38Z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832ebefc-56f2-4faf-b3fa-8a5a01a32e1a</vt:lpwstr>
  </property>
  <property fmtid="{D5CDD505-2E9C-101B-9397-08002B2CF9AE}" pid="8" name="MSIP_Label_30286cb9-b49f-4646-87a5-340028348160_ContentBits">
    <vt:lpwstr>1</vt:lpwstr>
  </property>
</Properties>
</file>