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008000"/>
    <a:srgbClr val="0000FF"/>
    <a:srgbClr val="0066FF"/>
    <a:srgbClr val="CCFFFF"/>
    <a:srgbClr val="0033CC"/>
    <a:srgbClr val="00CC00"/>
    <a:srgbClr val="800000"/>
    <a:srgbClr val="00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377" autoAdjust="0"/>
  </p:normalViewPr>
  <p:slideViewPr>
    <p:cSldViewPr>
      <p:cViewPr varScale="1">
        <p:scale>
          <a:sx n="63" d="100"/>
          <a:sy n="63" d="100"/>
        </p:scale>
        <p:origin x="130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7256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5884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40152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43360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49941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0874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15089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1487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8595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1  2  3  4  5  6  7  8  9  10  11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143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07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6  4  2  1  3  5  8  7  10  9  11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3547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1  3  2  5  4  7  9  11  10  8  6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52434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6  4  8  2  5  7  10  1  3  9  11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09749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4086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88367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2346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80389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57641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51541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0634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2D6C-C7A2-40C6-9197-E6F6F3660151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77525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34116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15823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5972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88293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908673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79973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09624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37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999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7695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3526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6712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870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1800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1668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805112" cy="36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</a:t>
            </a:r>
            <a:r>
              <a:rPr lang="en-US" sz="1200">
                <a:latin typeface="Arial Narrow" pitchFamily="34" charset="0"/>
              </a:rPr>
              <a:t>in CSF, IT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</a:t>
            </a:r>
            <a:r>
              <a:rPr lang="en-US" sz="1200">
                <a:latin typeface="Arial Narrow" pitchFamily="34" charset="0"/>
              </a:rPr>
              <a:t>Year 2/3 (2020/21), Semester 4/6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</a:t>
            </a:r>
            <a:r>
              <a:rPr lang="en-US"/>
              <a:t>27 Nov 2020</a:t>
            </a:r>
            <a:endParaRPr lang="en-US" dirty="0"/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MSIPCMContentMarking" descr="{&quot;HashCode&quot;:-1818968269,&quot;Placement&quot;:&quot;Header&quot;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>
                <a:effectLst>
                  <a:outerShdw blurRad="38100" dist="38100" dir="2700000" algn="tl">
                    <a:srgbClr val="C0C0C0"/>
                  </a:outerShdw>
                </a:effectLst>
                <a:latin typeface="Avenir Next LT Pro" panose="020B0504020202020204" pitchFamily="34" charset="0"/>
              </a:rPr>
              <a:t>Week 9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Diploma in CSF,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Year 2/3 (2020/21),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Next LT Pro" panose="020B0504020202020204" pitchFamily="34" charset="0"/>
                <a:cs typeface="Segoe UI" panose="020B0502040204020203" pitchFamily="34" charset="0"/>
              </a:rPr>
              <a:t>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3. Types of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General</a:t>
            </a:r>
            <a:r>
              <a:rPr kumimoji="1" lang="en-US" sz="2400" b="1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 Tree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a</a:t>
            </a:r>
            <a:r>
              <a:rPr kumimoji="1" lang="en-US" i="1" kern="0" baseline="0" dirty="0">
                <a:latin typeface="Avenir Next LT Pro" panose="020B0504020202020204" pitchFamily="34" charset="0"/>
                <a:cs typeface="Arial" pitchFamily="34" charset="0"/>
              </a:rPr>
              <a:t> tree with </a:t>
            </a:r>
            <a:r>
              <a:rPr kumimoji="1" lang="en-US" i="1" u="sng" kern="0" baseline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any number</a:t>
            </a:r>
            <a:r>
              <a:rPr kumimoji="1" lang="en-US" i="1" kern="0" baseline="0" dirty="0">
                <a:latin typeface="Avenir Next LT Pro" panose="020B0504020202020204" pitchFamily="34" charset="0"/>
                <a:cs typeface="Arial" pitchFamily="34" charset="0"/>
              </a:rPr>
              <a:t> of </a:t>
            </a:r>
            <a:r>
              <a:rPr kumimoji="1" lang="en-US" i="1" kern="0" baseline="0" dirty="0" err="1">
                <a:latin typeface="Avenir Next LT Pro" panose="020B0504020202020204" pitchFamily="34" charset="0"/>
                <a:cs typeface="Arial" pitchFamily="34" charset="0"/>
              </a:rPr>
              <a:t>subtrees</a:t>
            </a:r>
            <a:endParaRPr kumimoji="1" lang="en-US" i="1" kern="0" baseline="0" dirty="0">
              <a:latin typeface="Avenir Next LT Pro" panose="020B05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Binary Tree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a tree with at most </a:t>
            </a:r>
            <a:r>
              <a:rPr kumimoji="1" lang="en-US" i="1" u="sng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2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 </a:t>
            </a:r>
            <a:r>
              <a:rPr kumimoji="1" lang="en-US" i="1" kern="0" dirty="0" err="1">
                <a:latin typeface="Avenir Next LT Pro" panose="020B0504020202020204" pitchFamily="34" charset="0"/>
                <a:cs typeface="Arial" pitchFamily="34" charset="0"/>
              </a:rPr>
              <a:t>subtrees</a:t>
            </a:r>
            <a:endParaRPr kumimoji="1" lang="en-US" i="1" kern="0" dirty="0">
              <a:latin typeface="Avenir Next LT Pro" panose="020B05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Binary Search </a:t>
            </a:r>
            <a:r>
              <a:rPr kumimoji="1" lang="en-US" b="1" kern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T</a:t>
            </a:r>
            <a:r>
              <a:rPr kumimoji="1" lang="en-US" sz="2400" b="1" strike="noStrike" kern="0" cap="none" spc="0" normalizeH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ree</a:t>
            </a:r>
            <a:endParaRPr kumimoji="1" lang="en-US" sz="2400" b="1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a</a:t>
            </a:r>
            <a:r>
              <a:rPr kumimoji="1" lang="en-US" i="1" kern="0" baseline="0" dirty="0">
                <a:latin typeface="Avenir Next LT Pro" panose="020B0504020202020204" pitchFamily="34" charset="0"/>
                <a:cs typeface="Arial" pitchFamily="34" charset="0"/>
              </a:rPr>
              <a:t> binary tree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 that is </a:t>
            </a:r>
            <a:r>
              <a:rPr kumimoji="1" lang="en-US" i="1" u="sng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ordered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tabLst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	i.e</a:t>
            </a:r>
            <a:r>
              <a:rPr kumimoji="1" lang="en-US" i="1" kern="0">
                <a:latin typeface="Avenir Next LT Pro" panose="020B0504020202020204" pitchFamily="34" charset="0"/>
                <a:cs typeface="Arial" pitchFamily="34" charset="0"/>
              </a:rPr>
              <a:t>. 	values 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on the left </a:t>
            </a:r>
            <a:r>
              <a:rPr kumimoji="1" lang="en-US" i="1" kern="0" dirty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   &lt; value of parent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		values on the right </a:t>
            </a:r>
            <a:r>
              <a:rPr kumimoji="1" lang="en-US" i="1" kern="0" dirty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 &gt; value of parent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AVL Tree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a binary search tree that is </a:t>
            </a:r>
            <a:r>
              <a:rPr kumimoji="1" lang="en-US" i="1" u="sng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balanced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sz="2000" i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	the </a:t>
            </a:r>
            <a:r>
              <a:rPr lang="en-US" sz="2000" i="1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heights</a:t>
            </a:r>
            <a:r>
              <a:rPr lang="en-US" sz="2000" i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of any node’s two </a:t>
            </a:r>
            <a:r>
              <a:rPr lang="en-US" sz="2000" i="1" dirty="0" err="1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subtrees</a:t>
            </a:r>
            <a:r>
              <a:rPr lang="en-US" sz="2000" i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differ by at most 1</a:t>
            </a:r>
            <a:endParaRPr kumimoji="1" lang="en-US" sz="2000" i="1" u="sng" kern="0" dirty="0">
              <a:latin typeface="Avenir Next LT Pro" panose="020B05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1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6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4.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A </a:t>
            </a:r>
            <a:r>
              <a:rPr lang="en-US" b="1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binary tree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is a tree that has at most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subtrees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.</a:t>
            </a:r>
          </a:p>
          <a:p>
            <a:pPr lvl="0" algn="l"/>
            <a:r>
              <a:rPr kumimoji="1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e.g. decision trees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7" descr="fg25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46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877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Binary Trees </a:t>
            </a:r>
            <a:r>
              <a:rPr lang="en-US" altLang="zh-CN" sz="3200" b="0" i="1" dirty="0">
                <a:ea typeface="宋体" charset="-122"/>
              </a:rPr>
              <a:t>- Examples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263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Structure of a Binary Node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990600"/>
            <a:ext cx="365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2895600"/>
            <a:ext cx="8229600" cy="2667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// </a:t>
            </a:r>
            <a:r>
              <a:rPr lang="en-US" sz="2000" i="1" dirty="0" err="1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BinaryNode.h</a:t>
            </a:r>
            <a:endParaRPr lang="en-US" sz="2000" i="1" dirty="0">
              <a:solidFill>
                <a:srgbClr val="008000"/>
              </a:solidFill>
              <a:latin typeface="Avenir Next LT Pro" panose="020B0504020202020204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algn="l">
              <a:spcBef>
                <a:spcPts val="0"/>
              </a:spcBef>
            </a:pPr>
            <a:endParaRPr lang="en-SG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endParaRPr lang="en-SG" sz="200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SG" sz="200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item;      </a:t>
            </a:r>
            <a:r>
              <a:rPr lang="en-SG" sz="2000" i="1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// </a:t>
            </a:r>
            <a:r>
              <a:rPr lang="en-SG" sz="2000" i="1" dirty="0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data item</a:t>
            </a:r>
          </a:p>
          <a:p>
            <a:pPr algn="l">
              <a:spcBef>
                <a:spcPts val="0"/>
              </a:spcBef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BinaryNode* left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   </a:t>
            </a:r>
            <a:r>
              <a:rPr lang="en-SG" sz="2000" i="1" dirty="0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// pointer pointing to left </a:t>
            </a:r>
            <a:r>
              <a:rPr lang="en-SG" sz="2000" i="1" dirty="0" err="1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subtree</a:t>
            </a:r>
            <a:endParaRPr lang="en-SG" sz="2000" i="1" dirty="0">
              <a:solidFill>
                <a:srgbClr val="008000"/>
              </a:solidFill>
              <a:latin typeface="Avenir Next LT Pro" panose="020B0504020202020204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algn="l">
              <a:spcBef>
                <a:spcPts val="0"/>
              </a:spcBef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BinaryNode* right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  </a:t>
            </a:r>
            <a:r>
              <a:rPr lang="en-SG" sz="2000" i="1" dirty="0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// pointer pointing to right </a:t>
            </a:r>
            <a:r>
              <a:rPr lang="en-SG" sz="2000" i="1" dirty="0" err="1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subtree</a:t>
            </a:r>
            <a:endParaRPr lang="en-SG" sz="2000" i="1" dirty="0">
              <a:solidFill>
                <a:srgbClr val="008000"/>
              </a:solidFill>
              <a:latin typeface="Avenir Next LT Pro" panose="020B0504020202020204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SG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 flipV="1">
            <a:off x="2057400" y="1828800"/>
            <a:ext cx="1143000" cy="6096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715000" y="1828800"/>
            <a:ext cx="1219200" cy="6096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0122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Full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A binary tree is  </a:t>
            </a:r>
            <a:r>
              <a:rPr lang="en-US" b="1" i="1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full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if every node (except the leaf nodes) has two children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4040" y="51054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600"/>
              </a:spcAft>
            </a:pPr>
            <a:r>
              <a:rPr lang="en-US" sz="2000" dirty="0">
                <a:latin typeface="Avenir Next LT Pro" panose="020B0504020202020204" pitchFamily="34" charset="0"/>
                <a:cs typeface="Arial" pitchFamily="34" charset="0"/>
              </a:rPr>
              <a:t>The </a:t>
            </a:r>
            <a:r>
              <a:rPr lang="en-US" sz="2000" u="sng" dirty="0">
                <a:latin typeface="Avenir Next LT Pro" panose="020B0504020202020204" pitchFamily="34" charset="0"/>
                <a:cs typeface="Arial" pitchFamily="34" charset="0"/>
              </a:rPr>
              <a:t>number of nodes</a:t>
            </a:r>
            <a:r>
              <a:rPr lang="en-US" sz="2000" dirty="0">
                <a:latin typeface="Avenir Next LT Pro" panose="020B0504020202020204" pitchFamily="34" charset="0"/>
                <a:cs typeface="Arial" pitchFamily="34" charset="0"/>
              </a:rPr>
              <a:t> in a full binary tree of height  h,  </a:t>
            </a:r>
            <a:r>
              <a:rPr lang="en-US" sz="2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n = 2</a:t>
            </a:r>
            <a:r>
              <a:rPr lang="en-US" sz="2000" baseline="30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h</a:t>
            </a:r>
            <a:r>
              <a:rPr lang="en-US" sz="2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– 1</a:t>
            </a:r>
            <a:r>
              <a:rPr kumimoji="1" lang="en-US" sz="2000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 </a:t>
            </a:r>
          </a:p>
          <a:p>
            <a:pPr algn="l">
              <a:spcAft>
                <a:spcPts val="600"/>
              </a:spcAft>
            </a:pPr>
            <a:r>
              <a:rPr lang="en-US" sz="2000">
                <a:latin typeface="Avenir Next LT Pro" panose="020B0504020202020204" pitchFamily="34" charset="0"/>
                <a:cs typeface="Arial" pitchFamily="34" charset="0"/>
              </a:rPr>
              <a:t>The </a:t>
            </a:r>
            <a:r>
              <a:rPr lang="en-US" sz="2000" u="sng">
                <a:latin typeface="Avenir Next LT Pro" panose="020B0504020202020204" pitchFamily="34" charset="0"/>
                <a:cs typeface="Arial" pitchFamily="34" charset="0"/>
              </a:rPr>
              <a:t>height</a:t>
            </a:r>
            <a:r>
              <a:rPr lang="en-US" sz="2000">
                <a:latin typeface="Avenir Next LT Pro" panose="020B0504020202020204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venir Next LT Pro" panose="020B0504020202020204" pitchFamily="34" charset="0"/>
                <a:cs typeface="Arial" pitchFamily="34" charset="0"/>
              </a:rPr>
              <a:t>of a full binary tree with </a:t>
            </a:r>
            <a:r>
              <a:rPr lang="en-US" sz="2000">
                <a:latin typeface="Avenir Next LT Pro" panose="020B0504020202020204" pitchFamily="34" charset="0"/>
                <a:cs typeface="Arial" pitchFamily="34" charset="0"/>
              </a:rPr>
              <a:t>n nodes </a:t>
            </a:r>
            <a:r>
              <a:rPr lang="en-US" sz="2000" dirty="0">
                <a:latin typeface="Avenir Next LT Pro" panose="020B0504020202020204" pitchFamily="34" charset="0"/>
                <a:cs typeface="Arial" pitchFamily="34" charset="0"/>
              </a:rPr>
              <a:t>is </a:t>
            </a:r>
            <a:r>
              <a:rPr lang="en-US" sz="2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h = log</a:t>
            </a:r>
            <a:r>
              <a:rPr lang="en-US" sz="2000" baseline="-25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(n + </a:t>
            </a:r>
            <a:r>
              <a:rPr lang="en-US" sz="200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1)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762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18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Complete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A binary tree is </a:t>
            </a:r>
            <a:r>
              <a:rPr lang="en-US" b="1" i="1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complete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if </a:t>
            </a:r>
            <a:b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</a:b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- it is full to all the levels except the last level and 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- the last level is filled from left to right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38400"/>
            <a:ext cx="72389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767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Balanced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A binary tree is </a:t>
            </a:r>
            <a:r>
              <a:rPr lang="en-US" b="1" i="1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balanced 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if the </a:t>
            </a:r>
            <a:r>
              <a:rPr lang="en-US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heights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of any node’s two </a:t>
            </a:r>
            <a:r>
              <a:rPr lang="en-US" dirty="0" err="1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subtrees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differ by at most 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09800"/>
            <a:ext cx="3733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098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466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Traversals of a Binary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Traversing a binary tree visits each node in the binary tree</a:t>
            </a: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</a:rPr>
              <a:t>. </a:t>
            </a:r>
          </a:p>
          <a:p>
            <a:pPr algn="l"/>
            <a:endParaRPr lang="en-US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b="1" u="sng" dirty="0">
                <a:solidFill>
                  <a:srgbClr val="FF0000"/>
                </a:solidFill>
                <a:latin typeface="Avenir Next LT Pro" panose="020B0504020202020204" pitchFamily="34" charset="0"/>
              </a:rPr>
              <a:t>Traversals</a:t>
            </a:r>
            <a:r>
              <a:rPr lang="en-US" dirty="0">
                <a:latin typeface="Avenir Next LT Pro" panose="020B0504020202020204" pitchFamily="34" charset="0"/>
              </a:rPr>
              <a:t> of a Binary Tree</a:t>
            </a:r>
            <a:endParaRPr lang="en-SG" dirty="0">
              <a:latin typeface="Avenir Next LT Pro" panose="020B0504020202020204" pitchFamily="34" charset="0"/>
            </a:endParaRPr>
          </a:p>
          <a:p>
            <a:pPr marL="363538" lvl="0" indent="-363538" algn="l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Inorder</a:t>
            </a:r>
            <a:r>
              <a:rPr lang="en-US" dirty="0">
                <a:latin typeface="Avenir Next LT Pro" panose="020B0504020202020204" pitchFamily="34" charset="0"/>
              </a:rPr>
              <a:t>	</a:t>
            </a:r>
            <a:r>
              <a:rPr lang="en-US">
                <a:latin typeface="Avenir Next LT Pro" panose="020B0504020202020204" pitchFamily="34" charset="0"/>
              </a:rPr>
              <a:t>   : </a:t>
            </a:r>
            <a:r>
              <a:rPr lang="en-US" dirty="0">
                <a:latin typeface="Avenir Next LT Pro" panose="020B0504020202020204" pitchFamily="34" charset="0"/>
              </a:rPr>
              <a:t>Left-</a:t>
            </a:r>
            <a:r>
              <a:rPr lang="en-US" b="1" dirty="0">
                <a:latin typeface="Avenir Next LT Pro" panose="020B0504020202020204" pitchFamily="34" charset="0"/>
              </a:rPr>
              <a:t>Root</a:t>
            </a:r>
            <a:r>
              <a:rPr lang="en-US" dirty="0">
                <a:latin typeface="Avenir Next LT Pro" panose="020B0504020202020204" pitchFamily="34" charset="0"/>
              </a:rPr>
              <a:t>-Right</a:t>
            </a:r>
            <a:endParaRPr lang="en-SG" dirty="0">
              <a:latin typeface="Avenir Next LT Pro" panose="020B0504020202020204" pitchFamily="34" charset="0"/>
            </a:endParaRPr>
          </a:p>
          <a:p>
            <a:pPr marL="363538" lvl="0" indent="-363538" algn="l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Preorder	</a:t>
            </a: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</a:rPr>
              <a:t>   </a:t>
            </a:r>
            <a:r>
              <a:rPr lang="en-US">
                <a:latin typeface="Avenir Next LT Pro" panose="020B0504020202020204" pitchFamily="34" charset="0"/>
              </a:rPr>
              <a:t>: </a:t>
            </a:r>
            <a:r>
              <a:rPr lang="en-US" b="1" dirty="0">
                <a:latin typeface="Avenir Next LT Pro" panose="020B0504020202020204" pitchFamily="34" charset="0"/>
              </a:rPr>
              <a:t>Root</a:t>
            </a:r>
            <a:r>
              <a:rPr lang="en-US" dirty="0">
                <a:latin typeface="Avenir Next LT Pro" panose="020B0504020202020204" pitchFamily="34" charset="0"/>
              </a:rPr>
              <a:t>-Left-Right</a:t>
            </a:r>
            <a:endParaRPr lang="en-SG" dirty="0">
              <a:latin typeface="Avenir Next LT Pro" panose="020B0504020202020204" pitchFamily="34" charset="0"/>
            </a:endParaRPr>
          </a:p>
          <a:p>
            <a:pPr marL="363538" lvl="0" indent="-363538" algn="l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err="1">
                <a:solidFill>
                  <a:srgbClr val="0000FF"/>
                </a:solidFill>
                <a:latin typeface="Avenir Next LT Pro" panose="020B0504020202020204" pitchFamily="34" charset="0"/>
              </a:rPr>
              <a:t>Postorder</a:t>
            </a:r>
            <a:r>
              <a:rPr lang="en-US">
                <a:latin typeface="Avenir Next LT Pro" panose="020B0504020202020204" pitchFamily="34" charset="0"/>
              </a:rPr>
              <a:t>     : </a:t>
            </a:r>
            <a:r>
              <a:rPr lang="en-US" dirty="0">
                <a:latin typeface="Avenir Next LT Pro" panose="020B0504020202020204" pitchFamily="34" charset="0"/>
              </a:rPr>
              <a:t>Left-Right-</a:t>
            </a:r>
            <a:r>
              <a:rPr lang="en-US" b="1" dirty="0">
                <a:latin typeface="Avenir Next LT Pro" panose="020B0504020202020204" pitchFamily="34" charset="0"/>
              </a:rPr>
              <a:t>Root</a:t>
            </a:r>
            <a:endParaRPr lang="en-SG" b="1" dirty="0">
              <a:latin typeface="Avenir Next LT Pro" panose="020B0504020202020204" pitchFamily="34" charset="0"/>
            </a:endParaRPr>
          </a:p>
          <a:p>
            <a:pPr marL="363538" lvl="0" indent="-363538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Level order  </a:t>
            </a:r>
            <a:r>
              <a:rPr lang="en-US" dirty="0">
                <a:latin typeface="Avenir Next LT Pro" panose="020B0504020202020204" pitchFamily="34" charset="0"/>
              </a:rPr>
              <a:t>: Level by Level  </a:t>
            </a:r>
            <a:r>
              <a:rPr lang="en-US" dirty="0"/>
              <a:t> </a:t>
            </a:r>
            <a:endParaRPr lang="en-SG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1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Inorder</a:t>
            </a:r>
            <a:r>
              <a:rPr lang="en-US" altLang="zh-CN" sz="3200" dirty="0">
                <a:ea typeface="宋体" charset="-122"/>
              </a:rPr>
              <a:t> Traversal</a:t>
            </a:r>
            <a:r>
              <a:rPr lang="en-US" altLang="zh-CN" sz="3200" b="0" i="1" dirty="0">
                <a:ea typeface="宋体" charset="-122"/>
              </a:rPr>
              <a:t> - Algorithm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52763"/>
              </p:ext>
            </p:extLst>
          </p:nvPr>
        </p:nvGraphicFramePr>
        <p:xfrm>
          <a:off x="228600" y="990601"/>
          <a:ext cx="8610600" cy="310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void </a:t>
                      </a:r>
                      <a:r>
                        <a:rPr lang="en-US" sz="2400" b="0" u="none" baseline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inorder</a:t>
                      </a:r>
                      <a:r>
                        <a:rPr lang="en-US" sz="2400" b="0" u="none" baseline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(BinaryNode* t</a:t>
                      </a:r>
                      <a:r>
                        <a:rPr lang="en-US" sz="2400" b="0" u="none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400" b="0" u="none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420">
                <a:tc>
                  <a:txBody>
                    <a:bodyPr/>
                    <a:lstStyle/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endParaRPr lang="en-US" sz="2000" b="0" dirty="0">
                        <a:solidFill>
                          <a:schemeClr val="tx2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If (t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is not empty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{  </a:t>
                      </a:r>
                    </a:p>
                    <a:p>
                      <a:pPr marL="0" lvl="2" indent="0">
                        <a:lnSpc>
                          <a:spcPct val="80000"/>
                        </a:lnSpc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  traverse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(Left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of t)   </a:t>
                      </a:r>
                      <a:r>
                        <a:rPr lang="en-US" sz="2400" b="0" i="1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 recursive</a:t>
                      </a:r>
                    </a:p>
                    <a:p>
                      <a:pPr marL="0" lvl="2" indent="0">
                        <a:lnSpc>
                          <a:spcPct val="80000"/>
                        </a:lnSpc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  process</a:t>
                      </a:r>
                      <a:r>
                        <a:rPr lang="en-US" sz="2400" b="0" baseline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node   </a:t>
                      </a:r>
                      <a:endParaRPr lang="en-US" sz="2400" b="0" i="1" dirty="0">
                        <a:solidFill>
                          <a:srgbClr val="FF66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  traverse(Right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of t) </a:t>
                      </a:r>
                      <a:r>
                        <a:rPr lang="en-US" sz="2400" b="0" i="1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 recursive</a:t>
                      </a:r>
                      <a:endParaRPr lang="en-US" sz="2400" b="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}</a:t>
                      </a:r>
                    </a:p>
                    <a:p>
                      <a:endParaRPr lang="en-US" sz="2000" b="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Inorder</a:t>
            </a:r>
            <a:r>
              <a:rPr lang="en-US" altLang="zh-CN" sz="3200" dirty="0">
                <a:ea typeface="宋体" charset="-122"/>
              </a:rPr>
              <a:t>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Inorder</a:t>
            </a:r>
            <a:r>
              <a:rPr lang="en-US" dirty="0">
                <a:latin typeface="Avenir Next LT Pro" panose="020B0504020202020204" pitchFamily="34" charset="0"/>
              </a:rPr>
              <a:t> : Left-</a:t>
            </a:r>
            <a:r>
              <a:rPr lang="en-US" b="1" dirty="0">
                <a:latin typeface="Avenir Next LT Pro" panose="020B0504020202020204" pitchFamily="34" charset="0"/>
              </a:rPr>
              <a:t>Root</a:t>
            </a:r>
            <a:r>
              <a:rPr lang="en-US" dirty="0">
                <a:latin typeface="Avenir Next LT Pro" panose="020B0504020202020204" pitchFamily="34" charset="0"/>
              </a:rPr>
              <a:t>-Right</a:t>
            </a:r>
            <a:endParaRPr lang="en-SG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What is the sequence in which the nodes are visited? </a:t>
            </a:r>
          </a:p>
        </p:txBody>
      </p:sp>
    </p:spTree>
    <p:extLst>
      <p:ext uri="{BB962C8B-B14F-4D97-AF65-F5344CB8AC3E}">
        <p14:creationId xmlns:p14="http://schemas.microsoft.com/office/powerpoint/2010/main" val="85848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Introduction to Trees</a:t>
            </a:r>
          </a:p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Tree Terminology</a:t>
            </a:r>
          </a:p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Types of Trees</a:t>
            </a:r>
          </a:p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Binary Trees</a:t>
            </a:r>
          </a:p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Binary Tree Traversals</a:t>
            </a:r>
          </a:p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Binary Search Trees</a:t>
            </a:r>
          </a:p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Operations of a Binary Search Tree</a:t>
            </a:r>
            <a:endParaRPr lang="en-US" b="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6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Preorder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Preorder </a:t>
            </a:r>
            <a:r>
              <a:rPr lang="en-US" dirty="0">
                <a:latin typeface="Avenir Next LT Pro" panose="020B0504020202020204" pitchFamily="34" charset="0"/>
              </a:rPr>
              <a:t>: </a:t>
            </a:r>
            <a:r>
              <a:rPr lang="en-US" b="1" dirty="0">
                <a:latin typeface="Avenir Next LT Pro" panose="020B0504020202020204" pitchFamily="34" charset="0"/>
              </a:rPr>
              <a:t>Root</a:t>
            </a:r>
            <a:r>
              <a:rPr lang="en-US" dirty="0">
                <a:latin typeface="Avenir Next LT Pro" panose="020B0504020202020204" pitchFamily="34" charset="0"/>
              </a:rPr>
              <a:t>-Left-Right</a:t>
            </a:r>
            <a:endParaRPr lang="en-SG" dirty="0">
              <a:latin typeface="Avenir Next LT Pro" panose="020B0504020202020204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What is the sequence in which the nodes are visited? </a:t>
            </a:r>
          </a:p>
        </p:txBody>
      </p:sp>
    </p:spTree>
    <p:extLst>
      <p:ext uri="{BB962C8B-B14F-4D97-AF65-F5344CB8AC3E}">
        <p14:creationId xmlns:p14="http://schemas.microsoft.com/office/powerpoint/2010/main" val="15935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Postorder</a:t>
            </a:r>
            <a:r>
              <a:rPr lang="en-US" altLang="zh-CN" sz="3200" dirty="0">
                <a:ea typeface="宋体" charset="-122"/>
              </a:rPr>
              <a:t>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buClr>
                <a:srgbClr val="0000FF"/>
              </a:buClr>
            </a:pPr>
            <a:r>
              <a:rPr lang="en-US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Postorder</a:t>
            </a:r>
            <a:r>
              <a:rPr lang="en-US" dirty="0">
                <a:latin typeface="Avenir Next LT Pro" panose="020B0504020202020204" pitchFamily="34" charset="0"/>
              </a:rPr>
              <a:t> : Left-Right-</a:t>
            </a:r>
            <a:r>
              <a:rPr lang="en-US" b="1" dirty="0">
                <a:latin typeface="Avenir Next LT Pro" panose="020B0504020202020204" pitchFamily="34" charset="0"/>
              </a:rPr>
              <a:t>Root</a:t>
            </a:r>
            <a:endParaRPr lang="en-SG" b="1" dirty="0">
              <a:latin typeface="Avenir Next LT Pro" panose="020B0504020202020204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What is the sequence in which the nodes are visited? </a:t>
            </a:r>
          </a:p>
        </p:txBody>
      </p:sp>
    </p:spTree>
    <p:extLst>
      <p:ext uri="{BB962C8B-B14F-4D97-AF65-F5344CB8AC3E}">
        <p14:creationId xmlns:p14="http://schemas.microsoft.com/office/powerpoint/2010/main" val="27020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Level order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Level order </a:t>
            </a:r>
            <a:r>
              <a:rPr lang="en-US" dirty="0">
                <a:latin typeface="Avenir Next LT Pro" panose="020B0504020202020204" pitchFamily="34" charset="0"/>
              </a:rPr>
              <a:t>: Level by Level   </a:t>
            </a:r>
            <a:endParaRPr lang="en-SG" dirty="0">
              <a:latin typeface="Avenir Next LT Pro" panose="020B05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What is the sequence in which the nodes are visited? </a:t>
            </a:r>
          </a:p>
        </p:txBody>
      </p:sp>
    </p:spTree>
    <p:extLst>
      <p:ext uri="{BB962C8B-B14F-4D97-AF65-F5344CB8AC3E}">
        <p14:creationId xmlns:p14="http://schemas.microsoft.com/office/powerpoint/2010/main" val="86047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5. Binary Search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A </a:t>
            </a:r>
            <a:r>
              <a:rPr kumimoji="1" lang="en-US" b="1" i="1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binary search tree </a:t>
            </a:r>
            <a:r>
              <a:rPr kumimoji="1" lang="en-US" kern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is a binary tree that is </a:t>
            </a:r>
            <a:r>
              <a:rPr kumimoji="1" lang="en-US" u="sng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ordered</a:t>
            </a:r>
          </a:p>
          <a:p>
            <a:pPr marL="363538" lvl="0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i="1" kern="0" dirty="0" err="1">
                <a:latin typeface="Avenir Next LT Pro" panose="020B0504020202020204" pitchFamily="34" charset="0"/>
                <a:cs typeface="Arial" pitchFamily="34" charset="0"/>
              </a:rPr>
              <a:t>i.e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  values in the left </a:t>
            </a:r>
            <a:r>
              <a:rPr kumimoji="1" lang="en-US" i="1" kern="0" dirty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   &lt;  value of parent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	 values in the right </a:t>
            </a:r>
            <a:r>
              <a:rPr kumimoji="1" lang="en-US" i="1" kern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kumimoji="1" lang="en-US" i="1" kern="0">
                <a:latin typeface="Avenir Next LT Pro" panose="020B0504020202020204" pitchFamily="34" charset="0"/>
                <a:cs typeface="Arial" pitchFamily="34" charset="0"/>
              </a:rPr>
              <a:t> &gt;  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value of parent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8" descr="fig10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667000"/>
            <a:ext cx="4038600" cy="2743200"/>
          </a:xfrm>
          <a:prstGeom prst="rect">
            <a:avLst/>
          </a:prstGeom>
          <a:noFill/>
        </p:spPr>
      </p:pic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667000"/>
            <a:ext cx="403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572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Binary Search Trees </a:t>
            </a:r>
            <a:r>
              <a:rPr lang="en-US" altLang="zh-CN" sz="3200" b="0" i="1" dirty="0">
                <a:ea typeface="宋体" charset="-122"/>
              </a:rPr>
              <a:t>- Operations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Typical Operations</a:t>
            </a:r>
            <a:r>
              <a:rPr kumimoji="1" lang="en-US" sz="2800" b="0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 of a Binary </a:t>
            </a:r>
            <a:r>
              <a:rPr kumimoji="1" lang="en-US" sz="2800" b="0" i="0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Search Tree</a:t>
            </a:r>
            <a:endParaRPr kumimoji="1" lang="en-US" sz="1000" kern="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363538" indent="-363538" algn="l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en-US" kern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Search</a:t>
            </a:r>
            <a:endParaRPr kumimoji="1" lang="en-US" sz="1000" kern="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kern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Insert</a:t>
            </a:r>
            <a:endParaRPr kumimoji="1" lang="en-US" sz="1000" b="0" i="0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sz="2400" b="0" i="0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Delete</a:t>
            </a:r>
            <a:endParaRPr kumimoji="1" lang="en-US" sz="1000" b="0" i="0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kern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Traversal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78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Searching an item in a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r>
              <a:rPr kumimoji="1" lang="en-US" kern="0" dirty="0">
                <a:latin typeface="Avenir Next LT Pro" panose="020B0504020202020204" pitchFamily="34" charset="0"/>
                <a:cs typeface="Arial" pitchFamily="34" charset="0"/>
              </a:rPr>
              <a:t>Search :</a:t>
            </a:r>
            <a:r>
              <a:rPr kumimoji="1" lang="en-US" kern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5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701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 bwMode="auto">
          <a:xfrm>
            <a:off x="5486400" y="4419600"/>
            <a:ext cx="990600" cy="5334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4038600" y="1143000"/>
            <a:ext cx="457200" cy="3048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0800000" flipV="1">
            <a:off x="2971800" y="3962400"/>
            <a:ext cx="685800" cy="3810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200400" y="1676400"/>
            <a:ext cx="838200" cy="3048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667000" y="1371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 left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343400"/>
            <a:ext cx="28098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953000"/>
            <a:ext cx="590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3429000" y="4267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 right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124200" y="4572000"/>
            <a:ext cx="381000" cy="3048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0656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Search</a:t>
            </a:r>
            <a:r>
              <a:rPr lang="en-US" altLang="zh-CN" sz="3200" b="0" i="1" dirty="0">
                <a:ea typeface="宋体" charset="-122"/>
              </a:rPr>
              <a:t> 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96863"/>
              </p:ext>
            </p:extLst>
          </p:nvPr>
        </p:nvGraphicFramePr>
        <p:xfrm>
          <a:off x="228600" y="990600"/>
          <a:ext cx="8610600" cy="450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* search</a:t>
                      </a:r>
                      <a:r>
                        <a:rPr lang="en-US" sz="2400" b="0" u="none" baseline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(BinaryNode* t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target)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SG" sz="2000" b="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If  (t is empty)   </a:t>
                      </a:r>
                      <a:r>
                        <a:rPr lang="en-SG" sz="2200" b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</a:t>
                      </a:r>
                      <a:r>
                        <a:rPr lang="en-SG" sz="2200" b="0" baseline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item not found</a:t>
                      </a:r>
                      <a:endParaRPr lang="en-SG" sz="2200" b="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 return null </a:t>
                      </a: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Else </a:t>
                      </a: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If  (item in t</a:t>
                      </a:r>
                      <a:r>
                        <a:rPr lang="en-SG" sz="2200" b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== target</a:t>
                      </a:r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   </a:t>
                      </a:r>
                      <a:r>
                        <a:rPr lang="en-SG" sz="2200" b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</a:t>
                      </a:r>
                      <a:r>
                        <a:rPr lang="en-SG" sz="2200" b="0" baseline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item found</a:t>
                      </a:r>
                      <a:endParaRPr lang="en-SG" sz="2200" b="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 return t </a:t>
                      </a: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Else </a:t>
                      </a: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</a:t>
                      </a:r>
                      <a:r>
                        <a:rPr lang="en-SG" sz="2200" b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f  </a:t>
                      </a:r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(target</a:t>
                      </a:r>
                      <a:r>
                        <a:rPr lang="en-SG" sz="2200" b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&lt; item</a:t>
                      </a:r>
                      <a:r>
                        <a:rPr lang="en-SG" sz="2200" b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in t</a:t>
                      </a:r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 </a:t>
                      </a:r>
                    </a:p>
                    <a:p>
                      <a:r>
                        <a:rPr lang="en-SG" sz="22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return </a:t>
                      </a:r>
                      <a:r>
                        <a:rPr lang="en-SG" sz="22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search (left </a:t>
                      </a:r>
                      <a:r>
                        <a:rPr lang="en-SG" sz="2200" b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SG" sz="22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of t, target)  </a:t>
                      </a:r>
                      <a:r>
                        <a:rPr lang="en-SG" sz="2200" b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</a:t>
                      </a:r>
                      <a:r>
                        <a:rPr lang="en-SG" sz="2200" b="0" baseline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search left </a:t>
                      </a:r>
                      <a:r>
                        <a:rPr lang="en-SG" sz="2200" b="0" baseline="0" dirty="0" err="1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SG" sz="2200" b="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r>
                        <a:rPr lang="en-SG" sz="2200" b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lse </a:t>
                      </a:r>
                      <a:endParaRPr lang="en-SG" sz="2200" b="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return </a:t>
                      </a:r>
                      <a:r>
                        <a:rPr lang="en-SG" sz="22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search (right </a:t>
                      </a:r>
                      <a:r>
                        <a:rPr lang="en-SG" sz="2200" b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SG" sz="22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of t, target) </a:t>
                      </a:r>
                      <a:r>
                        <a:rPr lang="en-SG" sz="2200" b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 search </a:t>
                      </a:r>
                      <a:r>
                        <a:rPr lang="en-SG" sz="2200" b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right subtree</a:t>
                      </a:r>
                    </a:p>
                    <a:p>
                      <a:endParaRPr lang="en-US" sz="2200" b="0" kern="120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79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Search 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82000" cy="5410200"/>
          </a:xfrm>
          <a:solidFill>
            <a:srgbClr val="CCFFFF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SG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* search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(BinaryNode* 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t, </a:t>
            </a:r>
            <a:r>
              <a:rPr lang="en-SG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target)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if (t == NULL)	</a:t>
            </a:r>
            <a:r>
              <a:rPr lang="en-SG" sz="20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item not found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	return NULL;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   if (t-&gt;item == target) </a:t>
            </a:r>
            <a:r>
              <a:rPr lang="en-SG" sz="20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item found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	  return t;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   else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   if (target &lt; t-&gt;item) </a:t>
            </a:r>
            <a:r>
              <a:rPr lang="en-SG" sz="20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search in left </a:t>
            </a:r>
            <a:r>
              <a:rPr lang="en-SG" sz="20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subtree</a:t>
            </a:r>
            <a:endParaRPr lang="en-SG" sz="20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	  return 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search(t-&gt;left, target);  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2000" b="0">
                <a:latin typeface="Consolas" panose="020B0609020204030204" pitchFamily="49" charset="0"/>
                <a:cs typeface="Courier New" pitchFamily="49" charset="0"/>
              </a:rPr>
              <a:t>else                  </a:t>
            </a:r>
            <a:r>
              <a:rPr lang="en-SG" sz="2000" b="0" i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SG" sz="20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search in right </a:t>
            </a:r>
            <a:r>
              <a:rPr lang="en-SG" sz="20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subtree</a:t>
            </a:r>
            <a:endParaRPr lang="en-SG" sz="20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	  return 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search(t-&gt;right, target);  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Inserting an item to a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r>
              <a:rPr kumimoji="1" lang="en-US" kern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Insert : </a:t>
            </a:r>
            <a:r>
              <a:rPr kumimoji="1" lang="en-US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5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69246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>
            <a:off x="3505200" y="1524000"/>
            <a:ext cx="76200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981200" y="2209800"/>
            <a:ext cx="76200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3200400" y="2895600"/>
            <a:ext cx="533400" cy="5334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05200" y="34290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  <a:endParaRPr lang="en-SG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5029200"/>
            <a:ext cx="754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ea typeface="Verdana" pitchFamily="34" charset="0"/>
                <a:cs typeface="Verdana" pitchFamily="34" charset="0"/>
              </a:rPr>
              <a:t>Search for the item (pointer will point to null)</a:t>
            </a:r>
          </a:p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ea typeface="Verdana" pitchFamily="34" charset="0"/>
                <a:cs typeface="Verdana" pitchFamily="34" charset="0"/>
              </a:rPr>
              <a:t>Create a new node to store the item</a:t>
            </a:r>
          </a:p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ea typeface="Verdana" pitchFamily="34" charset="0"/>
                <a:cs typeface="Verdana" pitchFamily="34" charset="0"/>
              </a:rPr>
              <a:t>Set the pointer pointing to null to point to new node</a:t>
            </a:r>
            <a:endParaRPr lang="en-SG" sz="2000" dirty="0">
              <a:solidFill>
                <a:srgbClr val="0000FF"/>
              </a:solidFill>
              <a:latin typeface="Avenir Next LT Pro" panose="020B0504020202020204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Insert</a:t>
            </a:r>
            <a:r>
              <a:rPr lang="en-US" altLang="zh-CN" sz="3200" b="0" i="1" dirty="0">
                <a:ea typeface="宋体" charset="-122"/>
              </a:rPr>
              <a:t> 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24074"/>
              </p:ext>
            </p:extLst>
          </p:nvPr>
        </p:nvGraphicFramePr>
        <p:xfrm>
          <a:off x="457200" y="990600"/>
          <a:ext cx="8382000" cy="423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void insert(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* </a:t>
                      </a:r>
                      <a:r>
                        <a:rPr lang="en-US" sz="2400" b="0" u="none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&amp;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t,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item)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2200"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SG" sz="220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If </a:t>
                      </a: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(t is</a:t>
                      </a:r>
                      <a:r>
                        <a:rPr lang="en-SG" sz="2200" baseline="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empty</a:t>
                      </a: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>
                        <a:buNone/>
                      </a:pP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create a new node</a:t>
                      </a:r>
                    </a:p>
                    <a:p>
                      <a:pPr>
                        <a:buNone/>
                      </a:pPr>
                      <a:r>
                        <a:rPr lang="en-SG" sz="2200" baseline="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store the item in new node</a:t>
                      </a:r>
                    </a:p>
                    <a:p>
                      <a:pPr>
                        <a:buNone/>
                      </a:pP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assign the new node to t;</a:t>
                      </a:r>
                    </a:p>
                    <a:p>
                      <a:pPr>
                        <a:buNone/>
                      </a:pP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</a:p>
                    <a:p>
                      <a:pPr>
                        <a:buNone/>
                      </a:pP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If (item &lt; t-&gt;item)</a:t>
                      </a:r>
                    </a:p>
                    <a:p>
                      <a:pPr>
                        <a:buNone/>
                      </a:pPr>
                      <a:r>
                        <a:rPr lang="en-SG" sz="2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insert(t-&gt;left, item</a:t>
                      </a:r>
                      <a:r>
                        <a:rPr lang="en-SG" sz="2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);   </a:t>
                      </a:r>
                      <a:r>
                        <a:rPr lang="en-SG" sz="2200" b="0" i="1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 </a:t>
                      </a:r>
                      <a:r>
                        <a:rPr lang="en-SG" sz="2200" b="0" i="1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insert in left </a:t>
                      </a:r>
                      <a:r>
                        <a:rPr lang="en-SG" sz="2200" b="0" i="1" dirty="0" err="1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SG" sz="2200" b="0" i="1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</a:p>
                    <a:p>
                      <a:pPr>
                        <a:buNone/>
                      </a:pP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insert(t-&gt;right, item); </a:t>
                      </a:r>
                      <a:r>
                        <a:rPr lang="en-SG" sz="2200" b="0" i="1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 insert in right </a:t>
                      </a:r>
                      <a:r>
                        <a:rPr lang="en-SG" sz="2200" b="0" i="1" dirty="0" err="1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SG" sz="2200" kern="120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2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venir Next LT Pro" panose="020B0504020202020204" pitchFamily="34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venir Next LT Pro" panose="020B0504020202020204" pitchFamily="34" charset="0"/>
                <a:ea typeface="宋体" charset="-122"/>
              </a:rPr>
              <a:t>th</a:t>
            </a:r>
            <a:r>
              <a:rPr lang="en-US" altLang="zh-CN" sz="2800" b="0" dirty="0">
                <a:latin typeface="Avenir Next LT Pro" panose="020B0504020202020204" pitchFamily="34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US" sz="2800" dirty="0">
                <a:sym typeface="Wingdings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</a:t>
            </a:r>
            <a:r>
              <a:rPr lang="en-US" sz="2800" dirty="0">
                <a:latin typeface="Arial" charset="0"/>
                <a:cs typeface="Arial" charset="0"/>
                <a:sym typeface="Wingdings" charset="2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urier New" charset="0"/>
                <a:ea typeface="宋体" charset="-122"/>
                <a:sym typeface="Wingdings" charset="2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charset="0"/>
                <a:ea typeface="宋体" charset="-122"/>
                <a:cs typeface="Courier New" charset="0"/>
              </a:rPr>
              <a:t>hapter 10 (Trees)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endParaRPr lang="en-US" altLang="zh-CN" sz="2800" b="0" dirty="0">
              <a:solidFill>
                <a:srgbClr val="0000FF"/>
              </a:solidFill>
              <a:latin typeface="Courier New" charset="0"/>
              <a:ea typeface="宋体" charset="-122"/>
              <a:cs typeface="Courier New" charset="0"/>
            </a:endParaRP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venir Next LT Pro" panose="020B0504020202020204" pitchFamily="34" charset="0"/>
                <a:ea typeface="宋体" charset="-122"/>
              </a:rPr>
              <a:t>2.	Sample Program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US" sz="2800" dirty="0">
                <a:sym typeface="Wingdings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</a:t>
            </a:r>
            <a:r>
              <a:rPr lang="en-US" sz="2800" dirty="0">
                <a:latin typeface="Arial" charset="0"/>
                <a:cs typeface="Arial" charset="0"/>
                <a:sym typeface="Wingdings" charset="2"/>
              </a:rPr>
              <a:t>  </a:t>
            </a:r>
            <a:r>
              <a:rPr lang="en-US" sz="2800" b="0" dirty="0">
                <a:solidFill>
                  <a:srgbClr val="0000FF"/>
                </a:solidFill>
                <a:latin typeface="Courier New" charset="0"/>
                <a:ea typeface="宋体" charset="-122"/>
                <a:sym typeface="Wingdings" charset="2"/>
              </a:rPr>
              <a:t>MEL </a:t>
            </a:r>
            <a:endParaRPr lang="en-US" altLang="zh-CN" sz="2800" b="0" dirty="0">
              <a:solidFill>
                <a:srgbClr val="0000FF"/>
              </a:solidFill>
              <a:latin typeface="Courier New" charset="0"/>
              <a:ea typeface="宋体" charset="-122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8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Insert 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257800"/>
          </a:xfrm>
          <a:solidFill>
            <a:srgbClr val="CCFFFF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SG" sz="18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void insert(</a:t>
            </a:r>
            <a:r>
              <a:rPr lang="en-SG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18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* </a:t>
            </a:r>
            <a:r>
              <a:rPr lang="en-SG" sz="1800" b="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SG" sz="18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t, </a:t>
            </a:r>
            <a:r>
              <a:rPr lang="en-SG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18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item)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if (t == NULL)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 *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-&gt;item = item;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-&gt;left = NULL;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-&gt;right = NULL;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t = 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if (item &lt; t-&gt;item)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insert(t-&gt;left, item);  </a:t>
            </a:r>
            <a:r>
              <a:rPr lang="en-SG" sz="18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insert in left </a:t>
            </a:r>
            <a:r>
              <a:rPr lang="en-SG" sz="18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subtree</a:t>
            </a:r>
            <a:endParaRPr lang="en-SG" sz="18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insert(t-&gt;right, item); </a:t>
            </a:r>
            <a:r>
              <a:rPr lang="en-SG" sz="18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insert in right </a:t>
            </a:r>
            <a:r>
              <a:rPr lang="en-SG" sz="18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subtree</a:t>
            </a:r>
            <a:endParaRPr lang="en-SG" sz="18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24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Deleting an item from a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Search for the node to be deleted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Case 1 :  node to be deleted has 0 child (is a leaf) </a:t>
            </a:r>
            <a:r>
              <a:rPr lang="en-US" dirty="0">
                <a:solidFill>
                  <a:schemeClr val="dk1"/>
                </a:solidFill>
                <a:latin typeface="Avenir Next LT Pro" panose="020B0504020202020204" pitchFamily="34" charset="0"/>
                <a:cs typeface="Arial" pitchFamily="34" charset="0"/>
              </a:rPr>
              <a:t>   </a:t>
            </a:r>
            <a:endParaRPr lang="en-SG" dirty="0">
              <a:solidFill>
                <a:schemeClr val="dk1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Case 2 :  node to be deleted has 1 child</a:t>
            </a:r>
            <a:endParaRPr lang="en-SG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Case 3 :  node to be deleted has 2 children</a:t>
            </a:r>
            <a:endParaRPr lang="en-SG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/>
            <a:endParaRPr lang="en-SG" sz="1800" dirty="0">
              <a:solidFill>
                <a:schemeClr val="dk1"/>
              </a:solidFill>
            </a:endParaRPr>
          </a:p>
          <a:p>
            <a:pPr algn="l"/>
            <a:r>
              <a:rPr lang="en-SG" sz="1800" dirty="0">
                <a:solidFill>
                  <a:srgbClr val="0000FF"/>
                </a:solidFill>
                <a:ea typeface="Verdana" pitchFamily="34" charset="0"/>
                <a:cs typeface="Verdana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 bwMode="auto">
          <a:xfrm rot="5400000" flipH="1" flipV="1">
            <a:off x="3429794" y="50284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6630194" y="50284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4267994" y="35806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503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Case 1 </a:t>
            </a:r>
            <a:r>
              <a:rPr lang="en-US" altLang="zh-CN" sz="3200" b="0" i="1" dirty="0">
                <a:ea typeface="宋体" charset="-122"/>
              </a:rPr>
              <a:t>- deleting a leaf node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10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Simply delete the node by setting the pointer pointing to it to point to </a:t>
            </a:r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NULL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.</a:t>
            </a:r>
            <a:endParaRPr lang="en-SG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538163" indent="-538163" algn="l"/>
            <a:r>
              <a:rPr lang="en-US" i="1" dirty="0">
                <a:solidFill>
                  <a:schemeClr val="dk1"/>
                </a:solidFill>
                <a:latin typeface="Avenir Next LT Pro" panose="020B0504020202020204" pitchFamily="34" charset="0"/>
                <a:cs typeface="Arial" pitchFamily="34" charset="0"/>
              </a:rPr>
              <a:t>i.e.  if node to be deleted is the left child, then set the parent’s left child reference to null, otherwise set the parent’s right child reference to null</a:t>
            </a:r>
            <a:endParaRPr lang="en-SG" i="1" dirty="0">
              <a:solidFill>
                <a:schemeClr val="dk1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363538" indent="-363538" algn="l"/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SG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1242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 rot="5400000" flipH="1" flipV="1">
            <a:off x="5258594" y="52570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5343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Case 2 </a:t>
            </a:r>
            <a:r>
              <a:rPr lang="en-US" altLang="zh-CN" sz="3200" b="0" i="1" dirty="0">
                <a:ea typeface="宋体" charset="-122"/>
              </a:rPr>
              <a:t>- deleting a node with 1 child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Simply delete the node by setting the pointer pointing to it to point to the </a:t>
            </a:r>
            <a:r>
              <a:rPr lang="en-US" b="1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node’s child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(only 1 child)</a:t>
            </a:r>
          </a:p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		 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0574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 rot="5400000" flipH="1" flipV="1">
            <a:off x="6782594" y="41902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831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Case 3 </a:t>
            </a:r>
            <a:r>
              <a:rPr lang="en-US" altLang="zh-CN" sz="3200" b="0" i="1" dirty="0">
                <a:ea typeface="宋体" charset="-122"/>
              </a:rPr>
              <a:t>- deleting a node with 2 children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985520"/>
            <a:ext cx="8839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1. find the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successor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(next smaller value)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i.e. the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rightmost child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in the node’s left </a:t>
            </a:r>
            <a:r>
              <a:rPr lang="en-US" dirty="0" err="1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subtree</a:t>
            </a:r>
            <a:endParaRPr lang="en-US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</a:t>
            </a:r>
            <a:endParaRPr lang="en-SG" sz="8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2. Store the successor item in a temp variable</a:t>
            </a:r>
          </a:p>
          <a:p>
            <a:pPr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</a:t>
            </a:r>
            <a:endParaRPr lang="en-SG" sz="8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3. delete the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successor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recursively (either case 1 or case 2)</a:t>
            </a:r>
          </a:p>
          <a:p>
            <a:pPr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4. replace the node’s entry with that of the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successor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(in temp)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			</a:t>
            </a:r>
            <a:endParaRPr lang="en-SG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766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 rot="5400000" flipH="1" flipV="1">
            <a:off x="4266406" y="399716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905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Delete</a:t>
            </a:r>
            <a:r>
              <a:rPr lang="en-US" altLang="zh-CN" sz="3200" b="0" i="1" dirty="0">
                <a:ea typeface="宋体" charset="-122"/>
              </a:rPr>
              <a:t> 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35326"/>
              </p:ext>
            </p:extLst>
          </p:nvPr>
        </p:nvGraphicFramePr>
        <p:xfrm>
          <a:off x="304800" y="990600"/>
          <a:ext cx="8534400" cy="56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void remove(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* </a:t>
                      </a:r>
                      <a:r>
                        <a:rPr lang="en-US" sz="2400" b="0" u="none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&amp;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t,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target)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b="1" u="none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Search for the node to be deleted  </a:t>
                      </a:r>
                    </a:p>
                    <a:p>
                      <a:r>
                        <a:rPr lang="en-US" sz="2000" b="1" u="none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en-US" sz="2000" b="1" u="none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node to be deleted has </a:t>
                      </a:r>
                      <a:r>
                        <a:rPr lang="en-US" sz="2000" b="1" u="sng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child (is a leaf)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Simply delete the node by setting the pointer pointing to it to null.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712788" indent="-349250"/>
                      <a:r>
                        <a:rPr lang="en-US" sz="2000" i="1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i.e. if node to be deleted is the left child, then set the parent’s left child reference to null, otherwise set parent’s right child reference to null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else </a:t>
                      </a:r>
                    </a:p>
                    <a:p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if node to be deleted has </a:t>
                      </a:r>
                      <a:r>
                        <a:rPr lang="en-US" sz="2000" b="1" u="sng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child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Simply delete the node by setting the pointer pointing to it to point to the node’s child (only 1 child)</a:t>
                      </a:r>
                    </a:p>
                    <a:p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else</a:t>
                      </a:r>
                      <a:r>
                        <a:rPr lang="en-US" sz="2000" b="1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(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node to be deleted has </a:t>
                      </a:r>
                      <a:r>
                        <a:rPr lang="en-US" sz="2000" b="1" u="sng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children)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find the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successor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(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rightmost child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in the node’s left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subtree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Store the item in a temp variable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remove the </a:t>
                      </a:r>
                      <a:r>
                        <a:rPr lang="en-US" sz="2000" u="sng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successor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(either case 1 or case 2)  </a:t>
                      </a:r>
                      <a:r>
                        <a:rPr lang="en-US" sz="2000" i="1" kern="120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// recursive</a:t>
                      </a:r>
                    </a:p>
                    <a:p>
                      <a:pPr marL="36353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replace the node’s item with that of the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successor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(in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temp variable)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 	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			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* </a:t>
                      </a:r>
                      <a:r>
                        <a:rPr lang="en-US" sz="2000" i="1" u="none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delete</a:t>
                      </a:r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is a reserved word in C++</a:t>
                      </a:r>
                      <a:endParaRPr lang="en-SG" sz="20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16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Delete 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029200"/>
          </a:xfrm>
          <a:solidFill>
            <a:srgbClr val="CCFFFF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SG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void remove(</a:t>
            </a:r>
            <a:r>
              <a:rPr lang="en-SG" sz="24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* </a:t>
            </a:r>
            <a:r>
              <a:rPr lang="en-SG" sz="2400" b="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SG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t, </a:t>
            </a:r>
            <a:r>
              <a:rPr lang="en-SG" sz="24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target)</a:t>
            </a:r>
          </a:p>
          <a:p>
            <a:pPr>
              <a:buNone/>
            </a:pPr>
            <a:r>
              <a:rPr lang="en-SG" sz="2400" b="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2400" b="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SG" sz="24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refer </a:t>
            </a:r>
            <a:r>
              <a:rPr lang="en-SG" sz="2400" b="0" i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to sample code on MEL</a:t>
            </a:r>
            <a:r>
              <a:rPr lang="en-SG" sz="2400" b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SG" sz="2400" b="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r>
              <a:rPr lang="en-US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87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3962400"/>
          </a:xfrm>
        </p:spPr>
        <p:txBody>
          <a:bodyPr/>
          <a:lstStyle/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Introduction to Trees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Tree Terminology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Types of Trees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Binary Trees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Binary Tree Traversals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Binary Search Trees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Operations of a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107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Trees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A tree is a data structure that organizes data in </a:t>
            </a:r>
            <a:r>
              <a:rPr lang="en-US" b="1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hierarchical</a:t>
            </a: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order.</a:t>
            </a:r>
            <a:endParaRPr lang="en-SG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631825" indent="-617538" algn="l"/>
            <a:r>
              <a:rPr lang="en-US" i="1" dirty="0">
                <a:solidFill>
                  <a:srgbClr val="008000"/>
                </a:solidFill>
                <a:latin typeface="Avenir Next LT Pro" panose="020B0504020202020204" pitchFamily="34" charset="0"/>
                <a:cs typeface="Arial" pitchFamily="34" charset="0"/>
              </a:rPr>
              <a:t>e.g. organizational chart , game tree, family tree, file directories, expression trees, </a:t>
            </a:r>
            <a:r>
              <a:rPr lang="en-US" i="1">
                <a:solidFill>
                  <a:srgbClr val="008000"/>
                </a:solidFill>
                <a:latin typeface="Avenir Next LT Pro" panose="020B0504020202020204" pitchFamily="34" charset="0"/>
                <a:cs typeface="Arial" pitchFamily="34" charset="0"/>
              </a:rPr>
              <a:t>decision trees</a:t>
            </a: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1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93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5516" y="2713196"/>
            <a:ext cx="4052888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305" y="2754630"/>
            <a:ext cx="38385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841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Example</a:t>
            </a:r>
            <a:r>
              <a:rPr lang="en-US" altLang="zh-CN" sz="3200" b="0" i="1" dirty="0">
                <a:ea typeface="宋体" charset="-122"/>
              </a:rPr>
              <a:t> - File Directories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2153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423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Example</a:t>
            </a:r>
            <a:r>
              <a:rPr lang="en-US" altLang="zh-CN" sz="3200" b="0" i="1" dirty="0">
                <a:ea typeface="宋体" charset="-122"/>
              </a:rPr>
              <a:t> – Expression Trees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8" name="Picture 6" descr="fg25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55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Example</a:t>
            </a:r>
            <a:r>
              <a:rPr lang="en-US" altLang="zh-CN" sz="3200" b="0" i="1" dirty="0">
                <a:ea typeface="宋体" charset="-122"/>
              </a:rPr>
              <a:t> – Decision Trees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5" name="Picture 7" descr="fg25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0772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751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Tree Terminology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Avenir Next LT Pro" panose="020B0504020202020204" pitchFamily="34" charset="0"/>
              </a:rPr>
              <a:t>Trees are composed of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</a:rPr>
              <a:t>nodes</a:t>
            </a:r>
            <a:r>
              <a:rPr lang="en-US" dirty="0">
                <a:solidFill>
                  <a:schemeClr val="tx2"/>
                </a:solidFill>
                <a:latin typeface="Avenir Next LT Pro" panose="020B0504020202020204" pitchFamily="34" charset="0"/>
              </a:rPr>
              <a:t> and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</a:rPr>
              <a:t>edges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737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Tree Terminology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Root</a:t>
            </a:r>
            <a:endParaRPr lang="en-SG" b="1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i="1" dirty="0">
                <a:solidFill>
                  <a:schemeClr val="tx2"/>
                </a:solidFill>
                <a:latin typeface="Avenir Next LT Pro" panose="020B0504020202020204" pitchFamily="34" charset="0"/>
                <a:cs typeface="Arial" pitchFamily="34" charset="0"/>
              </a:rPr>
              <a:t>- the node at the top of the tree</a:t>
            </a: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Leaf</a:t>
            </a:r>
          </a:p>
          <a:p>
            <a:pPr algn="l">
              <a:spcBef>
                <a:spcPts val="0"/>
              </a:spcBef>
            </a:pPr>
            <a:r>
              <a:rPr lang="en-US" i="1" dirty="0">
                <a:solidFill>
                  <a:schemeClr val="tx2"/>
                </a:solidFill>
                <a:latin typeface="Avenir Next LT Pro" panose="020B0504020202020204" pitchFamily="34" charset="0"/>
                <a:cs typeface="Arial" pitchFamily="34" charset="0"/>
              </a:rPr>
              <a:t>- a node with no children</a:t>
            </a:r>
            <a:endParaRPr lang="en-SG" i="1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Level</a:t>
            </a:r>
            <a:endParaRPr lang="en-SG" b="1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i="1" dirty="0">
                <a:latin typeface="Avenir Next LT Pro" panose="020B0504020202020204" pitchFamily="34" charset="0"/>
                <a:cs typeface="Arial" pitchFamily="34" charset="0"/>
              </a:rPr>
              <a:t>- the </a:t>
            </a: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number of generations </a:t>
            </a:r>
            <a:r>
              <a:rPr lang="en-US" i="1" dirty="0">
                <a:latin typeface="Avenir Next LT Pro" panose="020B0504020202020204" pitchFamily="34" charset="0"/>
                <a:cs typeface="Arial" pitchFamily="34" charset="0"/>
              </a:rPr>
              <a:t>from the root</a:t>
            </a: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Height</a:t>
            </a:r>
          </a:p>
          <a:p>
            <a:pPr lvl="0" algn="l">
              <a:spcBef>
                <a:spcPts val="0"/>
              </a:spcBef>
            </a:pPr>
            <a:r>
              <a:rPr lang="en-US" i="1" dirty="0">
                <a:latin typeface="Avenir Next LT Pro" panose="020B0504020202020204" pitchFamily="34" charset="0"/>
                <a:cs typeface="Arial" pitchFamily="34" charset="0"/>
              </a:rPr>
              <a:t>- the </a:t>
            </a: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number of levels </a:t>
            </a:r>
            <a:r>
              <a:rPr lang="en-US" i="1" dirty="0">
                <a:latin typeface="Avenir Next LT Pro" panose="020B0504020202020204" pitchFamily="34" charset="0"/>
                <a:cs typeface="Arial" pitchFamily="34" charset="0"/>
              </a:rPr>
              <a:t>in the tree</a:t>
            </a:r>
            <a:endParaRPr lang="en-US" i="1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Parent</a:t>
            </a:r>
            <a:endParaRPr lang="en-SG" b="1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i="1" dirty="0">
                <a:solidFill>
                  <a:schemeClr val="tx2"/>
                </a:solidFill>
                <a:latin typeface="Avenir Next LT Pro" panose="020B0504020202020204" pitchFamily="34" charset="0"/>
                <a:cs typeface="Arial" pitchFamily="34" charset="0"/>
              </a:rPr>
              <a:t>- node with nodes (children ) below it</a:t>
            </a: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Children</a:t>
            </a:r>
          </a:p>
          <a:p>
            <a:pPr algn="l">
              <a:spcBef>
                <a:spcPts val="0"/>
              </a:spcBef>
            </a:pPr>
            <a:r>
              <a:rPr lang="en-US" i="1" dirty="0">
                <a:solidFill>
                  <a:schemeClr val="tx2"/>
                </a:solidFill>
                <a:latin typeface="Avenir Next LT Pro" panose="020B0504020202020204" pitchFamily="34" charset="0"/>
                <a:cs typeface="Arial" pitchFamily="34" charset="0"/>
              </a:rPr>
              <a:t>- nodes below a given node (parent) </a:t>
            </a:r>
            <a:endParaRPr lang="en-SG" i="1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lvl="0" algn="l"/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81574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5746</TotalTime>
  <Words>2762</Words>
  <Application>Microsoft Office PowerPoint</Application>
  <PresentationFormat>On-screen Show (4:3)</PresentationFormat>
  <Paragraphs>377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Narrow</vt:lpstr>
      <vt:lpstr>Avenir Next LT Pro</vt:lpstr>
      <vt:lpstr>Calibri</vt:lpstr>
      <vt:lpstr>Consolas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Introduction to Trees</vt:lpstr>
      <vt:lpstr>Example - File Directories</vt:lpstr>
      <vt:lpstr>Example – Expression Trees</vt:lpstr>
      <vt:lpstr>Example – Decision Trees</vt:lpstr>
      <vt:lpstr>2. Tree Terminology</vt:lpstr>
      <vt:lpstr>Tree Terminology</vt:lpstr>
      <vt:lpstr>3. Types of Trees</vt:lpstr>
      <vt:lpstr>4. Binary Trees</vt:lpstr>
      <vt:lpstr>Binary Trees - Examples</vt:lpstr>
      <vt:lpstr>Structure of a Binary Node</vt:lpstr>
      <vt:lpstr>Full Binary Trees</vt:lpstr>
      <vt:lpstr>Complete Binary Trees</vt:lpstr>
      <vt:lpstr>Balanced Binary Trees</vt:lpstr>
      <vt:lpstr>Traversals of a Binary Tree</vt:lpstr>
      <vt:lpstr>Inorder Traversal - Algorithm</vt:lpstr>
      <vt:lpstr>Inorder traversal</vt:lpstr>
      <vt:lpstr>Preorder traversal</vt:lpstr>
      <vt:lpstr>Postorder traversal</vt:lpstr>
      <vt:lpstr>Level order traversal</vt:lpstr>
      <vt:lpstr>5. Binary Search Trees</vt:lpstr>
      <vt:lpstr>Binary Search Trees - Operations</vt:lpstr>
      <vt:lpstr>Searching an item in a Binary Search Tree</vt:lpstr>
      <vt:lpstr>Search - Algorithm </vt:lpstr>
      <vt:lpstr>Search - Implementation</vt:lpstr>
      <vt:lpstr>Inserting an item to a Binary Search Tree</vt:lpstr>
      <vt:lpstr>Insert - Algorithm </vt:lpstr>
      <vt:lpstr>Insert - Implementation</vt:lpstr>
      <vt:lpstr>Deleting an item from a Binary Search Tree</vt:lpstr>
      <vt:lpstr>Case 1 - deleting a leaf node</vt:lpstr>
      <vt:lpstr>Case 2 - deleting a node with 1 child</vt:lpstr>
      <vt:lpstr>Case 3 - deleting a node with 2 children</vt:lpstr>
      <vt:lpstr>Delete - Algorithm </vt:lpstr>
      <vt:lpstr>Delete - Implementation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Poh Seng PS LIM (NP)</cp:lastModifiedBy>
  <cp:revision>350</cp:revision>
  <cp:lastPrinted>2000-08-04T01:42:18Z</cp:lastPrinted>
  <dcterms:created xsi:type="dcterms:W3CDTF">1995-05-28T16:29:18Z</dcterms:created>
  <dcterms:modified xsi:type="dcterms:W3CDTF">2020-11-15T07:11:55Z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lsm@np.edu.sg</vt:lpwstr>
  </property>
  <property fmtid="{D5CDD505-2E9C-101B-9397-08002B2CF9AE}" pid="5" name="MSIP_Label_84f81056-721b-4b22-8334-0449c6cc893e_SetDate">
    <vt:lpwstr>2019-12-27T05:25:41.0118794Z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fed77bd8-57ae-413c-8083-6ab8643b7208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lsm@np.edu.sg</vt:lpwstr>
  </property>
  <property fmtid="{D5CDD505-2E9C-101B-9397-08002B2CF9AE}" pid="13" name="MSIP_Label_30286cb9-b49f-4646-87a5-340028348160_SetDate">
    <vt:lpwstr>2019-12-27T05:25:41.0118794Z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fed77bd8-57ae-413c-8083-6ab8643b7208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</Properties>
</file>