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72" r:id="rId5"/>
    <p:sldId id="273" r:id="rId6"/>
    <p:sldId id="274" r:id="rId7"/>
    <p:sldId id="275" r:id="rId8"/>
    <p:sldId id="276" r:id="rId9"/>
    <p:sldId id="281" r:id="rId10"/>
    <p:sldId id="282" r:id="rId11"/>
    <p:sldId id="283" r:id="rId12"/>
    <p:sldId id="284" r:id="rId13"/>
    <p:sldId id="285" r:id="rId14"/>
    <p:sldId id="286" r:id="rId15"/>
    <p:sldId id="289" r:id="rId16"/>
    <p:sldId id="287" r:id="rId17"/>
    <p:sldId id="278" r:id="rId18"/>
    <p:sldId id="279" r:id="rId19"/>
    <p:sldId id="280" r:id="rId20"/>
    <p:sldId id="263" r:id="rId21"/>
    <p:sldId id="288" r:id="rId22"/>
    <p:sldId id="260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87"/>
    <p:restoredTop sz="93902"/>
  </p:normalViewPr>
  <p:slideViewPr>
    <p:cSldViewPr snapToGrid="0" snapToObjects="1">
      <p:cViewPr>
        <p:scale>
          <a:sx n="111" d="100"/>
          <a:sy n="111" d="100"/>
        </p:scale>
        <p:origin x="352" y="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53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61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682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13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4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517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75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8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49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7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43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EA5F-5180-C344-9CE3-9ACB95D4973F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55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34285" y="1843637"/>
            <a:ext cx="8104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基于</a:t>
            </a:r>
            <a:r>
              <a:rPr lang="en-US" altLang="zh-CN" sz="36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MVVM</a:t>
            </a:r>
            <a:r>
              <a:rPr lang="zh-CN" altLang="en-US" sz="36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框架的前端页面自动化</a:t>
            </a: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搭建系统的开发</a:t>
            </a:r>
            <a:endParaRPr lang="en-US" altLang="zh-CN" sz="3600" dirty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10050" y="385616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2015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年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11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月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16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日</a:t>
            </a:r>
            <a:endParaRPr kumimoji="1" lang="zh-CN" altLang="en-US" dirty="0">
              <a:solidFill>
                <a:schemeClr val="tx2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89722" y="350343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悟空</a:t>
            </a:r>
            <a:endParaRPr kumimoji="1" lang="zh-CN" altLang="en-US" sz="16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1805940" y="3314700"/>
            <a:ext cx="576072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52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8610" y="121986"/>
            <a:ext cx="8129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当我们写代码的时候</a:t>
            </a:r>
            <a:r>
              <a:rPr lang="en-US" altLang="zh-CN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endParaRPr lang="zh-CN" altLang="en-US" sz="2800" b="1" dirty="0">
              <a:solidFill>
                <a:schemeClr val="bg1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8610" y="826090"/>
            <a:ext cx="3430012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新的需求到来了：</a:t>
            </a:r>
            <a:endParaRPr kumimoji="1"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88" y="1180033"/>
            <a:ext cx="6876375" cy="5004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88" y="1714860"/>
            <a:ext cx="4343400" cy="381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215297"/>
            <a:ext cx="6235700" cy="12319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8611" y="2772947"/>
            <a:ext cx="2469314" cy="7106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3693956"/>
            <a:ext cx="4494884" cy="226504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6497" y="2717885"/>
            <a:ext cx="5000399" cy="212016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574157" y="2277850"/>
            <a:ext cx="6227179" cy="175279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640205" y="2364703"/>
            <a:ext cx="60549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·</a:t>
            </a:r>
            <a:r>
              <a:rPr lang="zh-CN" altLang="en-US" sz="2000" dirty="0" smtClean="0">
                <a:solidFill>
                  <a:schemeClr val="bg1"/>
                </a:solidFill>
              </a:rPr>
              <a:t> 新增</a:t>
            </a:r>
            <a:r>
              <a:rPr lang="zh-CN" altLang="en-US" sz="2000" dirty="0">
                <a:solidFill>
                  <a:schemeClr val="bg1"/>
                </a:solidFill>
              </a:rPr>
              <a:t>业务在完成本职任务外，还需要调用</a:t>
            </a:r>
            <a:r>
              <a:rPr lang="en-US" altLang="zh-CN" sz="2000" dirty="0" err="1">
                <a:solidFill>
                  <a:schemeClr val="bg1"/>
                </a:solidFill>
              </a:rPr>
              <a:t>updateStat</a:t>
            </a:r>
            <a:r>
              <a:rPr lang="zh-CN" altLang="en-US" sz="2000" dirty="0" smtClean="0">
                <a:solidFill>
                  <a:schemeClr val="bg1"/>
                </a:solidFill>
              </a:rPr>
              <a:t>，它</a:t>
            </a:r>
            <a:r>
              <a:rPr lang="zh-CN" altLang="en-US" sz="2000" dirty="0">
                <a:solidFill>
                  <a:schemeClr val="bg1"/>
                </a:solidFill>
              </a:rPr>
              <a:t>本不应该关注这个的。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·</a:t>
            </a:r>
            <a:r>
              <a:rPr lang="zh-CN" altLang="en-US" sz="2000" dirty="0" smtClean="0">
                <a:solidFill>
                  <a:schemeClr val="bg1"/>
                </a:solidFill>
              </a:rPr>
              <a:t> 需要</a:t>
            </a:r>
            <a:r>
              <a:rPr lang="zh-CN" altLang="en-US" sz="2000" dirty="0">
                <a:solidFill>
                  <a:schemeClr val="bg1"/>
                </a:solidFill>
              </a:rPr>
              <a:t>修改已有代码来适配新增的业务逻辑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·</a:t>
            </a:r>
            <a:r>
              <a:rPr lang="zh-CN" altLang="en-US" sz="2000" dirty="0" smtClean="0">
                <a:solidFill>
                  <a:schemeClr val="bg1"/>
                </a:solidFill>
              </a:rPr>
              <a:t> 页面</a:t>
            </a:r>
            <a:r>
              <a:rPr lang="zh-CN" altLang="en-US" sz="2000" dirty="0">
                <a:solidFill>
                  <a:schemeClr val="bg1"/>
                </a:solidFill>
              </a:rPr>
              <a:t>通过判断节点的存在来选择性执行某段代码，这是灾难性的。</a:t>
            </a:r>
          </a:p>
        </p:txBody>
      </p:sp>
    </p:spTree>
    <p:extLst>
      <p:ext uri="{BB962C8B-B14F-4D97-AF65-F5344CB8AC3E}">
        <p14:creationId xmlns:p14="http://schemas.microsoft.com/office/powerpoint/2010/main" val="50113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8610" y="121986"/>
            <a:ext cx="8129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当我们写代码的时候</a:t>
            </a:r>
            <a:r>
              <a:rPr lang="en-US" altLang="zh-CN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endParaRPr lang="zh-CN" altLang="en-US" sz="2800" b="1" dirty="0">
              <a:solidFill>
                <a:schemeClr val="bg1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610" y="874301"/>
            <a:ext cx="85228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iti SC Light" charset="-122"/>
                <a:ea typeface="Heiti SC Light" charset="-122"/>
                <a:cs typeface="Heiti SC Light" charset="-122"/>
              </a:rPr>
              <a:t>&gt;</a:t>
            </a:r>
            <a:r>
              <a:rPr lang="zh-CN" altLang="en-US" b="1" dirty="0">
                <a:solidFill>
                  <a:srgbClr val="333333"/>
                </a:solidFill>
                <a:latin typeface="Heiti SC Light" charset="-122"/>
                <a:ea typeface="Heiti SC Light" charset="-122"/>
                <a:cs typeface="Heiti SC Light" charset="-122"/>
              </a:rPr>
              <a:t>如果有</a:t>
            </a:r>
            <a:r>
              <a:rPr lang="en-US" altLang="zh-CN" b="1" dirty="0">
                <a:solidFill>
                  <a:srgbClr val="333333"/>
                </a:solidFill>
                <a:latin typeface="Heiti SC Light" charset="-122"/>
                <a:ea typeface="Heiti SC Light" charset="-122"/>
                <a:cs typeface="Heiti SC Light" charset="-122"/>
              </a:rPr>
              <a:t>n</a:t>
            </a:r>
            <a:r>
              <a:rPr lang="zh-CN" altLang="en-US" b="1" dirty="0">
                <a:solidFill>
                  <a:srgbClr val="333333"/>
                </a:solidFill>
                <a:latin typeface="Heiti SC Light" charset="-122"/>
                <a:ea typeface="Heiti SC Light" charset="-122"/>
                <a:cs typeface="Heiti SC Light" charset="-122"/>
              </a:rPr>
              <a:t>个用户</a:t>
            </a:r>
            <a:r>
              <a:rPr lang="zh-CN" altLang="en-US" b="1" dirty="0" smtClean="0">
                <a:solidFill>
                  <a:srgbClr val="333333"/>
                </a:solidFill>
                <a:latin typeface="Heiti SC Light" charset="-122"/>
                <a:ea typeface="Heiti SC Light" charset="-122"/>
                <a:cs typeface="Heiti SC Light" charset="-122"/>
              </a:rPr>
              <a:t>状态：</a:t>
            </a:r>
          </a:p>
          <a:p>
            <a:r>
              <a:rPr lang="zh-CN" altLang="en-US" b="1" dirty="0" smtClean="0">
                <a:solidFill>
                  <a:srgbClr val="333333"/>
                </a:solidFill>
                <a:latin typeface="Heiti SC Light" charset="-122"/>
                <a:ea typeface="Heiti SC Light" charset="-122"/>
                <a:cs typeface="Heiti SC Light" charset="-122"/>
              </a:rPr>
              <a:t>那么</a:t>
            </a:r>
            <a:r>
              <a:rPr lang="zh-CN" altLang="en-US" b="1" dirty="0">
                <a:solidFill>
                  <a:srgbClr val="333333"/>
                </a:solidFill>
                <a:latin typeface="Heiti SC Light" charset="-122"/>
                <a:ea typeface="Heiti SC Light" charset="-122"/>
                <a:cs typeface="Heiti SC Light" charset="-122"/>
              </a:rPr>
              <a:t>产生的页面分支组合就是</a:t>
            </a:r>
            <a:r>
              <a:rPr lang="en-US" altLang="zh-CN" b="1" dirty="0">
                <a:solidFill>
                  <a:srgbClr val="333333"/>
                </a:solidFill>
                <a:latin typeface="Heiti SC Light" charset="-122"/>
                <a:ea typeface="Heiti SC Light" charset="-122"/>
                <a:cs typeface="Heiti SC Light" charset="-122"/>
              </a:rPr>
              <a:t>n*(n-1)/2</a:t>
            </a:r>
            <a:r>
              <a:rPr lang="zh-CN" altLang="en-US" b="1" dirty="0">
                <a:solidFill>
                  <a:srgbClr val="333333"/>
                </a:solidFill>
                <a:latin typeface="Heiti SC Light" charset="-122"/>
                <a:ea typeface="Heiti SC Light" charset="-122"/>
                <a:cs typeface="Heiti SC Light" charset="-122"/>
              </a:rPr>
              <a:t>种，其相互依赖耦合几乎是不可维护的</a:t>
            </a:r>
            <a:r>
              <a:rPr lang="zh-CN" altLang="en-US" b="1" dirty="0" smtClean="0">
                <a:solidFill>
                  <a:srgbClr val="333333"/>
                </a:solidFill>
                <a:latin typeface="Heiti SC Light" charset="-122"/>
                <a:ea typeface="Heiti SC Light" charset="-122"/>
                <a:cs typeface="Heiti SC Light" charset="-122"/>
              </a:rPr>
              <a:t>。</a:t>
            </a:r>
          </a:p>
          <a:p>
            <a:r>
              <a:rPr lang="zh-CN" altLang="en-US" b="1" dirty="0">
                <a:latin typeface="Heiti SC Light" charset="-122"/>
                <a:ea typeface="Heiti SC Light" charset="-122"/>
                <a:cs typeface="Heiti SC Light" charset="-122"/>
              </a:rPr>
              <a:t/>
            </a:r>
            <a:br>
              <a:rPr lang="zh-CN" altLang="en-US" b="1" dirty="0"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lang="en-US" altLang="zh-CN" b="1" dirty="0">
                <a:solidFill>
                  <a:srgbClr val="333333"/>
                </a:solidFill>
                <a:latin typeface="Heiti SC Light" charset="-122"/>
                <a:ea typeface="Heiti SC Light" charset="-122"/>
                <a:cs typeface="Heiti SC Light" charset="-122"/>
              </a:rPr>
              <a:t>&gt; </a:t>
            </a:r>
            <a:r>
              <a:rPr lang="zh-CN" altLang="en-US" b="1" dirty="0">
                <a:solidFill>
                  <a:srgbClr val="333333"/>
                </a:solidFill>
                <a:latin typeface="Heiti SC Light" charset="-122"/>
                <a:ea typeface="Heiti SC Light" charset="-122"/>
                <a:cs typeface="Heiti SC Light" charset="-122"/>
              </a:rPr>
              <a:t>设想在本例中，如果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底部状态栏</a:t>
            </a:r>
            <a:r>
              <a:rPr lang="zh-CN" altLang="en-US" b="1" dirty="0">
                <a:solidFill>
                  <a:srgbClr val="333333"/>
                </a:solidFill>
                <a:latin typeface="Heiti SC Light" charset="-122"/>
                <a:ea typeface="Heiti SC Light" charset="-122"/>
                <a:cs typeface="Heiti SC Light" charset="-122"/>
              </a:rPr>
              <a:t>也是由页面根据用户等级来判断是否显示的时候，那么在</a:t>
            </a:r>
            <a:r>
              <a:rPr lang="zh-CN" altLang="en-US" b="1" dirty="0">
                <a:latin typeface="Heiti SC Light" charset="-122"/>
                <a:ea typeface="Heiti SC Light" charset="-122"/>
                <a:cs typeface="Heiti SC Light" charset="-122"/>
              </a:rPr>
              <a:t>全选</a:t>
            </a:r>
            <a:r>
              <a:rPr lang="zh-CN" altLang="en-US" b="1" dirty="0">
                <a:solidFill>
                  <a:srgbClr val="333333"/>
                </a:solidFill>
                <a:latin typeface="Heiti SC Light" charset="-122"/>
                <a:ea typeface="Heiti SC Light" charset="-122"/>
                <a:cs typeface="Heiti SC Light" charset="-122"/>
              </a:rPr>
              <a:t>业务代码中调用</a:t>
            </a:r>
            <a:r>
              <a:rPr lang="en-US" altLang="zh-CN" b="1" dirty="0" err="1">
                <a:latin typeface="Heiti SC Light" charset="-122"/>
                <a:ea typeface="Heiti SC Light" charset="-122"/>
                <a:cs typeface="Heiti SC Light" charset="-122"/>
              </a:rPr>
              <a:t>updateStat</a:t>
            </a:r>
            <a:r>
              <a:rPr lang="zh-CN" altLang="en-US" b="1" dirty="0">
                <a:solidFill>
                  <a:srgbClr val="333333"/>
                </a:solidFill>
                <a:latin typeface="Heiti SC Light" charset="-122"/>
                <a:ea typeface="Heiti SC Light" charset="-122"/>
                <a:cs typeface="Heiti SC Light" charset="-122"/>
              </a:rPr>
              <a:t>是什么意思？每新增一个需求，都要对已有的情况有完全掌控，这负担是极重的。</a:t>
            </a:r>
            <a:endParaRPr lang="zh-CN" altLang="en-US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2628627"/>
            <a:ext cx="2705100" cy="2120900"/>
          </a:xfrm>
          <a:prstGeom prst="rect">
            <a:avLst/>
          </a:prstGeom>
        </p:spPr>
      </p:pic>
      <p:cxnSp>
        <p:nvCxnSpPr>
          <p:cNvPr id="10" name="直线箭头连接符 9"/>
          <p:cNvCxnSpPr/>
          <p:nvPr/>
        </p:nvCxnSpPr>
        <p:spPr>
          <a:xfrm flipH="1">
            <a:off x="2129742" y="1990846"/>
            <a:ext cx="1041721" cy="2361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0" y="727403"/>
            <a:ext cx="8431953" cy="54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8610" y="110411"/>
            <a:ext cx="8129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作坊模式</a:t>
            </a:r>
            <a:endParaRPr lang="zh-CN" altLang="en-US" sz="2800" b="1" dirty="0">
              <a:solidFill>
                <a:schemeClr val="bg1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610" y="1118561"/>
            <a:ext cx="8465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>
                <a:latin typeface="Heiti SC Medium" charset="-122"/>
                <a:ea typeface="Heiti SC Medium" charset="-122"/>
                <a:cs typeface="Heiti SC Medium" charset="-122"/>
              </a:rPr>
              <a:t>没有数据模型，一切操作都在对</a:t>
            </a:r>
            <a:r>
              <a:rPr lang="en-US" altLang="zh-CN" b="1" dirty="0">
                <a:latin typeface="Heiti SC Medium" charset="-122"/>
                <a:ea typeface="Heiti SC Medium" charset="-122"/>
                <a:cs typeface="Heiti SC Medium" charset="-122"/>
              </a:rPr>
              <a:t>DOM</a:t>
            </a:r>
            <a:r>
              <a:rPr lang="zh-CN" altLang="en-US" b="1" dirty="0">
                <a:latin typeface="Heiti SC Medium" charset="-122"/>
                <a:ea typeface="Heiti SC Medium" charset="-122"/>
                <a:cs typeface="Heiti SC Medium" charset="-122"/>
              </a:rPr>
              <a:t>节点的读取，不能轻易修改</a:t>
            </a:r>
            <a:r>
              <a:rPr lang="en-US" altLang="zh-CN" b="1" dirty="0">
                <a:latin typeface="Heiti SC Medium" charset="-122"/>
                <a:ea typeface="Heiti SC Medium" charset="-122"/>
                <a:cs typeface="Heiti SC Medium" charset="-122"/>
              </a:rPr>
              <a:t>DOM</a:t>
            </a:r>
            <a:r>
              <a:rPr lang="zh-CN" altLang="en-US" b="1" dirty="0">
                <a:latin typeface="Heiti SC Medium" charset="-122"/>
                <a:ea typeface="Heiti SC Medium" charset="-122"/>
                <a:cs typeface="Heiti SC Medium" charset="-122"/>
              </a:rPr>
              <a:t>节点结构和属性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>
                <a:latin typeface="Heiti SC Medium" charset="-122"/>
                <a:ea typeface="Heiti SC Medium" charset="-122"/>
                <a:cs typeface="Heiti SC Medium" charset="-122"/>
              </a:rPr>
              <a:t>没有职责分离，每一个操作都需要自己负责更新潜在影响的地方，给可维护性带来了问题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>
                <a:latin typeface="Heiti SC Medium" charset="-122"/>
                <a:ea typeface="Heiti SC Medium" charset="-122"/>
                <a:cs typeface="Heiti SC Medium" charset="-122"/>
              </a:rPr>
              <a:t>新增业务需要修改已有代码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>
                <a:latin typeface="Heiti SC Medium" charset="-122"/>
                <a:ea typeface="Heiti SC Medium" charset="-122"/>
                <a:cs typeface="Heiti SC Medium" charset="-122"/>
              </a:rPr>
              <a:t>新增业务需要插入与其间接相关的已有代码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>
                <a:latin typeface="Heiti SC Medium" charset="-122"/>
                <a:ea typeface="Heiti SC Medium" charset="-122"/>
                <a:cs typeface="Heiti SC Medium" charset="-122"/>
              </a:rPr>
              <a:t>每一个区块盘根错节的依赖，导致代码无法进行</a:t>
            </a:r>
            <a:r>
              <a:rPr lang="zh-CN" altLang="en-US" b="1" dirty="0" smtClean="0">
                <a:latin typeface="Heiti SC Medium" charset="-122"/>
                <a:ea typeface="Heiti SC Medium" charset="-122"/>
                <a:cs typeface="Heiti SC Medium" charset="-122"/>
              </a:rPr>
              <a:t>测试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ffectLst/>
                <a:latin typeface="Heiti SC Medium" charset="-122"/>
                <a:ea typeface="Heiti SC Medium" charset="-122"/>
                <a:cs typeface="Heiti SC Medium" charset="-122"/>
              </a:rPr>
              <a:t>……</a:t>
            </a:r>
            <a:endParaRPr lang="zh-CN" altLang="en-US" b="1" dirty="0">
              <a:effectLst/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8610" y="4892944"/>
            <a:ext cx="50620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Heiti SC Medium" charset="-122"/>
                <a:ea typeface="Heiti SC Medium" charset="-122"/>
                <a:cs typeface="Heiti SC Medium" charset="-122"/>
              </a:rPr>
              <a:t>视图模型 </a:t>
            </a:r>
            <a:r>
              <a:rPr lang="zh-CN" altLang="en-US" sz="2400" b="1" dirty="0" smtClean="0">
                <a:solidFill>
                  <a:srgbClr val="FF0000"/>
                </a:solidFill>
                <a:latin typeface="Heiti SC Medium" charset="-122"/>
                <a:ea typeface="Heiti SC Medium" charset="-122"/>
                <a:cs typeface="Heiti SC Medium" charset="-122"/>
              </a:rPr>
              <a:t>在某些情况下的重要性 </a:t>
            </a:r>
            <a:endParaRPr lang="zh-CN" altLang="en-US" sz="2400" b="1" dirty="0">
              <a:solidFill>
                <a:srgbClr val="FF0000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8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8610" y="121986"/>
            <a:ext cx="8129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视图模型？</a:t>
            </a:r>
            <a:endParaRPr lang="zh-CN" altLang="en-US" sz="2800" b="1" dirty="0">
              <a:solidFill>
                <a:schemeClr val="bg1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938112"/>
            <a:ext cx="3429000" cy="444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08610" y="1490852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7254E"/>
                </a:solidFill>
                <a:latin typeface="Consolas" charset="0"/>
              </a:rPr>
              <a:t>$('.order-total').html(300)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828518" y="938112"/>
            <a:ext cx="5315481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如果在某个</a:t>
            </a:r>
            <a:r>
              <a:rPr kumimoji="1"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input</a:t>
            </a:r>
            <a:r>
              <a:rPr kumimoji="1"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修改</a:t>
            </a:r>
            <a:r>
              <a:rPr kumimoji="1"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order-total</a:t>
            </a:r>
            <a:r>
              <a:rPr kumimoji="1"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的</a:t>
            </a:r>
            <a:r>
              <a:rPr kumimoji="1"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html</a:t>
            </a:r>
            <a:r>
              <a:rPr kumimoji="1"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内容</a:t>
            </a:r>
            <a:endParaRPr kumimoji="1"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cxnSp>
        <p:nvCxnSpPr>
          <p:cNvPr id="15" name="直线箭头连接符 14"/>
          <p:cNvCxnSpPr>
            <a:endCxn id="9" idx="3"/>
          </p:cNvCxnSpPr>
          <p:nvPr/>
        </p:nvCxnSpPr>
        <p:spPr>
          <a:xfrm flipH="1">
            <a:off x="3912482" y="1382612"/>
            <a:ext cx="1249827" cy="292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08610" y="2137701"/>
            <a:ext cx="39837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7254E"/>
                </a:solidFill>
                <a:latin typeface="Consolas" charset="0"/>
              </a:rPr>
              <a:t>If(exist($(‘selector’))){</a:t>
            </a:r>
          </a:p>
          <a:p>
            <a:r>
              <a:rPr lang="en-US" altLang="zh-CN" dirty="0" smtClean="0">
                <a:solidFill>
                  <a:srgbClr val="C7254E"/>
                </a:solidFill>
                <a:latin typeface="Consolas" charset="0"/>
              </a:rPr>
              <a:t>   $('.</a:t>
            </a:r>
            <a:r>
              <a:rPr lang="en-US" altLang="zh-CN" dirty="0">
                <a:solidFill>
                  <a:srgbClr val="C7254E"/>
                </a:solidFill>
                <a:latin typeface="Consolas" charset="0"/>
              </a:rPr>
              <a:t>order-total').html(300</a:t>
            </a:r>
            <a:r>
              <a:rPr lang="en-US" altLang="zh-CN" dirty="0" smtClean="0">
                <a:solidFill>
                  <a:srgbClr val="C7254E"/>
                </a:solidFill>
                <a:latin typeface="Consolas" charset="0"/>
              </a:rPr>
              <a:t>)</a:t>
            </a:r>
          </a:p>
          <a:p>
            <a:r>
              <a:rPr lang="en-US" altLang="zh-CN" dirty="0">
                <a:solidFill>
                  <a:srgbClr val="C7254E"/>
                </a:solidFill>
                <a:latin typeface="Consolas" charset="0"/>
              </a:rPr>
              <a:t>}</a:t>
            </a:r>
            <a:endParaRPr lang="zh-CN" altLang="en-US" dirty="0"/>
          </a:p>
        </p:txBody>
      </p:sp>
      <p:cxnSp>
        <p:nvCxnSpPr>
          <p:cNvPr id="18" name="直线箭头连接符 17"/>
          <p:cNvCxnSpPr>
            <a:stCxn id="9" idx="2"/>
          </p:cNvCxnSpPr>
          <p:nvPr/>
        </p:nvCxnSpPr>
        <p:spPr>
          <a:xfrm>
            <a:off x="2110546" y="1860184"/>
            <a:ext cx="0" cy="277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292393" y="2091966"/>
            <a:ext cx="47707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Heiti SC Medium" charset="-122"/>
                <a:ea typeface="Heiti SC Medium" charset="-122"/>
                <a:cs typeface="Heiti SC Medium" charset="-122"/>
              </a:rPr>
              <a:t>……</a:t>
            </a:r>
            <a:r>
              <a:rPr lang="zh-CN" altLang="en-US" sz="2000" b="1" dirty="0" smtClean="0">
                <a:latin typeface="Heiti SC Medium" charset="-122"/>
                <a:ea typeface="Heiti SC Medium" charset="-122"/>
                <a:cs typeface="Heiti SC Medium" charset="-122"/>
              </a:rPr>
              <a:t>随着业务逻辑的复杂，维护人数的增加，出现了这样的代码：</a:t>
            </a:r>
            <a:endParaRPr lang="zh-CN" altLang="en-US" sz="2000" b="1" dirty="0"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8" y="3337336"/>
            <a:ext cx="8330714" cy="371756"/>
          </a:xfrm>
          <a:prstGeom prst="rect">
            <a:avLst/>
          </a:prstGeom>
        </p:spPr>
      </p:pic>
      <p:cxnSp>
        <p:nvCxnSpPr>
          <p:cNvPr id="22" name="直线箭头连接符 21"/>
          <p:cNvCxnSpPr>
            <a:stCxn id="19" idx="2"/>
            <a:endCxn id="20" idx="0"/>
          </p:cNvCxnSpPr>
          <p:nvPr/>
        </p:nvCxnSpPr>
        <p:spPr>
          <a:xfrm flipH="1">
            <a:off x="4537395" y="2799852"/>
            <a:ext cx="2140359" cy="537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50575" y="4079947"/>
            <a:ext cx="6227179" cy="16667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36708" y="4273796"/>
            <a:ext cx="60549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 不</a:t>
            </a:r>
            <a:r>
              <a:rPr lang="zh-CN" altLang="en-US" sz="2000" b="1" dirty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知道代码中的一系例选择器对应着什么节点</a:t>
            </a:r>
            <a:br>
              <a:rPr lang="zh-CN" altLang="en-US" sz="2000" b="1" dirty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- </a:t>
            </a:r>
            <a:r>
              <a:rPr lang="zh-CN" altLang="en-US" sz="2000" b="1" dirty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可维护性差，你不敢轻易改动类名或删除节点，也不清楚节点的内容究竟对应着什么数据</a:t>
            </a:r>
            <a:br>
              <a:rPr lang="zh-CN" altLang="en-US" sz="2000" b="1" dirty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- </a:t>
            </a:r>
            <a:r>
              <a:rPr lang="zh-CN" altLang="en-US" sz="2000" b="1" dirty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代码量多</a:t>
            </a:r>
            <a:endParaRPr lang="zh-CN" altLang="en-US" sz="2000" b="1" dirty="0">
              <a:solidFill>
                <a:schemeClr val="bg1"/>
              </a:solidFill>
              <a:effectLst/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47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6" grpId="0"/>
      <p:bldP spid="19" grpId="0"/>
      <p:bldP spid="24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8610" y="121986"/>
            <a:ext cx="8129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视图模型</a:t>
            </a:r>
            <a:endParaRPr lang="zh-CN" altLang="en-US" sz="2800" b="1" dirty="0">
              <a:solidFill>
                <a:schemeClr val="bg1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71" y="1291948"/>
            <a:ext cx="7340600" cy="1079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8610" y="2331993"/>
            <a:ext cx="24093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Heiti SC Medium" charset="-122"/>
                <a:ea typeface="Heiti SC Medium" charset="-122"/>
                <a:cs typeface="Heiti SC Medium" charset="-122"/>
              </a:rPr>
              <a:t>控制反转的工作流：</a:t>
            </a:r>
            <a:endParaRPr lang="zh-CN" altLang="en-US" sz="2000" b="1" dirty="0"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" y="2771558"/>
            <a:ext cx="8537531" cy="15256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8609" y="912178"/>
            <a:ext cx="24093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latin typeface="Heiti SC Medium" charset="-122"/>
                <a:ea typeface="Heiti SC Medium" charset="-122"/>
                <a:cs typeface="Heiti SC Medium" charset="-122"/>
              </a:rPr>
              <a:t>原工作流：</a:t>
            </a:r>
            <a:endParaRPr lang="zh-CN" altLang="en-US" sz="2000" b="1" dirty="0"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644" y="3314218"/>
            <a:ext cx="3162300" cy="762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75644" y="3314218"/>
            <a:ext cx="3162300" cy="762000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96" y="4297165"/>
            <a:ext cx="8296158" cy="163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4236506" y="3391255"/>
            <a:ext cx="10835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</a:rPr>
              <a:t>解耦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04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610" y="121986"/>
            <a:ext cx="8129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MVVM</a:t>
            </a:r>
            <a:endParaRPr lang="zh-CN" altLang="en-US" sz="2800" b="1" dirty="0">
              <a:solidFill>
                <a:schemeClr val="bg1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44" y="953099"/>
            <a:ext cx="7696200" cy="1625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6795" y="2663467"/>
            <a:ext cx="3742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  <a:latin typeface="Heiti SC Light" charset="-122"/>
                <a:ea typeface="Heiti SC Light" charset="-122"/>
                <a:cs typeface="Heiti SC Light" charset="-122"/>
              </a:rPr>
              <a:t>用</a:t>
            </a:r>
            <a:r>
              <a:rPr lang="zh-CN" altLang="en-US" b="1">
                <a:solidFill>
                  <a:srgbClr val="FF0000"/>
                </a:solidFill>
                <a:latin typeface="Heiti SC Light" charset="-122"/>
                <a:ea typeface="Heiti SC Light" charset="-122"/>
                <a:cs typeface="Heiti SC Light" charset="-122"/>
              </a:rPr>
              <a:t>数据“绑定”的形式让数据更新的事件不需要开发人员手动去编写特殊用例，而是自动地双向同步。</a:t>
            </a:r>
          </a:p>
        </p:txBody>
      </p:sp>
      <p:sp>
        <p:nvSpPr>
          <p:cNvPr id="6" name="矩形 5"/>
          <p:cNvSpPr/>
          <p:nvPr/>
        </p:nvSpPr>
        <p:spPr>
          <a:xfrm>
            <a:off x="4279281" y="277118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用一种统一的集中的方式实现频繁需要被实现的数据更新问题。</a:t>
            </a:r>
          </a:p>
        </p:txBody>
      </p:sp>
      <p:sp>
        <p:nvSpPr>
          <p:cNvPr id="7" name="矩形 6"/>
          <p:cNvSpPr/>
          <p:nvPr/>
        </p:nvSpPr>
        <p:spPr>
          <a:xfrm>
            <a:off x="1965007" y="3608526"/>
            <a:ext cx="48165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Heiti SC Medium" charset="-122"/>
                <a:ea typeface="Heiti SC Medium" charset="-122"/>
                <a:cs typeface="Heiti SC Medium" charset="-122"/>
              </a:rPr>
              <a:t>WEB</a:t>
            </a:r>
            <a:r>
              <a:rPr lang="zh-CN" altLang="en-US" sz="2400" b="1" dirty="0" smtClean="0">
                <a:latin typeface="Heiti SC Medium" charset="-122"/>
                <a:ea typeface="Heiti SC Medium" charset="-122"/>
                <a:cs typeface="Heiti SC Medium" charset="-122"/>
              </a:rPr>
              <a:t>的</a:t>
            </a:r>
            <a:r>
              <a:rPr lang="en-US" altLang="zh-CN" sz="2400" b="1" dirty="0" smtClean="0">
                <a:latin typeface="Heiti SC Medium" charset="-122"/>
                <a:ea typeface="Heiti SC Medium" charset="-122"/>
                <a:cs typeface="Heiti SC Medium" charset="-122"/>
              </a:rPr>
              <a:t>MVVM</a:t>
            </a:r>
            <a:r>
              <a:rPr lang="zh-CN" altLang="en-US" sz="2400" b="1" dirty="0" smtClean="0">
                <a:latin typeface="Heiti SC Medium" charset="-122"/>
                <a:ea typeface="Heiti SC Medium" charset="-122"/>
                <a:cs typeface="Heiti SC Medium" charset="-122"/>
              </a:rPr>
              <a:t> 和 服务端的</a:t>
            </a:r>
            <a:r>
              <a:rPr lang="en-US" altLang="zh-CN" sz="2400" b="1" dirty="0" smtClean="0">
                <a:latin typeface="Heiti SC Medium" charset="-122"/>
                <a:ea typeface="Heiti SC Medium" charset="-122"/>
                <a:cs typeface="Heiti SC Medium" charset="-122"/>
              </a:rPr>
              <a:t>MVVM</a:t>
            </a:r>
            <a:endParaRPr lang="zh-CN" altLang="en-US" sz="2400" b="1" dirty="0" smtClean="0">
              <a:latin typeface="Heiti SC Medium" charset="-122"/>
              <a:ea typeface="Heiti SC Medium" charset="-122"/>
              <a:cs typeface="Heiti SC Medium" charset="-122"/>
            </a:endParaRPr>
          </a:p>
          <a:p>
            <a:pPr algn="ctr"/>
            <a:r>
              <a:rPr lang="zh-CN" altLang="en-US" sz="2400" b="1" dirty="0" smtClean="0">
                <a:latin typeface="Heiti SC Medium" charset="-122"/>
                <a:ea typeface="Heiti SC Medium" charset="-122"/>
                <a:cs typeface="Heiti SC Medium" charset="-122"/>
              </a:rPr>
              <a:t>最后的不同点</a:t>
            </a:r>
            <a:endParaRPr lang="zh-CN" altLang="en-US" sz="2400" b="1" dirty="0"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sz="2400" b="1" dirty="0"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6795" y="47858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Helvetica Neue" charset="0"/>
              </a:rPr>
              <a:t>当一个网页的数据更新后，你希望更新用户看到的数据，你会怎么做？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6795" y="5478267"/>
            <a:ext cx="2589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window.location.reload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028" y="4798769"/>
            <a:ext cx="3215794" cy="126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7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3261" y="2086703"/>
            <a:ext cx="8104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Heiti SC Light" charset="-122"/>
                <a:ea typeface="Heiti SC Light" charset="-122"/>
                <a:cs typeface="Heiti SC Light" charset="-122"/>
              </a:rPr>
              <a:t>基于</a:t>
            </a:r>
            <a:r>
              <a:rPr lang="en-US" altLang="zh-CN" sz="3600" dirty="0" smtClean="0">
                <a:latin typeface="Heiti SC Light" charset="-122"/>
                <a:ea typeface="Heiti SC Light" charset="-122"/>
                <a:cs typeface="Heiti SC Light" charset="-122"/>
              </a:rPr>
              <a:t>MVVM</a:t>
            </a:r>
            <a:r>
              <a:rPr lang="zh-CN" altLang="en-US" sz="3600" dirty="0" smtClean="0">
                <a:latin typeface="Heiti SC Light" charset="-122"/>
                <a:ea typeface="Heiti SC Light" charset="-122"/>
                <a:cs typeface="Heiti SC Light" charset="-122"/>
              </a:rPr>
              <a:t>框架的前端页面自动化</a:t>
            </a:r>
          </a:p>
          <a:p>
            <a:pPr algn="ctr"/>
            <a:r>
              <a:rPr lang="zh-CN" altLang="en-US" sz="3600" dirty="0" smtClean="0">
                <a:latin typeface="Heiti SC Light" charset="-122"/>
                <a:ea typeface="Heiti SC Light" charset="-122"/>
                <a:cs typeface="Heiti SC Light" charset="-122"/>
              </a:rPr>
              <a:t>搭建系统的开发</a:t>
            </a:r>
            <a:endParaRPr lang="en-US" altLang="zh-CN" sz="3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9026" y="409923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2015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年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11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月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16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日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08698" y="374650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悟空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724916" y="3557766"/>
            <a:ext cx="576072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87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610" y="121986"/>
            <a:ext cx="8129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系统的需求分析</a:t>
            </a:r>
            <a:endParaRPr lang="zh-CN" altLang="en-US" sz="2800" b="1" dirty="0">
              <a:solidFill>
                <a:schemeClr val="bg1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pic>
        <p:nvPicPr>
          <p:cNvPr id="921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48" y="891249"/>
            <a:ext cx="7492727" cy="505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0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3" y="2384386"/>
            <a:ext cx="8227468" cy="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08610" y="121986"/>
            <a:ext cx="8129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系统的需求分析</a:t>
            </a:r>
            <a:endParaRPr lang="zh-CN" altLang="en-US" sz="2800" b="1" dirty="0">
              <a:solidFill>
                <a:schemeClr val="bg1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19660" y="3741599"/>
            <a:ext cx="46298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000" b="1" kern="100" dirty="0">
                <a:latin typeface="Heiti SC Medium" charset="-122"/>
                <a:ea typeface="Heiti SC Medium" charset="-122"/>
                <a:cs typeface="Heiti SC Medium" charset="-122"/>
              </a:rPr>
              <a:t>主要是通过在前端页面构建的时候</a:t>
            </a:r>
            <a:r>
              <a:rPr lang="zh-CN" altLang="zh-CN" sz="2000" b="1" kern="100" dirty="0" smtClean="0">
                <a:latin typeface="Heiti SC Medium" charset="-122"/>
                <a:ea typeface="Heiti SC Medium" charset="-122"/>
                <a:cs typeface="Heiti SC Medium" charset="-122"/>
              </a:rPr>
              <a:t>调用</a:t>
            </a:r>
            <a:endParaRPr lang="zh-CN" altLang="en-US" sz="2000" b="1" kern="100" dirty="0" smtClean="0">
              <a:latin typeface="Heiti SC Medium" charset="-122"/>
              <a:ea typeface="Heiti SC Medium" charset="-122"/>
              <a:cs typeface="Heiti SC Medium" charset="-122"/>
            </a:endParaRPr>
          </a:p>
          <a:p>
            <a:pPr algn="ctr"/>
            <a:r>
              <a:rPr lang="zh-CN" altLang="zh-CN" sz="2000" b="1" kern="100" dirty="0" smtClean="0">
                <a:latin typeface="Heiti SC Medium" charset="-122"/>
                <a:ea typeface="Heiti SC Medium" charset="-122"/>
                <a:cs typeface="Heiti SC Medium" charset="-122"/>
              </a:rPr>
              <a:t>前端</a:t>
            </a:r>
            <a:r>
              <a:rPr lang="zh-CN" altLang="zh-CN" sz="2000" b="1" kern="100" dirty="0">
                <a:latin typeface="Heiti SC Medium" charset="-122"/>
                <a:ea typeface="Heiti SC Medium" charset="-122"/>
                <a:cs typeface="Heiti SC Medium" charset="-122"/>
              </a:rPr>
              <a:t>组件库内部的组件</a:t>
            </a:r>
            <a:r>
              <a:rPr lang="zh-CN" altLang="zh-CN" sz="2000" b="1" dirty="0">
                <a:latin typeface="Heiti SC Medium" charset="-122"/>
                <a:ea typeface="Heiti SC Medium" charset="-122"/>
                <a:cs typeface="Heiti SC Medium" charset="-122"/>
              </a:rPr>
              <a:t> </a:t>
            </a:r>
            <a:endParaRPr lang="zh-CN" altLang="en-US" sz="2000" b="1" dirty="0"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53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610" y="121986"/>
            <a:ext cx="8129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前端组件开发页面原型</a:t>
            </a:r>
            <a:endParaRPr lang="zh-CN" altLang="en-US" sz="2800" b="1" dirty="0">
              <a:solidFill>
                <a:schemeClr val="bg1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8610" y="949123"/>
            <a:ext cx="147027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65" name="Picture 1" descr="页面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9" y="949123"/>
            <a:ext cx="8456939" cy="482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2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610" y="121986"/>
            <a:ext cx="8129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系统简介</a:t>
            </a:r>
            <a:endParaRPr lang="zh-CN" altLang="en-US" sz="2800" b="1" dirty="0">
              <a:solidFill>
                <a:schemeClr val="bg1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8610" y="1321940"/>
            <a:ext cx="7029739" cy="538609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一、项目的来源</a:t>
            </a:r>
            <a:endParaRPr kumimoji="1" lang="zh-CN" altLang="en-US" sz="2800" b="1" dirty="0">
              <a:solidFill>
                <a:schemeClr val="tx2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8607" y="2384495"/>
            <a:ext cx="7029739" cy="538609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二、项目的开发目的和意义</a:t>
            </a:r>
            <a:endParaRPr kumimoji="1" lang="zh-CN" altLang="en-US" sz="2800" b="1" dirty="0">
              <a:solidFill>
                <a:schemeClr val="tx2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8606" y="3447050"/>
            <a:ext cx="7029739" cy="538609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三、发展的现状</a:t>
            </a:r>
            <a:endParaRPr kumimoji="1" lang="zh-CN" altLang="en-US" sz="2800" b="1" dirty="0">
              <a:solidFill>
                <a:schemeClr val="tx2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8606" y="4289686"/>
            <a:ext cx="7029739" cy="538609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2800" b="1" dirty="0">
              <a:solidFill>
                <a:schemeClr val="tx2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17" y="4942391"/>
            <a:ext cx="8227468" cy="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07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610" y="121986"/>
            <a:ext cx="8129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前端页面构建模块设计原型</a:t>
            </a:r>
            <a:endParaRPr lang="zh-CN" altLang="en-US" sz="2800" b="1" dirty="0">
              <a:solidFill>
                <a:schemeClr val="bg1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8610" y="1030147"/>
            <a:ext cx="134425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4577" name="Picture 1" descr="主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" y="1030147"/>
            <a:ext cx="8289292" cy="462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610" y="121986"/>
            <a:ext cx="8129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项目构建过程中可能会出现的问题</a:t>
            </a:r>
            <a:endParaRPr lang="zh-CN" altLang="en-US" sz="2800" b="1" dirty="0">
              <a:solidFill>
                <a:schemeClr val="bg1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8610" y="1030147"/>
            <a:ext cx="134425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8610" y="1767061"/>
            <a:ext cx="81293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Heiti SC Medium" charset="-122"/>
                <a:ea typeface="Heiti SC Medium" charset="-122"/>
                <a:cs typeface="Heiti SC Medium" charset="-122"/>
              </a:rPr>
              <a:t>1</a:t>
            </a:r>
            <a:r>
              <a:rPr lang="zh-CN" altLang="en-US" sz="2000" b="1" dirty="0" smtClean="0">
                <a:latin typeface="Heiti SC Medium" charset="-122"/>
                <a:ea typeface="Heiti SC Medium" charset="-122"/>
                <a:cs typeface="Heiti SC Medium" charset="-122"/>
              </a:rPr>
              <a:t>、前端页面组件规范的制定</a:t>
            </a:r>
          </a:p>
          <a:p>
            <a:endParaRPr lang="zh-CN" altLang="en-US" sz="2000" b="1" dirty="0" smtClean="0"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2000" b="1" dirty="0" smtClean="0">
                <a:latin typeface="Heiti SC Medium" charset="-122"/>
                <a:ea typeface="Heiti SC Medium" charset="-122"/>
                <a:cs typeface="Heiti SC Medium" charset="-122"/>
              </a:rPr>
              <a:t>2</a:t>
            </a:r>
            <a:r>
              <a:rPr lang="zh-CN" altLang="en-US" sz="2000" b="1" dirty="0" smtClean="0">
                <a:latin typeface="Heiti SC Medium" charset="-122"/>
                <a:ea typeface="Heiti SC Medium" charset="-122"/>
                <a:cs typeface="Heiti SC Medium" charset="-122"/>
              </a:rPr>
              <a:t>、前端组件在页面上的编辑（接口？）</a:t>
            </a:r>
          </a:p>
          <a:p>
            <a:endParaRPr lang="zh-CN" altLang="en-US" sz="2000" b="1" dirty="0" smtClean="0"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2000" b="1" dirty="0" smtClean="0">
                <a:latin typeface="Heiti SC Medium" charset="-122"/>
                <a:ea typeface="Heiti SC Medium" charset="-122"/>
                <a:cs typeface="Heiti SC Medium" charset="-122"/>
              </a:rPr>
              <a:t>3</a:t>
            </a:r>
            <a:r>
              <a:rPr lang="zh-CN" altLang="en-US" sz="2000" b="1" dirty="0" smtClean="0">
                <a:latin typeface="Heiti SC Medium" charset="-122"/>
                <a:ea typeface="Heiti SC Medium" charset="-122"/>
                <a:cs typeface="Heiti SC Medium" charset="-122"/>
              </a:rPr>
              <a:t>、前端组件怎么构建页面，技术选型？</a:t>
            </a:r>
          </a:p>
          <a:p>
            <a:endParaRPr lang="zh-CN" altLang="en-US" sz="2000" b="1" dirty="0" smtClean="0"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2000" b="1" dirty="0" smtClean="0">
                <a:latin typeface="Heiti SC Medium" charset="-122"/>
                <a:ea typeface="Heiti SC Medium" charset="-122"/>
                <a:cs typeface="Heiti SC Medium" charset="-122"/>
              </a:rPr>
              <a:t>4</a:t>
            </a:r>
            <a:r>
              <a:rPr lang="zh-CN" altLang="en-US" sz="2000" b="1" dirty="0" smtClean="0">
                <a:latin typeface="Heiti SC Medium" charset="-122"/>
                <a:ea typeface="Heiti SC Medium" charset="-122"/>
                <a:cs typeface="Heiti SC Medium" charset="-122"/>
              </a:rPr>
              <a:t>、页面构建的实用性？</a:t>
            </a:r>
          </a:p>
          <a:p>
            <a:endParaRPr lang="zh-CN" altLang="en-US" sz="2000" b="1" dirty="0"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2000" b="1" dirty="0" smtClean="0">
                <a:latin typeface="Heiti SC Medium" charset="-122"/>
                <a:ea typeface="Heiti SC Medium" charset="-122"/>
                <a:cs typeface="Heiti SC Medium" charset="-122"/>
              </a:rPr>
              <a:t>5</a:t>
            </a:r>
            <a:r>
              <a:rPr lang="zh-CN" altLang="en-US" sz="2000" b="1" dirty="0" smtClean="0">
                <a:latin typeface="Heiti SC Medium" charset="-122"/>
                <a:ea typeface="Heiti SC Medium" charset="-122"/>
                <a:cs typeface="Heiti SC Medium" charset="-122"/>
              </a:rPr>
              <a:t>、工程的保存 </a:t>
            </a:r>
            <a:r>
              <a:rPr lang="en-US" altLang="zh-CN" sz="2000" b="1" dirty="0" smtClean="0">
                <a:latin typeface="Heiti SC Medium" charset="-122"/>
                <a:ea typeface="Heiti SC Medium" charset="-122"/>
                <a:cs typeface="Heiti SC Medium" charset="-122"/>
              </a:rPr>
              <a:t>Or</a:t>
            </a:r>
            <a:r>
              <a:rPr lang="zh-CN" altLang="en-US" sz="2000" b="1" dirty="0" smtClean="0">
                <a:latin typeface="Heiti SC Medium" charset="-122"/>
                <a:ea typeface="Heiti SC Medium" charset="-122"/>
                <a:cs typeface="Heiti SC Medium" charset="-122"/>
              </a:rPr>
              <a:t> 输出？</a:t>
            </a:r>
            <a:endParaRPr lang="zh-CN" altLang="en-US" sz="2000" b="1" dirty="0"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0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54110" y="3485445"/>
            <a:ext cx="4100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THANKS FOR YOUR ATTENTION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610" y="121986"/>
            <a:ext cx="8129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MVVM</a:t>
            </a:r>
            <a:r>
              <a:rPr lang="zh-CN" altLang="en-US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框架</a:t>
            </a:r>
            <a:endParaRPr lang="zh-CN" altLang="en-US" sz="2800" b="1" dirty="0">
              <a:solidFill>
                <a:schemeClr val="bg1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08610" y="960697"/>
            <a:ext cx="138745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57" y="960697"/>
            <a:ext cx="8296158" cy="163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3318029" y="2732419"/>
            <a:ext cx="4274964" cy="4154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kumimoji="1" lang="zh-CN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低耦合、易维护、可扩展</a:t>
            </a:r>
            <a:r>
              <a:rPr kumimoji="1"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……</a:t>
            </a:r>
            <a:endParaRPr kumimoji="1"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4357" y="2697694"/>
            <a:ext cx="7029739" cy="477054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kumimoji="1" lang="zh-CN" altLang="en-US" sz="2800" b="1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系统架构的好处？</a:t>
            </a:r>
            <a:endParaRPr kumimoji="1" lang="zh-CN" altLang="en-US" sz="2400" b="1" dirty="0">
              <a:solidFill>
                <a:schemeClr val="tx2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4357" y="3287608"/>
            <a:ext cx="7029739" cy="477054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MVC</a:t>
            </a:r>
            <a:r>
              <a:rPr kumimoji="1"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框架</a:t>
            </a:r>
            <a:endParaRPr kumimoji="1" lang="zh-CN" altLang="en-US" sz="2400" b="1" dirty="0">
              <a:solidFill>
                <a:schemeClr val="tx2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7" y="3877522"/>
            <a:ext cx="3244818" cy="214063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568" y="3561989"/>
            <a:ext cx="4244799" cy="2456164"/>
          </a:xfrm>
          <a:prstGeom prst="rect">
            <a:avLst/>
          </a:prstGeom>
        </p:spPr>
      </p:pic>
      <p:cxnSp>
        <p:nvCxnSpPr>
          <p:cNvPr id="21" name="直线箭头连接符 20"/>
          <p:cNvCxnSpPr/>
          <p:nvPr/>
        </p:nvCxnSpPr>
        <p:spPr>
          <a:xfrm>
            <a:off x="3939226" y="4947837"/>
            <a:ext cx="7413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53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610" y="121986"/>
            <a:ext cx="8129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MVVM</a:t>
            </a:r>
            <a:r>
              <a:rPr lang="zh-CN" altLang="en-US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框架</a:t>
            </a:r>
            <a:endParaRPr lang="zh-CN" altLang="en-US" sz="2800" b="1" dirty="0">
              <a:solidFill>
                <a:schemeClr val="bg1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8610" y="960697"/>
            <a:ext cx="7029739" cy="477054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MVC</a:t>
            </a:r>
            <a:r>
              <a:rPr kumimoji="1"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框架的变形</a:t>
            </a:r>
            <a:endParaRPr kumimoji="1" lang="zh-CN" altLang="en-US" sz="2400" b="1" dirty="0">
              <a:solidFill>
                <a:schemeClr val="tx2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1754240"/>
            <a:ext cx="3304854" cy="27830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464" y="1776889"/>
            <a:ext cx="3084433" cy="2691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1437751"/>
            <a:ext cx="4737952" cy="438239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780836" y="960697"/>
            <a:ext cx="4274964" cy="189282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业务逻辑集中在</a:t>
            </a:r>
            <a:r>
              <a:rPr kumimoji="1"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View</a:t>
            </a:r>
            <a:r>
              <a:rPr kumimoji="1"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层，导致</a:t>
            </a:r>
            <a:r>
              <a:rPr kumimoji="1"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View</a:t>
            </a:r>
            <a:r>
              <a:rPr kumimoji="1"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层很厚，而</a:t>
            </a:r>
            <a:r>
              <a:rPr kumimoji="1"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Controller</a:t>
            </a:r>
            <a:r>
              <a:rPr kumimoji="1"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则只起了一个路由的作用，所以在</a:t>
            </a:r>
            <a:r>
              <a:rPr kumimoji="1"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backbone</a:t>
            </a:r>
            <a:r>
              <a:rPr kumimoji="1"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中直接只保留了一个</a:t>
            </a:r>
            <a:r>
              <a:rPr kumimoji="1"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Router</a:t>
            </a:r>
            <a:endParaRPr kumimoji="1"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40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610" y="121986"/>
            <a:ext cx="8129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MVVM</a:t>
            </a:r>
            <a:r>
              <a:rPr lang="zh-CN" altLang="en-US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框架</a:t>
            </a:r>
            <a:endParaRPr lang="zh-CN" altLang="en-US" sz="2800" b="1" dirty="0">
              <a:solidFill>
                <a:schemeClr val="bg1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8610" y="960697"/>
            <a:ext cx="7029739" cy="477054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MVP</a:t>
            </a:r>
            <a:r>
              <a:rPr kumimoji="1"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框架</a:t>
            </a:r>
            <a:endParaRPr kumimoji="1" lang="zh-CN" altLang="en-US" sz="2400" b="1" dirty="0">
              <a:solidFill>
                <a:schemeClr val="tx2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6" y="1753242"/>
            <a:ext cx="6324600" cy="3670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42854" y="2359049"/>
            <a:ext cx="2106102" cy="4154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Passive</a:t>
            </a:r>
            <a:r>
              <a:rPr kumimoji="1"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 </a:t>
            </a:r>
            <a:r>
              <a:rPr kumimoji="1"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view</a:t>
            </a:r>
            <a:endParaRPr kumimoji="1"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08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610" y="121986"/>
            <a:ext cx="8129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MVVM</a:t>
            </a:r>
            <a:r>
              <a:rPr lang="zh-CN" altLang="en-US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框架</a:t>
            </a:r>
            <a:endParaRPr lang="zh-CN" altLang="en-US" sz="2800" b="1" dirty="0">
              <a:solidFill>
                <a:schemeClr val="bg1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" y="929840"/>
            <a:ext cx="8296158" cy="163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08610" y="2846505"/>
            <a:ext cx="8296158" cy="661720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MVVM </a:t>
            </a:r>
            <a:r>
              <a:rPr kumimoji="1"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模式将 </a:t>
            </a:r>
            <a:r>
              <a:rPr kumimoji="1"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Presenter </a:t>
            </a:r>
            <a:r>
              <a:rPr kumimoji="1"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改名为 </a:t>
            </a:r>
            <a:r>
              <a:rPr kumimoji="1"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ViewModel</a:t>
            </a:r>
            <a:r>
              <a:rPr kumimoji="1"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，基本上与 </a:t>
            </a:r>
            <a:r>
              <a:rPr kumimoji="1"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MVP </a:t>
            </a:r>
            <a:r>
              <a:rPr kumimoji="1"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模式完全一致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22" y="3580661"/>
            <a:ext cx="1531765" cy="22666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599" y="3354986"/>
            <a:ext cx="5683169" cy="25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3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610" y="121986"/>
            <a:ext cx="8129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当我们写代码的时候</a:t>
            </a:r>
            <a:r>
              <a:rPr lang="en-US" altLang="zh-CN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endParaRPr lang="zh-CN" altLang="en-US" sz="2800" b="1" dirty="0">
              <a:solidFill>
                <a:schemeClr val="bg1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21" y="967531"/>
            <a:ext cx="4024440" cy="47040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258" y="2599561"/>
            <a:ext cx="25781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8610" y="121986"/>
            <a:ext cx="8129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当我们写代码的时候</a:t>
            </a:r>
            <a:r>
              <a:rPr lang="en-US" altLang="zh-CN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endParaRPr lang="zh-CN" altLang="en-US" sz="2800" b="1" dirty="0">
              <a:solidFill>
                <a:schemeClr val="bg1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05" y="2345401"/>
            <a:ext cx="2705100" cy="2120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05" y="989715"/>
            <a:ext cx="2578100" cy="1092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004" y="864243"/>
            <a:ext cx="5397500" cy="381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155" y="4729787"/>
            <a:ext cx="3073400" cy="1219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46555" y="4830931"/>
            <a:ext cx="3430012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在四个地方进行显示的调用</a:t>
            </a:r>
            <a:endParaRPr kumimoji="1"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46555" y="5286017"/>
            <a:ext cx="5396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当有新业务（本例是统计数量）进入时，需要修改已有的业务（启动，增加，删除）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zh-CN" altLang="en-US" b="1" smtClean="0">
                <a:solidFill>
                  <a:srgbClr val="FF0000"/>
                </a:solidFill>
              </a:rPr>
              <a:t>代码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0537" y="2479999"/>
            <a:ext cx="6227179" cy="16667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86670" y="2766447"/>
            <a:ext cx="60549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修改任何已有的代码都是危险的。</a:t>
            </a:r>
          </a:p>
          <a:p>
            <a:pPr>
              <a:buFont typeface="Arial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容易忘记或忽略在相应的场景增加新来业务的代码。</a:t>
            </a:r>
          </a:p>
          <a:p>
            <a:pPr>
              <a:buFont typeface="Arial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业务之间存在强耦合，将导致难以维护。</a:t>
            </a:r>
            <a:endParaRPr lang="zh-CN" altLang="en-US" sz="2000" dirty="0">
              <a:solidFill>
                <a:schemeClr val="bg1"/>
              </a:solidFill>
              <a:effectLst/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30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8610" y="121986"/>
            <a:ext cx="8129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当我们写代码的时候</a:t>
            </a:r>
            <a:r>
              <a:rPr lang="en-US" altLang="zh-CN" sz="2800" b="1" dirty="0" smtClean="0">
                <a:solidFill>
                  <a:schemeClr val="bg1"/>
                </a:solidFill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endParaRPr lang="zh-CN" altLang="en-US" sz="2800" b="1" dirty="0">
              <a:solidFill>
                <a:schemeClr val="bg1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907166"/>
            <a:ext cx="2819400" cy="2057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8" y="3413969"/>
            <a:ext cx="2730500" cy="469900"/>
          </a:xfrm>
          <a:prstGeom prst="rect">
            <a:avLst/>
          </a:prstGeom>
        </p:spPr>
      </p:pic>
      <p:cxnSp>
        <p:nvCxnSpPr>
          <p:cNvPr id="6" name="直线箭头连接符 5"/>
          <p:cNvCxnSpPr>
            <a:endCxn id="3" idx="0"/>
          </p:cNvCxnSpPr>
          <p:nvPr/>
        </p:nvCxnSpPr>
        <p:spPr>
          <a:xfrm flipH="1">
            <a:off x="1898248" y="2488557"/>
            <a:ext cx="254643" cy="925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084" y="907166"/>
            <a:ext cx="5624925" cy="37417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4706355"/>
            <a:ext cx="7573749" cy="136463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859212" y="1351091"/>
            <a:ext cx="10835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耦合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7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</TotalTime>
  <Words>673</Words>
  <Application>Microsoft Macintosh PowerPoint</Application>
  <PresentationFormat>全屏显示(4:3)</PresentationFormat>
  <Paragraphs>87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Calibri</vt:lpstr>
      <vt:lpstr>Consolas</vt:lpstr>
      <vt:lpstr>Heiti SC Light</vt:lpstr>
      <vt:lpstr>Heiti SC Medium</vt:lpstr>
      <vt:lpstr>Helvetica Neue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huang</dc:creator>
  <cp:lastModifiedBy>Microsoft Office 用户</cp:lastModifiedBy>
  <cp:revision>38</cp:revision>
  <dcterms:created xsi:type="dcterms:W3CDTF">2015-07-02T07:25:54Z</dcterms:created>
  <dcterms:modified xsi:type="dcterms:W3CDTF">2015-11-16T10:01:23Z</dcterms:modified>
</cp:coreProperties>
</file>