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88" r:id="rId3"/>
    <p:sldId id="297" r:id="rId4"/>
    <p:sldId id="298" r:id="rId5"/>
    <p:sldId id="299" r:id="rId6"/>
    <p:sldId id="300" r:id="rId7"/>
    <p:sldId id="301" r:id="rId8"/>
    <p:sldId id="260" r:id="rId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86791"/>
  </p:normalViewPr>
  <p:slideViewPr>
    <p:cSldViewPr snapToGrid="0" snapToObjects="1">
      <p:cViewPr>
        <p:scale>
          <a:sx n="111" d="100"/>
          <a:sy n="111" d="100"/>
        </p:scale>
        <p:origin x="64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EC120-8C1F-604D-A0B2-B8F907B7E0DB}" type="datetimeFigureOut">
              <a:rPr kumimoji="1" lang="zh-CN" altLang="en-US" smtClean="0"/>
              <a:t>16/4/8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809A7-4917-F242-9CFC-F0961F4D35AB}" type="slidenum">
              <a:rPr kumimoji="1" lang="zh-CN" altLang="en-US" smtClean="0"/>
              <a:t>‹#›</a:t>
            </a:fld>
            <a:endParaRPr kumimoji="1" lang="zh-CN" altLang="en-US"/>
          </a:p>
        </p:txBody>
      </p:sp>
    </p:spTree>
    <p:extLst>
      <p:ext uri="{BB962C8B-B14F-4D97-AF65-F5344CB8AC3E}">
        <p14:creationId xmlns:p14="http://schemas.microsoft.com/office/powerpoint/2010/main" val="185432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68809A7-4917-F242-9CFC-F0961F4D35AB}" type="slidenum">
              <a:rPr kumimoji="1" lang="zh-CN" altLang="en-US" smtClean="0"/>
              <a:t>1</a:t>
            </a:fld>
            <a:endParaRPr kumimoji="1" lang="zh-CN" altLang="en-US"/>
          </a:p>
        </p:txBody>
      </p:sp>
    </p:spTree>
    <p:extLst>
      <p:ext uri="{BB962C8B-B14F-4D97-AF65-F5344CB8AC3E}">
        <p14:creationId xmlns:p14="http://schemas.microsoft.com/office/powerpoint/2010/main" val="127372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121953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61861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323682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8913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69945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42517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33297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92584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50449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9997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346EA5F-5180-C344-9CE3-9ACB95D4973F}" type="datetimeFigureOut">
              <a:rPr kumimoji="1" lang="zh-CN" altLang="en-US" smtClean="0"/>
              <a:t>16/4/8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11524331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6EA5F-5180-C344-9CE3-9ACB95D4973F}" type="datetimeFigureOut">
              <a:rPr kumimoji="1" lang="zh-CN" altLang="en-US" smtClean="0"/>
              <a:t>16/4/8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37D5F-D8FE-8340-856A-7E86A81C18C1}" type="slidenum">
              <a:rPr kumimoji="1" lang="zh-CN" altLang="en-US" smtClean="0"/>
              <a:t>‹#›</a:t>
            </a:fld>
            <a:endParaRPr kumimoji="1" lang="zh-CN" altLang="en-US"/>
          </a:p>
        </p:txBody>
      </p:sp>
    </p:spTree>
    <p:extLst>
      <p:ext uri="{BB962C8B-B14F-4D97-AF65-F5344CB8AC3E}">
        <p14:creationId xmlns:p14="http://schemas.microsoft.com/office/powerpoint/2010/main" val="21055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arko-js/templating-benchmarks" TargetMode="External"/><Relationship Id="rId4" Type="http://schemas.openxmlformats.org/officeDocument/2006/relationships/hyperlink" Target="https://github.com/patrick-steele-idem/marko-vs-react" TargetMode="External"/><Relationship Id="rId5" Type="http://schemas.openxmlformats.org/officeDocument/2006/relationships/hyperlink" Target="http://markojs.com/docs/marko-widgets/" TargetMode="External"/><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pple.com/safari/technology-preview/" TargetMode="External"/><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t.umblr.com/redirect?z=https%3A%2F%2Fgithub.com%2Fnpm%2Fsecurity-holder&amp;t=MjVlMGRkNTJlM2MzMGY4ZGRjZGU1NDQyZjVlZmQ0Mjc4NDUzNzM1MixvM1ZuY0c4SQ%3D%3D" TargetMode="Externa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634285" y="2338114"/>
            <a:ext cx="8104029" cy="646331"/>
          </a:xfrm>
          <a:prstGeom prst="rect">
            <a:avLst/>
          </a:prstGeom>
          <a:noFill/>
        </p:spPr>
        <p:txBody>
          <a:bodyPr wrap="square" rtlCol="0">
            <a:spAutoFit/>
          </a:bodyPr>
          <a:lstStyle/>
          <a:p>
            <a:pPr algn="ctr"/>
            <a:r>
              <a:rPr lang="zh-CN" altLang="en-US" sz="3600" smtClean="0">
                <a:solidFill>
                  <a:schemeClr val="bg1"/>
                </a:solidFill>
                <a:latin typeface="Heiti SC Light" charset="-122"/>
                <a:ea typeface="Heiti SC Light" charset="-122"/>
                <a:cs typeface="Heiti SC Light" charset="-122"/>
              </a:rPr>
              <a:t>前端快报</a:t>
            </a:r>
            <a:endParaRPr lang="en-US" altLang="zh-CN" sz="3600" dirty="0">
              <a:solidFill>
                <a:schemeClr val="bg1"/>
              </a:solidFill>
              <a:latin typeface="Heiti SC Light" charset="-122"/>
              <a:ea typeface="Heiti SC Light" charset="-122"/>
              <a:cs typeface="Heiti SC Light" charset="-122"/>
            </a:endParaRPr>
          </a:p>
        </p:txBody>
      </p:sp>
      <p:sp>
        <p:nvSpPr>
          <p:cNvPr id="6" name="文本框 5"/>
          <p:cNvSpPr txBox="1"/>
          <p:nvPr/>
        </p:nvSpPr>
        <p:spPr>
          <a:xfrm>
            <a:off x="3710051" y="3856168"/>
            <a:ext cx="1954381" cy="369332"/>
          </a:xfrm>
          <a:prstGeom prst="rect">
            <a:avLst/>
          </a:prstGeom>
          <a:noFill/>
        </p:spPr>
        <p:txBody>
          <a:bodyPr wrap="none" rtlCol="0">
            <a:spAutoFit/>
          </a:bodyPr>
          <a:lstStyle/>
          <a:p>
            <a:pPr algn="ctr"/>
            <a:r>
              <a:rPr lang="en-US" altLang="zh-CN" dirty="0" smtClean="0">
                <a:solidFill>
                  <a:schemeClr val="tx2">
                    <a:lumMod val="20000"/>
                    <a:lumOff val="80000"/>
                  </a:schemeClr>
                </a:solidFill>
                <a:latin typeface="微软雅黑"/>
                <a:ea typeface="微软雅黑"/>
                <a:cs typeface="微软雅黑"/>
              </a:rPr>
              <a:t>2016</a:t>
            </a:r>
            <a:r>
              <a:rPr lang="zh-CN" altLang="en-US" dirty="0" smtClean="0">
                <a:solidFill>
                  <a:schemeClr val="tx2">
                    <a:lumMod val="20000"/>
                    <a:lumOff val="80000"/>
                  </a:schemeClr>
                </a:solidFill>
                <a:latin typeface="微软雅黑"/>
                <a:ea typeface="微软雅黑"/>
                <a:cs typeface="微软雅黑"/>
              </a:rPr>
              <a:t>年</a:t>
            </a:r>
            <a:r>
              <a:rPr lang="en-US" altLang="zh-CN" dirty="0" smtClean="0">
                <a:solidFill>
                  <a:schemeClr val="tx2">
                    <a:lumMod val="20000"/>
                    <a:lumOff val="80000"/>
                  </a:schemeClr>
                </a:solidFill>
                <a:latin typeface="微软雅黑"/>
                <a:ea typeface="微软雅黑"/>
                <a:cs typeface="微软雅黑"/>
              </a:rPr>
              <a:t>03</a:t>
            </a:r>
            <a:r>
              <a:rPr lang="zh-CN" altLang="en-US" dirty="0" smtClean="0">
                <a:solidFill>
                  <a:schemeClr val="tx2">
                    <a:lumMod val="20000"/>
                    <a:lumOff val="80000"/>
                  </a:schemeClr>
                </a:solidFill>
                <a:latin typeface="微软雅黑"/>
                <a:ea typeface="微软雅黑"/>
                <a:cs typeface="微软雅黑"/>
              </a:rPr>
              <a:t>月</a:t>
            </a:r>
            <a:r>
              <a:rPr lang="en-US" altLang="zh-CN" dirty="0" smtClean="0">
                <a:solidFill>
                  <a:schemeClr val="tx2">
                    <a:lumMod val="20000"/>
                    <a:lumOff val="80000"/>
                  </a:schemeClr>
                </a:solidFill>
                <a:latin typeface="微软雅黑"/>
                <a:ea typeface="微软雅黑"/>
                <a:cs typeface="微软雅黑"/>
              </a:rPr>
              <a:t>11</a:t>
            </a:r>
            <a:r>
              <a:rPr lang="zh-CN" altLang="en-US" dirty="0" smtClean="0">
                <a:solidFill>
                  <a:schemeClr val="tx2">
                    <a:lumMod val="20000"/>
                    <a:lumOff val="80000"/>
                  </a:schemeClr>
                </a:solidFill>
                <a:latin typeface="微软雅黑"/>
                <a:ea typeface="微软雅黑"/>
                <a:cs typeface="微软雅黑"/>
              </a:rPr>
              <a:t>日</a:t>
            </a:r>
            <a:endParaRPr kumimoji="1" lang="zh-CN" altLang="en-US" dirty="0">
              <a:solidFill>
                <a:schemeClr val="tx2">
                  <a:lumMod val="20000"/>
                  <a:lumOff val="80000"/>
                </a:schemeClr>
              </a:solidFill>
              <a:latin typeface="微软雅黑"/>
              <a:ea typeface="微软雅黑"/>
              <a:cs typeface="微软雅黑"/>
            </a:endParaRPr>
          </a:p>
        </p:txBody>
      </p:sp>
      <p:sp>
        <p:nvSpPr>
          <p:cNvPr id="7" name="文本框 6"/>
          <p:cNvSpPr txBox="1"/>
          <p:nvPr/>
        </p:nvSpPr>
        <p:spPr>
          <a:xfrm>
            <a:off x="4389722" y="3503435"/>
            <a:ext cx="595035" cy="338554"/>
          </a:xfrm>
          <a:prstGeom prst="rect">
            <a:avLst/>
          </a:prstGeom>
          <a:noFill/>
        </p:spPr>
        <p:txBody>
          <a:bodyPr wrap="none" rtlCol="0">
            <a:spAutoFit/>
          </a:bodyPr>
          <a:lstStyle/>
          <a:p>
            <a:pPr algn="ctr"/>
            <a:r>
              <a:rPr kumimoji="1" lang="zh-CN" altLang="en-US" sz="1600" dirty="0" smtClean="0">
                <a:solidFill>
                  <a:srgbClr val="FFFFFF"/>
                </a:solidFill>
                <a:latin typeface="微软雅黑"/>
                <a:ea typeface="微软雅黑"/>
                <a:cs typeface="微软雅黑"/>
              </a:rPr>
              <a:t>悟空</a:t>
            </a:r>
            <a:endParaRPr kumimoji="1" lang="zh-CN" altLang="en-US" sz="1600" dirty="0">
              <a:solidFill>
                <a:srgbClr val="FFFFFF"/>
              </a:solidFill>
              <a:latin typeface="微软雅黑"/>
              <a:ea typeface="微软雅黑"/>
              <a:cs typeface="微软雅黑"/>
            </a:endParaRPr>
          </a:p>
        </p:txBody>
      </p:sp>
      <p:cxnSp>
        <p:nvCxnSpPr>
          <p:cNvPr id="3" name="直线连接符 2"/>
          <p:cNvCxnSpPr/>
          <p:nvPr/>
        </p:nvCxnSpPr>
        <p:spPr>
          <a:xfrm>
            <a:off x="1805940" y="3314700"/>
            <a:ext cx="576072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527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08610" y="1030147"/>
            <a:ext cx="134425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46564" y="2963790"/>
            <a:ext cx="8997436" cy="1631216"/>
          </a:xfrm>
          <a:prstGeom prst="rect">
            <a:avLst/>
          </a:prstGeom>
        </p:spPr>
        <p:txBody>
          <a:bodyPr wrap="square">
            <a:spAutoFit/>
          </a:bodyPr>
          <a:lstStyle/>
          <a:p>
            <a:r>
              <a:rPr lang="en-US" altLang="zh-CN" sz="2000" b="1" dirty="0">
                <a:latin typeface="Heiti SC Medium" charset="-122"/>
                <a:ea typeface="Heiti SC Medium" charset="-122"/>
                <a:cs typeface="Heiti SC Medium" charset="-122"/>
              </a:rPr>
              <a:t>·</a:t>
            </a:r>
            <a:r>
              <a:rPr lang="zh-CN" altLang="en-US" sz="2000" b="1" dirty="0">
                <a:latin typeface="Heiti SC Medium" charset="-122"/>
                <a:ea typeface="Heiti SC Medium" charset="-122"/>
                <a:cs typeface="Heiti SC Medium" charset="-122"/>
              </a:rPr>
              <a:t> </a:t>
            </a:r>
            <a:r>
              <a:rPr lang="en-US" altLang="zh-CN" sz="2000" b="1" dirty="0">
                <a:latin typeface="Heiti SC Medium" charset="-122"/>
                <a:ea typeface="Heiti SC Medium" charset="-122"/>
                <a:cs typeface="Heiti SC Medium" charset="-122"/>
              </a:rPr>
              <a:t>Announcing Marko v3: From HTML to </a:t>
            </a:r>
            <a:r>
              <a:rPr lang="en-US" altLang="zh-CN" sz="2000" b="1" dirty="0" smtClean="0">
                <a:latin typeface="Heiti SC Medium" charset="-122"/>
                <a:ea typeface="Heiti SC Medium" charset="-122"/>
                <a:cs typeface="Heiti SC Medium" charset="-122"/>
              </a:rPr>
              <a:t>HTML-JS</a:t>
            </a:r>
          </a:p>
          <a:p>
            <a:endParaRPr lang="zh-CN" altLang="en-US" sz="2000" b="1" dirty="0">
              <a:latin typeface="Heiti SC Medium" charset="-122"/>
              <a:ea typeface="Heiti SC Medium" charset="-122"/>
              <a:cs typeface="Heiti SC Medium" charset="-122"/>
            </a:endParaRPr>
          </a:p>
          <a:p>
            <a:r>
              <a:rPr lang="en-US" altLang="zh-CN" sz="2000" b="1" dirty="0">
                <a:latin typeface="Heiti SC Medium" charset="-122"/>
                <a:ea typeface="Heiti SC Medium" charset="-122"/>
                <a:cs typeface="Heiti SC Medium" charset="-122"/>
              </a:rPr>
              <a:t>·</a:t>
            </a:r>
            <a:r>
              <a:rPr lang="zh-CN" altLang="en-US" sz="2000" b="1" dirty="0">
                <a:latin typeface="Heiti SC Medium" charset="-122"/>
                <a:ea typeface="Heiti SC Medium" charset="-122"/>
                <a:cs typeface="Heiti SC Medium" charset="-122"/>
              </a:rPr>
              <a:t> </a:t>
            </a:r>
            <a:r>
              <a:rPr lang="en-US" altLang="zh-CN" sz="2000" b="1" dirty="0">
                <a:latin typeface="Heiti SC Medium" charset="-122"/>
                <a:ea typeface="Heiti SC Medium" charset="-122"/>
                <a:cs typeface="Heiti SC Medium" charset="-122"/>
              </a:rPr>
              <a:t>Safari Technology </a:t>
            </a:r>
            <a:r>
              <a:rPr lang="en-US" altLang="zh-CN" sz="2000" b="1" dirty="0">
                <a:latin typeface="Heiti SC Medium" charset="-122"/>
                <a:ea typeface="Heiti SC Medium" charset="-122"/>
                <a:cs typeface="Heiti SC Medium" charset="-122"/>
              </a:rPr>
              <a:t>Preview</a:t>
            </a:r>
            <a:endParaRPr lang="en-US" altLang="zh-CN" sz="2000" b="1" dirty="0">
              <a:latin typeface="Heiti SC Medium" charset="-122"/>
              <a:ea typeface="Heiti SC Medium" charset="-122"/>
              <a:cs typeface="Heiti SC Medium" charset="-122"/>
            </a:endParaRPr>
          </a:p>
          <a:p>
            <a:endParaRPr lang="zh-CN" altLang="en-US" sz="2000" b="1" dirty="0">
              <a:latin typeface="Heiti SC Medium" charset="-122"/>
              <a:ea typeface="Heiti SC Medium" charset="-122"/>
              <a:cs typeface="Heiti SC Medium" charset="-122"/>
            </a:endParaRPr>
          </a:p>
          <a:p>
            <a:r>
              <a:rPr lang="en-US" altLang="zh-CN" sz="2000" b="1" dirty="0" smtClean="0">
                <a:latin typeface="Heiti SC Medium" charset="-122"/>
                <a:ea typeface="Heiti SC Medium" charset="-122"/>
                <a:cs typeface="Heiti SC Medium" charset="-122"/>
              </a:rPr>
              <a:t>·</a:t>
            </a:r>
            <a:r>
              <a:rPr lang="en-US" altLang="zh-CN" sz="2000" b="1" dirty="0">
                <a:latin typeface="Heiti SC Medium" charset="-122"/>
                <a:ea typeface="Heiti SC Medium" charset="-122"/>
                <a:cs typeface="Heiti SC Medium" charset="-122"/>
              </a:rPr>
              <a:t>changes to npm’s unpublish </a:t>
            </a:r>
            <a:r>
              <a:rPr lang="en-US" altLang="zh-CN" sz="2000" b="1" dirty="0">
                <a:latin typeface="Heiti SC Medium" charset="-122"/>
                <a:ea typeface="Heiti SC Medium" charset="-122"/>
                <a:cs typeface="Heiti SC Medium" charset="-122"/>
              </a:rPr>
              <a:t>policy</a:t>
            </a:r>
            <a:endParaRPr lang="en-US" altLang="zh-CN" sz="2000" b="1" dirty="0">
              <a:latin typeface="Heiti SC Medium" charset="-122"/>
              <a:ea typeface="Heiti SC Medium" charset="-122"/>
              <a:cs typeface="Heiti SC Medium" charset="-122"/>
            </a:endParaRPr>
          </a:p>
        </p:txBody>
      </p:sp>
      <p:sp>
        <p:nvSpPr>
          <p:cNvPr id="6" name="矩形 5"/>
          <p:cNvSpPr/>
          <p:nvPr/>
        </p:nvSpPr>
        <p:spPr>
          <a:xfrm>
            <a:off x="308610" y="1845918"/>
            <a:ext cx="8129334" cy="707886"/>
          </a:xfrm>
          <a:prstGeom prst="rect">
            <a:avLst/>
          </a:prstGeom>
        </p:spPr>
        <p:txBody>
          <a:bodyPr wrap="square">
            <a:spAutoFit/>
          </a:bodyPr>
          <a:lstStyle/>
          <a:p>
            <a:r>
              <a:rPr lang="en-US" altLang="zh-CN" sz="4000" b="1" dirty="0" smtClean="0">
                <a:solidFill>
                  <a:schemeClr val="bg1">
                    <a:lumMod val="75000"/>
                  </a:schemeClr>
                </a:solidFill>
                <a:latin typeface="Heiti SC Medium" charset="-122"/>
                <a:ea typeface="Heiti SC Medium" charset="-122"/>
                <a:cs typeface="Heiti SC Medium" charset="-122"/>
              </a:rPr>
              <a:t>NEWS</a:t>
            </a:r>
            <a:r>
              <a:rPr lang="zh-CN" altLang="en-US" sz="4000" b="1" dirty="0" smtClean="0">
                <a:solidFill>
                  <a:schemeClr val="bg1">
                    <a:lumMod val="75000"/>
                  </a:schemeClr>
                </a:solidFill>
                <a:latin typeface="Heiti SC Medium" charset="-122"/>
                <a:ea typeface="Heiti SC Medium" charset="-122"/>
                <a:cs typeface="Heiti SC Medium" charset="-122"/>
              </a:rPr>
              <a:t> </a:t>
            </a:r>
            <a:r>
              <a:rPr lang="en-US" altLang="zh-CN" sz="4000" b="1" dirty="0" smtClean="0">
                <a:solidFill>
                  <a:schemeClr val="bg1">
                    <a:lumMod val="75000"/>
                  </a:schemeClr>
                </a:solidFill>
                <a:latin typeface="Heiti SC Medium" charset="-122"/>
                <a:ea typeface="Heiti SC Medium" charset="-122"/>
                <a:cs typeface="Heiti SC Medium" charset="-122"/>
              </a:rPr>
              <a:t>IN</a:t>
            </a:r>
            <a:r>
              <a:rPr lang="zh-CN" altLang="en-US" sz="4000" b="1" dirty="0" smtClean="0">
                <a:solidFill>
                  <a:schemeClr val="bg1">
                    <a:lumMod val="75000"/>
                  </a:schemeClr>
                </a:solidFill>
                <a:latin typeface="Heiti SC Medium" charset="-122"/>
                <a:ea typeface="Heiti SC Medium" charset="-122"/>
                <a:cs typeface="Heiti SC Medium" charset="-122"/>
              </a:rPr>
              <a:t> </a:t>
            </a:r>
            <a:r>
              <a:rPr lang="en-US" altLang="zh-CN" sz="4000" b="1" dirty="0" smtClean="0">
                <a:solidFill>
                  <a:schemeClr val="bg1">
                    <a:lumMod val="75000"/>
                  </a:schemeClr>
                </a:solidFill>
                <a:latin typeface="Heiti SC Medium" charset="-122"/>
                <a:ea typeface="Heiti SC Medium" charset="-122"/>
                <a:cs typeface="Heiti SC Medium" charset="-122"/>
              </a:rPr>
              <a:t>THIS</a:t>
            </a:r>
            <a:r>
              <a:rPr lang="zh-CN" altLang="en-US" sz="4000" b="1" dirty="0" smtClean="0">
                <a:solidFill>
                  <a:schemeClr val="bg1">
                    <a:lumMod val="75000"/>
                  </a:schemeClr>
                </a:solidFill>
                <a:latin typeface="Heiti SC Medium" charset="-122"/>
                <a:ea typeface="Heiti SC Medium" charset="-122"/>
                <a:cs typeface="Heiti SC Medium" charset="-122"/>
              </a:rPr>
              <a:t> </a:t>
            </a:r>
            <a:r>
              <a:rPr lang="en-US" altLang="zh-CN" sz="4000" b="1" dirty="0" smtClean="0">
                <a:solidFill>
                  <a:schemeClr val="bg1">
                    <a:lumMod val="75000"/>
                  </a:schemeClr>
                </a:solidFill>
                <a:latin typeface="Heiti SC Medium" charset="-122"/>
                <a:ea typeface="Heiti SC Medium" charset="-122"/>
                <a:cs typeface="Heiti SC Medium" charset="-122"/>
              </a:rPr>
              <a:t>WEEK</a:t>
            </a:r>
            <a:endParaRPr lang="zh-CN" altLang="en-US" sz="4000" b="1" dirty="0">
              <a:solidFill>
                <a:schemeClr val="bg1">
                  <a:lumMod val="75000"/>
                </a:schemeClr>
              </a:solidFill>
              <a:latin typeface="Heiti SC Medium" charset="-122"/>
              <a:ea typeface="Heiti SC Medium" charset="-122"/>
              <a:cs typeface="Heiti SC Medium" charset="-122"/>
            </a:endParaRPr>
          </a:p>
        </p:txBody>
      </p:sp>
    </p:spTree>
    <p:extLst>
      <p:ext uri="{BB962C8B-B14F-4D97-AF65-F5344CB8AC3E}">
        <p14:creationId xmlns:p14="http://schemas.microsoft.com/office/powerpoint/2010/main" val="274402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67400" y="1931459"/>
            <a:ext cx="4748338" cy="1200329"/>
          </a:xfrm>
          <a:prstGeom prst="rect">
            <a:avLst/>
          </a:prstGeom>
        </p:spPr>
        <p:txBody>
          <a:bodyPr wrap="square">
            <a:spAutoFit/>
          </a:bodyPr>
          <a:lstStyle/>
          <a:p>
            <a:r>
              <a:rPr lang="en-US" altLang="zh-CN" sz="2400" b="1" dirty="0"/>
              <a:t>A high performance </a:t>
            </a:r>
            <a:r>
              <a:rPr lang="en-US" altLang="zh-CN" sz="2400" b="1" dirty="0" err="1"/>
              <a:t>templating</a:t>
            </a:r>
            <a:r>
              <a:rPr lang="en-US" altLang="zh-CN" sz="2400" b="1" dirty="0"/>
              <a:t> engine and UI component building library</a:t>
            </a:r>
          </a:p>
        </p:txBody>
      </p:sp>
      <p:pic>
        <p:nvPicPr>
          <p:cNvPr id="2" name="图片 1"/>
          <p:cNvPicPr>
            <a:picLocks noChangeAspect="1"/>
          </p:cNvPicPr>
          <p:nvPr/>
        </p:nvPicPr>
        <p:blipFill>
          <a:blip r:embed="rId2"/>
          <a:stretch>
            <a:fillRect/>
          </a:stretch>
        </p:blipFill>
        <p:spPr>
          <a:xfrm>
            <a:off x="424905" y="1166547"/>
            <a:ext cx="3193005" cy="2452360"/>
          </a:xfrm>
          <a:prstGeom prst="rect">
            <a:avLst/>
          </a:prstGeom>
        </p:spPr>
      </p:pic>
      <p:sp>
        <p:nvSpPr>
          <p:cNvPr id="6" name="矩形 5"/>
          <p:cNvSpPr/>
          <p:nvPr/>
        </p:nvSpPr>
        <p:spPr>
          <a:xfrm>
            <a:off x="769717" y="3977585"/>
            <a:ext cx="7946021" cy="1477328"/>
          </a:xfrm>
          <a:prstGeom prst="rect">
            <a:avLst/>
          </a:prstGeom>
        </p:spPr>
        <p:txBody>
          <a:bodyPr wrap="square">
            <a:spAutoFit/>
          </a:bodyPr>
          <a:lstStyle/>
          <a:p>
            <a:r>
              <a:rPr lang="en-US" altLang="zh-CN" dirty="0" smtClean="0">
                <a:latin typeface="Avenir Book" charset="0"/>
                <a:ea typeface="Avenir Book" charset="0"/>
                <a:cs typeface="Avenir Book" charset="0"/>
              </a:rPr>
              <a:t>Marko </a:t>
            </a:r>
            <a:r>
              <a:rPr lang="en-US" altLang="zh-CN" dirty="0">
                <a:latin typeface="Avenir Book" charset="0"/>
                <a:ea typeface="Avenir Book" charset="0"/>
                <a:cs typeface="Avenir Book" charset="0"/>
              </a:rPr>
              <a:t>has been shown to be one of the </a:t>
            </a:r>
            <a:r>
              <a:rPr lang="en-US" altLang="zh-CN" dirty="0">
                <a:latin typeface="Avenir Book" charset="0"/>
                <a:ea typeface="Avenir Book" charset="0"/>
                <a:cs typeface="Avenir Book" charset="0"/>
                <a:hlinkClick r:id="rId3"/>
              </a:rPr>
              <a:t>fastest</a:t>
            </a:r>
            <a:r>
              <a:rPr lang="en-US" altLang="zh-CN" dirty="0">
                <a:latin typeface="Avenir Book" charset="0"/>
                <a:ea typeface="Avenir Book" charset="0"/>
                <a:cs typeface="Avenir Book" charset="0"/>
              </a:rPr>
              <a:t> </a:t>
            </a:r>
            <a:r>
              <a:rPr lang="en-US" altLang="zh-CN" dirty="0" err="1">
                <a:latin typeface="Avenir Book" charset="0"/>
                <a:ea typeface="Avenir Book" charset="0"/>
                <a:cs typeface="Avenir Book" charset="0"/>
              </a:rPr>
              <a:t>templating</a:t>
            </a:r>
            <a:r>
              <a:rPr lang="en-US" altLang="zh-CN" dirty="0">
                <a:latin typeface="Avenir Book" charset="0"/>
                <a:ea typeface="Avenir Book" charset="0"/>
                <a:cs typeface="Avenir Book" charset="0"/>
              </a:rPr>
              <a:t> engines with almost </a:t>
            </a:r>
            <a:r>
              <a:rPr lang="en-US" altLang="zh-CN" b="1" dirty="0">
                <a:latin typeface="Apple Braille" charset="0"/>
                <a:ea typeface="Apple Braille" charset="0"/>
                <a:cs typeface="Apple Braille" charset="0"/>
              </a:rPr>
              <a:t>2x the speed of Handlebars </a:t>
            </a:r>
            <a:r>
              <a:rPr lang="en-US" altLang="zh-CN" dirty="0">
                <a:latin typeface="Avenir Book" charset="0"/>
                <a:ea typeface="Avenir Book" charset="0"/>
                <a:cs typeface="Avenir Book" charset="0"/>
              </a:rPr>
              <a:t>and </a:t>
            </a:r>
            <a:r>
              <a:rPr lang="en-US" altLang="zh-CN" b="1" dirty="0">
                <a:latin typeface="Apple Braille" charset="0"/>
                <a:ea typeface="Apple Braille" charset="0"/>
                <a:cs typeface="Apple Braille" charset="0"/>
              </a:rPr>
              <a:t>5x the speed of Jade and </a:t>
            </a:r>
            <a:r>
              <a:rPr lang="en-US" altLang="zh-CN" b="1" dirty="0" err="1">
                <a:latin typeface="Apple Braille" charset="0"/>
                <a:ea typeface="Apple Braille" charset="0"/>
                <a:cs typeface="Apple Braille" charset="0"/>
              </a:rPr>
              <a:t>nunjucks</a:t>
            </a:r>
            <a:r>
              <a:rPr lang="en-US" altLang="zh-CN" b="1" dirty="0">
                <a:latin typeface="Apple Braille" charset="0"/>
                <a:ea typeface="Apple Braille" charset="0"/>
                <a:cs typeface="Apple Braille" charset="0"/>
              </a:rPr>
              <a:t>. </a:t>
            </a:r>
            <a:r>
              <a:rPr lang="en-US" altLang="zh-CN" dirty="0">
                <a:latin typeface="Avenir Book" charset="0"/>
                <a:ea typeface="Avenir Book" charset="0"/>
                <a:cs typeface="Avenir Book" charset="0"/>
              </a:rPr>
              <a:t>In addition, in a </a:t>
            </a:r>
            <a:r>
              <a:rPr lang="en-US" altLang="zh-CN" dirty="0">
                <a:latin typeface="Avenir Book" charset="0"/>
                <a:ea typeface="Avenir Book" charset="0"/>
                <a:cs typeface="Avenir Book" charset="0"/>
                <a:hlinkClick r:id="rId4"/>
              </a:rPr>
              <a:t>real-world benchmark</a:t>
            </a:r>
            <a:r>
              <a:rPr lang="en-US" altLang="zh-CN" dirty="0">
                <a:latin typeface="Avenir Book" charset="0"/>
                <a:ea typeface="Avenir Book" charset="0"/>
                <a:cs typeface="Avenir Book" charset="0"/>
              </a:rPr>
              <a:t>, Marko (paired with </a:t>
            </a:r>
            <a:r>
              <a:rPr lang="en-US" altLang="zh-CN" dirty="0">
                <a:latin typeface="Avenir Book" charset="0"/>
                <a:ea typeface="Avenir Book" charset="0"/>
                <a:cs typeface="Avenir Book" charset="0"/>
                <a:hlinkClick r:id="rId5"/>
              </a:rPr>
              <a:t>Marko Widgets</a:t>
            </a:r>
            <a:r>
              <a:rPr lang="en-US" altLang="zh-CN" dirty="0">
                <a:latin typeface="Avenir Book" charset="0"/>
                <a:ea typeface="Avenir Book" charset="0"/>
                <a:cs typeface="Avenir Book" charset="0"/>
              </a:rPr>
              <a:t>) was shown to be </a:t>
            </a:r>
            <a:r>
              <a:rPr lang="en-US" altLang="zh-CN" b="1" dirty="0">
                <a:latin typeface="Apple Braille" charset="0"/>
                <a:ea typeface="Apple Braille" charset="0"/>
                <a:cs typeface="Apple Braille" charset="0"/>
              </a:rPr>
              <a:t>10x faster than React when rendering a search results page on the server </a:t>
            </a:r>
            <a:r>
              <a:rPr lang="en-US" altLang="zh-CN" dirty="0">
                <a:latin typeface="Avenir Book" charset="0"/>
                <a:ea typeface="Avenir Book" charset="0"/>
                <a:cs typeface="Avenir Book" charset="0"/>
              </a:rPr>
              <a:t>using a very similar UI components architecture. </a:t>
            </a:r>
            <a:endParaRPr lang="zh-CN" altLang="en-US" dirty="0">
              <a:latin typeface="Avenir Book" charset="0"/>
              <a:ea typeface="Avenir Book" charset="0"/>
              <a:cs typeface="Avenir Book" charset="0"/>
            </a:endParaRPr>
          </a:p>
        </p:txBody>
      </p:sp>
      <p:sp>
        <p:nvSpPr>
          <p:cNvPr id="7" name="矩形 6"/>
          <p:cNvSpPr/>
          <p:nvPr/>
        </p:nvSpPr>
        <p:spPr>
          <a:xfrm>
            <a:off x="769717" y="5605775"/>
            <a:ext cx="2106346" cy="369332"/>
          </a:xfrm>
          <a:prstGeom prst="rect">
            <a:avLst/>
          </a:prstGeom>
        </p:spPr>
        <p:txBody>
          <a:bodyPr wrap="none">
            <a:spAutoFit/>
          </a:bodyPr>
          <a:lstStyle/>
          <a:p>
            <a:r>
              <a:rPr lang="zh-CN" altLang="en-US"/>
              <a:t>http://markojs.com/</a:t>
            </a:r>
          </a:p>
        </p:txBody>
      </p:sp>
    </p:spTree>
    <p:extLst>
      <p:ext uri="{BB962C8B-B14F-4D97-AF65-F5344CB8AC3E}">
        <p14:creationId xmlns:p14="http://schemas.microsoft.com/office/powerpoint/2010/main" val="443325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199052" y="1273078"/>
            <a:ext cx="2626548" cy="2017298"/>
          </a:xfrm>
          <a:prstGeom prst="rect">
            <a:avLst/>
          </a:prstGeom>
        </p:spPr>
      </p:pic>
      <p:sp>
        <p:nvSpPr>
          <p:cNvPr id="3" name="矩形 2"/>
          <p:cNvSpPr/>
          <p:nvPr/>
        </p:nvSpPr>
        <p:spPr>
          <a:xfrm>
            <a:off x="123973" y="749858"/>
            <a:ext cx="2494016" cy="523220"/>
          </a:xfrm>
          <a:prstGeom prst="rect">
            <a:avLst/>
          </a:prstGeom>
        </p:spPr>
        <p:txBody>
          <a:bodyPr wrap="none">
            <a:spAutoFit/>
          </a:bodyPr>
          <a:lstStyle/>
          <a:p>
            <a:r>
              <a:rPr lang="en-US" altLang="zh-CN" sz="2800" b="1" dirty="0"/>
              <a:t>HTML-JS syntax</a:t>
            </a:r>
          </a:p>
        </p:txBody>
      </p:sp>
      <p:pic>
        <p:nvPicPr>
          <p:cNvPr id="4" name="图片 3"/>
          <p:cNvPicPr>
            <a:picLocks noChangeAspect="1"/>
          </p:cNvPicPr>
          <p:nvPr/>
        </p:nvPicPr>
        <p:blipFill>
          <a:blip r:embed="rId3"/>
          <a:stretch>
            <a:fillRect/>
          </a:stretch>
        </p:blipFill>
        <p:spPr>
          <a:xfrm>
            <a:off x="123973" y="1273078"/>
            <a:ext cx="6075079" cy="2182310"/>
          </a:xfrm>
          <a:prstGeom prst="rect">
            <a:avLst/>
          </a:prstGeom>
        </p:spPr>
      </p:pic>
      <p:pic>
        <p:nvPicPr>
          <p:cNvPr id="8" name="图片 7"/>
          <p:cNvPicPr>
            <a:picLocks noChangeAspect="1"/>
          </p:cNvPicPr>
          <p:nvPr/>
        </p:nvPicPr>
        <p:blipFill>
          <a:blip r:embed="rId4"/>
          <a:stretch>
            <a:fillRect/>
          </a:stretch>
        </p:blipFill>
        <p:spPr>
          <a:xfrm>
            <a:off x="219257" y="3588152"/>
            <a:ext cx="4265030" cy="2501663"/>
          </a:xfrm>
          <a:prstGeom prst="rect">
            <a:avLst/>
          </a:prstGeom>
        </p:spPr>
      </p:pic>
      <p:sp>
        <p:nvSpPr>
          <p:cNvPr id="9" name="矩形 8"/>
          <p:cNvSpPr/>
          <p:nvPr/>
        </p:nvSpPr>
        <p:spPr>
          <a:xfrm>
            <a:off x="4506300" y="3455388"/>
            <a:ext cx="4271058" cy="1200329"/>
          </a:xfrm>
          <a:prstGeom prst="rect">
            <a:avLst/>
          </a:prstGeom>
        </p:spPr>
        <p:txBody>
          <a:bodyPr wrap="square">
            <a:spAutoFit/>
          </a:bodyPr>
          <a:lstStyle/>
          <a:p>
            <a:r>
              <a:rPr lang="en-US" altLang="zh-CN" dirty="0"/>
              <a:t>These characteristics have resulted in Marko (combined with Marko Widgets) being </a:t>
            </a:r>
            <a:r>
              <a:rPr lang="en-US" altLang="zh-CN" i="1" dirty="0"/>
              <a:t>10x</a:t>
            </a:r>
            <a:r>
              <a:rPr lang="en-US" altLang="zh-CN" dirty="0"/>
              <a:t> faster than React </a:t>
            </a:r>
            <a:r>
              <a:rPr lang="en-US" altLang="zh-CN" b="1" u="sng" dirty="0"/>
              <a:t>on the server </a:t>
            </a:r>
            <a:r>
              <a:rPr lang="en-US" altLang="zh-CN" dirty="0"/>
              <a:t>in a real-world benchmark. </a:t>
            </a:r>
            <a:endParaRPr lang="zh-CN" altLang="en-US" dirty="0"/>
          </a:p>
        </p:txBody>
      </p:sp>
      <p:sp>
        <p:nvSpPr>
          <p:cNvPr id="10" name="矩形 9"/>
          <p:cNvSpPr/>
          <p:nvPr/>
        </p:nvSpPr>
        <p:spPr>
          <a:xfrm>
            <a:off x="4506299" y="4655717"/>
            <a:ext cx="4637701" cy="1477328"/>
          </a:xfrm>
          <a:prstGeom prst="rect">
            <a:avLst/>
          </a:prstGeom>
        </p:spPr>
        <p:txBody>
          <a:bodyPr wrap="square">
            <a:spAutoFit/>
          </a:bodyPr>
          <a:lstStyle/>
          <a:p>
            <a:r>
              <a:rPr lang="en-US" altLang="zh-CN" b="1" u="sng" dirty="0"/>
              <a:t>In the browser, </a:t>
            </a:r>
            <a:r>
              <a:rPr lang="en-US" altLang="zh-CN" dirty="0"/>
              <a:t>our benchmark showed no significant difference in performance when comparing Marko Widgets and React (although Marko Widgets seemed to have an edge in the mobile iOS browser).</a:t>
            </a:r>
            <a:endParaRPr lang="zh-CN" altLang="en-US" dirty="0"/>
          </a:p>
        </p:txBody>
      </p:sp>
    </p:spTree>
    <p:extLst>
      <p:ext uri="{BB962C8B-B14F-4D97-AF65-F5344CB8AC3E}">
        <p14:creationId xmlns:p14="http://schemas.microsoft.com/office/powerpoint/2010/main" val="186519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67" y="1169134"/>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981617" y="1272420"/>
            <a:ext cx="5360763" cy="584775"/>
          </a:xfrm>
          <a:prstGeom prst="rect">
            <a:avLst/>
          </a:prstGeom>
        </p:spPr>
        <p:txBody>
          <a:bodyPr wrap="none">
            <a:spAutoFit/>
          </a:bodyPr>
          <a:lstStyle/>
          <a:p>
            <a:r>
              <a:rPr lang="en-US" altLang="zh-CN" sz="3200" b="1" dirty="0">
                <a:latin typeface="Heiti SC Medium" charset="-122"/>
                <a:ea typeface="Heiti SC Medium" charset="-122"/>
                <a:cs typeface="Heiti SC Medium" charset="-122"/>
              </a:rPr>
              <a:t>Safari Technology Preview</a:t>
            </a:r>
            <a:endParaRPr lang="en-US" altLang="zh-CN" sz="3200" b="1" dirty="0">
              <a:latin typeface="Heiti SC Medium" charset="-122"/>
              <a:ea typeface="Heiti SC Medium" charset="-122"/>
              <a:cs typeface="Heiti SC Medium" charset="-122"/>
            </a:endParaRPr>
          </a:p>
        </p:txBody>
      </p:sp>
      <p:sp>
        <p:nvSpPr>
          <p:cNvPr id="4" name="矩形 3"/>
          <p:cNvSpPr/>
          <p:nvPr/>
        </p:nvSpPr>
        <p:spPr>
          <a:xfrm>
            <a:off x="2016342" y="1883509"/>
            <a:ext cx="6641522" cy="646331"/>
          </a:xfrm>
          <a:prstGeom prst="rect">
            <a:avLst/>
          </a:prstGeom>
        </p:spPr>
        <p:txBody>
          <a:bodyPr wrap="square">
            <a:spAutoFit/>
          </a:bodyPr>
          <a:lstStyle/>
          <a:p>
            <a:r>
              <a:rPr lang="en-US" altLang="zh-CN" dirty="0" smtClean="0">
                <a:latin typeface="Avenir Book" charset="0"/>
                <a:ea typeface="Avenir Book" charset="0"/>
                <a:cs typeface="Avenir Book" charset="0"/>
              </a:rPr>
              <a:t>a </a:t>
            </a:r>
            <a:r>
              <a:rPr lang="en-US" altLang="zh-CN" dirty="0">
                <a:latin typeface="Avenir Book" charset="0"/>
                <a:ea typeface="Avenir Book" charset="0"/>
                <a:cs typeface="Avenir Book" charset="0"/>
              </a:rPr>
              <a:t>new, convenient way to see what features and improvements are coming to Safari and other applications that use </a:t>
            </a:r>
            <a:r>
              <a:rPr lang="en-US" altLang="zh-CN" dirty="0" err="1">
                <a:latin typeface="Avenir Book" charset="0"/>
                <a:ea typeface="Avenir Book" charset="0"/>
                <a:cs typeface="Avenir Book" charset="0"/>
              </a:rPr>
              <a:t>WebKit</a:t>
            </a:r>
            <a:r>
              <a:rPr lang="en-US" altLang="zh-CN" dirty="0">
                <a:latin typeface="Avenir Book" charset="0"/>
                <a:ea typeface="Avenir Book" charset="0"/>
                <a:cs typeface="Avenir Book" charset="0"/>
              </a:rPr>
              <a:t>.</a:t>
            </a:r>
            <a:endParaRPr lang="zh-CN" altLang="en-US" dirty="0">
              <a:latin typeface="Avenir Book" charset="0"/>
              <a:ea typeface="Avenir Book" charset="0"/>
              <a:cs typeface="Avenir Book" charset="0"/>
            </a:endParaRPr>
          </a:p>
        </p:txBody>
      </p:sp>
      <p:sp>
        <p:nvSpPr>
          <p:cNvPr id="5" name="矩形 4"/>
          <p:cNvSpPr/>
          <p:nvPr/>
        </p:nvSpPr>
        <p:spPr>
          <a:xfrm>
            <a:off x="552867" y="3017892"/>
            <a:ext cx="6056276" cy="1754326"/>
          </a:xfrm>
          <a:prstGeom prst="rect">
            <a:avLst/>
          </a:prstGeom>
        </p:spPr>
        <p:txBody>
          <a:bodyPr wrap="square">
            <a:spAutoFit/>
          </a:bodyPr>
          <a:lstStyle/>
          <a:p>
            <a:r>
              <a:rPr lang="en-US" altLang="zh-CN" dirty="0">
                <a:hlinkClick r:id="rId3"/>
              </a:rPr>
              <a:t>Safari Technology Preview</a:t>
            </a:r>
            <a:r>
              <a:rPr lang="en-US" altLang="zh-CN" dirty="0"/>
              <a:t> is a version of Safari for OS X, distributed by Apple, that includes a cutting-edge, in-development version of the </a:t>
            </a:r>
            <a:r>
              <a:rPr lang="en-US" altLang="zh-CN" dirty="0" err="1"/>
              <a:t>WebKit</a:t>
            </a:r>
            <a:r>
              <a:rPr lang="en-US" altLang="zh-CN" dirty="0"/>
              <a:t> browser engine. It’s a great way to test upcoming </a:t>
            </a:r>
            <a:r>
              <a:rPr lang="en-US" altLang="zh-CN" dirty="0" err="1"/>
              <a:t>WebKit</a:t>
            </a:r>
            <a:r>
              <a:rPr lang="en-US" altLang="zh-CN" dirty="0"/>
              <a:t> features and give feedback to the people building them when it’s most useful — early in development.</a:t>
            </a:r>
            <a:endParaRPr lang="zh-CN" altLang="en-US" dirty="0"/>
          </a:p>
        </p:txBody>
      </p:sp>
      <p:sp>
        <p:nvSpPr>
          <p:cNvPr id="6" name="矩形 5"/>
          <p:cNvSpPr/>
          <p:nvPr/>
        </p:nvSpPr>
        <p:spPr>
          <a:xfrm>
            <a:off x="552867" y="5192226"/>
            <a:ext cx="4581960" cy="369332"/>
          </a:xfrm>
          <a:prstGeom prst="rect">
            <a:avLst/>
          </a:prstGeom>
        </p:spPr>
        <p:txBody>
          <a:bodyPr wrap="none">
            <a:spAutoFit/>
          </a:bodyPr>
          <a:lstStyle/>
          <a:p>
            <a:r>
              <a:rPr lang="zh-CN" altLang="en-US"/>
              <a:t>https://developer.apple.com/safari/download/</a:t>
            </a:r>
          </a:p>
        </p:txBody>
      </p:sp>
      <p:pic>
        <p:nvPicPr>
          <p:cNvPr id="7" name="图片 6"/>
          <p:cNvPicPr>
            <a:picLocks noChangeAspect="1"/>
          </p:cNvPicPr>
          <p:nvPr/>
        </p:nvPicPr>
        <p:blipFill>
          <a:blip r:embed="rId4"/>
          <a:stretch>
            <a:fillRect/>
          </a:stretch>
        </p:blipFill>
        <p:spPr>
          <a:xfrm>
            <a:off x="7070009" y="2975599"/>
            <a:ext cx="1425808" cy="2517916"/>
          </a:xfrm>
          <a:prstGeom prst="rect">
            <a:avLst/>
          </a:prstGeom>
        </p:spPr>
      </p:pic>
    </p:spTree>
    <p:extLst>
      <p:ext uri="{BB962C8B-B14F-4D97-AF65-F5344CB8AC3E}">
        <p14:creationId xmlns:p14="http://schemas.microsoft.com/office/powerpoint/2010/main" val="297922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306" y="1112729"/>
            <a:ext cx="6290505" cy="523220"/>
          </a:xfrm>
          <a:prstGeom prst="rect">
            <a:avLst/>
          </a:prstGeom>
        </p:spPr>
        <p:txBody>
          <a:bodyPr wrap="none">
            <a:spAutoFit/>
          </a:bodyPr>
          <a:lstStyle/>
          <a:p>
            <a:r>
              <a:rPr lang="en-US" altLang="zh-CN" sz="2800" b="1" dirty="0" smtClean="0">
                <a:latin typeface="Century Gothic" charset="0"/>
                <a:ea typeface="Century Gothic" charset="0"/>
                <a:cs typeface="Century Gothic" charset="0"/>
              </a:rPr>
              <a:t>C</a:t>
            </a:r>
            <a:r>
              <a:rPr lang="en-US" altLang="zh-CN" sz="2800" b="1" smtClean="0">
                <a:latin typeface="Century Gothic" charset="0"/>
                <a:ea typeface="Century Gothic" charset="0"/>
                <a:cs typeface="Century Gothic" charset="0"/>
              </a:rPr>
              <a:t>hanges </a:t>
            </a:r>
            <a:r>
              <a:rPr lang="en-US" altLang="zh-CN" sz="2800" b="1" dirty="0">
                <a:latin typeface="Century Gothic" charset="0"/>
                <a:ea typeface="Century Gothic" charset="0"/>
                <a:cs typeface="Century Gothic" charset="0"/>
              </a:rPr>
              <a:t>to npm’s unpublish policy</a:t>
            </a:r>
          </a:p>
        </p:txBody>
      </p:sp>
      <p:pic>
        <p:nvPicPr>
          <p:cNvPr id="4" name="图片 3"/>
          <p:cNvPicPr>
            <a:picLocks noChangeAspect="1"/>
          </p:cNvPicPr>
          <p:nvPr/>
        </p:nvPicPr>
        <p:blipFill>
          <a:blip r:embed="rId2"/>
          <a:stretch>
            <a:fillRect/>
          </a:stretch>
        </p:blipFill>
        <p:spPr>
          <a:xfrm>
            <a:off x="200306" y="1787258"/>
            <a:ext cx="8661852" cy="1453654"/>
          </a:xfrm>
          <a:prstGeom prst="rect">
            <a:avLst/>
          </a:prstGeom>
        </p:spPr>
      </p:pic>
      <p:sp>
        <p:nvSpPr>
          <p:cNvPr id="5" name="矩形 4"/>
          <p:cNvSpPr/>
          <p:nvPr/>
        </p:nvSpPr>
        <p:spPr>
          <a:xfrm>
            <a:off x="200306" y="3444321"/>
            <a:ext cx="1787862" cy="523220"/>
          </a:xfrm>
          <a:prstGeom prst="rect">
            <a:avLst/>
          </a:prstGeom>
        </p:spPr>
        <p:txBody>
          <a:bodyPr wrap="none">
            <a:spAutoFit/>
          </a:bodyPr>
          <a:lstStyle/>
          <a:p>
            <a:r>
              <a:rPr lang="en-US" altLang="zh-CN" sz="2800" b="1"/>
              <a:t>new policy</a:t>
            </a:r>
          </a:p>
        </p:txBody>
      </p:sp>
      <p:sp>
        <p:nvSpPr>
          <p:cNvPr id="6" name="矩形 5"/>
          <p:cNvSpPr/>
          <p:nvPr/>
        </p:nvSpPr>
        <p:spPr>
          <a:xfrm>
            <a:off x="200306" y="4029096"/>
            <a:ext cx="8661852" cy="923330"/>
          </a:xfrm>
          <a:prstGeom prst="rect">
            <a:avLst/>
          </a:prstGeom>
        </p:spPr>
        <p:txBody>
          <a:bodyPr wrap="square">
            <a:spAutoFit/>
          </a:bodyPr>
          <a:lstStyle/>
          <a:p>
            <a:r>
              <a:rPr lang="en-US" altLang="zh-CN" dirty="0"/>
              <a:t>If the version is less than 24 hours old, you can </a:t>
            </a:r>
            <a:r>
              <a:rPr lang="en-US" altLang="zh-CN" dirty="0" err="1"/>
              <a:t>unpublish</a:t>
            </a:r>
            <a:r>
              <a:rPr lang="en-US" altLang="zh-CN" dirty="0"/>
              <a:t> it. The package will be completely removed from the registry. No new packages can be published using the same name and version.</a:t>
            </a:r>
            <a:endParaRPr lang="zh-CN" altLang="en-US" dirty="0"/>
          </a:p>
        </p:txBody>
      </p:sp>
      <p:sp>
        <p:nvSpPr>
          <p:cNvPr id="7" name="矩形 6"/>
          <p:cNvSpPr/>
          <p:nvPr/>
        </p:nvSpPr>
        <p:spPr>
          <a:xfrm>
            <a:off x="200306" y="5094279"/>
            <a:ext cx="8661852" cy="646331"/>
          </a:xfrm>
          <a:prstGeom prst="rect">
            <a:avLst/>
          </a:prstGeom>
        </p:spPr>
        <p:txBody>
          <a:bodyPr wrap="square">
            <a:spAutoFit/>
          </a:bodyPr>
          <a:lstStyle/>
          <a:p>
            <a:r>
              <a:rPr lang="en-US" altLang="zh-CN" dirty="0"/>
              <a:t>If the version is older than 24 hours, then the </a:t>
            </a:r>
            <a:r>
              <a:rPr lang="en-US" altLang="zh-CN" dirty="0" err="1"/>
              <a:t>unpublish</a:t>
            </a:r>
            <a:r>
              <a:rPr lang="en-US" altLang="zh-CN" dirty="0"/>
              <a:t> will fail, with a message to contact </a:t>
            </a:r>
            <a:r>
              <a:rPr lang="en-US" altLang="zh-CN" dirty="0" err="1"/>
              <a:t>support@npmjs.com</a:t>
            </a:r>
            <a:r>
              <a:rPr lang="en-US" altLang="zh-CN" dirty="0"/>
              <a:t>.</a:t>
            </a:r>
            <a:endParaRPr lang="zh-CN" altLang="en-US" dirty="0"/>
          </a:p>
        </p:txBody>
      </p:sp>
      <p:pic>
        <p:nvPicPr>
          <p:cNvPr id="2" name="图片 1"/>
          <p:cNvPicPr>
            <a:picLocks noChangeAspect="1"/>
          </p:cNvPicPr>
          <p:nvPr/>
        </p:nvPicPr>
        <p:blipFill>
          <a:blip r:embed="rId3"/>
          <a:stretch>
            <a:fillRect/>
          </a:stretch>
        </p:blipFill>
        <p:spPr>
          <a:xfrm>
            <a:off x="7130006" y="861015"/>
            <a:ext cx="1741639" cy="895466"/>
          </a:xfrm>
          <a:prstGeom prst="rect">
            <a:avLst/>
          </a:prstGeom>
        </p:spPr>
      </p:pic>
    </p:spTree>
    <p:extLst>
      <p:ext uri="{BB962C8B-B14F-4D97-AF65-F5344CB8AC3E}">
        <p14:creationId xmlns:p14="http://schemas.microsoft.com/office/powerpoint/2010/main" val="1405933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582" y="1388844"/>
            <a:ext cx="2965299" cy="523220"/>
          </a:xfrm>
          <a:prstGeom prst="rect">
            <a:avLst/>
          </a:prstGeom>
        </p:spPr>
        <p:txBody>
          <a:bodyPr wrap="none">
            <a:spAutoFit/>
          </a:bodyPr>
          <a:lstStyle/>
          <a:p>
            <a:r>
              <a:rPr lang="en-US" altLang="zh-CN" sz="2800" b="1" dirty="0"/>
              <a:t>new </a:t>
            </a:r>
            <a:r>
              <a:rPr lang="en-US" altLang="zh-CN" sz="2800" b="1" dirty="0" smtClean="0"/>
              <a:t>policy</a:t>
            </a:r>
            <a:r>
              <a:rPr lang="zh-CN" altLang="en-US" sz="2800" b="1" dirty="0" smtClean="0"/>
              <a:t> </a:t>
            </a:r>
            <a:r>
              <a:rPr lang="en-US" altLang="zh-CN" sz="2800" b="1" dirty="0" smtClean="0"/>
              <a:t> (more)</a:t>
            </a:r>
            <a:endParaRPr lang="en-US" altLang="zh-CN" sz="2800" b="1" dirty="0"/>
          </a:p>
        </p:txBody>
      </p:sp>
      <p:sp>
        <p:nvSpPr>
          <p:cNvPr id="3" name="矩形 2"/>
          <p:cNvSpPr/>
          <p:nvPr/>
        </p:nvSpPr>
        <p:spPr>
          <a:xfrm>
            <a:off x="482148" y="2258169"/>
            <a:ext cx="8661852" cy="1200329"/>
          </a:xfrm>
          <a:prstGeom prst="rect">
            <a:avLst/>
          </a:prstGeom>
        </p:spPr>
        <p:txBody>
          <a:bodyPr wrap="square">
            <a:spAutoFit/>
          </a:bodyPr>
          <a:lstStyle/>
          <a:p>
            <a:r>
              <a:rPr lang="en-US" altLang="zh-CN" dirty="0"/>
              <a:t>If you contact support, they will check to see if removing that version of your package would break any other installs. If so, we will not remove it. You’ll either have to transfer ownership of the package or reach out to the owners of dependent packages to change their dependency.</a:t>
            </a:r>
            <a:endParaRPr lang="zh-CN" altLang="en-US" dirty="0"/>
          </a:p>
        </p:txBody>
      </p:sp>
      <p:sp>
        <p:nvSpPr>
          <p:cNvPr id="4" name="矩形 3"/>
          <p:cNvSpPr/>
          <p:nvPr/>
        </p:nvSpPr>
        <p:spPr>
          <a:xfrm>
            <a:off x="482147" y="3627489"/>
            <a:ext cx="8268313" cy="646331"/>
          </a:xfrm>
          <a:prstGeom prst="rect">
            <a:avLst/>
          </a:prstGeom>
        </p:spPr>
        <p:txBody>
          <a:bodyPr wrap="square">
            <a:spAutoFit/>
          </a:bodyPr>
          <a:lstStyle/>
          <a:p>
            <a:r>
              <a:rPr lang="en-US" altLang="zh-CN"/>
              <a:t>If every version of a package is removed, it will be replaced with a </a:t>
            </a:r>
            <a:r>
              <a:rPr lang="en-US" altLang="zh-CN">
                <a:hlinkClick r:id="rId2"/>
              </a:rPr>
              <a:t>security placeholder package</a:t>
            </a:r>
            <a:r>
              <a:rPr lang="en-US" altLang="zh-CN"/>
              <a:t>, so that the formerly used name will not be susceptible to malicious squatting.</a:t>
            </a:r>
            <a:endParaRPr lang="zh-CN" altLang="en-US" dirty="0"/>
          </a:p>
        </p:txBody>
      </p:sp>
      <p:sp>
        <p:nvSpPr>
          <p:cNvPr id="5" name="矩形 4"/>
          <p:cNvSpPr/>
          <p:nvPr/>
        </p:nvSpPr>
        <p:spPr>
          <a:xfrm>
            <a:off x="482147" y="4442811"/>
            <a:ext cx="8268313" cy="923330"/>
          </a:xfrm>
          <a:prstGeom prst="rect">
            <a:avLst/>
          </a:prstGeom>
        </p:spPr>
        <p:txBody>
          <a:bodyPr wrap="square">
            <a:spAutoFit/>
          </a:bodyPr>
          <a:lstStyle/>
          <a:p>
            <a:r>
              <a:rPr lang="en-US" altLang="zh-CN" dirty="0"/>
              <a:t>If another member of the community wishes to publish a package with the same name as a security placeholder, they’ll need to contact </a:t>
            </a:r>
            <a:r>
              <a:rPr lang="en-US" altLang="zh-CN" dirty="0" err="1"/>
              <a:t>support@npmjs.com</a:t>
            </a:r>
            <a:r>
              <a:rPr lang="en-US" altLang="zh-CN" dirty="0"/>
              <a:t>.  npm will determine whether to grant this request. (Generally, we will.)</a:t>
            </a:r>
            <a:endParaRPr lang="zh-CN" altLang="en-US" dirty="0"/>
          </a:p>
        </p:txBody>
      </p:sp>
      <p:pic>
        <p:nvPicPr>
          <p:cNvPr id="6" name="图片 5"/>
          <p:cNvPicPr>
            <a:picLocks noChangeAspect="1"/>
          </p:cNvPicPr>
          <p:nvPr/>
        </p:nvPicPr>
        <p:blipFill>
          <a:blip r:embed="rId3"/>
          <a:stretch>
            <a:fillRect/>
          </a:stretch>
        </p:blipFill>
        <p:spPr>
          <a:xfrm>
            <a:off x="7130006" y="861015"/>
            <a:ext cx="1741639" cy="895466"/>
          </a:xfrm>
          <a:prstGeom prst="rect">
            <a:avLst/>
          </a:prstGeom>
        </p:spPr>
      </p:pic>
    </p:spTree>
    <p:extLst>
      <p:ext uri="{BB962C8B-B14F-4D97-AF65-F5344CB8AC3E}">
        <p14:creationId xmlns:p14="http://schemas.microsoft.com/office/powerpoint/2010/main" val="763430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554110" y="3485445"/>
            <a:ext cx="4100852" cy="461665"/>
          </a:xfrm>
          <a:prstGeom prst="rect">
            <a:avLst/>
          </a:prstGeom>
          <a:noFill/>
        </p:spPr>
        <p:txBody>
          <a:bodyPr wrap="none" rtlCol="0">
            <a:spAutoFit/>
          </a:bodyPr>
          <a:lstStyle/>
          <a:p>
            <a:r>
              <a:rPr lang="en-US" altLang="zh-CN" sz="2400" dirty="0">
                <a:solidFill>
                  <a:schemeClr val="bg1"/>
                </a:solidFill>
              </a:rPr>
              <a:t>THANKS FOR YOUR ATTENTION</a:t>
            </a:r>
            <a:endParaRPr kumimoji="1" lang="zh-CN" altLang="en-US" sz="2400" dirty="0">
              <a:solidFill>
                <a:schemeClr val="bg1"/>
              </a:solidFill>
            </a:endParaRPr>
          </a:p>
        </p:txBody>
      </p:sp>
    </p:spTree>
    <p:extLst>
      <p:ext uri="{BB962C8B-B14F-4D97-AF65-F5344CB8AC3E}">
        <p14:creationId xmlns:p14="http://schemas.microsoft.com/office/powerpoint/2010/main" val="3561329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4420</TotalTime>
  <Words>412</Words>
  <Application>Microsoft Macintosh PowerPoint</Application>
  <PresentationFormat>全屏显示(4:3)</PresentationFormat>
  <Paragraphs>29</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Apple Braille</vt:lpstr>
      <vt:lpstr>Avenir Book</vt:lpstr>
      <vt:lpstr>Calibri</vt:lpstr>
      <vt:lpstr>Century Gothic</vt:lpstr>
      <vt:lpstr>Heiti SC Light</vt:lpstr>
      <vt:lpstr>Heiti SC Medium</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huang</dc:creator>
  <cp:lastModifiedBy>Microsoft Office 用户</cp:lastModifiedBy>
  <cp:revision>60</cp:revision>
  <dcterms:created xsi:type="dcterms:W3CDTF">2015-07-02T07:25:54Z</dcterms:created>
  <dcterms:modified xsi:type="dcterms:W3CDTF">2016-04-08T06:12:21Z</dcterms:modified>
</cp:coreProperties>
</file>