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handoutMasterIdLst>
    <p:handoutMasterId r:id="rId3"/>
  </p:handoutMasterIdLst>
  <p:sldIdLst>
    <p:sldId id="257" r:id="rId2"/>
  </p:sldIdLst>
  <p:sldSz cx="30175200" cy="19202400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1pPr>
    <a:lvl2pPr marL="431963"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2pPr>
    <a:lvl3pPr marL="863925"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3pPr>
    <a:lvl4pPr marL="1295888"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4pPr>
    <a:lvl5pPr marL="1727850" algn="l" rtl="0" fontAlgn="base">
      <a:spcBef>
        <a:spcPct val="0"/>
      </a:spcBef>
      <a:spcAft>
        <a:spcPct val="0"/>
      </a:spcAft>
      <a:defRPr sz="2268" kern="1200">
        <a:solidFill>
          <a:schemeClr val="tx1"/>
        </a:solidFill>
        <a:latin typeface="Arial" charset="0"/>
        <a:ea typeface="+mn-ea"/>
        <a:cs typeface="+mn-cs"/>
      </a:defRPr>
    </a:lvl5pPr>
    <a:lvl6pPr marL="2159813" algn="l" defTabSz="863925" rtl="0" eaLnBrk="1" latinLnBrk="0" hangingPunct="1">
      <a:defRPr sz="2268" kern="1200">
        <a:solidFill>
          <a:schemeClr val="tx1"/>
        </a:solidFill>
        <a:latin typeface="Arial" charset="0"/>
        <a:ea typeface="+mn-ea"/>
        <a:cs typeface="+mn-cs"/>
      </a:defRPr>
    </a:lvl6pPr>
    <a:lvl7pPr marL="2591775" algn="l" defTabSz="863925" rtl="0" eaLnBrk="1" latinLnBrk="0" hangingPunct="1">
      <a:defRPr sz="2268" kern="1200">
        <a:solidFill>
          <a:schemeClr val="tx1"/>
        </a:solidFill>
        <a:latin typeface="Arial" charset="0"/>
        <a:ea typeface="+mn-ea"/>
        <a:cs typeface="+mn-cs"/>
      </a:defRPr>
    </a:lvl7pPr>
    <a:lvl8pPr marL="3023738" algn="l" defTabSz="863925" rtl="0" eaLnBrk="1" latinLnBrk="0" hangingPunct="1">
      <a:defRPr sz="2268" kern="1200">
        <a:solidFill>
          <a:schemeClr val="tx1"/>
        </a:solidFill>
        <a:latin typeface="Arial" charset="0"/>
        <a:ea typeface="+mn-ea"/>
        <a:cs typeface="+mn-cs"/>
      </a:defRPr>
    </a:lvl8pPr>
    <a:lvl9pPr marL="3455700" algn="l" defTabSz="863925" rtl="0" eaLnBrk="1" latinLnBrk="0" hangingPunct="1">
      <a:defRPr sz="2268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8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CFF"/>
    <a:srgbClr val="5E9661"/>
    <a:srgbClr val="86BE52"/>
    <a:srgbClr val="397370"/>
    <a:srgbClr val="134C82"/>
    <a:srgbClr val="86BE49"/>
    <a:srgbClr val="629B5F"/>
    <a:srgbClr val="346E72"/>
    <a:srgbClr val="496575"/>
    <a:srgbClr val="0A4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 autoAdjust="0"/>
    <p:restoredTop sz="95890" autoAdjust="0"/>
  </p:normalViewPr>
  <p:slideViewPr>
    <p:cSldViewPr>
      <p:cViewPr varScale="1">
        <p:scale>
          <a:sx n="39" d="100"/>
          <a:sy n="39" d="100"/>
        </p:scale>
        <p:origin x="2040" y="168"/>
      </p:cViewPr>
      <p:guideLst>
        <p:guide orient="horz" pos="6048"/>
        <p:guide pos="9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44" cy="4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056">
              <a:defRPr sz="1200"/>
            </a:lvl1pPr>
          </a:lstStyle>
          <a:p>
            <a:endParaRPr lang="en-GB" altLang="en-US" dirty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32" y="0"/>
            <a:ext cx="2945443" cy="4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056">
              <a:defRPr sz="1200"/>
            </a:lvl1pPr>
          </a:lstStyle>
          <a:p>
            <a:endParaRPr lang="en-GB" altLang="en-US" dirty="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421"/>
            <a:ext cx="2945444" cy="4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056">
              <a:defRPr sz="1200"/>
            </a:lvl1pPr>
          </a:lstStyle>
          <a:p>
            <a:endParaRPr lang="en-GB" altLang="en-US" dirty="0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32" y="9431421"/>
            <a:ext cx="2945443" cy="4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056">
              <a:defRPr sz="1200"/>
            </a:lvl1pPr>
          </a:lstStyle>
          <a:p>
            <a:fld id="{AB5155A8-DD28-1141-BA89-432E7F19B243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81756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3142616"/>
            <a:ext cx="22631400" cy="6685280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0085706"/>
            <a:ext cx="22631400" cy="4636134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8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1022350"/>
            <a:ext cx="6506528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1022350"/>
            <a:ext cx="19142393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8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787268"/>
            <a:ext cx="26026110" cy="7987664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850498"/>
            <a:ext cx="26026110" cy="4200524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5111750"/>
            <a:ext cx="1282446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5111750"/>
            <a:ext cx="1282446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022352"/>
            <a:ext cx="2602611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707256"/>
            <a:ext cx="12765523" cy="2306954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7014210"/>
            <a:ext cx="12765523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707256"/>
            <a:ext cx="12828390" cy="2306954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7014210"/>
            <a:ext cx="12828390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80160"/>
            <a:ext cx="9732287" cy="448056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764791"/>
            <a:ext cx="15276195" cy="13646150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760720"/>
            <a:ext cx="9732287" cy="10672446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3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80160"/>
            <a:ext cx="9732287" cy="448056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764791"/>
            <a:ext cx="15276195" cy="13646150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760720"/>
            <a:ext cx="9732287" cy="10672446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0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022352"/>
            <a:ext cx="2602611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5111750"/>
            <a:ext cx="2602611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7797781"/>
            <a:ext cx="67894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7797781"/>
            <a:ext cx="1018413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7797781"/>
            <a:ext cx="67894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5524084" y="2744696"/>
            <a:ext cx="21027259" cy="26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8625" tIns="19313" rIns="38625" bIns="19313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5878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2721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79" dirty="0">
              <a:solidFill>
                <a:srgbClr val="0E207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article/us-health-coronavirus-cansinobio-idUSKCN24L1NP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guardian.com/world/2020/nov/09/covid-19-vaccine-candidate-effective-pfizer-bionte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A7288B1-AEE5-C241-8007-D16DABB197B6}"/>
              </a:ext>
            </a:extLst>
          </p:cNvPr>
          <p:cNvSpPr/>
          <p:nvPr/>
        </p:nvSpPr>
        <p:spPr>
          <a:xfrm>
            <a:off x="1" y="0"/>
            <a:ext cx="30175199" cy="21389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7BE6E62-46FC-D341-8BEB-5184176987CF}"/>
              </a:ext>
            </a:extLst>
          </p:cNvPr>
          <p:cNvSpPr/>
          <p:nvPr/>
        </p:nvSpPr>
        <p:spPr>
          <a:xfrm>
            <a:off x="19128057" y="12389694"/>
            <a:ext cx="10763958" cy="61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CECCF06-8078-4E48-9CEE-58CDC2860DFA}"/>
              </a:ext>
            </a:extLst>
          </p:cNvPr>
          <p:cNvSpPr/>
          <p:nvPr/>
        </p:nvSpPr>
        <p:spPr>
          <a:xfrm>
            <a:off x="8910768" y="5910395"/>
            <a:ext cx="9720000" cy="61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488E9DF-21F0-764D-88D4-2528338BACAA}"/>
              </a:ext>
            </a:extLst>
          </p:cNvPr>
          <p:cNvSpPr/>
          <p:nvPr/>
        </p:nvSpPr>
        <p:spPr>
          <a:xfrm>
            <a:off x="91017" y="14014944"/>
            <a:ext cx="8640000" cy="61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4C309C-3BC0-5E4A-A778-0423EB82D0D4}"/>
              </a:ext>
            </a:extLst>
          </p:cNvPr>
          <p:cNvSpPr/>
          <p:nvPr/>
        </p:nvSpPr>
        <p:spPr>
          <a:xfrm>
            <a:off x="91017" y="2269966"/>
            <a:ext cx="8640000" cy="61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" y="24136"/>
            <a:ext cx="3702482" cy="108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97410" y="24136"/>
            <a:ext cx="197325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>
                <a:latin typeface="+mn-lt"/>
              </a:rPr>
              <a:t>Validating efficacy and effectiveness of the current COVID-19 vaccines on different age groups </a:t>
            </a:r>
            <a:endParaRPr lang="en-GB" sz="4000" b="1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88987" y="1026044"/>
            <a:ext cx="16949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200" dirty="0" err="1">
                <a:latin typeface="+mj-lt"/>
              </a:rPr>
              <a:t>Kinnman</a:t>
            </a:r>
            <a:r>
              <a:rPr lang="en-GB" sz="3200" dirty="0">
                <a:latin typeface="+mj-lt"/>
              </a:rPr>
              <a:t> Nine, </a:t>
            </a:r>
            <a:r>
              <a:rPr lang="en-GB" sz="3200" dirty="0" err="1">
                <a:latin typeface="+mj-lt"/>
              </a:rPr>
              <a:t>Nichakorn</a:t>
            </a:r>
            <a:r>
              <a:rPr lang="en-GB" sz="3200" dirty="0">
                <a:latin typeface="+mj-lt"/>
              </a:rPr>
              <a:t> </a:t>
            </a:r>
            <a:r>
              <a:rPr lang="en-GB" sz="3200" dirty="0" err="1">
                <a:latin typeface="+mj-lt"/>
              </a:rPr>
              <a:t>Pipatpadungsin</a:t>
            </a:r>
            <a:r>
              <a:rPr lang="en-GB" sz="3200" dirty="0">
                <a:latin typeface="+mj-lt"/>
              </a:rPr>
              <a:t> (Pao), </a:t>
            </a:r>
            <a:r>
              <a:rPr lang="en-GB" sz="3200" dirty="0" err="1">
                <a:latin typeface="+mj-lt"/>
              </a:rPr>
              <a:t>Jialin</a:t>
            </a:r>
            <a:r>
              <a:rPr lang="en-GB" sz="3200" dirty="0">
                <a:latin typeface="+mj-lt"/>
              </a:rPr>
              <a:t> Liu (Lester), </a:t>
            </a:r>
            <a:r>
              <a:rPr lang="en-GB" sz="3200" dirty="0" err="1">
                <a:latin typeface="+mj-lt"/>
              </a:rPr>
              <a:t>Christoforos</a:t>
            </a:r>
            <a:r>
              <a:rPr lang="en-GB" sz="3200" dirty="0">
                <a:latin typeface="+mj-lt"/>
              </a:rPr>
              <a:t> Georgios </a:t>
            </a:r>
            <a:r>
              <a:rPr lang="en-GB" sz="3200" dirty="0" err="1">
                <a:latin typeface="+mj-lt"/>
              </a:rPr>
              <a:t>Fistouris</a:t>
            </a:r>
            <a:endParaRPr lang="en-GB" sz="32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6200" y="17508758"/>
            <a:ext cx="399557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1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</a:t>
            </a:r>
            <a:endParaRPr lang="en-US" sz="1014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2835560" y="5980629"/>
            <a:ext cx="1479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j-lt"/>
              </a:rPr>
              <a:t>RESULTS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956796" y="14067808"/>
            <a:ext cx="2536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j-lt"/>
              </a:rPr>
              <a:t>METHODS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3590934" y="12448443"/>
            <a:ext cx="2392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364722" y="2312994"/>
            <a:ext cx="3498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309098" y="17437692"/>
            <a:ext cx="10956443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200" b="1" dirty="0">
                <a:latin typeface="+mj-lt"/>
                <a:cs typeface="Arial" panose="020B0604020202020204" pitchFamily="34" charset="0"/>
              </a:rPr>
              <a:t>REFERENCES</a:t>
            </a:r>
          </a:p>
          <a:p>
            <a:pPr lvl="0"/>
            <a:r>
              <a:rPr lang="en-GB" sz="1200" dirty="0">
                <a:latin typeface="+mj-lt"/>
              </a:rPr>
              <a:t>1. </a:t>
            </a:r>
            <a:r>
              <a:rPr lang="en-GB" sz="1200" dirty="0" err="1">
                <a:latin typeface="+mj-lt"/>
              </a:rPr>
              <a:t>Olliaro</a:t>
            </a:r>
            <a:r>
              <a:rPr lang="en-GB" sz="1200" dirty="0">
                <a:latin typeface="+mj-lt"/>
              </a:rPr>
              <a:t>, P., </a:t>
            </a:r>
            <a:r>
              <a:rPr lang="en-GB" sz="1200" dirty="0" err="1">
                <a:latin typeface="+mj-lt"/>
              </a:rPr>
              <a:t>Torreele</a:t>
            </a:r>
            <a:r>
              <a:rPr lang="en-GB" sz="1200" dirty="0">
                <a:latin typeface="+mj-lt"/>
              </a:rPr>
              <a:t>, E. and Vaillant, M. (2021) </a:t>
            </a:r>
            <a:r>
              <a:rPr lang="en-GB" sz="1200" i="1" dirty="0">
                <a:latin typeface="+mj-lt"/>
              </a:rPr>
              <a:t>COVID-19 vaccine efficacy and effectiveness—the elephant (not) in the room</a:t>
            </a:r>
            <a:r>
              <a:rPr lang="en-GB" sz="1200" dirty="0">
                <a:latin typeface="+mj-lt"/>
              </a:rPr>
              <a:t>. The Lancet Microbe, 2(7), pp. e279–e280. </a:t>
            </a:r>
            <a:r>
              <a:rPr lang="en-GB" sz="1200" dirty="0" err="1">
                <a:latin typeface="+mj-lt"/>
              </a:rPr>
              <a:t>doi</a:t>
            </a:r>
            <a:r>
              <a:rPr lang="en-GB" sz="1200" dirty="0">
                <a:latin typeface="+mj-lt"/>
              </a:rPr>
              <a:t>: 10.1016/s2666-5247(21)00069-0.</a:t>
            </a:r>
          </a:p>
          <a:p>
            <a:pPr lvl="0"/>
            <a:r>
              <a:rPr lang="en-GB" sz="1200" dirty="0">
                <a:latin typeface="+mj-lt"/>
              </a:rPr>
              <a:t>2. Collier, D. A. </a:t>
            </a:r>
            <a:r>
              <a:rPr lang="en-GB" sz="1200" i="1" dirty="0">
                <a:latin typeface="+mj-lt"/>
              </a:rPr>
              <a:t>et al.</a:t>
            </a:r>
            <a:r>
              <a:rPr lang="en-GB" sz="1200" dirty="0">
                <a:latin typeface="+mj-lt"/>
              </a:rPr>
              <a:t> (2021) </a:t>
            </a:r>
            <a:r>
              <a:rPr lang="en-GB" sz="1200" i="1" dirty="0">
                <a:latin typeface="+mj-lt"/>
              </a:rPr>
              <a:t>Age-related immune response heterogeneity to SARS-CoV-2 vaccine BNT162b2</a:t>
            </a:r>
            <a:r>
              <a:rPr lang="en-GB" sz="1200" dirty="0">
                <a:latin typeface="+mj-lt"/>
              </a:rPr>
              <a:t>. Nature, 596(7872), pp. 417–422. </a:t>
            </a:r>
            <a:r>
              <a:rPr lang="en-GB" sz="1200" dirty="0" err="1">
                <a:latin typeface="+mj-lt"/>
              </a:rPr>
              <a:t>doi</a:t>
            </a:r>
            <a:r>
              <a:rPr lang="en-GB" sz="1200" dirty="0">
                <a:latin typeface="+mj-lt"/>
              </a:rPr>
              <a:t>: 10.1038/s41586-021-03739-1.</a:t>
            </a:r>
          </a:p>
          <a:p>
            <a:pPr lvl="0"/>
            <a:r>
              <a:rPr lang="en-GB" sz="1200" dirty="0">
                <a:latin typeface="+mj-lt"/>
              </a:rPr>
              <a:t>3. Banerjee, A. (2020) </a:t>
            </a:r>
            <a:r>
              <a:rPr lang="en-GB" sz="1200" i="1" dirty="0" err="1">
                <a:latin typeface="+mj-lt"/>
              </a:rPr>
              <a:t>CanSino</a:t>
            </a:r>
            <a:r>
              <a:rPr lang="en-GB" sz="1200" i="1" dirty="0">
                <a:latin typeface="+mj-lt"/>
              </a:rPr>
              <a:t> coronavirus vaccine shows immune response in human trial</a:t>
            </a:r>
            <a:r>
              <a:rPr lang="en-GB" sz="1200" dirty="0">
                <a:latin typeface="+mj-lt"/>
              </a:rPr>
              <a:t>. Available at: </a:t>
            </a:r>
            <a:r>
              <a:rPr lang="en-GB" sz="1200" dirty="0">
                <a:latin typeface="+mj-lt"/>
                <a:hlinkClick r:id="rId3"/>
              </a:rPr>
              <a:t>https://www.reuters.com/article/us-health-coronavirus-cansinobio-idUSKCN24L1NP</a:t>
            </a:r>
            <a:r>
              <a:rPr lang="en-GB" sz="1200" dirty="0">
                <a:latin typeface="+mj-lt"/>
              </a:rPr>
              <a:t> (Accessed 28 Feb 2022).</a:t>
            </a:r>
          </a:p>
          <a:p>
            <a:r>
              <a:rPr lang="en-GB" sz="1200" dirty="0">
                <a:latin typeface="+mj-lt"/>
              </a:rPr>
              <a:t>4. </a:t>
            </a:r>
            <a:r>
              <a:rPr lang="en-GB" sz="1200" dirty="0" err="1">
                <a:latin typeface="+mj-lt"/>
              </a:rPr>
              <a:t>Boseley</a:t>
            </a:r>
            <a:r>
              <a:rPr lang="en-GB" sz="1200" dirty="0">
                <a:latin typeface="+mj-lt"/>
              </a:rPr>
              <a:t>, S., </a:t>
            </a:r>
            <a:r>
              <a:rPr lang="en-GB" sz="1200" dirty="0" err="1">
                <a:latin typeface="+mj-lt"/>
              </a:rPr>
              <a:t>Oltermann</a:t>
            </a:r>
            <a:r>
              <a:rPr lang="en-GB" sz="1200" dirty="0">
                <a:latin typeface="+mj-lt"/>
              </a:rPr>
              <a:t>, P., </a:t>
            </a:r>
            <a:r>
              <a:rPr lang="en-GB" sz="1200" i="1" dirty="0">
                <a:latin typeface="+mj-lt"/>
              </a:rPr>
              <a:t>Hopes rise for end of pandemic as Pfizer says vaccine has 90% efficacy</a:t>
            </a:r>
            <a:r>
              <a:rPr lang="en-GB" sz="1200" dirty="0">
                <a:latin typeface="+mj-lt"/>
              </a:rPr>
              <a:t>. Available at: </a:t>
            </a:r>
            <a:r>
              <a:rPr lang="en-GB" sz="1200" dirty="0">
                <a:latin typeface="+mj-lt"/>
                <a:hlinkClick r:id="rId4"/>
              </a:rPr>
              <a:t>https://www.theguardian.com/world/2020/nov/09/covid-19-vaccine-candidate-effective-pfizer-biontech</a:t>
            </a:r>
            <a:r>
              <a:rPr lang="en-GB" sz="1200" dirty="0">
                <a:latin typeface="+mj-lt"/>
              </a:rPr>
              <a:t> (Accessed 28 Feb 2022). </a:t>
            </a:r>
            <a:endParaRPr 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79E69-926B-654F-A857-A7ADD1A4E50F}"/>
              </a:ext>
            </a:extLst>
          </p:cNvPr>
          <p:cNvSpPr txBox="1"/>
          <p:nvPr/>
        </p:nvSpPr>
        <p:spPr>
          <a:xfrm>
            <a:off x="91017" y="3120480"/>
            <a:ext cx="8371847" cy="105625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1224F0-1278-D143-834C-BD7C8CB7937F}"/>
              </a:ext>
            </a:extLst>
          </p:cNvPr>
          <p:cNvSpPr txBox="1"/>
          <p:nvPr/>
        </p:nvSpPr>
        <p:spPr>
          <a:xfrm>
            <a:off x="96897" y="14749204"/>
            <a:ext cx="8371847" cy="42804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393E84-4A5A-3846-BA41-10C8B1EB91D7}"/>
              </a:ext>
            </a:extLst>
          </p:cNvPr>
          <p:cNvSpPr txBox="1"/>
          <p:nvPr/>
        </p:nvSpPr>
        <p:spPr>
          <a:xfrm>
            <a:off x="9032688" y="6935645"/>
            <a:ext cx="9442877" cy="11958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831B81-2E97-A744-92CC-E56ED469A92C}"/>
              </a:ext>
            </a:extLst>
          </p:cNvPr>
          <p:cNvSpPr txBox="1"/>
          <p:nvPr/>
        </p:nvSpPr>
        <p:spPr>
          <a:xfrm>
            <a:off x="19039509" y="2269966"/>
            <a:ext cx="10941055" cy="9864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2C32DA-646A-714C-972C-FD25F5A71717}"/>
              </a:ext>
            </a:extLst>
          </p:cNvPr>
          <p:cNvSpPr txBox="1"/>
          <p:nvPr/>
        </p:nvSpPr>
        <p:spPr>
          <a:xfrm>
            <a:off x="9001882" y="2312994"/>
            <a:ext cx="9628886" cy="3233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EE885D-9317-9545-8CD7-C5D5F31719CB}"/>
              </a:ext>
            </a:extLst>
          </p:cNvPr>
          <p:cNvSpPr txBox="1"/>
          <p:nvPr/>
        </p:nvSpPr>
        <p:spPr>
          <a:xfrm>
            <a:off x="19128057" y="13256927"/>
            <a:ext cx="10816235" cy="39313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28247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19349</TotalTime>
  <Words>219</Words>
  <Application>Microsoft Macintosh PowerPoint</Application>
  <PresentationFormat>Custom</PresentationFormat>
  <Paragraphs>135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Default Design</vt:lpstr>
      <vt:lpstr>PowerPoint Presentation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Fielding</dc:creator>
  <cp:lastModifiedBy>Kinnman, Nine</cp:lastModifiedBy>
  <cp:revision>313</cp:revision>
  <cp:lastPrinted>2017-11-08T09:58:14Z</cp:lastPrinted>
  <dcterms:created xsi:type="dcterms:W3CDTF">2003-03-17T12:59:41Z</dcterms:created>
  <dcterms:modified xsi:type="dcterms:W3CDTF">2022-03-18T18:40:35Z</dcterms:modified>
</cp:coreProperties>
</file>