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handoutMasterIdLst>
    <p:handoutMasterId r:id="rId6"/>
  </p:handoutMasterIdLst>
  <p:sldIdLst>
    <p:sldId id="257" r:id="rId5"/>
  </p:sldIdLst>
  <p:sldSz cx="30175200" cy="19202400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1pPr>
    <a:lvl2pPr marL="431963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2pPr>
    <a:lvl3pPr marL="863925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3pPr>
    <a:lvl4pPr marL="1295888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4pPr>
    <a:lvl5pPr marL="1727850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5pPr>
    <a:lvl6pPr marL="2159813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6pPr>
    <a:lvl7pPr marL="2591775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7pPr>
    <a:lvl8pPr marL="3023738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8pPr>
    <a:lvl9pPr marL="3455700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F"/>
    <a:srgbClr val="5E9661"/>
    <a:srgbClr val="86BE52"/>
    <a:srgbClr val="397370"/>
    <a:srgbClr val="134C82"/>
    <a:srgbClr val="86BE49"/>
    <a:srgbClr val="629B5F"/>
    <a:srgbClr val="346E72"/>
    <a:srgbClr val="496575"/>
    <a:srgbClr val="0A4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0C8F6-AB55-B04B-BC91-99893A72FC94}" v="70" dt="2022-03-20T02:07:53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376"/>
  </p:normalViewPr>
  <p:slideViewPr>
    <p:cSldViewPr snapToGrid="0">
      <p:cViewPr>
        <p:scale>
          <a:sx n="36" d="100"/>
          <a:sy n="36" d="100"/>
        </p:scale>
        <p:origin x="1240" y="656"/>
      </p:cViewPr>
      <p:guideLst>
        <p:guide orient="horz" pos="6048"/>
        <p:guide pos="9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4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056">
              <a:defRPr sz="1200"/>
            </a:lvl1pPr>
          </a:lstStyle>
          <a:p>
            <a:endParaRPr lang="en-GB" alt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32" y="0"/>
            <a:ext cx="2945443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056">
              <a:defRPr sz="1200"/>
            </a:lvl1pPr>
          </a:lstStyle>
          <a:p>
            <a:endParaRPr lang="en-GB" alt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421"/>
            <a:ext cx="2945444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056">
              <a:defRPr sz="1200"/>
            </a:lvl1pPr>
          </a:lstStyle>
          <a:p>
            <a:endParaRPr lang="en-GB" alt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32" y="9431421"/>
            <a:ext cx="2945443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056">
              <a:defRPr sz="1200"/>
            </a:lvl1pPr>
          </a:lstStyle>
          <a:p>
            <a:fld id="{AB5155A8-DD28-1141-BA89-432E7F19B2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1756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3142616"/>
            <a:ext cx="22631400" cy="6685280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0085706"/>
            <a:ext cx="22631400" cy="4636134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1022350"/>
            <a:ext cx="6506528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1022350"/>
            <a:ext cx="19142393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787268"/>
            <a:ext cx="26026110" cy="7987664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850498"/>
            <a:ext cx="26026110" cy="4200524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5111750"/>
            <a:ext cx="1282446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5111750"/>
            <a:ext cx="1282446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022352"/>
            <a:ext cx="26026110" cy="3711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707256"/>
            <a:ext cx="12765523" cy="2306954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7014210"/>
            <a:ext cx="12765523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707256"/>
            <a:ext cx="12828390" cy="2306954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7014210"/>
            <a:ext cx="12828390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80160"/>
            <a:ext cx="9732287" cy="448056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764791"/>
            <a:ext cx="15276195" cy="13646150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760720"/>
            <a:ext cx="9732287" cy="10672446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80160"/>
            <a:ext cx="9732287" cy="448056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764791"/>
            <a:ext cx="15276195" cy="13646150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760720"/>
            <a:ext cx="9732287" cy="10672446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022352"/>
            <a:ext cx="2602611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5111750"/>
            <a:ext cx="2602611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7797781"/>
            <a:ext cx="67894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7797781"/>
            <a:ext cx="1018413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7797781"/>
            <a:ext cx="67894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5524084" y="2744696"/>
            <a:ext cx="21027259" cy="26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8625" tIns="19313" rIns="38625" bIns="19313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878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79">
              <a:solidFill>
                <a:srgbClr val="0E207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world/2020/nov/09/covid-19-vaccine-candidate-effective-pfizer-biontech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reuters.com/article/us-health-coronavirus-cansinobio-idUSKCN24L1N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A7288B1-AEE5-C241-8007-D16DABB197B6}"/>
              </a:ext>
            </a:extLst>
          </p:cNvPr>
          <p:cNvSpPr/>
          <p:nvPr/>
        </p:nvSpPr>
        <p:spPr>
          <a:xfrm>
            <a:off x="1" y="41429"/>
            <a:ext cx="30175199" cy="39313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7BE6E62-46FC-D341-8BEB-5184176987CF}"/>
              </a:ext>
            </a:extLst>
          </p:cNvPr>
          <p:cNvSpPr/>
          <p:nvPr/>
        </p:nvSpPr>
        <p:spPr>
          <a:xfrm>
            <a:off x="19128057" y="12171602"/>
            <a:ext cx="10763958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CECCF06-8078-4E48-9CEE-58CDC2860DFA}"/>
              </a:ext>
            </a:extLst>
          </p:cNvPr>
          <p:cNvSpPr/>
          <p:nvPr/>
        </p:nvSpPr>
        <p:spPr>
          <a:xfrm>
            <a:off x="9268806" y="4109156"/>
            <a:ext cx="8909904" cy="6623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488E9DF-21F0-764D-88D4-2528338BACAA}"/>
              </a:ext>
            </a:extLst>
          </p:cNvPr>
          <p:cNvSpPr/>
          <p:nvPr/>
        </p:nvSpPr>
        <p:spPr>
          <a:xfrm>
            <a:off x="161094" y="13484294"/>
            <a:ext cx="8812619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4C309C-3BC0-5E4A-A778-0423EB82D0D4}"/>
              </a:ext>
            </a:extLst>
          </p:cNvPr>
          <p:cNvSpPr/>
          <p:nvPr/>
        </p:nvSpPr>
        <p:spPr>
          <a:xfrm>
            <a:off x="156419" y="4125294"/>
            <a:ext cx="8821321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2415"/>
            <a:ext cx="301751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0" dirty="0">
                <a:latin typeface="+mn-lt"/>
              </a:rPr>
              <a:t>Validating efficacy of current COVID-19 vaccines on different age groups </a:t>
            </a:r>
            <a:endParaRPr lang="en-GB" sz="10000" b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2918" y="3081039"/>
            <a:ext cx="16949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200" dirty="0" err="1">
                <a:latin typeface="+mj-lt"/>
              </a:rPr>
              <a:t>Kinnman</a:t>
            </a:r>
            <a:r>
              <a:rPr lang="en-GB" sz="3200" dirty="0">
                <a:latin typeface="+mj-lt"/>
              </a:rPr>
              <a:t> Nine, </a:t>
            </a:r>
            <a:r>
              <a:rPr lang="en-GB" sz="3200" dirty="0" err="1">
                <a:latin typeface="+mj-lt"/>
              </a:rPr>
              <a:t>Nichakorn</a:t>
            </a:r>
            <a:r>
              <a:rPr lang="en-GB" sz="3200" dirty="0">
                <a:latin typeface="+mj-lt"/>
              </a:rPr>
              <a:t> </a:t>
            </a:r>
            <a:r>
              <a:rPr lang="en-GB" sz="3200" dirty="0" err="1">
                <a:latin typeface="+mj-lt"/>
              </a:rPr>
              <a:t>Pipatpadungsin</a:t>
            </a:r>
            <a:r>
              <a:rPr lang="en-GB" sz="3200" dirty="0">
                <a:latin typeface="+mj-lt"/>
              </a:rPr>
              <a:t> (Pao), </a:t>
            </a:r>
            <a:r>
              <a:rPr lang="en-GB" sz="3200" dirty="0" err="1">
                <a:latin typeface="+mj-lt"/>
              </a:rPr>
              <a:t>Jialin</a:t>
            </a:r>
            <a:r>
              <a:rPr lang="en-GB" sz="3200" dirty="0">
                <a:latin typeface="+mj-lt"/>
              </a:rPr>
              <a:t> Liu (Lester), </a:t>
            </a:r>
            <a:r>
              <a:rPr lang="en-GB" sz="3200" dirty="0" err="1">
                <a:latin typeface="+mj-lt"/>
              </a:rPr>
              <a:t>Christoforos</a:t>
            </a:r>
            <a:r>
              <a:rPr lang="en-GB" sz="3200" dirty="0">
                <a:latin typeface="+mj-lt"/>
              </a:rPr>
              <a:t> Georgios </a:t>
            </a:r>
            <a:r>
              <a:rPr lang="en-GB" sz="3200" dirty="0" err="1">
                <a:latin typeface="+mj-lt"/>
              </a:rPr>
              <a:t>Fistouris</a:t>
            </a:r>
            <a:endParaRPr lang="en-GB" sz="32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6200" y="17508758"/>
            <a:ext cx="399557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1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</a:t>
            </a:r>
            <a:endParaRPr lang="en-US" sz="1014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3009576" y="4159439"/>
            <a:ext cx="1479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RESULTS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014610" y="13567493"/>
            <a:ext cx="2536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METHODS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2255357" y="12305613"/>
            <a:ext cx="4561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CONCLUSION/DISCUSSION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33776" y="4200829"/>
            <a:ext cx="3498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309098" y="17437692"/>
            <a:ext cx="10956443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200" b="1">
                <a:latin typeface="+mj-lt"/>
                <a:cs typeface="Arial" panose="020B0604020202020204" pitchFamily="34" charset="0"/>
              </a:rPr>
              <a:t>REFERENCES</a:t>
            </a:r>
          </a:p>
          <a:p>
            <a:pPr lvl="0"/>
            <a:r>
              <a:rPr lang="en-GB" sz="1200">
                <a:latin typeface="+mj-lt"/>
              </a:rPr>
              <a:t>1. </a:t>
            </a:r>
            <a:r>
              <a:rPr lang="en-GB" sz="1200" err="1">
                <a:latin typeface="+mj-lt"/>
              </a:rPr>
              <a:t>Olliaro</a:t>
            </a:r>
            <a:r>
              <a:rPr lang="en-GB" sz="1200">
                <a:latin typeface="+mj-lt"/>
              </a:rPr>
              <a:t>, P., </a:t>
            </a:r>
            <a:r>
              <a:rPr lang="en-GB" sz="1200" err="1">
                <a:latin typeface="+mj-lt"/>
              </a:rPr>
              <a:t>Torreele</a:t>
            </a:r>
            <a:r>
              <a:rPr lang="en-GB" sz="1200">
                <a:latin typeface="+mj-lt"/>
              </a:rPr>
              <a:t>, E. and Vaillant, M. (2021) </a:t>
            </a:r>
            <a:r>
              <a:rPr lang="en-GB" sz="1200" i="1">
                <a:latin typeface="+mj-lt"/>
              </a:rPr>
              <a:t>COVID-19 vaccine efficacy and effectiveness—the elephant (not) in the room</a:t>
            </a:r>
            <a:r>
              <a:rPr lang="en-GB" sz="1200">
                <a:latin typeface="+mj-lt"/>
              </a:rPr>
              <a:t>. The Lancet Microbe, 2(7), pp. e279–e280. </a:t>
            </a:r>
            <a:r>
              <a:rPr lang="en-GB" sz="1200" err="1">
                <a:latin typeface="+mj-lt"/>
              </a:rPr>
              <a:t>doi</a:t>
            </a:r>
            <a:r>
              <a:rPr lang="en-GB" sz="1200">
                <a:latin typeface="+mj-lt"/>
              </a:rPr>
              <a:t>: 10.1016/s2666-5247(21)00069-0.</a:t>
            </a:r>
          </a:p>
          <a:p>
            <a:pPr lvl="0"/>
            <a:r>
              <a:rPr lang="en-GB" sz="1200">
                <a:latin typeface="+mj-lt"/>
              </a:rPr>
              <a:t>2. Collier, D. A. </a:t>
            </a:r>
            <a:r>
              <a:rPr lang="en-GB" sz="1200" i="1">
                <a:latin typeface="+mj-lt"/>
              </a:rPr>
              <a:t>et al.</a:t>
            </a:r>
            <a:r>
              <a:rPr lang="en-GB" sz="1200">
                <a:latin typeface="+mj-lt"/>
              </a:rPr>
              <a:t> (2021) </a:t>
            </a:r>
            <a:r>
              <a:rPr lang="en-GB" sz="1200" i="1">
                <a:latin typeface="+mj-lt"/>
              </a:rPr>
              <a:t>Age-related immune response heterogeneity to SARS-CoV-2 vaccine BNT162b2</a:t>
            </a:r>
            <a:r>
              <a:rPr lang="en-GB" sz="1200">
                <a:latin typeface="+mj-lt"/>
              </a:rPr>
              <a:t>. Nature, 596(7872), pp. 417–422. </a:t>
            </a:r>
            <a:r>
              <a:rPr lang="en-GB" sz="1200" err="1">
                <a:latin typeface="+mj-lt"/>
              </a:rPr>
              <a:t>doi</a:t>
            </a:r>
            <a:r>
              <a:rPr lang="en-GB" sz="1200">
                <a:latin typeface="+mj-lt"/>
              </a:rPr>
              <a:t>: 10.1038/s41586-021-03739-1.</a:t>
            </a:r>
          </a:p>
          <a:p>
            <a:pPr lvl="0"/>
            <a:r>
              <a:rPr lang="en-GB" sz="1200">
                <a:latin typeface="+mj-lt"/>
              </a:rPr>
              <a:t>3. Banerjee, A. (2020) </a:t>
            </a:r>
            <a:r>
              <a:rPr lang="en-GB" sz="1200" i="1" err="1">
                <a:latin typeface="+mj-lt"/>
              </a:rPr>
              <a:t>CanSino</a:t>
            </a:r>
            <a:r>
              <a:rPr lang="en-GB" sz="1200" i="1">
                <a:latin typeface="+mj-lt"/>
              </a:rPr>
              <a:t> coronavirus vaccine shows immune response in human trial</a:t>
            </a:r>
            <a:r>
              <a:rPr lang="en-GB" sz="1200">
                <a:latin typeface="+mj-lt"/>
              </a:rPr>
              <a:t>. Available at: </a:t>
            </a:r>
            <a:r>
              <a:rPr lang="en-GB" sz="1200">
                <a:latin typeface="+mj-lt"/>
                <a:hlinkClick r:id="rId2"/>
              </a:rPr>
              <a:t>https://www.reuters.com/article/us-health-coronavirus-cansinobio-idUSKCN24L1NP</a:t>
            </a:r>
            <a:r>
              <a:rPr lang="en-GB" sz="1200">
                <a:latin typeface="+mj-lt"/>
              </a:rPr>
              <a:t> (Accessed 28 Feb 2022).</a:t>
            </a:r>
          </a:p>
          <a:p>
            <a:r>
              <a:rPr lang="en-GB" sz="1200">
                <a:latin typeface="+mj-lt"/>
              </a:rPr>
              <a:t>4. </a:t>
            </a:r>
            <a:r>
              <a:rPr lang="en-GB" sz="1200" err="1">
                <a:latin typeface="+mj-lt"/>
              </a:rPr>
              <a:t>Boseley</a:t>
            </a:r>
            <a:r>
              <a:rPr lang="en-GB" sz="1200">
                <a:latin typeface="+mj-lt"/>
              </a:rPr>
              <a:t>, S., </a:t>
            </a:r>
            <a:r>
              <a:rPr lang="en-GB" sz="1200" err="1">
                <a:latin typeface="+mj-lt"/>
              </a:rPr>
              <a:t>Oltermann</a:t>
            </a:r>
            <a:r>
              <a:rPr lang="en-GB" sz="1200">
                <a:latin typeface="+mj-lt"/>
              </a:rPr>
              <a:t>, P., </a:t>
            </a:r>
            <a:r>
              <a:rPr lang="en-GB" sz="1200" i="1">
                <a:latin typeface="+mj-lt"/>
              </a:rPr>
              <a:t>Hopes rise for end of pandemic as Pfizer says vaccine has 90% efficacy</a:t>
            </a:r>
            <a:r>
              <a:rPr lang="en-GB" sz="1200">
                <a:latin typeface="+mj-lt"/>
              </a:rPr>
              <a:t>. Available at: </a:t>
            </a:r>
            <a:r>
              <a:rPr lang="en-GB" sz="1200">
                <a:latin typeface="+mj-lt"/>
                <a:hlinkClick r:id="rId3"/>
              </a:rPr>
              <a:t>https://www.theguardian.com/world/2020/nov/09/covid-19-vaccine-candidate-effective-pfizer-biontech</a:t>
            </a:r>
            <a:r>
              <a:rPr lang="en-GB" sz="1200">
                <a:latin typeface="+mj-lt"/>
              </a:rPr>
              <a:t> (Accessed 28 Feb 2022). </a:t>
            </a:r>
            <a:endParaRPr lang="en-US" sz="1200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79E69-926B-654F-A857-A7ADD1A4E50F}"/>
              </a:ext>
            </a:extLst>
          </p:cNvPr>
          <p:cNvSpPr txBox="1"/>
          <p:nvPr/>
        </p:nvSpPr>
        <p:spPr>
          <a:xfrm>
            <a:off x="156419" y="4907864"/>
            <a:ext cx="8821625" cy="6370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n-lt"/>
              </a:rPr>
              <a:t>Since the first outbreak of COVID-19 and the start of the pandemic in the start of 2020, governments and various pharmaceutical companies around the world have collaborated for the development of vaccines against COVID-19. Various developed vaccines have shown to be effective in the protection against the disease.</a:t>
            </a:r>
          </a:p>
          <a:p>
            <a:r>
              <a:rPr lang="en-GB" sz="2400" dirty="0">
                <a:latin typeface="+mn-lt"/>
              </a:rPr>
              <a:t>Nonetheless, these statistics have changed with age and the emergence of variants of concern [2]. Also, it is still difficult to predict the effectiveness of the same vaccine administered to another population [1].</a:t>
            </a:r>
          </a:p>
          <a:p>
            <a:endParaRPr lang="en-GB" sz="2400" dirty="0">
              <a:latin typeface="+mn-lt"/>
            </a:endParaRPr>
          </a:p>
          <a:p>
            <a:r>
              <a:rPr lang="en-GB" sz="2400" dirty="0">
                <a:latin typeface="+mn-lt"/>
              </a:rPr>
              <a:t>Therefore, in this project, we</a:t>
            </a:r>
          </a:p>
          <a:p>
            <a:r>
              <a:rPr lang="en-GB" sz="2400" dirty="0">
                <a:latin typeface="+mn-lt"/>
              </a:rPr>
              <a:t>aim to produce a statistical </a:t>
            </a:r>
          </a:p>
          <a:p>
            <a:r>
              <a:rPr lang="en-GB" sz="2400" dirty="0">
                <a:latin typeface="+mn-lt"/>
              </a:rPr>
              <a:t>model to measure an impact of</a:t>
            </a:r>
          </a:p>
          <a:p>
            <a:r>
              <a:rPr lang="en-GB" sz="2400" dirty="0">
                <a:latin typeface="+mn-lt"/>
              </a:rPr>
              <a:t>age as a factor in the vaccines’</a:t>
            </a:r>
          </a:p>
          <a:p>
            <a:r>
              <a:rPr lang="en-GB" sz="2400" dirty="0">
                <a:latin typeface="+mn-lt"/>
              </a:rPr>
              <a:t>effectiveness in protecting</a:t>
            </a:r>
          </a:p>
          <a:p>
            <a:r>
              <a:rPr lang="en-GB" sz="2400" dirty="0">
                <a:latin typeface="+mn-lt"/>
              </a:rPr>
              <a:t>against COVID-19.</a:t>
            </a:r>
          </a:p>
          <a:p>
            <a:endParaRPr lang="en-GB" sz="2400" dirty="0"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1224F0-1278-D143-834C-BD7C8CB7937F}"/>
              </a:ext>
            </a:extLst>
          </p:cNvPr>
          <p:cNvSpPr txBox="1"/>
          <p:nvPr/>
        </p:nvSpPr>
        <p:spPr>
          <a:xfrm>
            <a:off x="175827" y="14231103"/>
            <a:ext cx="8797887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Data from the NHS website was retrieved and used to observe: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The n</a:t>
            </a:r>
            <a:r>
              <a:rPr lang="en-GB" sz="2400" dirty="0"/>
              <a:t>umber of cases and vaccinations in the UK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cumulative number of vaccination and hospitalization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proportion of people that got vaccinated in the UK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400" dirty="0"/>
          </a:p>
          <a:p>
            <a:r>
              <a:rPr lang="en-GB" sz="2400" dirty="0"/>
              <a:t>Using this data, different analysis were performed using </a:t>
            </a:r>
            <a:r>
              <a:rPr lang="en-GB" sz="2400" b="1" dirty="0">
                <a:solidFill>
                  <a:srgbClr val="7030A0"/>
                </a:solidFill>
              </a:rPr>
              <a:t>Python</a:t>
            </a:r>
            <a:r>
              <a:rPr lang="en-GB" sz="2400" dirty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i="1" dirty="0">
                <a:solidFill>
                  <a:srgbClr val="7030A0"/>
                </a:solidFill>
              </a:rPr>
              <a:t>pandas</a:t>
            </a:r>
            <a:r>
              <a:rPr lang="en-GB" sz="2400" dirty="0"/>
              <a:t> was used to import our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i="1" dirty="0" err="1">
                <a:solidFill>
                  <a:srgbClr val="7030A0"/>
                </a:solidFill>
              </a:rPr>
              <a:t>numpy</a:t>
            </a:r>
            <a:r>
              <a:rPr lang="en-GB" sz="2400" dirty="0"/>
              <a:t> was used for statistical analysis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i="1" dirty="0">
                <a:solidFill>
                  <a:srgbClr val="7030A0"/>
                </a:solidFill>
              </a:rPr>
              <a:t>Matplotlib</a:t>
            </a:r>
            <a:r>
              <a:rPr lang="en-GB" sz="2400" dirty="0"/>
              <a:t> was used to plot clear diagrams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 modified SIR model was used for </a:t>
            </a:r>
            <a:r>
              <a:rPr lang="en-GB" sz="2400" dirty="0"/>
              <a:t>statistical analysis of vaccines efficiency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EE885D-9317-9545-8CD7-C5D5F31719CB}"/>
              </a:ext>
            </a:extLst>
          </p:cNvPr>
          <p:cNvSpPr txBox="1"/>
          <p:nvPr/>
        </p:nvSpPr>
        <p:spPr>
          <a:xfrm>
            <a:off x="19128057" y="13001694"/>
            <a:ext cx="10816235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+mn-lt"/>
              </a:rPr>
              <a:t>3 peaks of infection seem to have occurred during the last 2 years of pandemic.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+mn-lt"/>
              </a:rPr>
              <a:t>Roughly starting at the end of the first year of the pandemic, first dose of vaccines started to be taken up, correlating with a drop in the rate of infections. The same can be observed for the second and third vaccine dose.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+mn-lt"/>
              </a:rPr>
              <a:t>However, vaccination rate reaches their peaks before infection rate, could be explained by the time it takes to trigger and fully develop an immunity response.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+mn-lt"/>
              </a:rPr>
              <a:t>The virus seems to not take a serious form in young people, based on the number of hospitalised people.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+mn-lt"/>
              </a:rPr>
              <a:t>The proportion of older people (&gt;50 years old) taking the vaccine is relatively higher than younger people.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+mn-lt"/>
              </a:rPr>
              <a:t>Vaccination against COVID-19 is very effective in protecting older people from developing serious cases of the disease and being hospitalised for it.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C2D8152-0573-0D41-AC3C-8CFCC672ABC8}"/>
              </a:ext>
            </a:extLst>
          </p:cNvPr>
          <p:cNvSpPr/>
          <p:nvPr/>
        </p:nvSpPr>
        <p:spPr>
          <a:xfrm>
            <a:off x="152395" y="11323546"/>
            <a:ext cx="8821320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30A116-ECB4-C447-B7DD-EAE9EABDEFC1}"/>
              </a:ext>
            </a:extLst>
          </p:cNvPr>
          <p:cNvSpPr/>
          <p:nvPr/>
        </p:nvSpPr>
        <p:spPr>
          <a:xfrm>
            <a:off x="2274830" y="11336192"/>
            <a:ext cx="4223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REASEARCH QUESTION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01FE1-318C-0547-9AC6-59ECAC10BD77}"/>
              </a:ext>
            </a:extLst>
          </p:cNvPr>
          <p:cNvSpPr txBox="1"/>
          <p:nvPr/>
        </p:nvSpPr>
        <p:spPr>
          <a:xfrm>
            <a:off x="152394" y="12136324"/>
            <a:ext cx="88256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n-lt"/>
              </a:rPr>
              <a:t>Can we get the same efficacy and effectiveness of the COVID-19 vaccines observed in the clinical trials using our statistical analysis and does it vary depending on the age of the population receiving it?</a:t>
            </a:r>
            <a:endParaRPr lang="en-US" dirty="0"/>
          </a:p>
        </p:txBody>
      </p:sp>
      <p:pic>
        <p:nvPicPr>
          <p:cNvPr id="4" name="Picture 3" descr="Close-up of syringes&#10;&#10;Description automatically generated with medium confidence">
            <a:extLst>
              <a:ext uri="{FF2B5EF4-FFF2-40B4-BE49-F238E27FC236}">
                <a16:creationId xmlns:a16="http://schemas.microsoft.com/office/drawing/2014/main" id="{AE778DDE-13E8-7544-A235-488A68DB6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820" y="8061227"/>
            <a:ext cx="4516281" cy="30165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5F36AF-9105-E944-87E3-65CA5D391989}"/>
              </a:ext>
            </a:extLst>
          </p:cNvPr>
          <p:cNvSpPr txBox="1"/>
          <p:nvPr/>
        </p:nvSpPr>
        <p:spPr>
          <a:xfrm>
            <a:off x="8792395" y="4757923"/>
            <a:ext cx="967738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latin typeface="+mj-lt"/>
                <a:cs typeface="Arial"/>
              </a:rPr>
              <a:t>1. Initial analysis using the real-world data</a:t>
            </a:r>
            <a:endParaRPr lang="en-GB" sz="28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3EF43A7-E14A-784E-9B19-B27B37BB3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674" y="5488409"/>
            <a:ext cx="5995420" cy="35407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6E5B2-E650-5446-8BF8-305A06EF974C}"/>
              </a:ext>
            </a:extLst>
          </p:cNvPr>
          <p:cNvSpPr txBox="1"/>
          <p:nvPr/>
        </p:nvSpPr>
        <p:spPr>
          <a:xfrm>
            <a:off x="15397782" y="5478672"/>
            <a:ext cx="2821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cs typeface="Arial" panose="020B0604020202020204" pitchFamily="34" charset="0"/>
              </a:rPr>
              <a:t>Figure 1. 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Daily reported cases of COVID-19 (red) and daily vaccinations in the UK (1</a:t>
            </a:r>
            <a:r>
              <a:rPr lang="en-GB" sz="2400" baseline="30000" dirty="0">
                <a:latin typeface="+mj-lt"/>
                <a:cs typeface="Arial" panose="020B0604020202020204" pitchFamily="34" charset="0"/>
              </a:rPr>
              <a:t>st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 dose, 2</a:t>
            </a:r>
            <a:r>
              <a:rPr lang="en-GB" sz="2400" baseline="30000" dirty="0">
                <a:latin typeface="+mj-lt"/>
                <a:cs typeface="Arial" panose="020B0604020202020204" pitchFamily="34" charset="0"/>
              </a:rPr>
              <a:t>nd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 and 3</a:t>
            </a:r>
            <a:r>
              <a:rPr lang="en-GB" sz="2400" baseline="30000" dirty="0">
                <a:latin typeface="+mj-lt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 dose; blues), from beginning until 2 years after the start of the </a:t>
            </a:r>
            <a:r>
              <a:rPr lang="en-GB" sz="2800" dirty="0">
                <a:latin typeface="+mj-lt"/>
                <a:cs typeface="Arial" panose="020B0604020202020204" pitchFamily="34" charset="0"/>
              </a:rPr>
              <a:t>pandemic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. 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00CF99-40B5-A947-9386-CB5A460910F6}"/>
              </a:ext>
            </a:extLst>
          </p:cNvPr>
          <p:cNvSpPr txBox="1"/>
          <p:nvPr/>
        </p:nvSpPr>
        <p:spPr>
          <a:xfrm>
            <a:off x="8792395" y="9015182"/>
            <a:ext cx="967738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latin typeface="+mj-lt"/>
                <a:cs typeface="Arial"/>
              </a:rPr>
              <a:t>2. </a:t>
            </a:r>
            <a:r>
              <a:rPr lang="en-GB" sz="2800" b="1" dirty="0">
                <a:latin typeface="+mj-lt"/>
              </a:rPr>
              <a:t>Vaccination and hospitalization for different age groups</a:t>
            </a:r>
          </a:p>
        </p:txBody>
      </p:sp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5DECCB48-D819-9F44-A4F7-8201C3790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730" y="9794658"/>
            <a:ext cx="8648700" cy="83437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A0F424-C374-2146-BB00-09A49D097701}"/>
              </a:ext>
            </a:extLst>
          </p:cNvPr>
          <p:cNvSpPr txBox="1"/>
          <p:nvPr/>
        </p:nvSpPr>
        <p:spPr>
          <a:xfrm>
            <a:off x="9268806" y="18255667"/>
            <a:ext cx="967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cs typeface="Arial" panose="020B0604020202020204" pitchFamily="34" charset="0"/>
              </a:rPr>
              <a:t>Figure 2. 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Proportion of population vaccinated and hospitalised in different age groups</a:t>
            </a:r>
            <a:r>
              <a:rPr lang="en-GB" sz="2400" dirty="0">
                <a:latin typeface="+mj-lt"/>
                <a:cs typeface="Arial" panose="020B0604020202020204" pitchFamily="34" charset="0"/>
                <a:sym typeface="Wingdings" pitchFamily="2" charset="2"/>
              </a:rPr>
              <a:t> (in years):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1" dirty="0">
                <a:latin typeface="+mn-lt"/>
                <a:cs typeface="Arial" panose="020B0604020202020204" pitchFamily="34" charset="0"/>
              </a:rPr>
              <a:t>(A) 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12-17, </a:t>
            </a:r>
            <a:r>
              <a:rPr lang="en-GB" sz="2400" b="1" dirty="0">
                <a:latin typeface="+mn-lt"/>
                <a:cs typeface="Arial" panose="020B0604020202020204" pitchFamily="34" charset="0"/>
              </a:rPr>
              <a:t>(B) 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18-64, </a:t>
            </a:r>
            <a:r>
              <a:rPr lang="en-GB" sz="2400" b="1" dirty="0">
                <a:latin typeface="+mn-lt"/>
                <a:cs typeface="Arial" panose="020B0604020202020204" pitchFamily="34" charset="0"/>
              </a:rPr>
              <a:t>(C) 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65-84 and </a:t>
            </a:r>
            <a:r>
              <a:rPr lang="en-GB" sz="2400" b="1" dirty="0">
                <a:latin typeface="+mn-lt"/>
                <a:cs typeface="Arial" panose="020B0604020202020204" pitchFamily="34" charset="0"/>
              </a:rPr>
              <a:t>(D) 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&gt;85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C3FF5F-43F3-EC43-AAC3-786787F47F85}"/>
              </a:ext>
            </a:extLst>
          </p:cNvPr>
          <p:cNvSpPr txBox="1"/>
          <p:nvPr/>
        </p:nvSpPr>
        <p:spPr>
          <a:xfrm>
            <a:off x="19309098" y="3989409"/>
            <a:ext cx="967738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latin typeface="+mj-lt"/>
                <a:cs typeface="Arial"/>
              </a:rPr>
              <a:t>3. </a:t>
            </a:r>
            <a:r>
              <a:rPr lang="en-GB" sz="2800" b="1" dirty="0">
                <a:latin typeface="+mj-lt"/>
              </a:rPr>
              <a:t>Proportion of people taking the vaccine in the UK</a:t>
            </a:r>
            <a:endParaRPr lang="en-GB" sz="2800" dirty="0">
              <a:latin typeface="+mj-lt"/>
            </a:endParaRPr>
          </a:p>
        </p:txBody>
      </p:sp>
      <p:pic>
        <p:nvPicPr>
          <p:cNvPr id="21" name="Picture 20" descr="Chart, bar chart, histogram&#10;&#10;Description automatically generated">
            <a:extLst>
              <a:ext uri="{FF2B5EF4-FFF2-40B4-BE49-F238E27FC236}">
                <a16:creationId xmlns:a16="http://schemas.microsoft.com/office/drawing/2014/main" id="{9935BC8D-E401-C341-90FF-6A626C425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44098" y="4793554"/>
            <a:ext cx="5059716" cy="403830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C070A5-4410-3247-B0F9-4CEF8E218415}"/>
              </a:ext>
            </a:extLst>
          </p:cNvPr>
          <p:cNvSpPr txBox="1"/>
          <p:nvPr/>
        </p:nvSpPr>
        <p:spPr>
          <a:xfrm>
            <a:off x="24439133" y="5870206"/>
            <a:ext cx="54528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cs typeface="Arial" panose="020B0604020202020204" pitchFamily="34" charset="0"/>
              </a:rPr>
              <a:t>Figure 3. 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B</a:t>
            </a:r>
            <a:r>
              <a:rPr lang="en-GB" sz="2400" dirty="0">
                <a:latin typeface="+mj-lt"/>
              </a:rPr>
              <a:t>ar chart showing the proportion of the UK population that took the vaccine compared to the registered population, based on their age group.</a:t>
            </a: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193262-A063-D54D-BA9B-BEF35F3CF379}"/>
              </a:ext>
            </a:extLst>
          </p:cNvPr>
          <p:cNvSpPr txBox="1"/>
          <p:nvPr/>
        </p:nvSpPr>
        <p:spPr>
          <a:xfrm>
            <a:off x="19697484" y="8745299"/>
            <a:ext cx="967738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latin typeface="+mj-lt"/>
                <a:cs typeface="Arial"/>
              </a:rPr>
              <a:t>4. </a:t>
            </a:r>
            <a:r>
              <a:rPr lang="en-GB" sz="2800" b="1" dirty="0">
                <a:latin typeface="+mj-lt"/>
              </a:rPr>
              <a:t>Statistical analysis for vaccines in the SIR model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28247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1B90FF0DDA4439DC6C5F777B13823" ma:contentTypeVersion="13" ma:contentTypeDescription="Create a new document." ma:contentTypeScope="" ma:versionID="9b5711fbd45c84e384dc244bb07885c5">
  <xsd:schema xmlns:xsd="http://www.w3.org/2001/XMLSchema" xmlns:xs="http://www.w3.org/2001/XMLSchema" xmlns:p="http://schemas.microsoft.com/office/2006/metadata/properties" xmlns:ns3="879161e3-f5e6-4a35-9771-051d1bb1baec" xmlns:ns4="6e5b06e7-9c01-4d1f-8f6b-52a3fb659216" targetNamespace="http://schemas.microsoft.com/office/2006/metadata/properties" ma:root="true" ma:fieldsID="90ecd232bba5503f591a53130927e31f" ns3:_="" ns4:_="">
    <xsd:import namespace="879161e3-f5e6-4a35-9771-051d1bb1baec"/>
    <xsd:import namespace="6e5b06e7-9c01-4d1f-8f6b-52a3fb6592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161e3-f5e6-4a35-9771-051d1bb1ba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b06e7-9c01-4d1f-8f6b-52a3fb65921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7896DA-8681-4618-98C2-A1B73EBFE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3C0804-DF2E-4587-98E4-14465241B478}">
  <ds:schemaRefs>
    <ds:schemaRef ds:uri="6e5b06e7-9c01-4d1f-8f6b-52a3fb659216"/>
    <ds:schemaRef ds:uri="879161e3-f5e6-4a35-9771-051d1bb1ba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899BA7-3DCB-4FC2-8CE7-FFB3BB7AD187}">
  <ds:schemaRefs>
    <ds:schemaRef ds:uri="6e5b06e7-9c01-4d1f-8f6b-52a3fb659216"/>
    <ds:schemaRef ds:uri="879161e3-f5e6-4a35-9771-051d1bb1ba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750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Default Design</vt:lpstr>
      <vt:lpstr>PowerPoint Presentation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Fielding</dc:creator>
  <cp:lastModifiedBy>Kinnman, Nine</cp:lastModifiedBy>
  <cp:revision>2</cp:revision>
  <cp:lastPrinted>2017-11-08T09:58:14Z</cp:lastPrinted>
  <dcterms:created xsi:type="dcterms:W3CDTF">2003-03-17T12:59:41Z</dcterms:created>
  <dcterms:modified xsi:type="dcterms:W3CDTF">2022-03-20T02:13:37Z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0x0101001B11B90FF0DDA4439DC6C5F777B13823</vt:lpwstr>
  </property>
</Properties>
</file>