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7" r:id="rId14"/>
    <p:sldId id="258" r:id="rId15"/>
    <p:sldId id="271" r:id="rId16"/>
    <p:sldId id="272" r:id="rId17"/>
    <p:sldId id="273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4E08E-60CE-40CA-9A6C-5F57650E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92CB9A-17EA-43B3-A701-5C21BEEDB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5558D3-39FA-4C0F-BCF1-C490A08A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BE9C8E-C36D-4DA1-A61F-DD52A017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B44E9E-E54E-437C-8888-D3FDE3C6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4124E-598C-4D95-83EC-E0193E8D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8BEEBD-B59C-4709-A80A-9FBFBB8D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CD3BF8-E612-4848-8E97-B44BEAA5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1B5AB-C3BA-4977-A65C-87B7D307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C4F19D-5DD9-4B65-89FC-DA15D640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1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DE76B2-90C2-4D5E-AE1E-6FB18D14B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6C8061-EB5B-483F-B8C5-43B6E2273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DA1BF8-F1CD-488A-A124-1EEB9A38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2B743-0182-4C8C-BE10-D31EC6F4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02507B-F2DB-4025-A139-372DC985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E3412-8A52-4ECC-A6E1-59BCDEB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27D38B-CC9D-49D9-BA81-D693B4B5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B7CEF-1A56-495B-84F2-C63205A5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97A89-5256-4C74-AE68-E4E77140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96C91A-45BC-4235-BF3C-FCEB9AED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8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C7D02-807F-4B1F-95B6-078B956F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26F305-1C99-46CA-BD10-8E987EB9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5E99E5-30CF-4CEF-A503-9A36E32C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21F511-1A0E-49E7-9005-9BBD325E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9B8A95-B08D-439A-8B25-D2F5E908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0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AB2B3-9064-4AE8-9749-70D1AB7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2CC80-6E98-4C9F-8D08-C2224760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16F10E-452D-4DBB-A54E-88FF510A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F94727-784B-41D1-A256-CF860C95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EF690-B485-42FD-AECC-E08493A5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60D3F4-9CBC-47C5-92CD-41E31A6D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7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07123-EEF6-425E-915D-77B184C4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8494D3-05A3-4D95-AE4B-814194B9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A312A-68FE-4E9B-AC85-A2BE0366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473B96-2106-4862-B4E5-D101A95F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71ADA0-5DEC-4AF4-9E11-2AE36792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9FA73-EBA0-4C1A-B921-538D89DC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E3BAD8-0AB4-4A06-8BAD-BAE0240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0B7B76-F67D-4E39-B203-89684A17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B0296-3FF7-42C5-AAEC-5C2A7334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4BD0DC-8D77-4D57-A7E0-733CC46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6FBA15-6798-4B32-A41A-4D8CD5D3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92E798-2B89-4700-9402-DF73023B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3898C-5F2E-4763-9B03-BD27B037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46AD80-6777-4B6A-BB40-096F1820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E6275B-3D64-4C82-B5B8-DB6FF834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84275-F38C-4F9D-AD9C-9E830EBA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23F6F0-8A5B-4788-89D0-3EF15FFE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6F6242-9D8B-4FA4-B73F-6C1D5A0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77127-F6AF-4A77-86DB-664F10E1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DA64B0-9F5C-4CF6-87E1-FFCEF584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3454C2-7BEA-4065-B2A7-DC89AE01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52E8F-0BCE-4465-AEEA-25AD9467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9AAC63-D0D4-44E7-8F90-B667D205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466435-5B31-4A49-A2F4-4B501DC3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42C3C4-31BA-4D92-BC0F-FDFC459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8952EA-5472-4DCB-9089-BB258ECA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358123-086D-4D40-AF5A-3D1D32E2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AED7FD-A1B0-4FD5-B74A-471B11C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ED2D3-2D08-49A9-9A12-990F8AFC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7B6B23-F71D-4147-B741-254B4E952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4E9B-1705-454C-8FB0-976D6368BC28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71FBCF-4D54-4394-82EB-9BFA6107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A263D-D0A8-4F3C-B5B6-A5731EA4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192C-1D8F-4F3C-9A30-2E1E8C3A59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3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70318DE-590C-4C2A-91AD-2B5C5110E57F}"/>
              </a:ext>
            </a:extLst>
          </p:cNvPr>
          <p:cNvSpPr/>
          <p:nvPr/>
        </p:nvSpPr>
        <p:spPr>
          <a:xfrm>
            <a:off x="2896305" y="1202521"/>
            <a:ext cx="5842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Automazione dei </a:t>
            </a:r>
          </a:p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processi di business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733B80-4271-486A-ABE6-C11F55BE5386}"/>
              </a:ext>
            </a:extLst>
          </p:cNvPr>
          <p:cNvSpPr/>
          <p:nvPr/>
        </p:nvSpPr>
        <p:spPr>
          <a:xfrm>
            <a:off x="4262027" y="730368"/>
            <a:ext cx="27166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Esame di: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3A42C-13E0-4F6C-B711-4BFE8CE5E2F8}"/>
              </a:ext>
            </a:extLst>
          </p:cNvPr>
          <p:cNvSpPr/>
          <p:nvPr/>
        </p:nvSpPr>
        <p:spPr>
          <a:xfrm>
            <a:off x="387096" y="3429000"/>
            <a:ext cx="47268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Realizzazione di un tutorial che comprende: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Netflix</a:t>
            </a:r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Conductor</a:t>
            </a:r>
            <a:endParaRPr lang="it-IT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8FCDC2C-0FE2-49CE-BF16-F326C2703EC9}"/>
              </a:ext>
            </a:extLst>
          </p:cNvPr>
          <p:cNvSpPr/>
          <p:nvPr/>
        </p:nvSpPr>
        <p:spPr>
          <a:xfrm>
            <a:off x="7033082" y="4090719"/>
            <a:ext cx="43586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Studenti:</a:t>
            </a:r>
          </a:p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Galli Antonio M63/721</a:t>
            </a:r>
          </a:p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ravina Michela M63/708</a:t>
            </a:r>
          </a:p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Valletta Paolo M63/723</a:t>
            </a:r>
          </a:p>
        </p:txBody>
      </p:sp>
    </p:spTree>
    <p:extLst>
      <p:ext uri="{BB962C8B-B14F-4D97-AF65-F5344CB8AC3E}">
        <p14:creationId xmlns:p14="http://schemas.microsoft.com/office/powerpoint/2010/main" val="231735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21D81AF-A06E-4BCE-A50A-8227914760AF}"/>
              </a:ext>
            </a:extLst>
          </p:cNvPr>
          <p:cNvSpPr/>
          <p:nvPr/>
        </p:nvSpPr>
        <p:spPr>
          <a:xfrm>
            <a:off x="190500" y="144840"/>
            <a:ext cx="1141095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effectLst/>
              </a:rPr>
              <a:t>package </a:t>
            </a:r>
            <a:r>
              <a:rPr lang="it-IT" dirty="0" err="1">
                <a:effectLst/>
              </a:rPr>
              <a:t>CollocamentoREST</a:t>
            </a:r>
            <a:r>
              <a:rPr lang="it-IT" dirty="0">
                <a:effectLst/>
              </a:rPr>
              <a:t>;</a:t>
            </a:r>
          </a:p>
          <a:p>
            <a:r>
              <a:rPr lang="it-IT" dirty="0">
                <a:effectLst/>
              </a:rPr>
              <a:t> import </a:t>
            </a:r>
            <a:r>
              <a:rPr lang="it-IT" dirty="0" err="1">
                <a:effectLst/>
              </a:rPr>
              <a:t>java.util.List</a:t>
            </a:r>
            <a:r>
              <a:rPr lang="it-IT" dirty="0">
                <a:effectLst/>
              </a:rPr>
              <a:t>; </a:t>
            </a:r>
            <a:endParaRPr lang="it-IT" dirty="0"/>
          </a:p>
          <a:p>
            <a:r>
              <a:rPr lang="it-IT" dirty="0">
                <a:effectLst/>
              </a:rPr>
              <a:t>import </a:t>
            </a:r>
            <a:r>
              <a:rPr lang="it-IT" dirty="0" err="1">
                <a:effectLst/>
              </a:rPr>
              <a:t>org.springframework.web.bind.annotation</a:t>
            </a:r>
            <a:r>
              <a:rPr lang="it-IT" dirty="0">
                <a:effectLst/>
              </a:rPr>
              <a:t>.*;</a:t>
            </a:r>
          </a:p>
          <a:p>
            <a:r>
              <a:rPr lang="it-IT" dirty="0">
                <a:effectLst/>
              </a:rPr>
              <a:t> import </a:t>
            </a:r>
            <a:r>
              <a:rPr lang="it-IT" dirty="0" err="1">
                <a:effectLst/>
              </a:rPr>
              <a:t>MVC.User</a:t>
            </a:r>
            <a:r>
              <a:rPr lang="it-IT" dirty="0">
                <a:effectLst/>
              </a:rPr>
              <a:t>;</a:t>
            </a:r>
          </a:p>
          <a:p>
            <a:r>
              <a:rPr lang="it-IT" dirty="0">
                <a:effectLst/>
              </a:rPr>
              <a:t> import </a:t>
            </a:r>
            <a:r>
              <a:rPr lang="it-IT" dirty="0" err="1">
                <a:effectLst/>
              </a:rPr>
              <a:t>MVC.UserDAO</a:t>
            </a:r>
            <a:r>
              <a:rPr lang="it-IT" dirty="0">
                <a:effectLst/>
              </a:rPr>
              <a:t>; </a:t>
            </a:r>
          </a:p>
          <a:p>
            <a:endParaRPr lang="it-IT" dirty="0"/>
          </a:p>
          <a:p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RestController</a:t>
            </a:r>
            <a:r>
              <a:rPr lang="it-IT" dirty="0">
                <a:effectLst/>
              </a:rPr>
              <a:t> </a:t>
            </a:r>
          </a:p>
          <a:p>
            <a:r>
              <a:rPr lang="it-IT" dirty="0">
                <a:effectLst/>
              </a:rPr>
              <a:t>public class </a:t>
            </a:r>
            <a:r>
              <a:rPr lang="it-IT" dirty="0" err="1">
                <a:effectLst/>
              </a:rPr>
              <a:t>UserController</a:t>
            </a:r>
            <a:r>
              <a:rPr lang="it-IT" dirty="0">
                <a:effectLst/>
              </a:rPr>
              <a:t> {</a:t>
            </a:r>
          </a:p>
          <a:p>
            <a:r>
              <a:rPr lang="it-IT" dirty="0"/>
              <a:t>	</a:t>
            </a:r>
            <a:r>
              <a:rPr lang="it-IT" dirty="0">
                <a:effectLst/>
              </a:rPr>
              <a:t> private </a:t>
            </a:r>
            <a:r>
              <a:rPr lang="it-IT" dirty="0" err="1">
                <a:effectLst/>
              </a:rPr>
              <a:t>UserDAO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udao</a:t>
            </a:r>
            <a:r>
              <a:rPr lang="it-IT" dirty="0">
                <a:effectLst/>
              </a:rPr>
              <a:t> = new </a:t>
            </a:r>
            <a:r>
              <a:rPr lang="it-IT" dirty="0" err="1">
                <a:effectLst/>
              </a:rPr>
              <a:t>UserDAO</a:t>
            </a:r>
            <a:r>
              <a:rPr lang="it-IT" dirty="0">
                <a:effectLst/>
              </a:rPr>
              <a:t>(); </a:t>
            </a:r>
          </a:p>
          <a:p>
            <a:r>
              <a:rPr lang="it-IT" dirty="0"/>
              <a:t>	</a:t>
            </a:r>
          </a:p>
          <a:p>
            <a:r>
              <a:rPr lang="it-IT" dirty="0">
                <a:effectLst/>
              </a:rPr>
              <a:t>	@</a:t>
            </a:r>
            <a:r>
              <a:rPr lang="it-IT" dirty="0" err="1">
                <a:effectLst/>
              </a:rPr>
              <a:t>GetMapping</a:t>
            </a:r>
            <a:r>
              <a:rPr lang="it-IT" dirty="0">
                <a:effectLst/>
              </a:rPr>
              <a:t>("/users/</a:t>
            </a:r>
            <a:r>
              <a:rPr lang="it-IT" dirty="0" err="1">
                <a:effectLst/>
              </a:rPr>
              <a:t>all</a:t>
            </a:r>
            <a:r>
              <a:rPr lang="it-IT" dirty="0">
                <a:effectLst/>
              </a:rPr>
              <a:t>") </a:t>
            </a:r>
          </a:p>
          <a:p>
            <a:r>
              <a:rPr lang="it-IT" dirty="0"/>
              <a:t>	</a:t>
            </a:r>
            <a:r>
              <a:rPr lang="it-IT" dirty="0">
                <a:effectLst/>
              </a:rPr>
              <a:t>public List&lt;User&gt; </a:t>
            </a:r>
            <a:r>
              <a:rPr lang="it-IT" dirty="0" err="1">
                <a:effectLst/>
              </a:rPr>
              <a:t>retrieveAllStudents</a:t>
            </a:r>
            <a:r>
              <a:rPr lang="it-IT" dirty="0">
                <a:effectLst/>
              </a:rPr>
              <a:t>() { </a:t>
            </a:r>
          </a:p>
          <a:p>
            <a:r>
              <a:rPr lang="it-IT" dirty="0"/>
              <a:t>		</a:t>
            </a:r>
            <a:r>
              <a:rPr lang="it-IT" dirty="0" err="1">
                <a:effectLst/>
              </a:rPr>
              <a:t>return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udao.getUsers</a:t>
            </a:r>
            <a:r>
              <a:rPr lang="it-IT" dirty="0">
                <a:effectLst/>
              </a:rPr>
              <a:t>(); </a:t>
            </a:r>
          </a:p>
          <a:p>
            <a:r>
              <a:rPr lang="it-IT" dirty="0"/>
              <a:t>					</a:t>
            </a:r>
            <a:r>
              <a:rPr lang="it-IT" dirty="0">
                <a:effectLst/>
              </a:rPr>
              <a:t>}</a:t>
            </a:r>
          </a:p>
          <a:p>
            <a:r>
              <a:rPr lang="it-IT" dirty="0">
                <a:effectLst/>
              </a:rPr>
              <a:t>	 @</a:t>
            </a:r>
            <a:r>
              <a:rPr lang="it-IT" dirty="0" err="1">
                <a:effectLst/>
              </a:rPr>
              <a:t>GetMapping</a:t>
            </a:r>
            <a:r>
              <a:rPr lang="it-IT" dirty="0">
                <a:effectLst/>
              </a:rPr>
              <a:t>("/users/{</a:t>
            </a:r>
            <a:r>
              <a:rPr lang="it-IT" dirty="0" err="1">
                <a:effectLst/>
              </a:rPr>
              <a:t>cf</a:t>
            </a:r>
            <a:r>
              <a:rPr lang="it-IT" dirty="0">
                <a:effectLst/>
              </a:rPr>
              <a:t>}")</a:t>
            </a:r>
          </a:p>
          <a:p>
            <a:r>
              <a:rPr lang="it-IT" dirty="0"/>
              <a:t>	</a:t>
            </a:r>
            <a:r>
              <a:rPr lang="it-IT" dirty="0">
                <a:effectLst/>
              </a:rPr>
              <a:t> public User </a:t>
            </a:r>
            <a:r>
              <a:rPr lang="it-IT" dirty="0" err="1">
                <a:effectLst/>
              </a:rPr>
              <a:t>getUserById</a:t>
            </a:r>
            <a:r>
              <a:rPr lang="it-IT" dirty="0">
                <a:effectLst/>
              </a:rPr>
              <a:t>(@</a:t>
            </a:r>
            <a:r>
              <a:rPr lang="it-IT" dirty="0" err="1">
                <a:effectLst/>
              </a:rPr>
              <a:t>PathVariable</a:t>
            </a:r>
            <a:r>
              <a:rPr lang="it-IT" dirty="0">
                <a:effectLst/>
              </a:rPr>
              <a:t>("</a:t>
            </a:r>
            <a:r>
              <a:rPr lang="it-IT" dirty="0" err="1">
                <a:effectLst/>
              </a:rPr>
              <a:t>cf</a:t>
            </a:r>
            <a:r>
              <a:rPr lang="it-IT" dirty="0">
                <a:effectLst/>
              </a:rPr>
              <a:t>") </a:t>
            </a:r>
            <a:r>
              <a:rPr lang="it-IT" dirty="0" err="1">
                <a:effectLst/>
              </a:rPr>
              <a:t>String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cf</a:t>
            </a:r>
            <a:r>
              <a:rPr lang="it-IT" dirty="0">
                <a:effectLst/>
              </a:rPr>
              <a:t>) {</a:t>
            </a:r>
          </a:p>
          <a:p>
            <a:r>
              <a:rPr lang="it-IT" dirty="0">
                <a:effectLst/>
              </a:rPr>
              <a:t> 		</a:t>
            </a:r>
            <a:r>
              <a:rPr lang="it-IT" dirty="0" err="1">
                <a:effectLst/>
              </a:rPr>
              <a:t>return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udao.getUterByCf</a:t>
            </a:r>
            <a:r>
              <a:rPr lang="it-IT" dirty="0">
                <a:effectLst/>
              </a:rPr>
              <a:t>(</a:t>
            </a:r>
            <a:r>
              <a:rPr lang="it-IT" dirty="0" err="1">
                <a:effectLst/>
              </a:rPr>
              <a:t>cf</a:t>
            </a:r>
            <a:r>
              <a:rPr lang="it-IT" dirty="0">
                <a:effectLst/>
              </a:rPr>
              <a:t>);</a:t>
            </a:r>
          </a:p>
          <a:p>
            <a:r>
              <a:rPr lang="it-IT" dirty="0"/>
              <a:t>							</a:t>
            </a:r>
            <a:r>
              <a:rPr lang="it-IT" dirty="0">
                <a:effectLst/>
              </a:rPr>
              <a:t> }</a:t>
            </a:r>
          </a:p>
          <a:p>
            <a:r>
              <a:rPr lang="it-IT" dirty="0"/>
              <a:t>	</a:t>
            </a:r>
            <a:r>
              <a:rPr lang="it-IT" dirty="0">
                <a:effectLst/>
              </a:rPr>
              <a:t> 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("/users/</a:t>
            </a:r>
            <a:r>
              <a:rPr lang="it-IT" dirty="0" err="1">
                <a:effectLst/>
              </a:rPr>
              <a:t>add</a:t>
            </a:r>
            <a:r>
              <a:rPr lang="it-IT" dirty="0">
                <a:effectLst/>
              </a:rPr>
              <a:t>") </a:t>
            </a:r>
          </a:p>
          <a:p>
            <a:r>
              <a:rPr lang="it-IT" dirty="0"/>
              <a:t>	 p</a:t>
            </a:r>
            <a:r>
              <a:rPr lang="it-IT" dirty="0">
                <a:effectLst/>
              </a:rPr>
              <a:t>ublic </a:t>
            </a:r>
            <a:r>
              <a:rPr lang="it-IT" dirty="0" err="1">
                <a:effectLst/>
              </a:rPr>
              <a:t>boolean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addUser</a:t>
            </a:r>
            <a:r>
              <a:rPr lang="it-IT" dirty="0">
                <a:effectLst/>
              </a:rPr>
              <a:t>(@</a:t>
            </a:r>
            <a:r>
              <a:rPr lang="it-IT" dirty="0" err="1">
                <a:effectLst/>
              </a:rPr>
              <a:t>RequestBody</a:t>
            </a:r>
            <a:r>
              <a:rPr lang="it-IT" dirty="0">
                <a:effectLst/>
              </a:rPr>
              <a:t> User </a:t>
            </a:r>
            <a:r>
              <a:rPr lang="it-IT" dirty="0" err="1">
                <a:effectLst/>
              </a:rPr>
              <a:t>user</a:t>
            </a:r>
            <a:r>
              <a:rPr lang="it-IT" dirty="0">
                <a:effectLst/>
              </a:rPr>
              <a:t>) {</a:t>
            </a:r>
          </a:p>
          <a:p>
            <a:r>
              <a:rPr lang="it-IT" dirty="0"/>
              <a:t>		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return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udao.addUser</a:t>
            </a:r>
            <a:r>
              <a:rPr lang="it-IT" dirty="0">
                <a:effectLst/>
              </a:rPr>
              <a:t>(user); </a:t>
            </a:r>
          </a:p>
          <a:p>
            <a:r>
              <a:rPr lang="it-IT" dirty="0"/>
              <a:t>							</a:t>
            </a:r>
            <a:r>
              <a:rPr lang="it-IT" dirty="0">
                <a:effectLst/>
              </a:rPr>
              <a:t>}</a:t>
            </a:r>
          </a:p>
          <a:p>
            <a:r>
              <a:rPr lang="it-IT" dirty="0"/>
              <a:t>	</a:t>
            </a:r>
            <a:r>
              <a:rPr lang="it-IT" dirty="0">
                <a:effectLst/>
              </a:rPr>
              <a:t> }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74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BB5A93-4EC1-471F-A7CC-124DC40FE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474346"/>
            <a:ext cx="10515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 questo esempio notiamo: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RestController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annotazione per definire il Controller del nostro servizio;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(“...”):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annotazione per definire una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route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 nostro servizio, che     	risponderà con il codice del metodo annotato in caso di richiesta GET 	(analogamente @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PostMapping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una POST);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senza indicare nulla di più, l'output prodotto sarà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altrimenti modificabile con una 	apposita annotazione;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RequestBody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prendere il body della richiesta e mapparlo direttamente ad un 	oggetto del nostro model, senza aggiungere alcun che. Il body dovrà essere un 	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 i campi di pari nome di quello della classe User del Model. Provvederà 	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SpringBoot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fare il mapping;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annotazione per prendere una variabile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nell'url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della richiesta, 	riconoscibile tramite le {} che la circondano.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2DA7DE-0C63-4F24-BB54-26350CDC1FC7}"/>
              </a:ext>
            </a:extLst>
          </p:cNvPr>
          <p:cNvSpPr txBox="1">
            <a:spLocks/>
          </p:cNvSpPr>
          <p:nvPr/>
        </p:nvSpPr>
        <p:spPr>
          <a:xfrm>
            <a:off x="459058" y="1353556"/>
            <a:ext cx="6097859" cy="523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F50B2DF-4D35-433C-A445-EE370D33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it-IT" altLang="it-IT" dirty="0"/>
              <a:t>Nel pdf del progetto è possibile leggere il codice relative alla altre due classi realizzate. Esse fanno parte del package MVC e sono classiche classi Java.</a:t>
            </a:r>
          </a:p>
          <a:p>
            <a:r>
              <a:rPr lang="it-IT" dirty="0">
                <a:effectLst/>
              </a:rPr>
              <a:t>Scritto il codice, siamo pronti per provare ed avviare il nostro servizio. Basterà semplicemente fare tasto destro nell'IDE sulla classe </a:t>
            </a:r>
            <a:r>
              <a:rPr lang="it-IT" dirty="0" err="1">
                <a:effectLst/>
              </a:rPr>
              <a:t>SpringBootRestApplication</a:t>
            </a:r>
            <a:r>
              <a:rPr lang="it-IT" dirty="0">
                <a:effectLst/>
              </a:rPr>
              <a:t> e ciccare </a:t>
            </a:r>
            <a:r>
              <a:rPr lang="it-IT" dirty="0" err="1">
                <a:effectLst/>
              </a:rPr>
              <a:t>Run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As</a:t>
            </a:r>
            <a:r>
              <a:rPr lang="it-IT" dirty="0">
                <a:effectLst/>
              </a:rPr>
              <a:t>/Java Application. Nella console potremo vedere l'avvio di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e del </a:t>
            </a:r>
            <a:r>
              <a:rPr lang="it-IT" dirty="0" err="1">
                <a:effectLst/>
              </a:rPr>
              <a:t>tomcat</a:t>
            </a:r>
            <a:r>
              <a:rPr lang="it-IT" dirty="0">
                <a:effectLst/>
              </a:rPr>
              <a:t> integrato. Una volta completato, potremo testare le nostre </a:t>
            </a:r>
            <a:r>
              <a:rPr lang="it-IT" dirty="0" err="1">
                <a:effectLst/>
              </a:rPr>
              <a:t>route</a:t>
            </a:r>
            <a:r>
              <a:rPr lang="it-IT" dirty="0">
                <a:effectLst/>
              </a:rPr>
              <a:t>, ad esempio localhost:9090/users/</a:t>
            </a:r>
            <a:r>
              <a:rPr lang="it-IT" dirty="0" err="1">
                <a:effectLst/>
              </a:rPr>
              <a:t>all</a:t>
            </a:r>
            <a:r>
              <a:rPr lang="it-IT" dirty="0">
                <a:effectLst/>
              </a:rPr>
              <a:t>. La porta utilizzata è specificata nel file </a:t>
            </a:r>
            <a:r>
              <a:rPr lang="it-IT" dirty="0" err="1">
                <a:effectLst/>
              </a:rPr>
              <a:t>application.yml</a:t>
            </a:r>
            <a:r>
              <a:rPr lang="it-IT" dirty="0">
                <a:effectLst/>
              </a:rPr>
              <a:t>. </a:t>
            </a:r>
            <a:endParaRPr lang="it-IT" dirty="0"/>
          </a:p>
          <a:p>
            <a:r>
              <a:rPr lang="it-IT" dirty="0"/>
              <a:t>Nel caso di vogliono realizzare più servizi, ripetere la procedura vista, scegliendo sempre porte diverse. </a:t>
            </a:r>
          </a:p>
        </p:txBody>
      </p:sp>
    </p:spTree>
    <p:extLst>
      <p:ext uri="{BB962C8B-B14F-4D97-AF65-F5344CB8AC3E}">
        <p14:creationId xmlns:p14="http://schemas.microsoft.com/office/powerpoint/2010/main" val="13958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939350D-3099-4846-85EA-067553F19677}"/>
              </a:ext>
            </a:extLst>
          </p:cNvPr>
          <p:cNvSpPr/>
          <p:nvPr/>
        </p:nvSpPr>
        <p:spPr>
          <a:xfrm>
            <a:off x="1174473" y="1423151"/>
            <a:ext cx="2113722" cy="874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Pagine Bianche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705097-D7F5-4917-8E44-BE6E7517DE16}"/>
              </a:ext>
            </a:extLst>
          </p:cNvPr>
          <p:cNvSpPr/>
          <p:nvPr/>
        </p:nvSpPr>
        <p:spPr>
          <a:xfrm>
            <a:off x="5121965" y="583094"/>
            <a:ext cx="1948069" cy="874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ASL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E8C33F-9970-4B1D-8C16-5DAE9FFA131E}"/>
              </a:ext>
            </a:extLst>
          </p:cNvPr>
          <p:cNvSpPr/>
          <p:nvPr/>
        </p:nvSpPr>
        <p:spPr>
          <a:xfrm>
            <a:off x="8903804" y="1423151"/>
            <a:ext cx="1948069" cy="874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Collocamento</a:t>
            </a:r>
          </a:p>
        </p:txBody>
      </p:sp>
      <p:pic>
        <p:nvPicPr>
          <p:cNvPr id="1026" name="Picture 2" descr="Risultati immagini per think">
            <a:extLst>
              <a:ext uri="{FF2B5EF4-FFF2-40B4-BE49-F238E27FC236}">
                <a16:creationId xmlns:a16="http://schemas.microsoft.com/office/drawing/2014/main" id="{470792F1-BBFB-4B4F-8119-D41938F0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7000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08F8A3E-8DB2-43B8-AF5D-971542F8B03E}"/>
              </a:ext>
            </a:extLst>
          </p:cNvPr>
          <p:cNvSpPr/>
          <p:nvPr/>
        </p:nvSpPr>
        <p:spPr>
          <a:xfrm>
            <a:off x="2170423" y="4729874"/>
            <a:ext cx="72680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Cosa facciamo una volta </a:t>
            </a: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realizzati i servizi?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546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DBD65551-A31A-4543-951D-E4C581612E0A}"/>
              </a:ext>
            </a:extLst>
          </p:cNvPr>
          <p:cNvSpPr/>
          <p:nvPr/>
        </p:nvSpPr>
        <p:spPr>
          <a:xfrm>
            <a:off x="6717700" y="3254859"/>
            <a:ext cx="2665988" cy="229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8AE9E63-EC92-4FCB-B57E-4E199D42483D}"/>
              </a:ext>
            </a:extLst>
          </p:cNvPr>
          <p:cNvSpPr/>
          <p:nvPr/>
        </p:nvSpPr>
        <p:spPr>
          <a:xfrm>
            <a:off x="8738657" y="166372"/>
            <a:ext cx="2665988" cy="229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E4C112-C2A5-48E1-AEBE-B018CFE2EDF7}"/>
              </a:ext>
            </a:extLst>
          </p:cNvPr>
          <p:cNvSpPr/>
          <p:nvPr/>
        </p:nvSpPr>
        <p:spPr>
          <a:xfrm>
            <a:off x="4090459" y="428616"/>
            <a:ext cx="2665988" cy="229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50" name="Picture 2" descr="Risultati immagini per idea">
            <a:extLst>
              <a:ext uri="{FF2B5EF4-FFF2-40B4-BE49-F238E27FC236}">
                <a16:creationId xmlns:a16="http://schemas.microsoft.com/office/drawing/2014/main" id="{AE6026A2-1621-44F7-A84E-8AAEC0D0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6" y="166372"/>
            <a:ext cx="2665988" cy="32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BC0BD93-4E4A-40F0-AD9F-6BB93A9D35CA}"/>
              </a:ext>
            </a:extLst>
          </p:cNvPr>
          <p:cNvSpPr/>
          <p:nvPr/>
        </p:nvSpPr>
        <p:spPr>
          <a:xfrm>
            <a:off x="4366592" y="1802295"/>
            <a:ext cx="2113722" cy="874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Pagine Bianche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5BDDB1-DA76-4E2F-B9FE-FD255958221C}"/>
              </a:ext>
            </a:extLst>
          </p:cNvPr>
          <p:cNvSpPr/>
          <p:nvPr/>
        </p:nvSpPr>
        <p:spPr>
          <a:xfrm>
            <a:off x="9203634" y="1391471"/>
            <a:ext cx="1948069" cy="874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ASL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CBB8F9-7B79-412B-BCBE-F8D30ED505DF}"/>
              </a:ext>
            </a:extLst>
          </p:cNvPr>
          <p:cNvSpPr/>
          <p:nvPr/>
        </p:nvSpPr>
        <p:spPr>
          <a:xfrm>
            <a:off x="7076660" y="4234072"/>
            <a:ext cx="1948069" cy="874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Collocamento</a:t>
            </a:r>
          </a:p>
        </p:txBody>
      </p:sp>
      <p:pic>
        <p:nvPicPr>
          <p:cNvPr id="2052" name="Picture 4" descr="Risultati immagini per docker">
            <a:extLst>
              <a:ext uri="{FF2B5EF4-FFF2-40B4-BE49-F238E27FC236}">
                <a16:creationId xmlns:a16="http://schemas.microsoft.com/office/drawing/2014/main" id="{085C74C9-1080-49C3-93D0-1FD5AFB7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93" y="3180942"/>
            <a:ext cx="2562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06651C9-342F-4196-9C8A-586865B7E1ED}"/>
              </a:ext>
            </a:extLst>
          </p:cNvPr>
          <p:cNvSpPr/>
          <p:nvPr/>
        </p:nvSpPr>
        <p:spPr>
          <a:xfrm>
            <a:off x="535649" y="5108715"/>
            <a:ext cx="5626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</a:t>
            </a: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su Docker!!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166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72736D-062D-44DC-8BD3-DF498717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Un prerequisito necessario è quello di operare su un ambiente Linux. Quindi se il servizio è stato realizzato con Eclipse in ambiente Windows si consiglia di spostare il progetto su Linux (eventualmente su una macchina virtuale) </a:t>
            </a:r>
          </a:p>
          <a:p>
            <a:r>
              <a:rPr lang="it-IT" dirty="0">
                <a:effectLst/>
              </a:rPr>
              <a:t>Per realizzare l'immagine </a:t>
            </a:r>
            <a:r>
              <a:rPr lang="it-IT" dirty="0" err="1">
                <a:effectLst/>
              </a:rPr>
              <a:t>docker</a:t>
            </a:r>
            <a:r>
              <a:rPr lang="it-IT" dirty="0">
                <a:effectLst/>
              </a:rPr>
              <a:t>, lanciare il container e avviare il servizio, possiamo posizionarci da </a:t>
            </a:r>
            <a:r>
              <a:rPr lang="it-IT" dirty="0" err="1">
                <a:effectLst/>
              </a:rPr>
              <a:t>shell</a:t>
            </a:r>
            <a:r>
              <a:rPr lang="it-IT" dirty="0">
                <a:effectLst/>
              </a:rPr>
              <a:t> nella root del progetto e dare i seguenti comandi </a:t>
            </a:r>
          </a:p>
          <a:p>
            <a:pPr lvl="1"/>
            <a:r>
              <a:rPr lang="it-IT" i="1" dirty="0">
                <a:effectLst/>
              </a:rPr>
              <a:t>sudo ./</a:t>
            </a:r>
            <a:r>
              <a:rPr lang="it-IT" i="1" dirty="0" err="1">
                <a:effectLst/>
              </a:rPr>
              <a:t>gradlew</a:t>
            </a:r>
            <a:r>
              <a:rPr lang="it-IT" i="1" dirty="0">
                <a:effectLst/>
              </a:rPr>
              <a:t> </a:t>
            </a:r>
            <a:r>
              <a:rPr lang="it-IT" i="1" dirty="0" err="1">
                <a:effectLst/>
              </a:rPr>
              <a:t>build</a:t>
            </a:r>
            <a:r>
              <a:rPr lang="it-IT" i="1" dirty="0">
                <a:effectLst/>
              </a:rPr>
              <a:t> </a:t>
            </a:r>
            <a:r>
              <a:rPr lang="it-IT" i="1" dirty="0" err="1">
                <a:effectLst/>
              </a:rPr>
              <a:t>docker</a:t>
            </a:r>
            <a:r>
              <a:rPr lang="it-IT" i="1" dirty="0">
                <a:effectLst/>
              </a:rPr>
              <a:t> </a:t>
            </a:r>
            <a:r>
              <a:rPr lang="it-IT" dirty="0">
                <a:effectLst/>
              </a:rPr>
              <a:t>:prepara il container e lo aggiunge alla libreria </a:t>
            </a:r>
            <a:r>
              <a:rPr lang="it-IT" dirty="0" err="1">
                <a:effectLst/>
              </a:rPr>
              <a:t>docker</a:t>
            </a:r>
            <a:r>
              <a:rPr lang="it-IT" dirty="0">
                <a:effectLst/>
              </a:rPr>
              <a:t> </a:t>
            </a:r>
          </a:p>
          <a:p>
            <a:pPr lvl="1"/>
            <a:r>
              <a:rPr lang="it-IT" i="1" dirty="0" err="1">
                <a:effectLst/>
              </a:rPr>
              <a:t>docker</a:t>
            </a:r>
            <a:r>
              <a:rPr lang="it-IT" i="1" dirty="0">
                <a:effectLst/>
              </a:rPr>
              <a:t> </a:t>
            </a:r>
            <a:r>
              <a:rPr lang="it-IT" i="1" dirty="0" err="1">
                <a:effectLst/>
              </a:rPr>
              <a:t>run</a:t>
            </a:r>
            <a:r>
              <a:rPr lang="it-IT" i="1" dirty="0">
                <a:effectLst/>
              </a:rPr>
              <a:t> -p 808:8080 -t </a:t>
            </a:r>
            <a:r>
              <a:rPr lang="it-IT" i="1" dirty="0" err="1">
                <a:effectLst/>
              </a:rPr>
              <a:t>nome_container_scelto</a:t>
            </a:r>
            <a:r>
              <a:rPr lang="it-IT" i="1" dirty="0">
                <a:effectLst/>
              </a:rPr>
              <a:t> </a:t>
            </a:r>
            <a:r>
              <a:rPr lang="it-IT" dirty="0">
                <a:effectLst/>
              </a:rPr>
              <a:t>: ovviamente 8080:8080 deve essere sostituito con la porta scelta quando è stato realizzato il servizio. Tale comando lancia il servizio. 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68D8DF1-7006-4868-A3B4-D3F8787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545" y="568104"/>
            <a:ext cx="4908908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</a:t>
            </a: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su Docker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659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99ED9EE-12F2-4CA4-8475-127EF7EA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12" y="635086"/>
            <a:ext cx="2650084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Quindi …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B5FBC97-36A0-4BDB-9085-0B55215CDFEF}"/>
              </a:ext>
            </a:extLst>
          </p:cNvPr>
          <p:cNvSpPr/>
          <p:nvPr/>
        </p:nvSpPr>
        <p:spPr>
          <a:xfrm>
            <a:off x="714960" y="1834374"/>
            <a:ext cx="102733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Abbiamo realizzato tre </a:t>
            </a:r>
            <a:r>
              <a:rPr lang="it-IT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  <a:r>
              <a:rPr lang="it-IT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indipendenti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8B66D-E8D4-4CD1-929A-B1651AE7B801}"/>
              </a:ext>
            </a:extLst>
          </p:cNvPr>
          <p:cNvSpPr/>
          <p:nvPr/>
        </p:nvSpPr>
        <p:spPr>
          <a:xfrm>
            <a:off x="714959" y="2655377"/>
            <a:ext cx="103144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Abbiamo effettuato il </a:t>
            </a:r>
            <a:r>
              <a:rPr lang="it-IT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dei tre web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secondo</a:t>
            </a:r>
          </a:p>
          <a:p>
            <a:pPr algn="ctr"/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guida precedente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B6F221B3-783C-4FA2-87DC-B533DE2ADB9F}"/>
              </a:ext>
            </a:extLst>
          </p:cNvPr>
          <p:cNvSpPr/>
          <p:nvPr/>
        </p:nvSpPr>
        <p:spPr>
          <a:xfrm>
            <a:off x="5446644" y="3922643"/>
            <a:ext cx="649356" cy="7553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3">
            <a:extLst>
              <a:ext uri="{FF2B5EF4-FFF2-40B4-BE49-F238E27FC236}">
                <a16:creationId xmlns:a16="http://schemas.microsoft.com/office/drawing/2014/main" id="{1945851B-FDD4-4FF9-98FC-DB0D3110E8B7}"/>
              </a:ext>
            </a:extLst>
          </p:cNvPr>
          <p:cNvSpPr txBox="1">
            <a:spLocks/>
          </p:cNvSpPr>
          <p:nvPr/>
        </p:nvSpPr>
        <p:spPr>
          <a:xfrm>
            <a:off x="1784258" y="4975173"/>
            <a:ext cx="8134791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 cosa vogliamo realizzare?</a:t>
            </a:r>
          </a:p>
        </p:txBody>
      </p:sp>
    </p:spTree>
    <p:extLst>
      <p:ext uri="{BB962C8B-B14F-4D97-AF65-F5344CB8AC3E}">
        <p14:creationId xmlns:p14="http://schemas.microsoft.com/office/powerpoint/2010/main" val="285456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27255C0-0FA4-41FC-A86D-8205AE3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55" y="635086"/>
            <a:ext cx="11195822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Interazione tra i tre </a:t>
            </a:r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RESTful</a:t>
            </a:r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web </a:t>
            </a:r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services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2D709D0-08B2-4590-B168-86296F026B50}"/>
              </a:ext>
            </a:extLst>
          </p:cNvPr>
          <p:cNvSpPr/>
          <p:nvPr/>
        </p:nvSpPr>
        <p:spPr>
          <a:xfrm>
            <a:off x="490330" y="1774639"/>
            <a:ext cx="962945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Supponiamo di avere il codice fiscale di un utente, </a:t>
            </a:r>
            <a:b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 possiamo comporre i tre servizi per recuperare </a:t>
            </a:r>
            <a:b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tutte le informazioni dell’utente?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D4A9BE9-4706-465B-A22F-12175CFD7EEA}"/>
              </a:ext>
            </a:extLst>
          </p:cNvPr>
          <p:cNvSpPr/>
          <p:nvPr/>
        </p:nvSpPr>
        <p:spPr>
          <a:xfrm>
            <a:off x="490329" y="4356368"/>
            <a:ext cx="962945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 possiamo comporre i tre servizi per gestire l’inserimento di un nuovo utente?</a:t>
            </a:r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1A68E41-EE46-489A-AD49-BC01836BA630}"/>
              </a:ext>
            </a:extLst>
          </p:cNvPr>
          <p:cNvSpPr/>
          <p:nvPr/>
        </p:nvSpPr>
        <p:spPr>
          <a:xfrm>
            <a:off x="490329" y="3280947"/>
            <a:ext cx="962945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E se volessimo solo le informazioni proveniente da un solo ente? </a:t>
            </a:r>
          </a:p>
        </p:txBody>
      </p:sp>
      <p:pic>
        <p:nvPicPr>
          <p:cNvPr id="8" name="Picture 2" descr="Risultati immagini per think">
            <a:extLst>
              <a:ext uri="{FF2B5EF4-FFF2-40B4-BE49-F238E27FC236}">
                <a16:creationId xmlns:a16="http://schemas.microsoft.com/office/drawing/2014/main" id="{EDCEF983-0898-4AF0-B857-99DB79C6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71" y="416320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i immagini per idea">
            <a:extLst>
              <a:ext uri="{FF2B5EF4-FFF2-40B4-BE49-F238E27FC236}">
                <a16:creationId xmlns:a16="http://schemas.microsoft.com/office/drawing/2014/main" id="{F1371F1B-E3FB-4826-81C8-88F5D82F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6" y="175592"/>
            <a:ext cx="2397218" cy="29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isultati immagini per conductor image">
            <a:extLst>
              <a:ext uri="{FF2B5EF4-FFF2-40B4-BE49-F238E27FC236}">
                <a16:creationId xmlns:a16="http://schemas.microsoft.com/office/drawing/2014/main" id="{5E17F588-DE13-4B5E-B4E4-6C0D9DD3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15" y="3278409"/>
            <a:ext cx="2167768" cy="26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user">
            <a:extLst>
              <a:ext uri="{FF2B5EF4-FFF2-40B4-BE49-F238E27FC236}">
                <a16:creationId xmlns:a16="http://schemas.microsoft.com/office/drawing/2014/main" id="{84B8863A-E4CC-40FA-A3B7-29DE9262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69" y="392994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DA8401C-81AD-429A-B415-D23D9C364704}"/>
              </a:ext>
            </a:extLst>
          </p:cNvPr>
          <p:cNvCxnSpPr/>
          <p:nvPr/>
        </p:nvCxnSpPr>
        <p:spPr>
          <a:xfrm flipH="1">
            <a:off x="6654018" y="4937760"/>
            <a:ext cx="206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544F18-73F2-4D79-B27A-981E9128F193}"/>
              </a:ext>
            </a:extLst>
          </p:cNvPr>
          <p:cNvSpPr txBox="1"/>
          <p:nvPr/>
        </p:nvSpPr>
        <p:spPr>
          <a:xfrm>
            <a:off x="7301948" y="4598504"/>
            <a:ext cx="11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Richiesta </a:t>
            </a:r>
          </a:p>
        </p:txBody>
      </p:sp>
      <p:pic>
        <p:nvPicPr>
          <p:cNvPr id="3078" name="Picture 6" descr="Risultati immagini per conductor netflix">
            <a:extLst>
              <a:ext uri="{FF2B5EF4-FFF2-40B4-BE49-F238E27FC236}">
                <a16:creationId xmlns:a16="http://schemas.microsoft.com/office/drawing/2014/main" id="{C470A641-2D10-46B2-8884-9FEAA147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22" y="5724056"/>
            <a:ext cx="1698693" cy="10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502BB1C-B347-4CD2-83C2-00805C3870AF}"/>
              </a:ext>
            </a:extLst>
          </p:cNvPr>
          <p:cNvSpPr/>
          <p:nvPr/>
        </p:nvSpPr>
        <p:spPr>
          <a:xfrm>
            <a:off x="1155763" y="3450511"/>
            <a:ext cx="2530213" cy="1579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75FAB1C-1B48-42B0-A83A-A834B781842F}"/>
              </a:ext>
            </a:extLst>
          </p:cNvPr>
          <p:cNvSpPr/>
          <p:nvPr/>
        </p:nvSpPr>
        <p:spPr>
          <a:xfrm>
            <a:off x="8721969" y="245365"/>
            <a:ext cx="2530213" cy="1579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40677A5-55CD-4AF0-98A6-80B1A2AACC1C}"/>
              </a:ext>
            </a:extLst>
          </p:cNvPr>
          <p:cNvSpPr/>
          <p:nvPr/>
        </p:nvSpPr>
        <p:spPr>
          <a:xfrm>
            <a:off x="4045784" y="405324"/>
            <a:ext cx="2530213" cy="1579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Docker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38433AE-F5DD-4D77-A699-262821AAAD7E}"/>
              </a:ext>
            </a:extLst>
          </p:cNvPr>
          <p:cNvSpPr/>
          <p:nvPr/>
        </p:nvSpPr>
        <p:spPr>
          <a:xfrm>
            <a:off x="4307853" y="1275382"/>
            <a:ext cx="2006073" cy="603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Pagine Bianche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4260E62-BA11-4950-940E-17F7B4C8038F}"/>
              </a:ext>
            </a:extLst>
          </p:cNvPr>
          <p:cNvSpPr/>
          <p:nvPr/>
        </p:nvSpPr>
        <p:spPr>
          <a:xfrm>
            <a:off x="9034662" y="1035241"/>
            <a:ext cx="1848856" cy="603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ASL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2A7ACAC-B1E6-4C42-9B06-EFEE1042F770}"/>
              </a:ext>
            </a:extLst>
          </p:cNvPr>
          <p:cNvSpPr/>
          <p:nvPr/>
        </p:nvSpPr>
        <p:spPr>
          <a:xfrm>
            <a:off x="1496441" y="4296974"/>
            <a:ext cx="1848856" cy="603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Collocamento</a:t>
            </a: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93A4A4AB-7E9C-4178-9692-1146CDAAD770}"/>
              </a:ext>
            </a:extLst>
          </p:cNvPr>
          <p:cNvSpPr/>
          <p:nvPr/>
        </p:nvSpPr>
        <p:spPr>
          <a:xfrm>
            <a:off x="2242920" y="3596428"/>
            <a:ext cx="3208509" cy="1002076"/>
          </a:xfrm>
          <a:prstGeom prst="arc">
            <a:avLst>
              <a:gd name="adj1" fmla="val 16200000"/>
              <a:gd name="adj2" fmla="val 2124736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2F3FFC8A-412F-47EC-8AC1-530B21FE9BA9}"/>
              </a:ext>
            </a:extLst>
          </p:cNvPr>
          <p:cNvSpPr/>
          <p:nvPr/>
        </p:nvSpPr>
        <p:spPr>
          <a:xfrm>
            <a:off x="5605670" y="1951400"/>
            <a:ext cx="490328" cy="1645027"/>
          </a:xfrm>
          <a:prstGeom prst="arc">
            <a:avLst>
              <a:gd name="adj1" fmla="val 17178021"/>
              <a:gd name="adj2" fmla="val 459979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F5619B5-093C-4C35-B298-32D15B48D014}"/>
              </a:ext>
            </a:extLst>
          </p:cNvPr>
          <p:cNvSpPr/>
          <p:nvPr/>
        </p:nvSpPr>
        <p:spPr>
          <a:xfrm>
            <a:off x="7011315" y="2335917"/>
            <a:ext cx="2160104" cy="1815548"/>
          </a:xfrm>
          <a:custGeom>
            <a:avLst/>
            <a:gdLst>
              <a:gd name="connsiteX0" fmla="*/ 0 w 2160104"/>
              <a:gd name="connsiteY0" fmla="*/ 1815548 h 1815548"/>
              <a:gd name="connsiteX1" fmla="*/ 715617 w 2160104"/>
              <a:gd name="connsiteY1" fmla="*/ 742122 h 1815548"/>
              <a:gd name="connsiteX2" fmla="*/ 2160104 w 2160104"/>
              <a:gd name="connsiteY2" fmla="*/ 0 h 1815548"/>
              <a:gd name="connsiteX3" fmla="*/ 2160104 w 2160104"/>
              <a:gd name="connsiteY3" fmla="*/ 0 h 181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1815548">
                <a:moveTo>
                  <a:pt x="0" y="1815548"/>
                </a:moveTo>
                <a:cubicBezTo>
                  <a:pt x="177800" y="1430130"/>
                  <a:pt x="355600" y="1044713"/>
                  <a:pt x="715617" y="742122"/>
                </a:cubicBezTo>
                <a:cubicBezTo>
                  <a:pt x="1075634" y="439531"/>
                  <a:pt x="2160104" y="0"/>
                  <a:pt x="2160104" y="0"/>
                </a:cubicBezTo>
                <a:lnTo>
                  <a:pt x="2160104" y="0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74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CE8A0E7-CF78-44DA-8B37-B61DC6F0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40" y="607791"/>
            <a:ext cx="3053721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Conductor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6" descr="Risultati immagini per conductor netflix">
            <a:extLst>
              <a:ext uri="{FF2B5EF4-FFF2-40B4-BE49-F238E27FC236}">
                <a16:creationId xmlns:a16="http://schemas.microsoft.com/office/drawing/2014/main" id="{081B3CFD-AA35-49E6-8899-2B7F0374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09" y="569226"/>
            <a:ext cx="2295813" cy="11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75EC2A3-D21F-41A9-920F-E0700BA90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è un orchestratore di servizi, creato principalmente per orchestrare i servizi offerti da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Netflix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Presenta le seguenti caratteristiche: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permette la creazione di processi complessi in cui ogni task viene implementato come un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microservizio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flusso di esecuzione è definito in JSON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garantisce </a:t>
            </a:r>
            <a:r>
              <a:rPr kumimoji="0" lang="it-IT" altLang="it-IT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tracciabilità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visibilità all'interno dei flussi di esecuzione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permette il riuso di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microservizi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esistenti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mette a disposizione un'interfaccia grafica per visualizzare il flusso di esecuzione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permette la sincronizzazione dei task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è scalabile in quanto è capace di gestire molti flussi di esecuzione contemporaneamente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cominucazione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è realizzata mediante richieste HTTP oppure RPC.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Nella realizzazione di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è stata preferita l'orchestrazione alla coreografia in quanto la prima permetteva una scalabilità migliore.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F7F845-263D-434F-86C9-522CB1BC6A74}"/>
              </a:ext>
            </a:extLst>
          </p:cNvPr>
          <p:cNvSpPr/>
          <p:nvPr/>
        </p:nvSpPr>
        <p:spPr>
          <a:xfrm>
            <a:off x="2266877" y="157874"/>
            <a:ext cx="6306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RESTful</a:t>
            </a:r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Web Services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354167-B246-403E-8F88-0218A3FDB11B}"/>
              </a:ext>
            </a:extLst>
          </p:cNvPr>
          <p:cNvSpPr/>
          <p:nvPr/>
        </p:nvSpPr>
        <p:spPr>
          <a:xfrm>
            <a:off x="504909" y="1350570"/>
            <a:ext cx="469013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Principi dell’approccio REST: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Identificazione delle risorse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Utilizzo esplicito dei metodi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Risorse Autodescrittive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Collegamenti tra risorse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Comunicazioni senza Stato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E09747F-189A-4496-A1CB-6DDCEE9F0582}"/>
              </a:ext>
            </a:extLst>
          </p:cNvPr>
          <p:cNvSpPr/>
          <p:nvPr/>
        </p:nvSpPr>
        <p:spPr>
          <a:xfrm>
            <a:off x="4373405" y="3667539"/>
            <a:ext cx="2523792" cy="92333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960815B-8B62-4FD3-9972-2F5445BB6CA5}"/>
              </a:ext>
            </a:extLst>
          </p:cNvPr>
          <p:cNvSpPr/>
          <p:nvPr/>
        </p:nvSpPr>
        <p:spPr>
          <a:xfrm>
            <a:off x="7137621" y="2999891"/>
            <a:ext cx="446609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Secondo tale approccio sono stati</a:t>
            </a:r>
          </a:p>
          <a:p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realizzati tre </a:t>
            </a:r>
            <a:r>
              <a:rPr 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  <a:r>
              <a:rPr 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Pagine Bianche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Collocamento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69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C07C4A-1DAB-48EE-93EC-34AFE340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8130"/>
            <a:ext cx="10515600" cy="758549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>
                <a:effectLst/>
              </a:rPr>
              <a:t>Conductor</a:t>
            </a:r>
            <a:r>
              <a:rPr lang="it-IT" dirty="0">
                <a:effectLst/>
              </a:rPr>
              <a:t> segue il modello di comunicazione basato su RPC in cui i </a:t>
            </a:r>
            <a:r>
              <a:rPr lang="it-IT" dirty="0" err="1">
                <a:effectLst/>
              </a:rPr>
              <a:t>workers</a:t>
            </a:r>
            <a:r>
              <a:rPr lang="it-IT" dirty="0">
                <a:effectLst/>
              </a:rPr>
              <a:t> sono in esecuzione su una macchina separata dal server. I </a:t>
            </a:r>
            <a:r>
              <a:rPr lang="it-IT" dirty="0" err="1">
                <a:effectLst/>
              </a:rPr>
              <a:t>workers</a:t>
            </a:r>
            <a:r>
              <a:rPr lang="it-IT" dirty="0">
                <a:effectLst/>
              </a:rPr>
              <a:t> comunicano con il server mediante richieste HTTP.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D7CC77-40EB-4366-8075-19159912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1203361"/>
            <a:ext cx="6201640" cy="362000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E781C97-96DE-4A22-94F8-E880BF0D5916}"/>
              </a:ext>
            </a:extLst>
          </p:cNvPr>
          <p:cNvSpPr txBox="1">
            <a:spLocks/>
          </p:cNvSpPr>
          <p:nvPr/>
        </p:nvSpPr>
        <p:spPr>
          <a:xfrm>
            <a:off x="669174" y="4796443"/>
            <a:ext cx="10515600" cy="75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6D6A19-91EC-4DB2-9196-E7E234E2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77829"/>
            <a:ext cx="111490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Quindi: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workers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sono remote systems e comunicano con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 mediante richieste HTTP (oppure tramite qualsiasi meccanismo che supporti RPC)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Task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Queues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sono usate per schedulare 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tasks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la persistenza dei dati viene utilizzato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DynomiteDB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516552D-A882-40D1-ACB4-51B387C439B8}"/>
              </a:ext>
            </a:extLst>
          </p:cNvPr>
          <p:cNvSpPr/>
          <p:nvPr/>
        </p:nvSpPr>
        <p:spPr>
          <a:xfrm>
            <a:off x="1906386" y="448281"/>
            <a:ext cx="8379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Lavorare con </a:t>
            </a:r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Conductor</a:t>
            </a:r>
            <a:endParaRPr lang="it-IT" sz="5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F83CAF-AA31-4FDD-A91D-02568B9B4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139" y="1408054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basa principalmente su due concetti principali: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B289F96-FB22-4FB7-B8CF-97D9B5DB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025" y="2644826"/>
            <a:ext cx="48469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sz="1800" dirty="0">
                <a:effectLst/>
              </a:rPr>
              <a:t>I workflows sono definiti utilizzando un linguaggio di dominio basato su JSON (JSON </a:t>
            </a:r>
            <a:r>
              <a:rPr lang="it-IT" sz="1800" dirty="0" err="1">
                <a:effectLst/>
              </a:rPr>
              <a:t>based</a:t>
            </a:r>
            <a:r>
              <a:rPr lang="it-IT" sz="1800" dirty="0">
                <a:effectLst/>
              </a:rPr>
              <a:t> DSL) e includono i task che sono eseguiti come parte del workflow. </a:t>
            </a:r>
            <a:endParaRPr lang="it-IT" altLang="it-IT" sz="1800" dirty="0"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0C730E6-7C90-4F32-A652-FECADAF0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55" y="4460374"/>
            <a:ext cx="59512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task devono essere necessariamente registrati prima di essere eseguiti in un workflow. Si hanno due categorie di task: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Task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8D75B9B6-C709-46B6-A45D-FA1735ECB18A}"/>
              </a:ext>
            </a:extLst>
          </p:cNvPr>
          <p:cNvSpPr/>
          <p:nvPr/>
        </p:nvSpPr>
        <p:spPr>
          <a:xfrm>
            <a:off x="1404730" y="2809461"/>
            <a:ext cx="501656" cy="37106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FAE186C-9DD0-4EFC-A994-E3AD306B75B9}"/>
              </a:ext>
            </a:extLst>
          </p:cNvPr>
          <p:cNvSpPr/>
          <p:nvPr/>
        </p:nvSpPr>
        <p:spPr>
          <a:xfrm>
            <a:off x="1404730" y="5463198"/>
            <a:ext cx="501656" cy="37106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49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BC659-5835-4F55-869A-735D7039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70078"/>
            <a:ext cx="10515600" cy="1169366"/>
          </a:xfrm>
        </p:spPr>
        <p:txBody>
          <a:bodyPr>
            <a:normAutofit/>
          </a:bodyPr>
          <a:lstStyle/>
          <a:p>
            <a:r>
              <a:rPr lang="it-IT" sz="2000" dirty="0">
                <a:effectLst/>
              </a:rPr>
              <a:t>I System </a:t>
            </a:r>
            <a:r>
              <a:rPr lang="it-IT" sz="2000" dirty="0" err="1">
                <a:effectLst/>
              </a:rPr>
              <a:t>Tasks</a:t>
            </a:r>
            <a:r>
              <a:rPr lang="it-IT" sz="2000" dirty="0">
                <a:effectLst/>
              </a:rPr>
              <a:t> sono eseguiti all'interno della JVM di </a:t>
            </a:r>
            <a:r>
              <a:rPr lang="it-IT" sz="2000" dirty="0" err="1">
                <a:effectLst/>
              </a:rPr>
              <a:t>Conductor</a:t>
            </a:r>
            <a:r>
              <a:rPr lang="it-IT" sz="2000" dirty="0">
                <a:effectLst/>
              </a:rPr>
              <a:t> e sono gestiti da quest'ultimo. Abbiamo vari tipi di System </a:t>
            </a:r>
            <a:r>
              <a:rPr lang="it-IT" sz="2000" dirty="0" err="1">
                <a:effectLst/>
              </a:rPr>
              <a:t>Tasks</a:t>
            </a:r>
            <a:r>
              <a:rPr lang="it-IT" sz="2000" dirty="0">
                <a:effectLst/>
              </a:rPr>
              <a:t>: </a:t>
            </a:r>
            <a:endParaRPr lang="it-IT" sz="200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9FF1E73-D2E7-44AF-A78D-FE46E5FA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System </a:t>
            </a:r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Tasks</a:t>
            </a:r>
            <a:endParaRPr lang="it-IT" sz="5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DDE0863-0E88-4483-B864-4115C5BD4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38757"/>
              </p:ext>
            </p:extLst>
          </p:nvPr>
        </p:nvGraphicFramePr>
        <p:xfrm>
          <a:off x="2017643" y="2478158"/>
          <a:ext cx="8637104" cy="3885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0262">
                  <a:extLst>
                    <a:ext uri="{9D8B030D-6E8A-4147-A177-3AD203B41FA5}">
                      <a16:colId xmlns:a16="http://schemas.microsoft.com/office/drawing/2014/main" val="1186415594"/>
                    </a:ext>
                  </a:extLst>
                </a:gridCol>
                <a:gridCol w="6716842">
                  <a:extLst>
                    <a:ext uri="{9D8B030D-6E8A-4147-A177-3AD203B41FA5}">
                      <a16:colId xmlns:a16="http://schemas.microsoft.com/office/drawing/2014/main" val="2141217004"/>
                    </a:ext>
                  </a:extLst>
                </a:gridCol>
              </a:tblGrid>
              <a:tr h="321941">
                <a:tc>
                  <a:txBody>
                    <a:bodyPr/>
                    <a:lstStyle/>
                    <a:p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SCOPO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38263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Dynamic Task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definito in maniera dinamica in base all'input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09912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Implementa uno switch case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49446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 err="1"/>
                        <a:t>Fork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Definisce l'esecuzione parallela di un insieme di task.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28763"/>
                  </a:ext>
                </a:extLst>
              </a:tr>
              <a:tr h="560912">
                <a:tc>
                  <a:txBody>
                    <a:bodyPr/>
                    <a:lstStyle/>
                    <a:p>
                      <a:r>
                        <a:rPr lang="it-IT" dirty="0" err="1"/>
                        <a:t>Dynamic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Fork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I task da eseguire in parallelo sono decisi in base all'input.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94690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Unione di rami paralleli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80431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/>
                        <a:t>Sub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Necessario per la realizzazione di workflow innestati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5730"/>
                  </a:ext>
                </a:extLst>
              </a:tr>
              <a:tr h="398544">
                <a:tc>
                  <a:txBody>
                    <a:bodyPr/>
                    <a:lstStyle/>
                    <a:p>
                      <a:r>
                        <a:rPr lang="it-IT" dirty="0" err="1"/>
                        <a:t>Wait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task che rimane nello stato di IN_PROGRESS fino ad un trigger esterno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31623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usato per chiamare </a:t>
                      </a:r>
                      <a:r>
                        <a:rPr lang="it-IT" dirty="0" err="1">
                          <a:effectLst/>
                        </a:rPr>
                        <a:t>microservizi</a:t>
                      </a:r>
                      <a:r>
                        <a:rPr lang="it-IT" dirty="0">
                          <a:effectLst/>
                        </a:rPr>
                        <a:t> tramite richieste HHTP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70651"/>
                  </a:ext>
                </a:extLst>
              </a:tr>
              <a:tr h="321941">
                <a:tc>
                  <a:txBody>
                    <a:bodyPr/>
                    <a:lstStyle/>
                    <a:p>
                      <a:r>
                        <a:rPr lang="it-IT" dirty="0" err="1"/>
                        <a:t>Event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Produce un evento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2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1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B6C7C-5ECD-4EA5-9C63-4AF94504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855"/>
            <a:ext cx="10515600" cy="2612560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dirty="0">
                <a:effectLst/>
              </a:rPr>
              <a:t>worker </a:t>
            </a:r>
            <a:r>
              <a:rPr lang="it-IT" dirty="0" err="1">
                <a:effectLst/>
              </a:rPr>
              <a:t>tasks</a:t>
            </a:r>
            <a:r>
              <a:rPr lang="it-IT" dirty="0">
                <a:effectLst/>
              </a:rPr>
              <a:t> sono implementati dalle applicazioni ed eseguono in un ambiente separato dal </a:t>
            </a:r>
            <a:r>
              <a:rPr lang="it-IT" dirty="0" err="1">
                <a:effectLst/>
              </a:rPr>
              <a:t>Conductor</a:t>
            </a:r>
            <a:r>
              <a:rPr lang="it-IT" dirty="0">
                <a:effectLst/>
              </a:rPr>
              <a:t>. Possono essere implementanti in qualsiasi linguaggio di programmazione, </a:t>
            </a:r>
            <a:r>
              <a:rPr lang="it-IT" dirty="0" err="1">
                <a:effectLst/>
              </a:rPr>
              <a:t>comunicanco</a:t>
            </a:r>
            <a:r>
              <a:rPr lang="it-IT" dirty="0">
                <a:effectLst/>
              </a:rPr>
              <a:t> con il </a:t>
            </a:r>
            <a:r>
              <a:rPr lang="it-IT" dirty="0" err="1">
                <a:effectLst/>
              </a:rPr>
              <a:t>Conductor</a:t>
            </a:r>
            <a:r>
              <a:rPr lang="it-IT" dirty="0">
                <a:effectLst/>
              </a:rPr>
              <a:t> server tramite delle REST ASPI. Nel modello sono definiti “SIMPLE”. 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875B32-6CA1-49DC-9F3A-AED941A2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Workers</a:t>
            </a: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Tasks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9154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3">
            <a:extLst>
              <a:ext uri="{FF2B5EF4-FFF2-40B4-BE49-F238E27FC236}">
                <a16:creationId xmlns:a16="http://schemas.microsoft.com/office/drawing/2014/main" id="{74FFB836-0E08-4BEA-B3F6-FDB9E353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Ciclo di vita di un task/workflow</a:t>
            </a:r>
            <a:endParaRPr lang="it-IT" sz="5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85FD85-B1D4-4651-8747-9D3953C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5" y="1448021"/>
            <a:ext cx="6880209" cy="42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865C175-45F1-4C04-BAD1-7E7D998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8885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Tutorial </a:t>
            </a:r>
            <a:r>
              <a:rPr lang="it-IT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Conductor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423271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0A5635A-7EE1-4175-B93D-10A7CFDA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22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Installazione (1) </a:t>
            </a:r>
            <a:endParaRPr lang="it-IT" sz="5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7D8C01-2B2A-4BF3-8771-E76E143F2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6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il nostro progetto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è stato installato su una macchina Linux. In particolare è stato installato un “In-Memory Server” e quindi i dati non vengono veramente memorizzati sul disco, ma sono persi una volta spento il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particolare i passi seguiti sono: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https://github.com/Netflix/conductor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clonare la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scaricando in formato zip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sudo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unzip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nomefile.zip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sudo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777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-master -R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in modo da avere tutti i permessi sulla cartella.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Dal sito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https://search.maven.org/#search%7Cga%7C1%7Cnetflix%20conductor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scaricare il file con estensione all.jar relativo a: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GroupID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com.netflix.conductor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artifact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-server-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versione: 1.6+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0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7835E7-3FC1-4BAE-B182-009CD074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22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Installazione (2) </a:t>
            </a:r>
            <a:endParaRPr lang="it-IT" sz="5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791599-48F5-405A-9AE2-5075C4607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84" y="1370648"/>
            <a:ext cx="107203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Creare nella directory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-master/server la cartella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Creare nella directory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cartella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copiare nella directory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-master/server/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il file scaricato precedentemente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installare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-compose (sudo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apt-get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-compose);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questo punto effettuare i comandi: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cd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sudo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-compose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(attendere la terminazione)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sudo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-compose up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sz="18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interagire con l'interfaccia grafica è necessario aprire un browser e digitare localhost:5000,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mentre per interagire con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è necessario digitare localhost:8080.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Tramite l'interfaccia grafica è possibile osservare i task e i workflow presenti in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Conductor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il loro stato di esecuzione 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Running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Complete,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Failed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Terminate), mentre con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è possibile gestire i task e i workflow per crearne di nuovi o modificarli.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36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F5278E-52F4-4E10-9AA6-EF2CFF01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</a:t>
            </a:r>
            <a:r>
              <a:rPr lang="it-IT" dirty="0">
                <a:effectLst/>
              </a:rPr>
              <a:t>er poter realizzare un workflow è necessario definire a priori i task che fanno parte di quest'ultimo. In particolare nel nostro progetto sono stati definiti i seguenti task per la realizzazione dei workflow: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28DF2AB-09D4-4836-BC49-26B5DD0C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Creazione dei task  </a:t>
            </a:r>
            <a:endParaRPr lang="it-IT" sz="5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ED60F9-6121-4689-A1CD-B974D477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29" y="3193923"/>
            <a:ext cx="95993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richiestaPB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tale task è stato realizzato per poter effettuare una richiesta al servizio Pagine bianche.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richiestaAsl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tale task è stato realizzato per poter effettuare una richiesta al servizio Asl.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richiestaCollocamento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tale task è stato realizzato per poter effettuare una richiesta al servizio Collocamento.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7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57E51E-8A31-4B43-89DA-1C3E591D5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4317" y="1030193"/>
            <a:ext cx="105156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creare i task si è utilizzata l'interfaccia grafica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paricolare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 passi eseguiti sono i seguenti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Collegarsi all'interfaccia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localhost:8080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 le varie liste di operazioni disponibili selezionare il menù Metadata Management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Selezionare “Create new task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(s)”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/>
              <a:t>Inserire uno body presente nella slide seguente. (Ripetere il procedimento per gli altri due task).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Un'alternativa all'interfaccia grafica consiste nell'eseguire la richiesta HTTP suggerita dall'operazione (in questo caso una 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C9120BC-300C-433F-B3D2-F3F0B0034FA8}"/>
              </a:ext>
            </a:extLst>
          </p:cNvPr>
          <p:cNvSpPr/>
          <p:nvPr/>
        </p:nvSpPr>
        <p:spPr>
          <a:xfrm>
            <a:off x="2360207" y="157874"/>
            <a:ext cx="6119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nostri Web </a:t>
            </a:r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services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011551-22D7-4265-8F0C-001B44549717}"/>
              </a:ext>
            </a:extLst>
          </p:cNvPr>
          <p:cNvSpPr/>
          <p:nvPr/>
        </p:nvSpPr>
        <p:spPr>
          <a:xfrm>
            <a:off x="670560" y="1490008"/>
            <a:ext cx="24708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Sono indipendenti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FF0D740-E11E-4A21-9AF5-82F01C78322A}"/>
              </a:ext>
            </a:extLst>
          </p:cNvPr>
          <p:cNvSpPr/>
          <p:nvPr/>
        </p:nvSpPr>
        <p:spPr>
          <a:xfrm>
            <a:off x="5633499" y="1522277"/>
            <a:ext cx="57688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Contengono informazioni diverse sugli utenti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4010154-9AB3-42F1-80A9-532C6321C7D6}"/>
              </a:ext>
            </a:extLst>
          </p:cNvPr>
          <p:cNvCxnSpPr>
            <a:cxnSpLocks/>
          </p:cNvCxnSpPr>
          <p:nvPr/>
        </p:nvCxnSpPr>
        <p:spPr>
          <a:xfrm flipH="1">
            <a:off x="2332383" y="940904"/>
            <a:ext cx="1046921" cy="54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A2C8A3-0460-4183-85A3-239C67FEB572}"/>
              </a:ext>
            </a:extLst>
          </p:cNvPr>
          <p:cNvCxnSpPr>
            <a:cxnSpLocks/>
          </p:cNvCxnSpPr>
          <p:nvPr/>
        </p:nvCxnSpPr>
        <p:spPr>
          <a:xfrm>
            <a:off x="8480088" y="940904"/>
            <a:ext cx="570485" cy="58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B955F0-E3E0-4E26-BA64-C2C59B713FAE}"/>
              </a:ext>
            </a:extLst>
          </p:cNvPr>
          <p:cNvSpPr/>
          <p:nvPr/>
        </p:nvSpPr>
        <p:spPr>
          <a:xfrm>
            <a:off x="16855" y="1996330"/>
            <a:ext cx="5863336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Pagine Bianche</a:t>
            </a:r>
          </a:p>
          <a:p>
            <a:r>
              <a:rPr lang="it-IT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Espone due servizi: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Restituisce le informazioni di un utente dato il codice fiscale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GET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/utente/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codiceFiscale</a:t>
            </a:r>
            <a:endParaRPr lang="it-IT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Aggiunge un utente all’elenco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POST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/aggiungi, specificando</a:t>
            </a:r>
          </a:p>
          <a:p>
            <a:pPr lvl="2"/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body in formato JSON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086922B-DE12-4F4D-AD53-E4244D08F476}"/>
              </a:ext>
            </a:extLst>
          </p:cNvPr>
          <p:cNvSpPr/>
          <p:nvPr/>
        </p:nvSpPr>
        <p:spPr>
          <a:xfrm>
            <a:off x="5739960" y="2050926"/>
            <a:ext cx="5557291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ASL</a:t>
            </a:r>
          </a:p>
          <a:p>
            <a:r>
              <a:rPr lang="it-IT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Espone due servizi: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Restituisce le informazioni di un utente dato il codice fiscale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GET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/user/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codiceFiscale</a:t>
            </a:r>
            <a:endParaRPr lang="it-IT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Aggiunge un utente all’elenco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POST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/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specificando</a:t>
            </a:r>
          </a:p>
          <a:p>
            <a:pPr lvl="2"/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body in formato JSON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8783824-B053-41F4-A266-D19B34B00B5B}"/>
              </a:ext>
            </a:extLst>
          </p:cNvPr>
          <p:cNvSpPr/>
          <p:nvPr/>
        </p:nvSpPr>
        <p:spPr>
          <a:xfrm>
            <a:off x="2989014" y="4071873"/>
            <a:ext cx="5986319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1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Collocamento</a:t>
            </a:r>
          </a:p>
          <a:p>
            <a:r>
              <a:rPr lang="it-IT" sz="1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Espone tre servizi: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Restituisce le informazioni di un utente dato il codice fiscale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GET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/users/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codiceFiscale</a:t>
            </a:r>
            <a:endParaRPr lang="it-IT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Aggiunge un utente all’elenco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POST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/users/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specificando</a:t>
            </a:r>
          </a:p>
          <a:p>
            <a:pPr lvl="2"/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body in formato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Restituisce la lista di tutti 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Richiesta HTTP GET con il seguente </a:t>
            </a:r>
            <a:r>
              <a:rPr lang="it-IT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</a:t>
            </a:r>
            <a:r>
              <a:rPr lang="it-IT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/users</a:t>
            </a:r>
          </a:p>
        </p:txBody>
      </p:sp>
    </p:spTree>
    <p:extLst>
      <p:ext uri="{BB962C8B-B14F-4D97-AF65-F5344CB8AC3E}">
        <p14:creationId xmlns:p14="http://schemas.microsoft.com/office/powerpoint/2010/main" val="407509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C5DD221-2F19-4076-B1E8-CE0A5C98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941" y="269394"/>
            <a:ext cx="626086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 </a:t>
            </a:r>
            <a:r>
              <a:rPr lang="it-IT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richiestaPB</a:t>
            </a:r>
            <a:r>
              <a: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4C717A-5B1B-4499-9C6B-A7C0FA72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" y="1237132"/>
            <a:ext cx="4619527" cy="4648279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6C9CE49E-E02D-41F5-B774-2285F0BA3793}"/>
              </a:ext>
            </a:extLst>
          </p:cNvPr>
          <p:cNvSpPr txBox="1">
            <a:spLocks/>
          </p:cNvSpPr>
          <p:nvPr/>
        </p:nvSpPr>
        <p:spPr>
          <a:xfrm>
            <a:off x="4987983" y="269393"/>
            <a:ext cx="6260869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 </a:t>
            </a:r>
            <a:r>
              <a:rPr lang="it-IT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richiestaAsl</a:t>
            </a:r>
            <a:r>
              <a: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7E8EC4C-EE42-4758-8457-ADA5BEB8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7132"/>
            <a:ext cx="4800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6BBC32-EF00-417D-8124-12B6BAAE04E0}"/>
              </a:ext>
            </a:extLst>
          </p:cNvPr>
          <p:cNvSpPr txBox="1">
            <a:spLocks/>
          </p:cNvSpPr>
          <p:nvPr/>
        </p:nvSpPr>
        <p:spPr>
          <a:xfrm>
            <a:off x="2211533" y="435648"/>
            <a:ext cx="6260869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 richiesta Collocamento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C631B9-5333-4EB0-82A3-F1CBD7C8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02" y="1287607"/>
            <a:ext cx="5638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3654C-8778-4058-9758-635F68C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83" y="17141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effectLst/>
              </a:rPr>
              <a:t>Dopo aver definito i vari task abbiamo definito due diversi workflow :</a:t>
            </a:r>
          </a:p>
          <a:p>
            <a:pPr marL="0" indent="0">
              <a:buNone/>
            </a:pPr>
            <a:r>
              <a:rPr lang="it-IT" dirty="0">
                <a:effectLst/>
              </a:rPr>
              <a:t> 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EBD01BC-168B-40A8-ACCB-9C0E4D03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Creazione dei workflow  </a:t>
            </a:r>
            <a:endParaRPr lang="it-IT" sz="5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E739E-EA0F-4FFF-B8C7-FAE62237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83" y="1956634"/>
            <a:ext cx="1051560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workflowGet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per la realizzazione di tale workflow si è fatto uso non solo di task da noi definiti, ma anche di alcuni system task ovvero “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Decision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 , “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 e “Join”. In particolare questo workflow definisce il flusso per poter realizzare le seguenti funzionalità : </a:t>
            </a:r>
          </a:p>
          <a:p>
            <a:pPr marL="742950" marR="0" lvl="1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Effettuare una chiamata ad un singolo servizio tra Salute-Info-Lavoro per ricevere informazioni relative ad un utente. </a:t>
            </a:r>
          </a:p>
          <a:p>
            <a:pPr marL="742950" marR="0" lvl="1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Effettuare delle chiamate in maniera parallela ai tre servizi disponibili per ricevere tutte le informazioni disponibili relative ad un utente. </a:t>
            </a: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workflowPost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tale workflow definisce il flusso per poter realizzare le seguenti funzionalità : </a:t>
            </a:r>
          </a:p>
          <a:p>
            <a:pPr marL="1200150" marR="0" lvl="2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Effettuare una chiamata ad un singolo servizio tra Salute-Info-Lavoro per poter registrare le informazioni relative ad un utente. </a:t>
            </a:r>
          </a:p>
          <a:p>
            <a:pPr marL="1200150" marR="0" lvl="2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Effettuare delle chiamate in maniera parallela ai tre servizi disponibili,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distrubuendo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 varie informazioni relative ad un utente al fine registrarle.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74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D112425-C792-4BA9-BF8A-AE971BF6E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931" y="335845"/>
            <a:ext cx="10515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 creare i workflows si è utilizzata l'interfaccia grafica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paricolare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 passi eseguiti sono i seguenti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Collegarsi all'interfaccia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localhost:8080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 le varie liste di operazioni disponibili selezionare il menù Metadata Management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Selezionare “Create new workflow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/>
              <a:t>Inserire nel body la definizione di un workflow.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Un'alternativa all'interfaccia grafica consiste nell'eseguire la richiesta HTTP suggerita dall'operazione (in questo caso una 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Collegandosi invece a localhost:5000 è possibile vedere la definizione dei workflow in modo grafico.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i="1" dirty="0"/>
              <a:t>! P.S per leggibilità si consiglia di leggere il codice di definizione dei workflow nella documentazione del progetto.</a:t>
            </a:r>
            <a:endParaRPr kumimoji="0" lang="it-IT" altLang="it-IT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396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B571FCD-6464-4504-8BBD-00C476C0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WorkflowGet</a:t>
            </a:r>
            <a:endParaRPr lang="it-IT" sz="5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58234E-6498-4932-91B9-534331AE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23" y="1406471"/>
            <a:ext cx="7057384" cy="4967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DAAD22-D18F-4328-B750-ED9B185D39EB}"/>
              </a:ext>
            </a:extLst>
          </p:cNvPr>
          <p:cNvSpPr txBox="1"/>
          <p:nvPr/>
        </p:nvSpPr>
        <p:spPr>
          <a:xfrm>
            <a:off x="8547652" y="2001078"/>
            <a:ext cx="326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Tale workflow pende in ingresso: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Codice Fiscale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Scelta: su cui il basa il task </a:t>
            </a:r>
            <a:r>
              <a:rPr lang="it-IT" dirty="0" err="1"/>
              <a:t>decision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050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B571FCD-6464-4504-8BBD-00C476C0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WorkflowPost</a:t>
            </a:r>
            <a:endParaRPr lang="it-IT" sz="5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DAAD22-D18F-4328-B750-ED9B185D39EB}"/>
              </a:ext>
            </a:extLst>
          </p:cNvPr>
          <p:cNvSpPr txBox="1"/>
          <p:nvPr/>
        </p:nvSpPr>
        <p:spPr>
          <a:xfrm>
            <a:off x="8547652" y="2001078"/>
            <a:ext cx="3260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Tale workflow pende in ingresso: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informazioni di un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Scelta: su cui il basa il task </a:t>
            </a:r>
            <a:r>
              <a:rPr lang="it-IT" dirty="0" err="1"/>
              <a:t>decision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Quindi è possibile scegliere di aggiungere le informazioni a tutti e tre gli enti (scelta=</a:t>
            </a:r>
            <a:r>
              <a:rPr lang="it-IT" dirty="0" err="1"/>
              <a:t>all</a:t>
            </a:r>
            <a:r>
              <a:rPr lang="it-IT" dirty="0"/>
              <a:t>), oppure solo ad uno specifico.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363C48-1A4E-4AFD-92B6-8B21E976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471"/>
            <a:ext cx="64198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40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865C175-45F1-4C04-BAD1-7E7D998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8885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Esempi di esecuzione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36234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0670AAA-89A7-4914-9446-F2BA22EC6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0478" y="2216599"/>
            <a:ext cx="10515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>
                <a:latin typeface="Calibri" panose="020F0502020204030204" pitchFamily="34" charset="0"/>
              </a:rPr>
              <a:t>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 seguito sono riportati i passi generici per poter effettuare una richiesta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Collegarsi all'interfaccia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Swagger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localhost:8080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Tra le varie liste di operazioni disponibili selezionare il menù Workflow Management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Selezionare “Start a new workflow with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StartWorkflowRequest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which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allows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task to be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executed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 a domain” </a:t>
            </a:r>
            <a:endParaRPr lang="it-IT" altLang="it-IT" sz="2000" dirty="0">
              <a:latin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Inserire nel body il codice di una richiesta in formato JSON.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it-IT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olo 3">
            <a:extLst>
              <a:ext uri="{FF2B5EF4-FFF2-40B4-BE49-F238E27FC236}">
                <a16:creationId xmlns:a16="http://schemas.microsoft.com/office/drawing/2014/main" id="{9FA38A1A-0C98-445A-93D7-7AE688BD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 a workflow </a:t>
            </a:r>
            <a:endParaRPr lang="it-IT" sz="5400" dirty="0"/>
          </a:p>
        </p:txBody>
      </p:sp>
      <p:pic>
        <p:nvPicPr>
          <p:cNvPr id="29699" name="Picture 3" descr="Immagine correlata">
            <a:extLst>
              <a:ext uri="{FF2B5EF4-FFF2-40B4-BE49-F238E27FC236}">
                <a16:creationId xmlns:a16="http://schemas.microsoft.com/office/drawing/2014/main" id="{56337680-A7A9-43E1-9A5D-3AB88831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13" y="3924300"/>
            <a:ext cx="3705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20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2FEA7E-BA7F-49B9-B662-2CAD171C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WorkflowGet</a:t>
            </a:r>
            <a:r>
              <a:rPr lang="it-IT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-Richiesta informazioni Salute</a:t>
            </a:r>
            <a:endParaRPr lang="it-IT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8480E0-EDFA-40C2-A1EA-A8EEC844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019"/>
            <a:ext cx="2686050" cy="183832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5F55E84-002D-45F5-B382-FE6CA4ACA4C6}"/>
              </a:ext>
            </a:extLst>
          </p:cNvPr>
          <p:cNvSpPr/>
          <p:nvPr/>
        </p:nvSpPr>
        <p:spPr>
          <a:xfrm>
            <a:off x="838200" y="1571606"/>
            <a:ext cx="2613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della richiesta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C2E93C7-BAB2-4609-835F-66A6CD0A4589}"/>
              </a:ext>
            </a:extLst>
          </p:cNvPr>
          <p:cNvSpPr/>
          <p:nvPr/>
        </p:nvSpPr>
        <p:spPr>
          <a:xfrm>
            <a:off x="3816674" y="2522065"/>
            <a:ext cx="72887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C9219AC-BC07-4AC6-AF91-463922A5A2A1}"/>
              </a:ext>
            </a:extLst>
          </p:cNvPr>
          <p:cNvSpPr/>
          <p:nvPr/>
        </p:nvSpPr>
        <p:spPr>
          <a:xfrm>
            <a:off x="5685183" y="1460357"/>
            <a:ext cx="47310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Tramite l’interfaccia grafica,</a:t>
            </a:r>
            <a:b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 possibile vedere l’esecuzione del workflow</a:t>
            </a:r>
            <a:endParaRPr lang="it-I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6AEC18B-4F5C-4113-82C2-387AAB064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99" y="2008583"/>
            <a:ext cx="6591300" cy="4610100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3ADB4ED-472E-4230-8021-7A165CCD6456}"/>
              </a:ext>
            </a:extLst>
          </p:cNvPr>
          <p:cNvSpPr/>
          <p:nvPr/>
        </p:nvSpPr>
        <p:spPr>
          <a:xfrm rot="5400000">
            <a:off x="1737301" y="4162655"/>
            <a:ext cx="669235" cy="218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E6EDAE4-3EAA-465F-9028-F8B3B32EE9D8}"/>
              </a:ext>
            </a:extLst>
          </p:cNvPr>
          <p:cNvSpPr/>
          <p:nvPr/>
        </p:nvSpPr>
        <p:spPr>
          <a:xfrm>
            <a:off x="1689700" y="4539456"/>
            <a:ext cx="47310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1815F52-EA83-4149-861C-DDA262626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50" y="5023680"/>
            <a:ext cx="2651712" cy="15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2FEA7E-BA7F-49B9-B662-2CAD171C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WorkflowGet</a:t>
            </a:r>
            <a:r>
              <a:rPr lang="it-IT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-Richiesta Completa</a:t>
            </a:r>
            <a:endParaRPr lang="it-IT" sz="4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5F55E84-002D-45F5-B382-FE6CA4ACA4C6}"/>
              </a:ext>
            </a:extLst>
          </p:cNvPr>
          <p:cNvSpPr/>
          <p:nvPr/>
        </p:nvSpPr>
        <p:spPr>
          <a:xfrm>
            <a:off x="838200" y="1571606"/>
            <a:ext cx="2613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della richiesta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C2E93C7-BAB2-4609-835F-66A6CD0A4589}"/>
              </a:ext>
            </a:extLst>
          </p:cNvPr>
          <p:cNvSpPr/>
          <p:nvPr/>
        </p:nvSpPr>
        <p:spPr>
          <a:xfrm>
            <a:off x="3816674" y="2955643"/>
            <a:ext cx="72887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C9219AC-BC07-4AC6-AF91-463922A5A2A1}"/>
              </a:ext>
            </a:extLst>
          </p:cNvPr>
          <p:cNvSpPr/>
          <p:nvPr/>
        </p:nvSpPr>
        <p:spPr>
          <a:xfrm>
            <a:off x="5685183" y="1460357"/>
            <a:ext cx="47310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Tramite l’interfaccia grafica,</a:t>
            </a:r>
            <a:b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 possibile vedere l’esecuzione del workflow</a:t>
            </a:r>
            <a:endParaRPr lang="it-I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66A1ACF-F022-4632-BF68-D8A1E6CD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9" y="2198406"/>
            <a:ext cx="2619375" cy="18192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117AF38-8924-45B8-BFAA-DE017DC33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4" y="2099018"/>
            <a:ext cx="6515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E006AB6-A04A-4855-ABE8-2CD8ABDB17CD}"/>
              </a:ext>
            </a:extLst>
          </p:cNvPr>
          <p:cNvSpPr/>
          <p:nvPr/>
        </p:nvSpPr>
        <p:spPr>
          <a:xfrm>
            <a:off x="3086979" y="157874"/>
            <a:ext cx="4666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 dati dei servizi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2A54B8-8A75-4443-8B9E-1677E05D1A85}"/>
              </a:ext>
            </a:extLst>
          </p:cNvPr>
          <p:cNvSpPr/>
          <p:nvPr/>
        </p:nvSpPr>
        <p:spPr>
          <a:xfrm>
            <a:off x="855883" y="1948416"/>
            <a:ext cx="176388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Pagine Bianche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 fiscale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Indirizzo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 fisso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Cellulare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0768E8A-E80E-4A10-B025-7E4AFC8C9257}"/>
              </a:ext>
            </a:extLst>
          </p:cNvPr>
          <p:cNvSpPr/>
          <p:nvPr/>
        </p:nvSpPr>
        <p:spPr>
          <a:xfrm>
            <a:off x="4539652" y="1922258"/>
            <a:ext cx="2084545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 fiscale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di nascita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Medico di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DF11010-3322-48EE-9012-BDB11CB09ED8}"/>
              </a:ext>
            </a:extLst>
          </p:cNvPr>
          <p:cNvSpPr/>
          <p:nvPr/>
        </p:nvSpPr>
        <p:spPr>
          <a:xfrm>
            <a:off x="8417905" y="1948416"/>
            <a:ext cx="245778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Collocamento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Codice fiscale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di nascita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Lavoro attuale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Lavoro precedente</a:t>
            </a:r>
          </a:p>
        </p:txBody>
      </p:sp>
    </p:spTree>
    <p:extLst>
      <p:ext uri="{BB962C8B-B14F-4D97-AF65-F5344CB8AC3E}">
        <p14:creationId xmlns:p14="http://schemas.microsoft.com/office/powerpoint/2010/main" val="3461717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2FEA7E-BA7F-49B9-B662-2CAD171C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WorkflowPost</a:t>
            </a:r>
            <a:r>
              <a:rPr lang="it-IT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-Richiesta Completa</a:t>
            </a:r>
            <a:endParaRPr lang="it-IT" sz="4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5F55E84-002D-45F5-B382-FE6CA4ACA4C6}"/>
              </a:ext>
            </a:extLst>
          </p:cNvPr>
          <p:cNvSpPr/>
          <p:nvPr/>
        </p:nvSpPr>
        <p:spPr>
          <a:xfrm>
            <a:off x="838200" y="1571606"/>
            <a:ext cx="2613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 della richiesta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C2E93C7-BAB2-4609-835F-66A6CD0A4589}"/>
              </a:ext>
            </a:extLst>
          </p:cNvPr>
          <p:cNvSpPr/>
          <p:nvPr/>
        </p:nvSpPr>
        <p:spPr>
          <a:xfrm>
            <a:off x="4022058" y="3429000"/>
            <a:ext cx="72887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C9219AC-BC07-4AC6-AF91-463922A5A2A1}"/>
              </a:ext>
            </a:extLst>
          </p:cNvPr>
          <p:cNvSpPr/>
          <p:nvPr/>
        </p:nvSpPr>
        <p:spPr>
          <a:xfrm>
            <a:off x="5685183" y="1460357"/>
            <a:ext cx="47310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Tramite l’interfaccia grafica,</a:t>
            </a:r>
            <a:b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t-I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 possibile vedere l’esecuzione del workflow</a:t>
            </a:r>
            <a:endParaRPr lang="it-I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A412C9-0918-4441-8BE4-00FAF49D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9" y="2033271"/>
            <a:ext cx="3648075" cy="4057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8C4606-98C7-46B5-9353-16B07A79B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099018"/>
            <a:ext cx="6391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DC762B8-D769-408B-832A-CD64DD4769B4}"/>
              </a:ext>
            </a:extLst>
          </p:cNvPr>
          <p:cNvSpPr/>
          <p:nvPr/>
        </p:nvSpPr>
        <p:spPr>
          <a:xfrm>
            <a:off x="3741648" y="157874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Springboot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EA7889B-A61C-4836-AEF7-0F70238474B6}"/>
              </a:ext>
            </a:extLst>
          </p:cNvPr>
          <p:cNvSpPr/>
          <p:nvPr/>
        </p:nvSpPr>
        <p:spPr>
          <a:xfrm>
            <a:off x="1636134" y="1271885"/>
            <a:ext cx="81936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per il linguaggio Java che, tramite un sistema di annotazioni permette la creazione dei servizi REST</a:t>
            </a:r>
            <a:endParaRPr lang="it-IT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C15F804-F03D-45E6-B171-B6A69A8A4824}"/>
              </a:ext>
            </a:extLst>
          </p:cNvPr>
          <p:cNvSpPr/>
          <p:nvPr/>
        </p:nvSpPr>
        <p:spPr>
          <a:xfrm>
            <a:off x="1261186" y="2585950"/>
            <a:ext cx="21577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Cosa serve?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C81B471-149E-46BE-B568-EDC6646F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86" y="2878338"/>
            <a:ext cx="753283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Qualche minuto;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IDE a scelta (suggerimento: Eclipse);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1.8 or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Gradle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4+ or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3.2+ (la presente guida seguirà l’uso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Gradle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 i passaggi sono simili);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Operativo Linux;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(installabile seguendo la guida online del software).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4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DDB14-AD36-41BA-BD1F-090B5B93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>
            <a:normAutofit/>
          </a:bodyPr>
          <a:lstStyle/>
          <a:p>
            <a:r>
              <a:rPr lang="it-IT" sz="3200" dirty="0">
                <a:effectLst/>
              </a:rPr>
              <a:t>Per realizzare questa guida adopereremo un </a:t>
            </a:r>
            <a:r>
              <a:rPr lang="it-IT" sz="3200" dirty="0" err="1">
                <a:effectLst/>
              </a:rPr>
              <a:t>boilerplate</a:t>
            </a:r>
            <a:r>
              <a:rPr lang="it-IT" sz="3200" dirty="0">
                <a:effectLst/>
              </a:rPr>
              <a:t> già pronto, nel quale dovremo solamente mettere il nostro codice. </a:t>
            </a:r>
          </a:p>
          <a:p>
            <a:pPr lvl="1"/>
            <a:r>
              <a:rPr lang="it-IT" sz="2800" dirty="0"/>
              <a:t>Eseguire quindi il comando :</a:t>
            </a:r>
          </a:p>
          <a:p>
            <a:pPr marL="914400" lvl="2" indent="0">
              <a:buNone/>
            </a:pPr>
            <a:r>
              <a:rPr lang="it-IT" sz="2400" i="1" dirty="0" err="1">
                <a:effectLst/>
              </a:rPr>
              <a:t>git</a:t>
            </a:r>
            <a:r>
              <a:rPr lang="it-IT" sz="2400" i="1" dirty="0">
                <a:effectLst/>
              </a:rPr>
              <a:t> clone https://github.com/spring-guides/gs-spring-boot-docker.git </a:t>
            </a:r>
          </a:p>
          <a:p>
            <a:pPr marL="914400" lvl="2" indent="0">
              <a:buNone/>
            </a:pPr>
            <a:r>
              <a:rPr lang="it-IT" sz="2400" dirty="0"/>
              <a:t>In alternativa è possibile effettuare </a:t>
            </a:r>
            <a:r>
              <a:rPr lang="it-IT" sz="2400" dirty="0">
                <a:effectLst/>
              </a:rPr>
              <a:t>il download dei file dalla </a:t>
            </a:r>
            <a:r>
              <a:rPr lang="it-IT" sz="2400" dirty="0" err="1">
                <a:effectLst/>
              </a:rPr>
              <a:t>repo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github</a:t>
            </a:r>
            <a:r>
              <a:rPr lang="it-IT" sz="2400" dirty="0">
                <a:effectLst/>
              </a:rPr>
              <a:t> tramite browser. Il file sarà uno zip, che potrà poi essere scompattate sul disco (tramite comando </a:t>
            </a:r>
            <a:r>
              <a:rPr lang="it-IT" sz="2400" dirty="0" err="1">
                <a:effectLst/>
              </a:rPr>
              <a:t>unzip</a:t>
            </a:r>
            <a:r>
              <a:rPr lang="it-IT" sz="2400" dirty="0">
                <a:effectLst/>
              </a:rPr>
              <a:t>). Ultima nota, per evitare problemi di permessi futuri, si consiglia di dare il seguente comando sulla cartella unzippata: </a:t>
            </a:r>
          </a:p>
          <a:p>
            <a:pPr marL="914400" lvl="2" indent="0">
              <a:buNone/>
            </a:pPr>
            <a:r>
              <a:rPr lang="sv-SE" sz="2400" i="1" dirty="0">
                <a:effectLst/>
              </a:rPr>
              <a:t>sudo chmod 777 gs-spring-boot-docker -R </a:t>
            </a:r>
            <a:endParaRPr lang="it-IT" sz="2400" i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94BE93-69CE-4074-90B9-C344DB1D0A1E}"/>
              </a:ext>
            </a:extLst>
          </p:cNvPr>
          <p:cNvSpPr/>
          <p:nvPr/>
        </p:nvSpPr>
        <p:spPr>
          <a:xfrm>
            <a:off x="1321217" y="157874"/>
            <a:ext cx="8197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1) Download del </a:t>
            </a:r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boilerplate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49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21C4-9882-4DEF-A460-BD46523C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effectLst/>
              </a:rPr>
              <a:t>Una volta scaricato tutto il materiale, ciò che ci interessa è solamente la cartella </a:t>
            </a:r>
            <a:r>
              <a:rPr lang="it-IT" i="1" dirty="0">
                <a:effectLst/>
              </a:rPr>
              <a:t>complete</a:t>
            </a:r>
            <a:r>
              <a:rPr lang="it-IT" dirty="0">
                <a:effectLst/>
              </a:rPr>
              <a:t>. Questa cartella ha </a:t>
            </a:r>
            <a:r>
              <a:rPr lang="it-IT" dirty="0" err="1">
                <a:effectLst/>
              </a:rPr>
              <a:t>pre</a:t>
            </a:r>
            <a:r>
              <a:rPr lang="it-IT" dirty="0">
                <a:effectLst/>
              </a:rPr>
              <a:t>-impostati sia gli script </a:t>
            </a:r>
            <a:r>
              <a:rPr lang="it-IT" dirty="0" err="1">
                <a:effectLst/>
              </a:rPr>
              <a:t>gradle</a:t>
            </a:r>
            <a:r>
              <a:rPr lang="it-IT" dirty="0">
                <a:effectLst/>
              </a:rPr>
              <a:t> e </a:t>
            </a:r>
            <a:r>
              <a:rPr lang="it-IT" dirty="0" err="1">
                <a:effectLst/>
              </a:rPr>
              <a:t>maven</a:t>
            </a:r>
            <a:r>
              <a:rPr lang="it-IT" dirty="0">
                <a:effectLst/>
              </a:rPr>
              <a:t>, per la gestione di dipendenze e compilazione, che il </a:t>
            </a:r>
            <a:r>
              <a:rPr lang="it-IT" dirty="0" err="1">
                <a:effectLst/>
              </a:rPr>
              <a:t>Dockerfile</a:t>
            </a:r>
            <a:r>
              <a:rPr lang="it-IT" dirty="0">
                <a:effectLst/>
              </a:rPr>
              <a:t> per poter </a:t>
            </a:r>
            <a:r>
              <a:rPr lang="it-IT" dirty="0" err="1">
                <a:effectLst/>
              </a:rPr>
              <a:t>deployare</a:t>
            </a:r>
            <a:r>
              <a:rPr lang="it-IT" dirty="0">
                <a:effectLst/>
              </a:rPr>
              <a:t> il servizio. Inoltre, vi è presente in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una versione leggera di Tomcat, per cui non servirà altro per avviare il tutto. </a:t>
            </a:r>
          </a:p>
          <a:p>
            <a:r>
              <a:rPr lang="it-IT" dirty="0"/>
              <a:t>È </a:t>
            </a:r>
            <a:r>
              <a:rPr lang="it-IT" dirty="0">
                <a:effectLst/>
              </a:rPr>
              <a:t>possibile importare la cartella complete nel nostro IDE preferito come “</a:t>
            </a:r>
            <a:r>
              <a:rPr lang="it-IT" dirty="0" err="1">
                <a:effectLst/>
              </a:rPr>
              <a:t>gradle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project</a:t>
            </a:r>
            <a:r>
              <a:rPr lang="it-IT" dirty="0">
                <a:effectLst/>
              </a:rPr>
              <a:t>”. Una volta fatto ciò, possiamo eliminare dalla cartella </a:t>
            </a:r>
            <a:r>
              <a:rPr lang="it-IT" dirty="0" err="1">
                <a:effectLst/>
              </a:rPr>
              <a:t>src</a:t>
            </a:r>
            <a:r>
              <a:rPr lang="it-IT" dirty="0">
                <a:effectLst/>
              </a:rPr>
              <a:t> tutta la cartella test, che si riferisce al codice di default presente. Inoltre, possiamo procedere ad eliminare la cartella “hello” in “</a:t>
            </a:r>
            <a:r>
              <a:rPr lang="it-IT" dirty="0" err="1">
                <a:effectLst/>
              </a:rPr>
              <a:t>src</a:t>
            </a:r>
            <a:r>
              <a:rPr lang="it-IT" dirty="0">
                <a:effectLst/>
              </a:rPr>
              <a:t>/java”, che contiene il codice del progetto di esempio. </a:t>
            </a:r>
          </a:p>
          <a:p>
            <a:r>
              <a:rPr lang="it-IT" dirty="0">
                <a:effectLst/>
              </a:rPr>
              <a:t>Ora possiamo procedere a creare i nostri package e il nostro codice sotto la directory </a:t>
            </a:r>
            <a:r>
              <a:rPr lang="it-IT" dirty="0" err="1">
                <a:effectLst/>
              </a:rPr>
              <a:t>src</a:t>
            </a:r>
            <a:r>
              <a:rPr lang="it-IT" dirty="0">
                <a:effectLst/>
              </a:rPr>
              <a:t>/java. 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066C74B-DD1B-45BB-BD2A-60F7DC79B64D}"/>
              </a:ext>
            </a:extLst>
          </p:cNvPr>
          <p:cNvSpPr/>
          <p:nvPr/>
        </p:nvSpPr>
        <p:spPr>
          <a:xfrm>
            <a:off x="1431732" y="157874"/>
            <a:ext cx="7976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)Realizzazione del servizio</a:t>
            </a:r>
          </a:p>
        </p:txBody>
      </p:sp>
    </p:spTree>
    <p:extLst>
      <p:ext uri="{BB962C8B-B14F-4D97-AF65-F5344CB8AC3E}">
        <p14:creationId xmlns:p14="http://schemas.microsoft.com/office/powerpoint/2010/main" val="32175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C20816-DF7B-4A0E-8840-B5735F8C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923330"/>
          </a:xfrm>
        </p:spPr>
        <p:txBody>
          <a:bodyPr/>
          <a:lstStyle/>
          <a:p>
            <a:r>
              <a:rPr lang="it-IT" dirty="0">
                <a:effectLst/>
              </a:rPr>
              <a:t>Un'applicazione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è caratterizzata da una classe entry point, realizzata tramite annotazioni 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14E585-A6D5-4E8C-BF08-49C349943237}"/>
              </a:ext>
            </a:extLst>
          </p:cNvPr>
          <p:cNvSpPr/>
          <p:nvPr/>
        </p:nvSpPr>
        <p:spPr>
          <a:xfrm>
            <a:off x="1545169" y="157874"/>
            <a:ext cx="7750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3)Applicazione </a:t>
            </a:r>
            <a:r>
              <a:rPr lang="it-IT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Springboot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10B663A-14F7-4724-B631-590DDE9237E2}"/>
              </a:ext>
            </a:extLst>
          </p:cNvPr>
          <p:cNvSpPr txBox="1">
            <a:spLocks/>
          </p:cNvSpPr>
          <p:nvPr/>
        </p:nvSpPr>
        <p:spPr>
          <a:xfrm>
            <a:off x="838200" y="2144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effectLst/>
              </a:rPr>
              <a:t>package </a:t>
            </a:r>
            <a:r>
              <a:rPr lang="it-IT" sz="2400" dirty="0" err="1">
                <a:effectLst/>
              </a:rPr>
              <a:t>CollocamentoREST</a:t>
            </a:r>
            <a:r>
              <a:rPr lang="it-IT" sz="2400" dirty="0">
                <a:effectLst/>
              </a:rPr>
              <a:t>; 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import </a:t>
            </a:r>
            <a:r>
              <a:rPr lang="it-IT" sz="2400" dirty="0" err="1">
                <a:effectLst/>
              </a:rPr>
              <a:t>org.springframework.boot.SpringApplication</a:t>
            </a:r>
            <a:r>
              <a:rPr lang="it-IT" sz="2400" dirty="0">
                <a:effectLst/>
              </a:rPr>
              <a:t>;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 import </a:t>
            </a:r>
            <a:r>
              <a:rPr lang="it-IT" sz="2400" dirty="0" err="1">
                <a:effectLst/>
              </a:rPr>
              <a:t>org.springframework.boot.autoconfigure.SpringBootApplication</a:t>
            </a:r>
            <a:r>
              <a:rPr lang="it-IT" sz="2400" dirty="0">
                <a:effectLst/>
              </a:rPr>
              <a:t>;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 @</a:t>
            </a:r>
            <a:r>
              <a:rPr lang="it-IT" sz="2400" dirty="0" err="1">
                <a:effectLst/>
              </a:rPr>
              <a:t>SpringBootApplication</a:t>
            </a:r>
            <a:endParaRPr lang="it-IT" sz="2400" dirty="0">
              <a:effectLst/>
            </a:endParaRP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>
                <a:effectLst/>
              </a:rPr>
              <a:t> public class </a:t>
            </a:r>
            <a:r>
              <a:rPr lang="it-IT" sz="2400" dirty="0" err="1">
                <a:effectLst/>
              </a:rPr>
              <a:t>SpringBootRestApplication</a:t>
            </a:r>
            <a:r>
              <a:rPr lang="it-IT" sz="2400" dirty="0">
                <a:effectLst/>
              </a:rPr>
              <a:t> {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>
                <a:effectLst/>
              </a:rPr>
              <a:t> public </a:t>
            </a:r>
            <a:r>
              <a:rPr lang="it-IT" sz="2400" dirty="0" err="1">
                <a:effectLst/>
              </a:rPr>
              <a:t>static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void</a:t>
            </a:r>
            <a:r>
              <a:rPr lang="it-IT" sz="2400" dirty="0">
                <a:effectLst/>
              </a:rPr>
              <a:t> </a:t>
            </a:r>
            <a:r>
              <a:rPr lang="it-IT" sz="2400" dirty="0" err="1">
                <a:effectLst/>
              </a:rPr>
              <a:t>main</a:t>
            </a:r>
            <a:r>
              <a:rPr lang="it-IT" sz="2400" dirty="0">
                <a:effectLst/>
              </a:rPr>
              <a:t>(</a:t>
            </a:r>
            <a:r>
              <a:rPr lang="it-IT" sz="2400" dirty="0" err="1">
                <a:effectLst/>
              </a:rPr>
              <a:t>String</a:t>
            </a:r>
            <a:r>
              <a:rPr lang="it-IT" sz="2400" dirty="0">
                <a:effectLst/>
              </a:rPr>
              <a:t>[] </a:t>
            </a:r>
            <a:r>
              <a:rPr lang="it-IT" sz="2400" dirty="0" err="1">
                <a:effectLst/>
              </a:rPr>
              <a:t>args</a:t>
            </a:r>
            <a:r>
              <a:rPr lang="it-IT" sz="2400" dirty="0">
                <a:effectLst/>
              </a:rPr>
              <a:t>) { 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		</a:t>
            </a:r>
            <a:r>
              <a:rPr lang="it-IT" sz="2400" dirty="0" err="1">
                <a:effectLst/>
              </a:rPr>
              <a:t>SpringApplication.run</a:t>
            </a:r>
            <a:r>
              <a:rPr lang="it-IT" sz="2400" dirty="0">
                <a:effectLst/>
              </a:rPr>
              <a:t>(</a:t>
            </a:r>
            <a:r>
              <a:rPr lang="it-IT" sz="2400" dirty="0" err="1">
                <a:effectLst/>
              </a:rPr>
              <a:t>SpringBootRestApplication.class</a:t>
            </a:r>
            <a:r>
              <a:rPr lang="it-IT" sz="2400" dirty="0">
                <a:effectLst/>
              </a:rPr>
              <a:t>, </a:t>
            </a:r>
            <a:r>
              <a:rPr lang="it-IT" sz="2400" dirty="0" err="1">
                <a:effectLst/>
              </a:rPr>
              <a:t>args</a:t>
            </a:r>
            <a:r>
              <a:rPr lang="it-IT" sz="2400" dirty="0">
                <a:effectLst/>
              </a:rPr>
              <a:t>);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 					}</a:t>
            </a:r>
          </a:p>
          <a:p>
            <a:pPr marL="0" indent="0">
              <a:buNone/>
            </a:pPr>
            <a:r>
              <a:rPr lang="it-IT" sz="2400" dirty="0">
                <a:effectLst/>
              </a:rPr>
              <a:t> }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002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F0486-2A1A-495D-983D-DFFA2F63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r>
              <a:rPr lang="it-IT" dirty="0">
                <a:effectLst/>
              </a:rPr>
              <a:t>Qui possiamo notare un </a:t>
            </a:r>
            <a:r>
              <a:rPr lang="it-IT" dirty="0" err="1">
                <a:effectLst/>
              </a:rPr>
              <a:t>main</a:t>
            </a:r>
            <a:r>
              <a:rPr lang="it-IT" dirty="0">
                <a:effectLst/>
              </a:rPr>
              <a:t>, necessario come entry point all'applicazione, formato da una sola riga, che carica il servizio.</a:t>
            </a:r>
          </a:p>
          <a:p>
            <a:r>
              <a:rPr lang="it-IT" dirty="0">
                <a:effectLst/>
              </a:rPr>
              <a:t> L'annotazione @</a:t>
            </a:r>
            <a:r>
              <a:rPr lang="it-IT" dirty="0" err="1">
                <a:effectLst/>
              </a:rPr>
              <a:t>SpringBootApplication</a:t>
            </a:r>
            <a:r>
              <a:rPr lang="it-IT" dirty="0">
                <a:effectLst/>
              </a:rPr>
              <a:t> caratterizza tale classe come entry point. </a:t>
            </a:r>
          </a:p>
          <a:p>
            <a:r>
              <a:rPr lang="it-IT" dirty="0">
                <a:effectLst/>
              </a:rPr>
              <a:t>Volendo seguire un pattern MVC per la realizzazione del servizio, possiamo posizionare questa classe nel package Controller (nel nostro esempio chiamato </a:t>
            </a:r>
            <a:r>
              <a:rPr lang="it-IT" dirty="0" err="1">
                <a:effectLst/>
              </a:rPr>
              <a:t>CollocamentoREST</a:t>
            </a:r>
            <a:r>
              <a:rPr lang="it-IT" dirty="0">
                <a:effectLst/>
              </a:rPr>
              <a:t>), in cui inseriamo anche la classe che presenta le </a:t>
            </a:r>
            <a:r>
              <a:rPr lang="it-IT" dirty="0" err="1">
                <a:effectLst/>
              </a:rPr>
              <a:t>route</a:t>
            </a:r>
            <a:r>
              <a:rPr lang="it-IT" dirty="0">
                <a:effectLst/>
              </a:rPr>
              <a:t> delle nostre API: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9954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2451</Words>
  <Application>Microsoft Office PowerPoint</Application>
  <PresentationFormat>Widescreen</PresentationFormat>
  <Paragraphs>337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Deploy su Docker</vt:lpstr>
      <vt:lpstr>Quindi …</vt:lpstr>
      <vt:lpstr>Interazione tra i tre RESTful web services</vt:lpstr>
      <vt:lpstr>Presentazione standard di PowerPoint</vt:lpstr>
      <vt:lpstr>Conductor</vt:lpstr>
      <vt:lpstr>Presentazione standard di PowerPoint</vt:lpstr>
      <vt:lpstr>Presentazione standard di PowerPoint</vt:lpstr>
      <vt:lpstr>System Tasks</vt:lpstr>
      <vt:lpstr>Workers Tasks</vt:lpstr>
      <vt:lpstr>Ciclo di vita di un task/workflow</vt:lpstr>
      <vt:lpstr>Tutorial Conductor</vt:lpstr>
      <vt:lpstr>Installazione (1) </vt:lpstr>
      <vt:lpstr>Installazione (2) </vt:lpstr>
      <vt:lpstr>Creazione dei task  </vt:lpstr>
      <vt:lpstr>Presentazione standard di PowerPoint</vt:lpstr>
      <vt:lpstr>Task richiestaPB </vt:lpstr>
      <vt:lpstr>Presentazione standard di PowerPoint</vt:lpstr>
      <vt:lpstr>Creazione dei workflow  </vt:lpstr>
      <vt:lpstr>Presentazione standard di PowerPoint</vt:lpstr>
      <vt:lpstr>WorkflowGet</vt:lpstr>
      <vt:lpstr>WorkflowPost</vt:lpstr>
      <vt:lpstr>Esempi di esecuzione</vt:lpstr>
      <vt:lpstr>Start a workflow </vt:lpstr>
      <vt:lpstr>WorkflowGet-Richiesta informazioni Salute</vt:lpstr>
      <vt:lpstr>WorkflowGet-Richiesta Completa</vt:lpstr>
      <vt:lpstr>WorkflowPost-Richiesta Completa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29</cp:revision>
  <dcterms:created xsi:type="dcterms:W3CDTF">2018-06-07T16:27:36Z</dcterms:created>
  <dcterms:modified xsi:type="dcterms:W3CDTF">2018-06-08T17:05:01Z</dcterms:modified>
</cp:coreProperties>
</file>