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snapToGrid="0">
      <p:cViewPr varScale="1">
        <p:scale>
          <a:sx n="65" d="100"/>
          <a:sy n="65" d="100"/>
        </p:scale>
        <p:origin x="9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A0421-2224-4366-8214-69BC3569C547}" type="datetimeFigureOut">
              <a:rPr lang="it-IT" smtClean="0"/>
              <a:t>30/01/2018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13414-5DA4-4CBE-8657-E3615AA51221}" type="slidenum">
              <a:rPr lang="it-IT" smtClean="0"/>
              <a:t>‹N›</a:t>
            </a:fld>
            <a:endParaRPr lang="it-IT"/>
          </a:p>
        </p:txBody>
      </p:sp>
    </p:spTree>
    <p:extLst>
      <p:ext uri="{BB962C8B-B14F-4D97-AF65-F5344CB8AC3E}">
        <p14:creationId xmlns:p14="http://schemas.microsoft.com/office/powerpoint/2010/main" val="401953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BA13414-5DA4-4CBE-8657-E3615AA51221}" type="slidenum">
              <a:rPr lang="it-IT" smtClean="0"/>
              <a:t>6</a:t>
            </a:fld>
            <a:endParaRPr lang="it-IT"/>
          </a:p>
        </p:txBody>
      </p:sp>
    </p:spTree>
    <p:extLst>
      <p:ext uri="{BB962C8B-B14F-4D97-AF65-F5344CB8AC3E}">
        <p14:creationId xmlns:p14="http://schemas.microsoft.com/office/powerpoint/2010/main" val="6794322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EDAADBE-3CB0-42DC-BD24-E0DB840A0C07}" type="datetimeFigureOut">
              <a:rPr lang="it-IT" smtClean="0"/>
              <a:t>30/01/2018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8AB2139-6916-477D-BC63-ACB25FA5919A}" type="slidenum">
              <a:rPr lang="it-IT" smtClean="0"/>
              <a:t>‹N›</a:t>
            </a:fld>
            <a:endParaRPr lang="it-IT"/>
          </a:p>
        </p:txBody>
      </p:sp>
    </p:spTree>
    <p:extLst>
      <p:ext uri="{BB962C8B-B14F-4D97-AF65-F5344CB8AC3E}">
        <p14:creationId xmlns:p14="http://schemas.microsoft.com/office/powerpoint/2010/main" val="379374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DAADBE-3CB0-42DC-BD24-E0DB840A0C07}" type="datetimeFigureOut">
              <a:rPr lang="it-IT" smtClean="0"/>
              <a:t>30/01/2018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AB2139-6916-477D-BC63-ACB25FA5919A}" type="slidenum">
              <a:rPr lang="it-IT" smtClean="0"/>
              <a:t>‹N›</a:t>
            </a:fld>
            <a:endParaRPr lang="it-IT"/>
          </a:p>
        </p:txBody>
      </p:sp>
    </p:spTree>
    <p:extLst>
      <p:ext uri="{BB962C8B-B14F-4D97-AF65-F5344CB8AC3E}">
        <p14:creationId xmlns:p14="http://schemas.microsoft.com/office/powerpoint/2010/main" val="355191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DAADBE-3CB0-42DC-BD24-E0DB840A0C07}" type="datetimeFigureOut">
              <a:rPr lang="it-IT" smtClean="0"/>
              <a:t>30/01/2018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AB2139-6916-477D-BC63-ACB25FA5919A}" type="slidenum">
              <a:rPr lang="it-IT" smtClean="0"/>
              <a:t>‹N›</a:t>
            </a:fld>
            <a:endParaRPr lang="it-IT"/>
          </a:p>
        </p:txBody>
      </p:sp>
    </p:spTree>
    <p:extLst>
      <p:ext uri="{BB962C8B-B14F-4D97-AF65-F5344CB8AC3E}">
        <p14:creationId xmlns:p14="http://schemas.microsoft.com/office/powerpoint/2010/main" val="231805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DAADBE-3CB0-42DC-BD24-E0DB840A0C07}" type="datetimeFigureOut">
              <a:rPr lang="it-IT" smtClean="0"/>
              <a:t>30/01/2018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AB2139-6916-477D-BC63-ACB25FA5919A}" type="slidenum">
              <a:rPr lang="it-IT" smtClean="0"/>
              <a:t>‹N›</a:t>
            </a:fld>
            <a:endParaRPr lang="it-IT"/>
          </a:p>
        </p:txBody>
      </p:sp>
    </p:spTree>
    <p:extLst>
      <p:ext uri="{BB962C8B-B14F-4D97-AF65-F5344CB8AC3E}">
        <p14:creationId xmlns:p14="http://schemas.microsoft.com/office/powerpoint/2010/main" val="392391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a:xfrm>
            <a:off x="8593667" y="6272784"/>
            <a:ext cx="2644309" cy="365125"/>
          </a:xfrm>
        </p:spPr>
        <p:txBody>
          <a:bodyPr/>
          <a:lstStyle/>
          <a:p>
            <a:fld id="{AEDAADBE-3CB0-42DC-BD24-E0DB840A0C07}" type="datetimeFigureOut">
              <a:rPr lang="it-IT" smtClean="0"/>
              <a:t>30/01/2018</a:t>
            </a:fld>
            <a:endParaRPr lang="it-IT"/>
          </a:p>
        </p:txBody>
      </p:sp>
      <p:sp>
        <p:nvSpPr>
          <p:cNvPr id="5" name="Footer Placeholder 4"/>
          <p:cNvSpPr>
            <a:spLocks noGrp="1"/>
          </p:cNvSpPr>
          <p:nvPr>
            <p:ph type="ftr" sz="quarter" idx="11"/>
          </p:nvPr>
        </p:nvSpPr>
        <p:spPr>
          <a:xfrm>
            <a:off x="2182708" y="6272784"/>
            <a:ext cx="6327648" cy="365125"/>
          </a:xfrm>
        </p:spPr>
        <p:txBody>
          <a:bodyPr/>
          <a:lstStyle/>
          <a:p>
            <a:endParaRPr lang="it-IT"/>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8AB2139-6916-477D-BC63-ACB25FA5919A}" type="slidenum">
              <a:rPr lang="it-IT" smtClean="0"/>
              <a:t>‹N›</a:t>
            </a:fld>
            <a:endParaRPr lang="it-IT"/>
          </a:p>
        </p:txBody>
      </p:sp>
    </p:spTree>
    <p:extLst>
      <p:ext uri="{BB962C8B-B14F-4D97-AF65-F5344CB8AC3E}">
        <p14:creationId xmlns:p14="http://schemas.microsoft.com/office/powerpoint/2010/main" val="54435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EDAADBE-3CB0-42DC-BD24-E0DB840A0C07}" type="datetimeFigureOut">
              <a:rPr lang="it-IT" smtClean="0"/>
              <a:t>30/01/2018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8AB2139-6916-477D-BC63-ACB25FA5919A}" type="slidenum">
              <a:rPr lang="it-IT" smtClean="0"/>
              <a:t>‹N›</a:t>
            </a:fld>
            <a:endParaRPr lang="it-IT"/>
          </a:p>
        </p:txBody>
      </p:sp>
    </p:spTree>
    <p:extLst>
      <p:ext uri="{BB962C8B-B14F-4D97-AF65-F5344CB8AC3E}">
        <p14:creationId xmlns:p14="http://schemas.microsoft.com/office/powerpoint/2010/main" val="417660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EDAADBE-3CB0-42DC-BD24-E0DB840A0C07}" type="datetimeFigureOut">
              <a:rPr lang="it-IT" smtClean="0"/>
              <a:t>30/01/2018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8AB2139-6916-477D-BC63-ACB25FA5919A}" type="slidenum">
              <a:rPr lang="it-IT" smtClean="0"/>
              <a:t>‹N›</a:t>
            </a:fld>
            <a:endParaRPr lang="it-IT"/>
          </a:p>
        </p:txBody>
      </p:sp>
    </p:spTree>
    <p:extLst>
      <p:ext uri="{BB962C8B-B14F-4D97-AF65-F5344CB8AC3E}">
        <p14:creationId xmlns:p14="http://schemas.microsoft.com/office/powerpoint/2010/main" val="144437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EDAADBE-3CB0-42DC-BD24-E0DB840A0C07}" type="datetimeFigureOut">
              <a:rPr lang="it-IT" smtClean="0"/>
              <a:t>30/01/2018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8AB2139-6916-477D-BC63-ACB25FA5919A}" type="slidenum">
              <a:rPr lang="it-IT" smtClean="0"/>
              <a:t>‹N›</a:t>
            </a:fld>
            <a:endParaRPr lang="it-IT"/>
          </a:p>
        </p:txBody>
      </p:sp>
    </p:spTree>
    <p:extLst>
      <p:ext uri="{BB962C8B-B14F-4D97-AF65-F5344CB8AC3E}">
        <p14:creationId xmlns:p14="http://schemas.microsoft.com/office/powerpoint/2010/main" val="53083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AADBE-3CB0-42DC-BD24-E0DB840A0C07}" type="datetimeFigureOut">
              <a:rPr lang="it-IT" smtClean="0"/>
              <a:t>30/01/2018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8AB2139-6916-477D-BC63-ACB25FA5919A}" type="slidenum">
              <a:rPr lang="it-IT" smtClean="0"/>
              <a:t>‹N›</a:t>
            </a:fld>
            <a:endParaRPr lang="it-IT"/>
          </a:p>
        </p:txBody>
      </p:sp>
    </p:spTree>
    <p:extLst>
      <p:ext uri="{BB962C8B-B14F-4D97-AF65-F5344CB8AC3E}">
        <p14:creationId xmlns:p14="http://schemas.microsoft.com/office/powerpoint/2010/main" val="368390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EDAADBE-3CB0-42DC-BD24-E0DB840A0C07}" type="datetimeFigureOut">
              <a:rPr lang="it-IT" smtClean="0"/>
              <a:t>30/01/2018</a:t>
            </a:fld>
            <a:endParaRPr lang="it-IT"/>
          </a:p>
        </p:txBody>
      </p:sp>
      <p:sp>
        <p:nvSpPr>
          <p:cNvPr id="6" name="Footer Placeholder 5"/>
          <p:cNvSpPr>
            <a:spLocks noGrp="1"/>
          </p:cNvSpPr>
          <p:nvPr>
            <p:ph type="ftr" sz="quarter" idx="11"/>
          </p:nvPr>
        </p:nvSpPr>
        <p:spPr/>
        <p:txBody>
          <a:bodyPr/>
          <a:lstStyle/>
          <a:p>
            <a:endParaRPr lang="it-IT"/>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AB2139-6916-477D-BC63-ACB25FA5919A}" type="slidenum">
              <a:rPr lang="it-IT" smtClean="0"/>
              <a:t>‹N›</a:t>
            </a:fld>
            <a:endParaRPr lang="it-IT"/>
          </a:p>
        </p:txBody>
      </p:sp>
    </p:spTree>
    <p:extLst>
      <p:ext uri="{BB962C8B-B14F-4D97-AF65-F5344CB8AC3E}">
        <p14:creationId xmlns:p14="http://schemas.microsoft.com/office/powerpoint/2010/main" val="1801990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EDAADBE-3CB0-42DC-BD24-E0DB840A0C07}" type="datetimeFigureOut">
              <a:rPr lang="it-IT" smtClean="0"/>
              <a:t>30/01/2018</a:t>
            </a:fld>
            <a:endParaRPr lang="it-IT"/>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AB2139-6916-477D-BC63-ACB25FA5919A}" type="slidenum">
              <a:rPr lang="it-IT" smtClean="0"/>
              <a:t>‹N›</a:t>
            </a:fld>
            <a:endParaRPr lang="it-IT"/>
          </a:p>
        </p:txBody>
      </p:sp>
    </p:spTree>
    <p:extLst>
      <p:ext uri="{BB962C8B-B14F-4D97-AF65-F5344CB8AC3E}">
        <p14:creationId xmlns:p14="http://schemas.microsoft.com/office/powerpoint/2010/main" val="62395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EDAADBE-3CB0-42DC-BD24-E0DB840A0C07}" type="datetimeFigureOut">
              <a:rPr lang="it-IT" smtClean="0"/>
              <a:t>30/01/2018</a:t>
            </a:fld>
            <a:endParaRPr lang="it-IT"/>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it-IT"/>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8AB2139-6916-477D-BC63-ACB25FA5919A}" type="slidenum">
              <a:rPr lang="it-IT" smtClean="0"/>
              <a:t>‹N›</a:t>
            </a:fld>
            <a:endParaRPr lang="it-IT"/>
          </a:p>
        </p:txBody>
      </p:sp>
    </p:spTree>
    <p:extLst>
      <p:ext uri="{BB962C8B-B14F-4D97-AF65-F5344CB8AC3E}">
        <p14:creationId xmlns:p14="http://schemas.microsoft.com/office/powerpoint/2010/main" val="1314498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2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66D9130-1B8D-4773-B888-3D493D943470}"/>
              </a:ext>
            </a:extLst>
          </p:cNvPr>
          <p:cNvSpPr/>
          <p:nvPr/>
        </p:nvSpPr>
        <p:spPr>
          <a:xfrm>
            <a:off x="3322621" y="1391754"/>
            <a:ext cx="4984058"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A.M.P Solution </a:t>
            </a:r>
          </a:p>
        </p:txBody>
      </p:sp>
      <p:sp>
        <p:nvSpPr>
          <p:cNvPr id="5" name="Rettangolo 4">
            <a:extLst>
              <a:ext uri="{FF2B5EF4-FFF2-40B4-BE49-F238E27FC236}">
                <a16:creationId xmlns:a16="http://schemas.microsoft.com/office/drawing/2014/main" id="{EADF5869-69BC-4866-8470-AE62E0A97BF8}"/>
              </a:ext>
            </a:extLst>
          </p:cNvPr>
          <p:cNvSpPr/>
          <p:nvPr/>
        </p:nvSpPr>
        <p:spPr>
          <a:xfrm>
            <a:off x="3322621" y="2967335"/>
            <a:ext cx="5032660" cy="923330"/>
          </a:xfrm>
          <a:prstGeom prst="rect">
            <a:avLst/>
          </a:prstGeom>
          <a:noFill/>
        </p:spPr>
        <p:txBody>
          <a:bodyPr wrap="none" lIns="91440" tIns="45720" rIns="91440" bIns="45720">
            <a:spAutoFit/>
          </a:bodyPr>
          <a:lstStyle/>
          <a:p>
            <a:pPr algn="ctr"/>
            <a:r>
              <a:rPr lang="it-IT" sz="5400" b="0" cap="none" spc="0" dirty="0" err="1">
                <a:ln w="0"/>
                <a:solidFill>
                  <a:schemeClr val="accent1"/>
                </a:solidFill>
                <a:effectLst>
                  <a:outerShdw blurRad="38100" dist="25400" dir="5400000" algn="ctr" rotWithShape="0">
                    <a:srgbClr val="6E747A">
                      <a:alpha val="43000"/>
                    </a:srgbClr>
                  </a:outerShdw>
                </a:effectLst>
              </a:rPr>
              <a:t>Publieuro</a:t>
            </a:r>
            <a:r>
              <a:rPr lang="it-IT" sz="5400" b="0" cap="none" spc="0" dirty="0">
                <a:ln w="0"/>
                <a:solidFill>
                  <a:schemeClr val="accent1"/>
                </a:solidFill>
                <a:effectLst>
                  <a:outerShdw blurRad="38100" dist="25400" dir="5400000" algn="ctr" rotWithShape="0">
                    <a:srgbClr val="6E747A">
                      <a:alpha val="43000"/>
                    </a:srgbClr>
                  </a:outerShdw>
                </a:effectLst>
              </a:rPr>
              <a:t> S.A.S</a:t>
            </a:r>
          </a:p>
        </p:txBody>
      </p:sp>
      <p:sp>
        <p:nvSpPr>
          <p:cNvPr id="6" name="CasellaDiTesto 5">
            <a:extLst>
              <a:ext uri="{FF2B5EF4-FFF2-40B4-BE49-F238E27FC236}">
                <a16:creationId xmlns:a16="http://schemas.microsoft.com/office/drawing/2014/main" id="{A3704D2C-FDE6-4D68-A971-8F7A81D82F8B}"/>
              </a:ext>
            </a:extLst>
          </p:cNvPr>
          <p:cNvSpPr txBox="1"/>
          <p:nvPr/>
        </p:nvSpPr>
        <p:spPr>
          <a:xfrm>
            <a:off x="7441808" y="5361687"/>
            <a:ext cx="3798277" cy="1200329"/>
          </a:xfrm>
          <a:prstGeom prst="rect">
            <a:avLst/>
          </a:prstGeom>
          <a:noFill/>
        </p:spPr>
        <p:txBody>
          <a:bodyPr wrap="square" rtlCol="0">
            <a:spAutoFit/>
          </a:bodyPr>
          <a:lstStyle/>
          <a:p>
            <a:r>
              <a:rPr lang="it-IT" dirty="0"/>
              <a:t>Studenti:</a:t>
            </a:r>
          </a:p>
          <a:p>
            <a:r>
              <a:rPr lang="it-IT" dirty="0"/>
              <a:t>Galli Antonio 	M63/721</a:t>
            </a:r>
          </a:p>
          <a:p>
            <a:r>
              <a:rPr lang="it-IT" dirty="0"/>
              <a:t>Gravina Michela 	M63/708</a:t>
            </a:r>
          </a:p>
          <a:p>
            <a:r>
              <a:rPr lang="it-IT" dirty="0"/>
              <a:t>Valletta Paolo 	M63/723</a:t>
            </a:r>
          </a:p>
        </p:txBody>
      </p:sp>
    </p:spTree>
    <p:extLst>
      <p:ext uri="{BB962C8B-B14F-4D97-AF65-F5344CB8AC3E}">
        <p14:creationId xmlns:p14="http://schemas.microsoft.com/office/powerpoint/2010/main" val="208198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62DD9E5-D330-4BE5-AE12-73C4BC5571D9}"/>
              </a:ext>
            </a:extLst>
          </p:cNvPr>
          <p:cNvSpPr>
            <a:spLocks noGrp="1"/>
          </p:cNvSpPr>
          <p:nvPr>
            <p:ph type="title"/>
          </p:nvPr>
        </p:nvSpPr>
        <p:spPr>
          <a:xfrm>
            <a:off x="0" y="0"/>
            <a:ext cx="10058400" cy="1609344"/>
          </a:xfrm>
        </p:spPr>
        <p:txBody>
          <a:bodyPr>
            <a:normAutofit/>
          </a:bodyPr>
          <a:lstStyle/>
          <a:p>
            <a:r>
              <a:rPr lang="it-IT" sz="4400" b="1" dirty="0">
                <a:latin typeface="+mn-lt"/>
              </a:rPr>
              <a:t>Rappresentanza</a:t>
            </a:r>
          </a:p>
        </p:txBody>
      </p:sp>
      <p:sp>
        <p:nvSpPr>
          <p:cNvPr id="6" name="CasellaDiTesto 5">
            <a:extLst>
              <a:ext uri="{FF2B5EF4-FFF2-40B4-BE49-F238E27FC236}">
                <a16:creationId xmlns:a16="http://schemas.microsoft.com/office/drawing/2014/main" id="{73254E98-53F9-48F1-A870-62E27BD06EBB}"/>
              </a:ext>
            </a:extLst>
          </p:cNvPr>
          <p:cNvSpPr txBox="1"/>
          <p:nvPr/>
        </p:nvSpPr>
        <p:spPr>
          <a:xfrm>
            <a:off x="196947" y="1446158"/>
            <a:ext cx="5430129" cy="923330"/>
          </a:xfrm>
          <a:prstGeom prst="rect">
            <a:avLst/>
          </a:prstGeom>
          <a:noFill/>
        </p:spPr>
        <p:txBody>
          <a:bodyPr wrap="square" rtlCol="0">
            <a:spAutoFit/>
          </a:bodyPr>
          <a:lstStyle/>
          <a:p>
            <a:r>
              <a:rPr lang="it-IT" dirty="0"/>
              <a:t>Processo di business mediante il quale l’azienda cerca nuovi clienti e gestisce le offerte per i clienti già acquisiti in funzione della loro fedeltà.</a:t>
            </a:r>
          </a:p>
        </p:txBody>
      </p:sp>
      <p:pic>
        <p:nvPicPr>
          <p:cNvPr id="6146" name="Picture 2" descr="Risultati immagini per rappresentanza">
            <a:extLst>
              <a:ext uri="{FF2B5EF4-FFF2-40B4-BE49-F238E27FC236}">
                <a16:creationId xmlns:a16="http://schemas.microsoft.com/office/drawing/2014/main" id="{0C566E1B-9FC3-48AE-A98E-8687ACB2D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57275"/>
            <a:ext cx="5715001" cy="298608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isultati immagini per sconti">
            <a:extLst>
              <a:ext uri="{FF2B5EF4-FFF2-40B4-BE49-F238E27FC236}">
                <a16:creationId xmlns:a16="http://schemas.microsoft.com/office/drawing/2014/main" id="{0EACDE02-1251-4C86-A6EC-D123EC251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3429000"/>
            <a:ext cx="4191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27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62DD9E5-D330-4BE5-AE12-73C4BC5571D9}"/>
              </a:ext>
            </a:extLst>
          </p:cNvPr>
          <p:cNvSpPr>
            <a:spLocks noGrp="1"/>
          </p:cNvSpPr>
          <p:nvPr>
            <p:ph type="title"/>
          </p:nvPr>
        </p:nvSpPr>
        <p:spPr>
          <a:xfrm>
            <a:off x="0" y="0"/>
            <a:ext cx="10058400" cy="1609344"/>
          </a:xfrm>
        </p:spPr>
        <p:txBody>
          <a:bodyPr>
            <a:normAutofit/>
          </a:bodyPr>
          <a:lstStyle/>
          <a:p>
            <a:r>
              <a:rPr lang="it-IT" sz="4400" b="1" dirty="0">
                <a:latin typeface="+mn-lt"/>
              </a:rPr>
              <a:t>Gestione dipendenti</a:t>
            </a:r>
          </a:p>
        </p:txBody>
      </p:sp>
      <p:sp>
        <p:nvSpPr>
          <p:cNvPr id="6" name="CasellaDiTesto 5">
            <a:extLst>
              <a:ext uri="{FF2B5EF4-FFF2-40B4-BE49-F238E27FC236}">
                <a16:creationId xmlns:a16="http://schemas.microsoft.com/office/drawing/2014/main" id="{73254E98-53F9-48F1-A870-62E27BD06EBB}"/>
              </a:ext>
            </a:extLst>
          </p:cNvPr>
          <p:cNvSpPr txBox="1"/>
          <p:nvPr/>
        </p:nvSpPr>
        <p:spPr>
          <a:xfrm>
            <a:off x="196947" y="1446158"/>
            <a:ext cx="5430129" cy="1200329"/>
          </a:xfrm>
          <a:prstGeom prst="rect">
            <a:avLst/>
          </a:prstGeom>
          <a:noFill/>
        </p:spPr>
        <p:txBody>
          <a:bodyPr wrap="square" rtlCol="0">
            <a:spAutoFit/>
          </a:bodyPr>
          <a:lstStyle/>
          <a:p>
            <a:r>
              <a:rPr lang="it-IT" dirty="0"/>
              <a:t>Processo di business mediante il quale l’azienda tiene conto delle presenze dei dipendenti. Quotidianamente sono segnate le presenze dei dipendenti con le ore di lavoro. </a:t>
            </a:r>
          </a:p>
        </p:txBody>
      </p:sp>
      <p:pic>
        <p:nvPicPr>
          <p:cNvPr id="5122" name="Picture 2" descr="Risultati immagini per registro presenze">
            <a:extLst>
              <a:ext uri="{FF2B5EF4-FFF2-40B4-BE49-F238E27FC236}">
                <a16:creationId xmlns:a16="http://schemas.microsoft.com/office/drawing/2014/main" id="{BCB1BADE-4978-4C02-A922-298D2913E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26" y="1860585"/>
            <a:ext cx="4381500" cy="4381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isultati immagini per registro presenze">
            <a:extLst>
              <a:ext uri="{FF2B5EF4-FFF2-40B4-BE49-F238E27FC236}">
                <a16:creationId xmlns:a16="http://schemas.microsoft.com/office/drawing/2014/main" id="{4534D101-7A6F-4C79-818C-6CD8E3040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723" y="2905125"/>
            <a:ext cx="383857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15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62DD9E5-D330-4BE5-AE12-73C4BC5571D9}"/>
              </a:ext>
            </a:extLst>
          </p:cNvPr>
          <p:cNvSpPr>
            <a:spLocks noGrp="1"/>
          </p:cNvSpPr>
          <p:nvPr>
            <p:ph type="title"/>
          </p:nvPr>
        </p:nvSpPr>
        <p:spPr>
          <a:xfrm>
            <a:off x="0" y="0"/>
            <a:ext cx="10058400" cy="1609344"/>
          </a:xfrm>
        </p:spPr>
        <p:txBody>
          <a:bodyPr>
            <a:normAutofit/>
          </a:bodyPr>
          <a:lstStyle/>
          <a:p>
            <a:r>
              <a:rPr lang="it-IT" sz="4400" b="1" dirty="0">
                <a:latin typeface="+mn-lt"/>
              </a:rPr>
              <a:t>Come sono questi processi?</a:t>
            </a:r>
          </a:p>
        </p:txBody>
      </p:sp>
      <p:sp>
        <p:nvSpPr>
          <p:cNvPr id="2" name="Rettangolo 1">
            <a:extLst>
              <a:ext uri="{FF2B5EF4-FFF2-40B4-BE49-F238E27FC236}">
                <a16:creationId xmlns:a16="http://schemas.microsoft.com/office/drawing/2014/main" id="{DA506CC9-B609-467B-9F67-C95511C909C2}"/>
              </a:ext>
            </a:extLst>
          </p:cNvPr>
          <p:cNvSpPr/>
          <p:nvPr/>
        </p:nvSpPr>
        <p:spPr>
          <a:xfrm>
            <a:off x="73242" y="1621568"/>
            <a:ext cx="3504036" cy="707886"/>
          </a:xfrm>
          <a:prstGeom prst="rect">
            <a:avLst/>
          </a:prstGeom>
          <a:noFill/>
        </p:spPr>
        <p:txBody>
          <a:bodyPr wrap="none" lIns="91440" tIns="45720" rIns="91440" bIns="45720">
            <a:spAutoFit/>
          </a:bodyPr>
          <a:lstStyle/>
          <a:p>
            <a:pPr algn="ctr"/>
            <a:r>
              <a:rPr lang="it-IT" sz="4000" b="0" cap="none" spc="0" dirty="0">
                <a:ln w="0"/>
                <a:solidFill>
                  <a:schemeClr val="accent1"/>
                </a:solidFill>
                <a:effectLst>
                  <a:outerShdw blurRad="38100" dist="25400" dir="5400000" algn="ctr" rotWithShape="0">
                    <a:srgbClr val="6E747A">
                      <a:alpha val="43000"/>
                    </a:srgbClr>
                  </a:outerShdw>
                </a:effectLst>
              </a:rPr>
              <a:t>Poco efficienti</a:t>
            </a:r>
          </a:p>
        </p:txBody>
      </p:sp>
      <p:sp>
        <p:nvSpPr>
          <p:cNvPr id="7" name="Rettangolo 6">
            <a:extLst>
              <a:ext uri="{FF2B5EF4-FFF2-40B4-BE49-F238E27FC236}">
                <a16:creationId xmlns:a16="http://schemas.microsoft.com/office/drawing/2014/main" id="{E91B8808-C535-42C1-A960-55EECB4AF110}"/>
              </a:ext>
            </a:extLst>
          </p:cNvPr>
          <p:cNvSpPr/>
          <p:nvPr/>
        </p:nvSpPr>
        <p:spPr>
          <a:xfrm>
            <a:off x="6776945" y="1621568"/>
            <a:ext cx="3675557" cy="707886"/>
          </a:xfrm>
          <a:prstGeom prst="rect">
            <a:avLst/>
          </a:prstGeom>
          <a:noFill/>
        </p:spPr>
        <p:txBody>
          <a:bodyPr wrap="none" lIns="91440" tIns="45720" rIns="91440" bIns="45720">
            <a:spAutoFit/>
          </a:bodyPr>
          <a:lstStyle/>
          <a:p>
            <a:pPr algn="ctr"/>
            <a:r>
              <a:rPr lang="it-IT" sz="4000" b="0" cap="none" spc="0" dirty="0">
                <a:ln w="0"/>
                <a:solidFill>
                  <a:schemeClr val="accent1"/>
                </a:solidFill>
                <a:effectLst>
                  <a:outerShdw blurRad="38100" dist="25400" dir="5400000" algn="ctr" rotWithShape="0">
                    <a:srgbClr val="6E747A">
                      <a:alpha val="43000"/>
                    </a:srgbClr>
                  </a:outerShdw>
                </a:effectLst>
              </a:rPr>
              <a:t>Poco affidabili </a:t>
            </a:r>
          </a:p>
        </p:txBody>
      </p:sp>
      <p:sp>
        <p:nvSpPr>
          <p:cNvPr id="8" name="Rettangolo 7">
            <a:extLst>
              <a:ext uri="{FF2B5EF4-FFF2-40B4-BE49-F238E27FC236}">
                <a16:creationId xmlns:a16="http://schemas.microsoft.com/office/drawing/2014/main" id="{04980DB7-7539-4781-ABF2-80946328FE07}"/>
              </a:ext>
            </a:extLst>
          </p:cNvPr>
          <p:cNvSpPr/>
          <p:nvPr/>
        </p:nvSpPr>
        <p:spPr>
          <a:xfrm>
            <a:off x="239695" y="3973161"/>
            <a:ext cx="1343638" cy="707886"/>
          </a:xfrm>
          <a:prstGeom prst="rect">
            <a:avLst/>
          </a:prstGeom>
          <a:noFill/>
        </p:spPr>
        <p:txBody>
          <a:bodyPr wrap="none" lIns="91440" tIns="45720" rIns="91440" bIns="45720">
            <a:spAutoFit/>
          </a:bodyPr>
          <a:lstStyle/>
          <a:p>
            <a:pPr algn="ctr"/>
            <a:r>
              <a:rPr lang="it-IT" sz="4000" b="0" cap="none" spc="0" dirty="0">
                <a:ln w="0"/>
                <a:solidFill>
                  <a:schemeClr val="accent1"/>
                </a:solidFill>
                <a:effectLst>
                  <a:outerShdw blurRad="38100" dist="25400" dir="5400000" algn="ctr" rotWithShape="0">
                    <a:srgbClr val="6E747A">
                      <a:alpha val="43000"/>
                    </a:srgbClr>
                  </a:outerShdw>
                </a:effectLst>
              </a:rPr>
              <a:t>Lenti</a:t>
            </a:r>
          </a:p>
        </p:txBody>
      </p:sp>
      <p:sp>
        <p:nvSpPr>
          <p:cNvPr id="9" name="Rettangolo 8">
            <a:extLst>
              <a:ext uri="{FF2B5EF4-FFF2-40B4-BE49-F238E27FC236}">
                <a16:creationId xmlns:a16="http://schemas.microsoft.com/office/drawing/2014/main" id="{A91094AF-D1BC-4ACB-A051-4E06FACA77C1}"/>
              </a:ext>
            </a:extLst>
          </p:cNvPr>
          <p:cNvSpPr/>
          <p:nvPr/>
        </p:nvSpPr>
        <p:spPr>
          <a:xfrm>
            <a:off x="6776945" y="4042144"/>
            <a:ext cx="2054087" cy="707886"/>
          </a:xfrm>
          <a:prstGeom prst="rect">
            <a:avLst/>
          </a:prstGeom>
          <a:noFill/>
        </p:spPr>
        <p:txBody>
          <a:bodyPr wrap="none" lIns="91440" tIns="45720" rIns="91440" bIns="45720">
            <a:spAutoFit/>
          </a:bodyPr>
          <a:lstStyle/>
          <a:p>
            <a:pPr algn="ctr"/>
            <a:r>
              <a:rPr lang="it-IT" sz="4000" b="0" cap="none" spc="0" dirty="0">
                <a:ln w="0"/>
                <a:solidFill>
                  <a:schemeClr val="accent1"/>
                </a:solidFill>
                <a:effectLst>
                  <a:outerShdw blurRad="38100" dist="25400" dir="5400000" algn="ctr" rotWithShape="0">
                    <a:srgbClr val="6E747A">
                      <a:alpha val="43000"/>
                    </a:srgbClr>
                  </a:outerShdw>
                </a:effectLst>
              </a:rPr>
              <a:t>Onerosi</a:t>
            </a:r>
          </a:p>
        </p:txBody>
      </p:sp>
      <p:sp>
        <p:nvSpPr>
          <p:cNvPr id="3" name="Rettangolo 2">
            <a:extLst>
              <a:ext uri="{FF2B5EF4-FFF2-40B4-BE49-F238E27FC236}">
                <a16:creationId xmlns:a16="http://schemas.microsoft.com/office/drawing/2014/main" id="{3831DCF1-CABE-4BB6-A4E4-49EE869CE8D3}"/>
              </a:ext>
            </a:extLst>
          </p:cNvPr>
          <p:cNvSpPr/>
          <p:nvPr/>
        </p:nvSpPr>
        <p:spPr>
          <a:xfrm>
            <a:off x="73244" y="2317310"/>
            <a:ext cx="5525698" cy="1631216"/>
          </a:xfrm>
          <a:prstGeom prst="rect">
            <a:avLst/>
          </a:prstGeom>
          <a:noFill/>
        </p:spPr>
        <p:txBody>
          <a:bodyPr wrap="square" lIns="91440" tIns="45720" rIns="91440" bIns="45720">
            <a:spAutoFit/>
          </a:bodyPr>
          <a:lstStyle/>
          <a:p>
            <a:pPr algn="ctr"/>
            <a:r>
              <a:rPr lang="it-IT" sz="2000" b="0" cap="none" spc="0" dirty="0">
                <a:ln w="0"/>
                <a:solidFill>
                  <a:schemeClr val="tx1"/>
                </a:solidFill>
                <a:effectLst>
                  <a:outerShdw blurRad="38100" dist="19050" dir="2700000" algn="tl" rotWithShape="0">
                    <a:schemeClr val="dk1">
                      <a:alpha val="40000"/>
                    </a:schemeClr>
                  </a:outerShdw>
                </a:effectLst>
              </a:rPr>
              <a:t>Informazione diverse su registri diversi:</a:t>
            </a:r>
          </a:p>
          <a:p>
            <a:pPr marL="342900" indent="-342900">
              <a:buFontTx/>
              <a:buChar char="-"/>
            </a:pPr>
            <a:r>
              <a:rPr lang="it-IT" sz="2000" b="0" cap="none" spc="0" dirty="0">
                <a:ln w="0"/>
                <a:solidFill>
                  <a:schemeClr val="tx1"/>
                </a:solidFill>
                <a:effectLst>
                  <a:outerShdw blurRad="38100" dist="19050" dir="2700000" algn="tl" rotWithShape="0">
                    <a:schemeClr val="dk1">
                      <a:alpha val="40000"/>
                    </a:schemeClr>
                  </a:outerShdw>
                </a:effectLst>
              </a:rPr>
              <a:t>Registro ordini</a:t>
            </a:r>
          </a:p>
          <a:p>
            <a:pPr marL="342900" indent="-342900">
              <a:buFontTx/>
              <a:buChar char="-"/>
            </a:pPr>
            <a:r>
              <a:rPr lang="it-IT" sz="2000" b="0" cap="none" spc="0" dirty="0">
                <a:ln w="0"/>
                <a:solidFill>
                  <a:schemeClr val="tx1"/>
                </a:solidFill>
                <a:effectLst>
                  <a:outerShdw blurRad="38100" dist="19050" dir="2700000" algn="tl" rotWithShape="0">
                    <a:schemeClr val="dk1">
                      <a:alpha val="40000"/>
                    </a:schemeClr>
                  </a:outerShdw>
                </a:effectLst>
              </a:rPr>
              <a:t>Registro Presenze</a:t>
            </a:r>
          </a:p>
          <a:p>
            <a:pPr marL="342900" indent="-342900">
              <a:buFontTx/>
              <a:buChar char="-"/>
            </a:pPr>
            <a:r>
              <a:rPr lang="it-IT" sz="2000" dirty="0">
                <a:ln w="0"/>
                <a:effectLst>
                  <a:outerShdw blurRad="38100" dist="19050" dir="2700000" algn="tl" rotWithShape="0">
                    <a:schemeClr val="dk1">
                      <a:alpha val="40000"/>
                    </a:schemeClr>
                  </a:outerShdw>
                </a:effectLst>
              </a:rPr>
              <a:t>Registro ordini ai fornitori</a:t>
            </a:r>
          </a:p>
          <a:p>
            <a:pPr marL="342900" indent="-342900">
              <a:buFontTx/>
              <a:buChar char="-"/>
            </a:pPr>
            <a:r>
              <a:rPr lang="it-IT" sz="2000" b="0" cap="none" spc="0" dirty="0">
                <a:ln w="0"/>
                <a:solidFill>
                  <a:schemeClr val="tx1"/>
                </a:solidFill>
                <a:effectLst>
                  <a:outerShdw blurRad="38100" dist="19050" dir="2700000" algn="tl" rotWithShape="0">
                    <a:schemeClr val="dk1">
                      <a:alpha val="40000"/>
                    </a:schemeClr>
                  </a:outerShdw>
                </a:effectLst>
              </a:rPr>
              <a:t>Registro dei clienti</a:t>
            </a:r>
          </a:p>
        </p:txBody>
      </p:sp>
      <p:sp>
        <p:nvSpPr>
          <p:cNvPr id="12" name="Rettangolo 11">
            <a:extLst>
              <a:ext uri="{FF2B5EF4-FFF2-40B4-BE49-F238E27FC236}">
                <a16:creationId xmlns:a16="http://schemas.microsoft.com/office/drawing/2014/main" id="{244F7694-CACE-45ED-AC46-823B4334E3C5}"/>
              </a:ext>
            </a:extLst>
          </p:cNvPr>
          <p:cNvSpPr/>
          <p:nvPr/>
        </p:nvSpPr>
        <p:spPr>
          <a:xfrm>
            <a:off x="6273802" y="2329454"/>
            <a:ext cx="5525698" cy="707886"/>
          </a:xfrm>
          <a:prstGeom prst="rect">
            <a:avLst/>
          </a:prstGeom>
          <a:noFill/>
        </p:spPr>
        <p:txBody>
          <a:bodyPr wrap="square" lIns="91440" tIns="45720" rIns="91440" bIns="45720">
            <a:spAutoFit/>
          </a:bodyPr>
          <a:lstStyle/>
          <a:p>
            <a:pPr algn="ctr"/>
            <a:r>
              <a:rPr lang="it-IT" sz="2000" b="0" cap="none" spc="0" dirty="0">
                <a:ln w="0"/>
                <a:solidFill>
                  <a:schemeClr val="tx1"/>
                </a:solidFill>
                <a:effectLst>
                  <a:outerShdw blurRad="38100" dist="19050" dir="2700000" algn="tl" rotWithShape="0">
                    <a:schemeClr val="dk1">
                      <a:alpha val="40000"/>
                    </a:schemeClr>
                  </a:outerShdw>
                </a:effectLst>
              </a:rPr>
              <a:t>Tutto si basa su registri cartacei: </a:t>
            </a:r>
          </a:p>
          <a:p>
            <a:pPr algn="ctr"/>
            <a:r>
              <a:rPr lang="it-IT" sz="2000" dirty="0">
                <a:ln w="0"/>
                <a:effectLst>
                  <a:outerShdw blurRad="38100" dist="19050" dir="2700000" algn="tl" rotWithShape="0">
                    <a:schemeClr val="dk1">
                      <a:alpha val="40000"/>
                    </a:schemeClr>
                  </a:outerShdw>
                </a:effectLst>
              </a:rPr>
              <a:t>Se si perde un foglio? …</a:t>
            </a:r>
            <a:endParaRPr lang="it-IT" sz="2000" b="0" cap="none" spc="0" dirty="0">
              <a:ln w="0"/>
              <a:solidFill>
                <a:schemeClr val="tx1"/>
              </a:solidFill>
              <a:effectLst>
                <a:outerShdw blurRad="38100" dist="19050" dir="2700000" algn="tl" rotWithShape="0">
                  <a:schemeClr val="dk1">
                    <a:alpha val="40000"/>
                  </a:schemeClr>
                </a:outerShdw>
              </a:effectLst>
            </a:endParaRPr>
          </a:p>
        </p:txBody>
      </p:sp>
      <p:pic>
        <p:nvPicPr>
          <p:cNvPr id="7170" name="Picture 2" descr="Risultati immagini per dubbio">
            <a:extLst>
              <a:ext uri="{FF2B5EF4-FFF2-40B4-BE49-F238E27FC236}">
                <a16:creationId xmlns:a16="http://schemas.microsoft.com/office/drawing/2014/main" id="{81DFA4EC-EA1A-4184-95B6-BF3758E5F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502" y="2933581"/>
            <a:ext cx="1152911" cy="1152911"/>
          </a:xfrm>
          <a:prstGeom prst="rect">
            <a:avLst/>
          </a:prstGeom>
          <a:noFill/>
          <a:extLst>
            <a:ext uri="{909E8E84-426E-40DD-AFC4-6F175D3DCCD1}">
              <a14:hiddenFill xmlns:a14="http://schemas.microsoft.com/office/drawing/2010/main">
                <a:solidFill>
                  <a:srgbClr val="FFFFFF"/>
                </a:solidFill>
              </a14:hiddenFill>
            </a:ext>
          </a:extLst>
        </p:spPr>
      </p:pic>
      <p:sp>
        <p:nvSpPr>
          <p:cNvPr id="14" name="Rettangolo 13">
            <a:extLst>
              <a:ext uri="{FF2B5EF4-FFF2-40B4-BE49-F238E27FC236}">
                <a16:creationId xmlns:a16="http://schemas.microsoft.com/office/drawing/2014/main" id="{95BA2515-AC09-471F-AE89-E28C73561A85}"/>
              </a:ext>
            </a:extLst>
          </p:cNvPr>
          <p:cNvSpPr/>
          <p:nvPr/>
        </p:nvSpPr>
        <p:spPr>
          <a:xfrm>
            <a:off x="73244" y="4705682"/>
            <a:ext cx="5525698" cy="1015663"/>
          </a:xfrm>
          <a:prstGeom prst="rect">
            <a:avLst/>
          </a:prstGeom>
          <a:noFill/>
        </p:spPr>
        <p:txBody>
          <a:bodyPr wrap="square" lIns="91440" tIns="45720" rIns="91440" bIns="45720">
            <a:spAutoFit/>
          </a:bodyPr>
          <a:lstStyle/>
          <a:p>
            <a:r>
              <a:rPr lang="it-IT" sz="2000" b="0" cap="none" spc="0" dirty="0">
                <a:ln w="0"/>
                <a:solidFill>
                  <a:schemeClr val="tx1"/>
                </a:solidFill>
                <a:effectLst>
                  <a:outerShdw blurRad="38100" dist="19050" dir="2700000" algn="tl" rotWithShape="0">
                    <a:schemeClr val="dk1">
                      <a:alpha val="40000"/>
                    </a:schemeClr>
                  </a:outerShdw>
                </a:effectLst>
              </a:rPr>
              <a:t>- Troppo tempo per ordinare il lavoro</a:t>
            </a:r>
          </a:p>
          <a:p>
            <a:r>
              <a:rPr lang="it-IT" sz="2000" dirty="0">
                <a:ln w="0"/>
                <a:effectLst>
                  <a:outerShdw blurRad="38100" dist="19050" dir="2700000" algn="tl" rotWithShape="0">
                    <a:schemeClr val="dk1">
                      <a:alpha val="40000"/>
                    </a:schemeClr>
                  </a:outerShdw>
                </a:effectLst>
              </a:rPr>
              <a:t>- Troppo tempo per ricercare qualche informazione</a:t>
            </a:r>
          </a:p>
        </p:txBody>
      </p:sp>
      <p:sp>
        <p:nvSpPr>
          <p:cNvPr id="15" name="Rettangolo 14">
            <a:extLst>
              <a:ext uri="{FF2B5EF4-FFF2-40B4-BE49-F238E27FC236}">
                <a16:creationId xmlns:a16="http://schemas.microsoft.com/office/drawing/2014/main" id="{72E08EBF-2D8F-4914-A388-011CD1BA0E21}"/>
              </a:ext>
            </a:extLst>
          </p:cNvPr>
          <p:cNvSpPr/>
          <p:nvPr/>
        </p:nvSpPr>
        <p:spPr>
          <a:xfrm>
            <a:off x="6666302" y="4705682"/>
            <a:ext cx="5525698" cy="1631216"/>
          </a:xfrm>
          <a:prstGeom prst="rect">
            <a:avLst/>
          </a:prstGeom>
          <a:noFill/>
        </p:spPr>
        <p:txBody>
          <a:bodyPr wrap="square" lIns="91440" tIns="45720" rIns="91440" bIns="45720">
            <a:spAutoFit/>
          </a:bodyPr>
          <a:lstStyle/>
          <a:p>
            <a:r>
              <a:rPr lang="it-IT" sz="2000" dirty="0">
                <a:ln w="0"/>
                <a:effectLst>
                  <a:outerShdw blurRad="38100" dist="19050" dir="2700000" algn="tl" rotWithShape="0">
                    <a:schemeClr val="dk1">
                      <a:alpha val="40000"/>
                    </a:schemeClr>
                  </a:outerShdw>
                </a:effectLst>
              </a:rPr>
              <a:t>Quanto tempo ci vuole per ordinare il registro degli ordini?</a:t>
            </a:r>
          </a:p>
          <a:p>
            <a:r>
              <a:rPr lang="it-IT" sz="2000" dirty="0">
                <a:ln w="0"/>
                <a:effectLst>
                  <a:outerShdw blurRad="38100" dist="19050" dir="2700000" algn="tl" rotWithShape="0">
                    <a:schemeClr val="dk1">
                      <a:alpha val="40000"/>
                    </a:schemeClr>
                  </a:outerShdw>
                </a:effectLst>
              </a:rPr>
              <a:t>Quanto tempo è necessario per contare i prodotti in magazzino?</a:t>
            </a:r>
          </a:p>
          <a:p>
            <a:endParaRPr lang="it-IT" sz="2000" dirty="0">
              <a:ln w="0"/>
              <a:effectLst>
                <a:outerShdw blurRad="38100" dist="19050" dir="2700000" algn="tl" rotWithShape="0">
                  <a:schemeClr val="dk1">
                    <a:alpha val="40000"/>
                  </a:schemeClr>
                </a:outerShdw>
              </a:effectLst>
            </a:endParaRPr>
          </a:p>
        </p:txBody>
      </p:sp>
      <p:pic>
        <p:nvPicPr>
          <p:cNvPr id="7172" name="Picture 4" descr="Risultati immagini per bocciato">
            <a:extLst>
              <a:ext uri="{FF2B5EF4-FFF2-40B4-BE49-F238E27FC236}">
                <a16:creationId xmlns:a16="http://schemas.microsoft.com/office/drawing/2014/main" id="{9B3D9E9A-C77C-46F4-BE13-443F4FF60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743" y="2916655"/>
            <a:ext cx="2572949" cy="1473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97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62DD9E5-D330-4BE5-AE12-73C4BC5571D9}"/>
              </a:ext>
            </a:extLst>
          </p:cNvPr>
          <p:cNvSpPr>
            <a:spLocks noGrp="1"/>
          </p:cNvSpPr>
          <p:nvPr>
            <p:ph type="title"/>
          </p:nvPr>
        </p:nvSpPr>
        <p:spPr>
          <a:xfrm>
            <a:off x="0" y="0"/>
            <a:ext cx="10058400" cy="1609344"/>
          </a:xfrm>
        </p:spPr>
        <p:txBody>
          <a:bodyPr>
            <a:normAutofit/>
          </a:bodyPr>
          <a:lstStyle/>
          <a:p>
            <a:r>
              <a:rPr lang="it-IT" sz="4400" b="1" dirty="0">
                <a:latin typeface="+mn-lt"/>
              </a:rPr>
              <a:t>Come Si migliorano?</a:t>
            </a:r>
          </a:p>
        </p:txBody>
      </p:sp>
      <p:sp>
        <p:nvSpPr>
          <p:cNvPr id="2" name="Rettangolo 1">
            <a:extLst>
              <a:ext uri="{FF2B5EF4-FFF2-40B4-BE49-F238E27FC236}">
                <a16:creationId xmlns:a16="http://schemas.microsoft.com/office/drawing/2014/main" id="{DA506CC9-B609-467B-9F67-C95511C909C2}"/>
              </a:ext>
            </a:extLst>
          </p:cNvPr>
          <p:cNvSpPr/>
          <p:nvPr/>
        </p:nvSpPr>
        <p:spPr>
          <a:xfrm>
            <a:off x="73244" y="1252427"/>
            <a:ext cx="7324056" cy="646331"/>
          </a:xfrm>
          <a:prstGeom prst="rect">
            <a:avLst/>
          </a:prstGeom>
          <a:noFill/>
        </p:spPr>
        <p:txBody>
          <a:bodyPr wrap="none" lIns="91440" tIns="45720" rIns="91440" bIns="45720">
            <a:spAutoFit/>
          </a:bodyPr>
          <a:lstStyle/>
          <a:p>
            <a:pPr algn="ctr"/>
            <a:r>
              <a:rPr lang="it-IT" sz="3600" b="0" cap="none" spc="0" dirty="0">
                <a:ln w="0"/>
                <a:solidFill>
                  <a:schemeClr val="accent1"/>
                </a:solidFill>
                <a:effectLst>
                  <a:outerShdw blurRad="38100" dist="25400" dir="5400000" algn="ctr" rotWithShape="0">
                    <a:srgbClr val="6E747A">
                      <a:alpha val="43000"/>
                    </a:srgbClr>
                  </a:outerShdw>
                </a:effectLst>
              </a:rPr>
              <a:t>Eliminazione dei registri cartacei </a:t>
            </a:r>
          </a:p>
        </p:txBody>
      </p:sp>
      <p:sp>
        <p:nvSpPr>
          <p:cNvPr id="8" name="Rettangolo 7">
            <a:extLst>
              <a:ext uri="{FF2B5EF4-FFF2-40B4-BE49-F238E27FC236}">
                <a16:creationId xmlns:a16="http://schemas.microsoft.com/office/drawing/2014/main" id="{04980DB7-7539-4781-ABF2-80946328FE07}"/>
              </a:ext>
            </a:extLst>
          </p:cNvPr>
          <p:cNvSpPr/>
          <p:nvPr/>
        </p:nvSpPr>
        <p:spPr>
          <a:xfrm>
            <a:off x="63604" y="4827355"/>
            <a:ext cx="10536602" cy="646331"/>
          </a:xfrm>
          <a:prstGeom prst="rect">
            <a:avLst/>
          </a:prstGeom>
          <a:noFill/>
        </p:spPr>
        <p:txBody>
          <a:bodyPr wrap="none" lIns="91440" tIns="45720" rIns="91440" bIns="45720">
            <a:spAutoFit/>
          </a:bodyPr>
          <a:lstStyle/>
          <a:p>
            <a:pPr algn="ctr"/>
            <a:r>
              <a:rPr lang="it-IT" sz="3600" b="0" cap="none" spc="0" dirty="0">
                <a:ln w="0"/>
                <a:solidFill>
                  <a:schemeClr val="accent1"/>
                </a:solidFill>
                <a:effectLst>
                  <a:outerShdw blurRad="38100" dist="25400" dir="5400000" algn="ctr" rotWithShape="0">
                    <a:srgbClr val="6E747A">
                      <a:alpha val="43000"/>
                    </a:srgbClr>
                  </a:outerShdw>
                </a:effectLst>
              </a:rPr>
              <a:t>Informazioni organizzate in un’unica base di dati </a:t>
            </a:r>
          </a:p>
        </p:txBody>
      </p:sp>
      <p:sp>
        <p:nvSpPr>
          <p:cNvPr id="9" name="Rettangolo 8">
            <a:extLst>
              <a:ext uri="{FF2B5EF4-FFF2-40B4-BE49-F238E27FC236}">
                <a16:creationId xmlns:a16="http://schemas.microsoft.com/office/drawing/2014/main" id="{A91094AF-D1BC-4ACB-A051-4E06FACA77C1}"/>
              </a:ext>
            </a:extLst>
          </p:cNvPr>
          <p:cNvSpPr/>
          <p:nvPr/>
        </p:nvSpPr>
        <p:spPr>
          <a:xfrm>
            <a:off x="73244" y="3056767"/>
            <a:ext cx="7720767" cy="646331"/>
          </a:xfrm>
          <a:prstGeom prst="rect">
            <a:avLst/>
          </a:prstGeom>
          <a:noFill/>
        </p:spPr>
        <p:txBody>
          <a:bodyPr wrap="none" lIns="91440" tIns="45720" rIns="91440" bIns="45720">
            <a:spAutoFit/>
          </a:bodyPr>
          <a:lstStyle/>
          <a:p>
            <a:pPr algn="ctr"/>
            <a:r>
              <a:rPr lang="it-IT" sz="3600" b="0" cap="none" spc="0" dirty="0">
                <a:ln w="0"/>
                <a:solidFill>
                  <a:schemeClr val="accent1"/>
                </a:solidFill>
                <a:effectLst>
                  <a:outerShdw blurRad="38100" dist="25400" dir="5400000" algn="ctr" rotWithShape="0">
                    <a:srgbClr val="6E747A">
                      <a:alpha val="43000"/>
                    </a:srgbClr>
                  </a:outerShdw>
                </a:effectLst>
              </a:rPr>
              <a:t>Automazione delle attività aziendali</a:t>
            </a:r>
          </a:p>
        </p:txBody>
      </p:sp>
      <p:sp>
        <p:nvSpPr>
          <p:cNvPr id="3" name="Rettangolo 2">
            <a:extLst>
              <a:ext uri="{FF2B5EF4-FFF2-40B4-BE49-F238E27FC236}">
                <a16:creationId xmlns:a16="http://schemas.microsoft.com/office/drawing/2014/main" id="{3831DCF1-CABE-4BB6-A4E4-49EE869CE8D3}"/>
              </a:ext>
            </a:extLst>
          </p:cNvPr>
          <p:cNvSpPr/>
          <p:nvPr/>
        </p:nvSpPr>
        <p:spPr>
          <a:xfrm>
            <a:off x="73244" y="1908253"/>
            <a:ext cx="5525698" cy="1015663"/>
          </a:xfrm>
          <a:prstGeom prst="rect">
            <a:avLst/>
          </a:prstGeom>
          <a:noFill/>
        </p:spPr>
        <p:txBody>
          <a:bodyPr wrap="square" lIns="91440" tIns="45720" rIns="91440" bIns="45720">
            <a:spAutoFit/>
          </a:bodyPr>
          <a:lstStyle/>
          <a:p>
            <a:r>
              <a:rPr lang="it-IT" sz="2000" b="0" cap="none" spc="0" dirty="0">
                <a:ln w="0"/>
                <a:solidFill>
                  <a:schemeClr val="tx1"/>
                </a:solidFill>
                <a:effectLst>
                  <a:outerShdw blurRad="38100" dist="19050" dir="2700000" algn="tl" rotWithShape="0">
                    <a:schemeClr val="dk1">
                      <a:alpha val="40000"/>
                    </a:schemeClr>
                  </a:outerShdw>
                </a:effectLst>
              </a:rPr>
              <a:t>Eliminazione dei registri in quanto possono causare confusione, sono poco affidabili e difficili da gestire </a:t>
            </a:r>
          </a:p>
        </p:txBody>
      </p:sp>
      <p:sp>
        <p:nvSpPr>
          <p:cNvPr id="14" name="Rettangolo 13">
            <a:extLst>
              <a:ext uri="{FF2B5EF4-FFF2-40B4-BE49-F238E27FC236}">
                <a16:creationId xmlns:a16="http://schemas.microsoft.com/office/drawing/2014/main" id="{95BA2515-AC09-471F-AE89-E28C73561A85}"/>
              </a:ext>
            </a:extLst>
          </p:cNvPr>
          <p:cNvSpPr/>
          <p:nvPr/>
        </p:nvSpPr>
        <p:spPr>
          <a:xfrm>
            <a:off x="195305" y="3634321"/>
            <a:ext cx="5525698" cy="1015663"/>
          </a:xfrm>
          <a:prstGeom prst="rect">
            <a:avLst/>
          </a:prstGeom>
          <a:noFill/>
        </p:spPr>
        <p:txBody>
          <a:bodyPr wrap="square" lIns="91440" tIns="45720" rIns="91440" bIns="45720">
            <a:spAutoFit/>
          </a:bodyPr>
          <a:lstStyle/>
          <a:p>
            <a:r>
              <a:rPr lang="it-IT" sz="2000" dirty="0">
                <a:ln w="0"/>
                <a:effectLst>
                  <a:outerShdw blurRad="38100" dist="19050" dir="2700000" algn="tl" rotWithShape="0">
                    <a:schemeClr val="dk1">
                      <a:alpha val="40000"/>
                    </a:schemeClr>
                  </a:outerShdw>
                </a:effectLst>
              </a:rPr>
              <a:t>Attività onerose, possono essere svolte con l’aiuto di un calcolatore che le possa rendere più semplici e veloci. </a:t>
            </a:r>
          </a:p>
        </p:txBody>
      </p:sp>
      <p:sp>
        <p:nvSpPr>
          <p:cNvPr id="15" name="Rettangolo 14">
            <a:extLst>
              <a:ext uri="{FF2B5EF4-FFF2-40B4-BE49-F238E27FC236}">
                <a16:creationId xmlns:a16="http://schemas.microsoft.com/office/drawing/2014/main" id="{72E08EBF-2D8F-4914-A388-011CD1BA0E21}"/>
              </a:ext>
            </a:extLst>
          </p:cNvPr>
          <p:cNvSpPr/>
          <p:nvPr/>
        </p:nvSpPr>
        <p:spPr>
          <a:xfrm>
            <a:off x="195304" y="5398941"/>
            <a:ext cx="6754135" cy="707886"/>
          </a:xfrm>
          <a:prstGeom prst="rect">
            <a:avLst/>
          </a:prstGeom>
          <a:noFill/>
        </p:spPr>
        <p:txBody>
          <a:bodyPr wrap="square" lIns="91440" tIns="45720" rIns="91440" bIns="45720">
            <a:spAutoFit/>
          </a:bodyPr>
          <a:lstStyle/>
          <a:p>
            <a:r>
              <a:rPr lang="it-IT" sz="2000" dirty="0">
                <a:ln w="0"/>
                <a:effectLst>
                  <a:outerShdw blurRad="38100" dist="19050" dir="2700000" algn="tl" rotWithShape="0">
                    <a:schemeClr val="dk1">
                      <a:alpha val="40000"/>
                    </a:schemeClr>
                  </a:outerShdw>
                </a:effectLst>
              </a:rPr>
              <a:t>Le informazioni sono opportunamente strutturate al fine di una reperibilità e gestione più semplice</a:t>
            </a:r>
          </a:p>
        </p:txBody>
      </p:sp>
      <p:pic>
        <p:nvPicPr>
          <p:cNvPr id="8194" name="Picture 2" descr="Risultati immagini per tick">
            <a:extLst>
              <a:ext uri="{FF2B5EF4-FFF2-40B4-BE49-F238E27FC236}">
                <a16:creationId xmlns:a16="http://schemas.microsoft.com/office/drawing/2014/main" id="{F4E79A6D-604C-40A6-A245-1D506EA90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300" y="1147585"/>
            <a:ext cx="764736" cy="7511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isultati immagini per tick">
            <a:extLst>
              <a:ext uri="{FF2B5EF4-FFF2-40B4-BE49-F238E27FC236}">
                <a16:creationId xmlns:a16="http://schemas.microsoft.com/office/drawing/2014/main" id="{FBC3A8F0-5352-4C33-993B-594124853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049" y="4647768"/>
            <a:ext cx="764736" cy="75117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isultati immagini per tick">
            <a:extLst>
              <a:ext uri="{FF2B5EF4-FFF2-40B4-BE49-F238E27FC236}">
                <a16:creationId xmlns:a16="http://schemas.microsoft.com/office/drawing/2014/main" id="{4C539EFC-3075-47B5-8454-E2D1F37FC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4654" y="2842763"/>
            <a:ext cx="764736" cy="75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737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FD77A96F-D9C1-4169-83DF-3CE6C666A5C8}"/>
              </a:ext>
            </a:extLst>
          </p:cNvPr>
          <p:cNvSpPr/>
          <p:nvPr/>
        </p:nvSpPr>
        <p:spPr>
          <a:xfrm>
            <a:off x="839593" y="132919"/>
            <a:ext cx="10512814" cy="923330"/>
          </a:xfrm>
          <a:prstGeom prst="rect">
            <a:avLst/>
          </a:prstGeom>
          <a:noFill/>
        </p:spPr>
        <p:txBody>
          <a:bodyPr wrap="none" lIns="91440" tIns="45720" rIns="91440" bIns="45720">
            <a:spAutoFit/>
          </a:bodyPr>
          <a:lstStyle/>
          <a:p>
            <a:pPr algn="ctr"/>
            <a:r>
              <a:rPr lang="it-IT"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Tutto questo realizzato grazie:</a:t>
            </a:r>
          </a:p>
        </p:txBody>
      </p:sp>
      <p:pic>
        <p:nvPicPr>
          <p:cNvPr id="9218" name="Picture 2" descr="Risultati immagini per ERP">
            <a:extLst>
              <a:ext uri="{FF2B5EF4-FFF2-40B4-BE49-F238E27FC236}">
                <a16:creationId xmlns:a16="http://schemas.microsoft.com/office/drawing/2014/main" id="{DFC50938-9B11-414F-8840-11F34A080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6249"/>
            <a:ext cx="5303887" cy="59321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isultati immagini per ERP">
            <a:extLst>
              <a:ext uri="{FF2B5EF4-FFF2-40B4-BE49-F238E27FC236}">
                <a16:creationId xmlns:a16="http://schemas.microsoft.com/office/drawing/2014/main" id="{CC08050B-4155-49D0-892D-6BFCA6652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290" y="1490658"/>
            <a:ext cx="3295650" cy="3295650"/>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a:extLst>
              <a:ext uri="{FF2B5EF4-FFF2-40B4-BE49-F238E27FC236}">
                <a16:creationId xmlns:a16="http://schemas.microsoft.com/office/drawing/2014/main" id="{920F8E4C-DA28-486B-A96A-ECC4C9E581B8}"/>
              </a:ext>
            </a:extLst>
          </p:cNvPr>
          <p:cNvSpPr/>
          <p:nvPr/>
        </p:nvSpPr>
        <p:spPr>
          <a:xfrm>
            <a:off x="8218441" y="1650476"/>
            <a:ext cx="3572068"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Enterprise</a:t>
            </a:r>
          </a:p>
        </p:txBody>
      </p:sp>
      <p:sp>
        <p:nvSpPr>
          <p:cNvPr id="8" name="Rettangolo 7">
            <a:extLst>
              <a:ext uri="{FF2B5EF4-FFF2-40B4-BE49-F238E27FC236}">
                <a16:creationId xmlns:a16="http://schemas.microsoft.com/office/drawing/2014/main" id="{E9B927A5-E2C7-40E4-B029-F5F00BE6BEEA}"/>
              </a:ext>
            </a:extLst>
          </p:cNvPr>
          <p:cNvSpPr/>
          <p:nvPr/>
        </p:nvSpPr>
        <p:spPr>
          <a:xfrm>
            <a:off x="8218441" y="2729068"/>
            <a:ext cx="3124125"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Resource</a:t>
            </a:r>
          </a:p>
        </p:txBody>
      </p:sp>
      <p:sp>
        <p:nvSpPr>
          <p:cNvPr id="9" name="Rettangolo 8">
            <a:extLst>
              <a:ext uri="{FF2B5EF4-FFF2-40B4-BE49-F238E27FC236}">
                <a16:creationId xmlns:a16="http://schemas.microsoft.com/office/drawing/2014/main" id="{8B787F7A-6556-4578-9967-E9CF16CC4DF9}"/>
              </a:ext>
            </a:extLst>
          </p:cNvPr>
          <p:cNvSpPr/>
          <p:nvPr/>
        </p:nvSpPr>
        <p:spPr>
          <a:xfrm>
            <a:off x="8218441" y="3754376"/>
            <a:ext cx="2978701"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Planning</a:t>
            </a:r>
          </a:p>
        </p:txBody>
      </p:sp>
    </p:spTree>
    <p:extLst>
      <p:ext uri="{BB962C8B-B14F-4D97-AF65-F5344CB8AC3E}">
        <p14:creationId xmlns:p14="http://schemas.microsoft.com/office/powerpoint/2010/main" val="213549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57349BA0-74EB-4174-9EDB-15D05649F0A4}"/>
              </a:ext>
            </a:extLst>
          </p:cNvPr>
          <p:cNvSpPr/>
          <p:nvPr/>
        </p:nvSpPr>
        <p:spPr>
          <a:xfrm>
            <a:off x="0" y="139728"/>
            <a:ext cx="9908482" cy="707886"/>
          </a:xfrm>
          <a:prstGeom prst="rect">
            <a:avLst/>
          </a:prstGeom>
          <a:noFill/>
        </p:spPr>
        <p:txBody>
          <a:bodyPr wrap="none" lIns="91440" tIns="45720" rIns="91440" bIns="45720">
            <a:spAutoFit/>
          </a:bodyPr>
          <a:lstStyle/>
          <a:p>
            <a:pPr algn="ctr"/>
            <a:r>
              <a:rPr lang="it-IT"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Cos’è un sistema ERP e come vi aiuta?</a:t>
            </a:r>
          </a:p>
        </p:txBody>
      </p:sp>
      <p:sp>
        <p:nvSpPr>
          <p:cNvPr id="6" name="Rettangolo 5">
            <a:extLst>
              <a:ext uri="{FF2B5EF4-FFF2-40B4-BE49-F238E27FC236}">
                <a16:creationId xmlns:a16="http://schemas.microsoft.com/office/drawing/2014/main" id="{A6A4BA66-2D9A-4446-A856-A2EE9119526D}"/>
              </a:ext>
            </a:extLst>
          </p:cNvPr>
          <p:cNvSpPr/>
          <p:nvPr/>
        </p:nvSpPr>
        <p:spPr>
          <a:xfrm>
            <a:off x="572266" y="1755459"/>
            <a:ext cx="9851543" cy="4031873"/>
          </a:xfrm>
          <a:prstGeom prst="rect">
            <a:avLst/>
          </a:prstGeom>
          <a:noFill/>
        </p:spPr>
        <p:txBody>
          <a:bodyPr wrap="none" lIns="91440" tIns="45720" rIns="91440" bIns="45720">
            <a:spAutoFit/>
          </a:bodyPr>
          <a:lstStyle/>
          <a:p>
            <a:r>
              <a:rPr lang="it-IT" sz="3200" b="0" cap="none" spc="0" dirty="0">
                <a:ln w="0"/>
                <a:solidFill>
                  <a:schemeClr val="tx1"/>
                </a:solidFill>
                <a:effectLst>
                  <a:outerShdw blurRad="38100" dist="19050" dir="2700000" algn="tl" rotWithShape="0">
                    <a:schemeClr val="dk1">
                      <a:alpha val="40000"/>
                    </a:schemeClr>
                  </a:outerShdw>
                </a:effectLst>
              </a:rPr>
              <a:t>Un sistema ERP :</a:t>
            </a:r>
          </a:p>
          <a:p>
            <a:pPr marL="457200" indent="-457200">
              <a:buFontTx/>
              <a:buChar char="-"/>
            </a:pPr>
            <a:r>
              <a:rPr lang="it-IT" sz="3200" b="0" cap="none" spc="0" dirty="0">
                <a:ln w="0"/>
                <a:solidFill>
                  <a:schemeClr val="tx1"/>
                </a:solidFill>
                <a:effectLst>
                  <a:outerShdw blurRad="38100" dist="19050" dir="2700000" algn="tl" rotWithShape="0">
                    <a:schemeClr val="dk1">
                      <a:alpha val="40000"/>
                    </a:schemeClr>
                  </a:outerShdw>
                </a:effectLst>
              </a:rPr>
              <a:t>Consente di gestire tutte le informazioni r</a:t>
            </a:r>
            <a:r>
              <a:rPr lang="it-IT" sz="3200" dirty="0">
                <a:ln w="0"/>
                <a:effectLst>
                  <a:outerShdw blurRad="38100" dist="19050" dir="2700000" algn="tl" rotWithShape="0">
                    <a:schemeClr val="dk1">
                      <a:alpha val="40000"/>
                    </a:schemeClr>
                  </a:outerShdw>
                </a:effectLst>
              </a:rPr>
              <a:t>ilevanti</a:t>
            </a:r>
            <a:br>
              <a:rPr lang="it-IT" sz="3200" dirty="0">
                <a:ln w="0"/>
                <a:effectLst>
                  <a:outerShdw blurRad="38100" dist="19050" dir="2700000" algn="tl" rotWithShape="0">
                    <a:schemeClr val="dk1">
                      <a:alpha val="40000"/>
                    </a:schemeClr>
                  </a:outerShdw>
                </a:effectLst>
              </a:rPr>
            </a:br>
            <a:r>
              <a:rPr lang="it-IT" sz="3200" dirty="0">
                <a:ln w="0"/>
                <a:effectLst>
                  <a:outerShdw blurRad="38100" dist="19050" dir="2700000" algn="tl" rotWithShape="0">
                    <a:schemeClr val="dk1">
                      <a:alpha val="40000"/>
                    </a:schemeClr>
                  </a:outerShdw>
                </a:effectLst>
              </a:rPr>
              <a:t> e le transazioni che operano su di esse </a:t>
            </a:r>
          </a:p>
          <a:p>
            <a:endParaRPr lang="it-IT" sz="3200" dirty="0">
              <a:ln w="0"/>
              <a:effectLst>
                <a:outerShdw blurRad="38100" dist="19050" dir="2700000" algn="tl" rotWithShape="0">
                  <a:schemeClr val="dk1">
                    <a:alpha val="40000"/>
                  </a:schemeClr>
                </a:outerShdw>
              </a:effectLst>
            </a:endParaRPr>
          </a:p>
          <a:p>
            <a:pPr marL="457200" indent="-457200">
              <a:buFontTx/>
              <a:buChar char="-"/>
            </a:pPr>
            <a:r>
              <a:rPr lang="it-IT" sz="3200" b="0" cap="none" spc="0" dirty="0">
                <a:ln w="0"/>
                <a:solidFill>
                  <a:schemeClr val="tx1"/>
                </a:solidFill>
                <a:effectLst>
                  <a:outerShdw blurRad="38100" dist="19050" dir="2700000" algn="tl" rotWithShape="0">
                    <a:schemeClr val="dk1">
                      <a:alpha val="40000"/>
                    </a:schemeClr>
                  </a:outerShdw>
                </a:effectLst>
              </a:rPr>
              <a:t>Consente l’esecuzi</a:t>
            </a:r>
            <a:r>
              <a:rPr lang="it-IT" sz="3200" dirty="0">
                <a:ln w="0"/>
                <a:effectLst>
                  <a:outerShdw blurRad="38100" dist="19050" dir="2700000" algn="tl" rotWithShape="0">
                    <a:schemeClr val="dk1">
                      <a:alpha val="40000"/>
                    </a:schemeClr>
                  </a:outerShdw>
                </a:effectLst>
              </a:rPr>
              <a:t>one coordinata dei </a:t>
            </a:r>
            <a:br>
              <a:rPr lang="it-IT" sz="3200" dirty="0">
                <a:ln w="0"/>
                <a:effectLst>
                  <a:outerShdw blurRad="38100" dist="19050" dir="2700000" algn="tl" rotWithShape="0">
                    <a:schemeClr val="dk1">
                      <a:alpha val="40000"/>
                    </a:schemeClr>
                  </a:outerShdw>
                </a:effectLst>
              </a:rPr>
            </a:br>
            <a:r>
              <a:rPr lang="it-IT" sz="3200" dirty="0">
                <a:ln w="0"/>
                <a:effectLst>
                  <a:outerShdw blurRad="38100" dist="19050" dir="2700000" algn="tl" rotWithShape="0">
                    <a:schemeClr val="dk1">
                      <a:alpha val="40000"/>
                    </a:schemeClr>
                  </a:outerShdw>
                </a:effectLst>
              </a:rPr>
              <a:t>	processi interni all’azienda</a:t>
            </a:r>
          </a:p>
          <a:p>
            <a:endParaRPr lang="it-IT" sz="3200" dirty="0">
              <a:ln w="0"/>
              <a:effectLst>
                <a:outerShdw blurRad="38100" dist="19050" dir="2700000" algn="tl" rotWithShape="0">
                  <a:schemeClr val="dk1">
                    <a:alpha val="40000"/>
                  </a:schemeClr>
                </a:outerShdw>
              </a:effectLst>
            </a:endParaRPr>
          </a:p>
          <a:p>
            <a:r>
              <a:rPr lang="it-IT" sz="3200" b="0" cap="none" spc="0" dirty="0">
                <a:ln w="0"/>
                <a:solidFill>
                  <a:schemeClr val="tx1"/>
                </a:solidFill>
                <a:effectLst>
                  <a:outerShdw blurRad="38100" dist="19050" dir="2700000" algn="tl" rotWithShape="0">
                    <a:schemeClr val="dk1">
                      <a:alpha val="40000"/>
                    </a:schemeClr>
                  </a:outerShdw>
                </a:effectLst>
              </a:rPr>
              <a:t>- Supporta il controllo di tut</a:t>
            </a:r>
            <a:r>
              <a:rPr lang="it-IT" sz="3200" dirty="0">
                <a:ln w="0"/>
                <a:effectLst>
                  <a:outerShdw blurRad="38100" dist="19050" dir="2700000" algn="tl" rotWithShape="0">
                    <a:schemeClr val="dk1">
                      <a:alpha val="40000"/>
                    </a:schemeClr>
                  </a:outerShdw>
                </a:effectLst>
              </a:rPr>
              <a:t>te le risorse aziendali</a:t>
            </a:r>
            <a:endParaRPr lang="it-IT" sz="32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2" descr="Risultati immagini per tick">
            <a:extLst>
              <a:ext uri="{FF2B5EF4-FFF2-40B4-BE49-F238E27FC236}">
                <a16:creationId xmlns:a16="http://schemas.microsoft.com/office/drawing/2014/main" id="{DFC6616A-4E63-4F2D-8615-2E75A42F4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837" y="2634070"/>
            <a:ext cx="764736" cy="7511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isultati immagini per tick">
            <a:extLst>
              <a:ext uri="{FF2B5EF4-FFF2-40B4-BE49-F238E27FC236}">
                <a16:creationId xmlns:a16="http://schemas.microsoft.com/office/drawing/2014/main" id="{06C26923-C054-40D1-AB6E-B04343C4F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837" y="4835240"/>
            <a:ext cx="764736" cy="7511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isultati immagini per tick">
            <a:extLst>
              <a:ext uri="{FF2B5EF4-FFF2-40B4-BE49-F238E27FC236}">
                <a16:creationId xmlns:a16="http://schemas.microsoft.com/office/drawing/2014/main" id="{81328780-3826-4D9D-BAA9-F93E078D6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837" y="3671382"/>
            <a:ext cx="764736" cy="75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592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57349BA0-74EB-4174-9EDB-15D05649F0A4}"/>
              </a:ext>
            </a:extLst>
          </p:cNvPr>
          <p:cNvSpPr/>
          <p:nvPr/>
        </p:nvSpPr>
        <p:spPr>
          <a:xfrm>
            <a:off x="572266" y="239671"/>
            <a:ext cx="6226320" cy="830997"/>
          </a:xfrm>
          <a:prstGeom prst="rect">
            <a:avLst/>
          </a:prstGeom>
          <a:noFill/>
        </p:spPr>
        <p:txBody>
          <a:bodyPr wrap="none" lIns="91440" tIns="45720" rIns="91440" bIns="45720">
            <a:spAutoFit/>
          </a:bodyPr>
          <a:lstStyle/>
          <a:p>
            <a:pPr algn="ctr"/>
            <a:r>
              <a:rPr lang="it-IT" sz="4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L’ERP scelto per voi</a:t>
            </a:r>
          </a:p>
        </p:txBody>
      </p:sp>
      <p:pic>
        <p:nvPicPr>
          <p:cNvPr id="10242" name="Picture 2" descr="Risultati immagini per odoo">
            <a:extLst>
              <a:ext uri="{FF2B5EF4-FFF2-40B4-BE49-F238E27FC236}">
                <a16:creationId xmlns:a16="http://schemas.microsoft.com/office/drawing/2014/main" id="{25D99690-3205-430A-AC27-DCE855A9C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1" y="1019260"/>
            <a:ext cx="6721475" cy="5599069"/>
          </a:xfrm>
          <a:prstGeom prst="rect">
            <a:avLst/>
          </a:prstGeom>
          <a:noFill/>
          <a:extLst>
            <a:ext uri="{909E8E84-426E-40DD-AFC4-6F175D3DCCD1}">
              <a14:hiddenFill xmlns:a14="http://schemas.microsoft.com/office/drawing/2010/main">
                <a:solidFill>
                  <a:srgbClr val="FFFFFF"/>
                </a:solidFill>
              </a14:hiddenFill>
            </a:ext>
          </a:extLst>
        </p:spPr>
      </p:pic>
      <p:pic>
        <p:nvPicPr>
          <p:cNvPr id="2" name="Immagine 1">
            <a:extLst>
              <a:ext uri="{FF2B5EF4-FFF2-40B4-BE49-F238E27FC236}">
                <a16:creationId xmlns:a16="http://schemas.microsoft.com/office/drawing/2014/main" id="{7F64E53A-5191-407C-93CA-7FFA3345C5C2}"/>
              </a:ext>
            </a:extLst>
          </p:cNvPr>
          <p:cNvPicPr>
            <a:picLocks noChangeAspect="1"/>
          </p:cNvPicPr>
          <p:nvPr/>
        </p:nvPicPr>
        <p:blipFill>
          <a:blip r:embed="rId3"/>
          <a:stretch>
            <a:fillRect/>
          </a:stretch>
        </p:blipFill>
        <p:spPr>
          <a:xfrm>
            <a:off x="7058989" y="2983919"/>
            <a:ext cx="5133011" cy="3698613"/>
          </a:xfrm>
          <a:prstGeom prst="rect">
            <a:avLst/>
          </a:prstGeom>
        </p:spPr>
      </p:pic>
      <p:sp>
        <p:nvSpPr>
          <p:cNvPr id="3" name="Rettangolo 2">
            <a:extLst>
              <a:ext uri="{FF2B5EF4-FFF2-40B4-BE49-F238E27FC236}">
                <a16:creationId xmlns:a16="http://schemas.microsoft.com/office/drawing/2014/main" id="{8F6D40B6-027C-4E29-8810-FE121B3C8E1C}"/>
              </a:ext>
            </a:extLst>
          </p:cNvPr>
          <p:cNvSpPr/>
          <p:nvPr/>
        </p:nvSpPr>
        <p:spPr>
          <a:xfrm>
            <a:off x="5742472" y="1373203"/>
            <a:ext cx="5957785" cy="954107"/>
          </a:xfrm>
          <a:prstGeom prst="rect">
            <a:avLst/>
          </a:prstGeom>
          <a:noFill/>
        </p:spPr>
        <p:txBody>
          <a:bodyPr wrap="none" lIns="91440" tIns="45720" rIns="91440" bIns="45720">
            <a:spAutoFit/>
          </a:bodyPr>
          <a:lstStyle/>
          <a:p>
            <a:r>
              <a:rPr lang="it-IT" sz="2800" b="0" cap="none" spc="0" dirty="0">
                <a:ln w="0"/>
                <a:solidFill>
                  <a:schemeClr val="tx1"/>
                </a:solidFill>
                <a:effectLst>
                  <a:outerShdw blurRad="38100" dist="19050" dir="2700000" algn="tl" rotWithShape="0">
                    <a:schemeClr val="dk1">
                      <a:alpha val="40000"/>
                    </a:schemeClr>
                  </a:outerShdw>
                </a:effectLst>
              </a:rPr>
              <a:t>S</a:t>
            </a:r>
            <a:r>
              <a:rPr lang="it-IT" sz="2800" dirty="0">
                <a:ln w="0"/>
                <a:effectLst>
                  <a:outerShdw blurRad="38100" dist="19050" dir="2700000" algn="tl" rotWithShape="0">
                    <a:schemeClr val="dk1">
                      <a:alpha val="40000"/>
                    </a:schemeClr>
                  </a:outerShdw>
                </a:effectLst>
              </a:rPr>
              <a:t>istema di facile uso. </a:t>
            </a:r>
            <a:br>
              <a:rPr lang="it-IT" sz="2800" dirty="0">
                <a:ln w="0"/>
                <a:effectLst>
                  <a:outerShdw blurRad="38100" dist="19050" dir="2700000" algn="tl" rotWithShape="0">
                    <a:schemeClr val="dk1">
                      <a:alpha val="40000"/>
                    </a:schemeClr>
                  </a:outerShdw>
                </a:effectLst>
              </a:rPr>
            </a:br>
            <a:r>
              <a:rPr lang="it-IT" sz="2800" dirty="0">
                <a:ln w="0"/>
                <a:effectLst>
                  <a:outerShdw blurRad="38100" dist="19050" dir="2700000" algn="tl" rotWithShape="0">
                    <a:schemeClr val="dk1">
                      <a:alpha val="40000"/>
                    </a:schemeClr>
                  </a:outerShdw>
                </a:effectLst>
              </a:rPr>
              <a:t>Supporto a tutti i processi aziendali</a:t>
            </a:r>
            <a:endParaRPr lang="it-IT"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2910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57349BA0-74EB-4174-9EDB-15D05649F0A4}"/>
              </a:ext>
            </a:extLst>
          </p:cNvPr>
          <p:cNvSpPr/>
          <p:nvPr/>
        </p:nvSpPr>
        <p:spPr>
          <a:xfrm>
            <a:off x="222251" y="254259"/>
            <a:ext cx="4748929" cy="830997"/>
          </a:xfrm>
          <a:prstGeom prst="rect">
            <a:avLst/>
          </a:prstGeom>
          <a:noFill/>
        </p:spPr>
        <p:txBody>
          <a:bodyPr wrap="none" lIns="91440" tIns="45720" rIns="91440" bIns="45720">
            <a:spAutoFit/>
          </a:bodyPr>
          <a:lstStyle/>
          <a:p>
            <a:pPr algn="ctr"/>
            <a:r>
              <a:rPr lang="it-IT" sz="4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Cosa vi serve? </a:t>
            </a:r>
          </a:p>
        </p:txBody>
      </p:sp>
      <p:pic>
        <p:nvPicPr>
          <p:cNvPr id="7" name="Immagine 6">
            <a:extLst>
              <a:ext uri="{FF2B5EF4-FFF2-40B4-BE49-F238E27FC236}">
                <a16:creationId xmlns:a16="http://schemas.microsoft.com/office/drawing/2014/main" id="{126D5145-ABEF-40B1-90CF-3B4ED74680FF}"/>
              </a:ext>
            </a:extLst>
          </p:cNvPr>
          <p:cNvPicPr>
            <a:picLocks noChangeAspect="1"/>
          </p:cNvPicPr>
          <p:nvPr/>
        </p:nvPicPr>
        <p:blipFill>
          <a:blip r:embed="rId2"/>
          <a:stretch>
            <a:fillRect/>
          </a:stretch>
        </p:blipFill>
        <p:spPr>
          <a:xfrm>
            <a:off x="755146" y="1337768"/>
            <a:ext cx="3409950" cy="942975"/>
          </a:xfrm>
          <a:prstGeom prst="rect">
            <a:avLst/>
          </a:prstGeom>
        </p:spPr>
      </p:pic>
      <p:pic>
        <p:nvPicPr>
          <p:cNvPr id="8" name="Immagine 7">
            <a:extLst>
              <a:ext uri="{FF2B5EF4-FFF2-40B4-BE49-F238E27FC236}">
                <a16:creationId xmlns:a16="http://schemas.microsoft.com/office/drawing/2014/main" id="{69EF9E70-4902-41E0-88CE-36EBA163F17D}"/>
              </a:ext>
            </a:extLst>
          </p:cNvPr>
          <p:cNvPicPr>
            <a:picLocks noChangeAspect="1"/>
          </p:cNvPicPr>
          <p:nvPr/>
        </p:nvPicPr>
        <p:blipFill>
          <a:blip r:embed="rId3"/>
          <a:stretch>
            <a:fillRect/>
          </a:stretch>
        </p:blipFill>
        <p:spPr>
          <a:xfrm>
            <a:off x="746886" y="2799991"/>
            <a:ext cx="3305175" cy="876300"/>
          </a:xfrm>
          <a:prstGeom prst="rect">
            <a:avLst/>
          </a:prstGeom>
        </p:spPr>
      </p:pic>
      <p:pic>
        <p:nvPicPr>
          <p:cNvPr id="9" name="Immagine 8">
            <a:extLst>
              <a:ext uri="{FF2B5EF4-FFF2-40B4-BE49-F238E27FC236}">
                <a16:creationId xmlns:a16="http://schemas.microsoft.com/office/drawing/2014/main" id="{947C9E41-2311-4BEC-9CF3-27113FFC3DE6}"/>
              </a:ext>
            </a:extLst>
          </p:cNvPr>
          <p:cNvPicPr>
            <a:picLocks noChangeAspect="1"/>
          </p:cNvPicPr>
          <p:nvPr/>
        </p:nvPicPr>
        <p:blipFill>
          <a:blip r:embed="rId4"/>
          <a:stretch>
            <a:fillRect/>
          </a:stretch>
        </p:blipFill>
        <p:spPr>
          <a:xfrm>
            <a:off x="746886" y="4204042"/>
            <a:ext cx="3219450" cy="847725"/>
          </a:xfrm>
          <a:prstGeom prst="rect">
            <a:avLst/>
          </a:prstGeom>
        </p:spPr>
      </p:pic>
      <p:pic>
        <p:nvPicPr>
          <p:cNvPr id="10" name="Immagine 9">
            <a:extLst>
              <a:ext uri="{FF2B5EF4-FFF2-40B4-BE49-F238E27FC236}">
                <a16:creationId xmlns:a16="http://schemas.microsoft.com/office/drawing/2014/main" id="{6D4CCC4F-653B-4185-98B1-7907AD8B5B02}"/>
              </a:ext>
            </a:extLst>
          </p:cNvPr>
          <p:cNvPicPr>
            <a:picLocks noChangeAspect="1"/>
          </p:cNvPicPr>
          <p:nvPr/>
        </p:nvPicPr>
        <p:blipFill>
          <a:blip r:embed="rId5"/>
          <a:stretch>
            <a:fillRect/>
          </a:stretch>
        </p:blipFill>
        <p:spPr>
          <a:xfrm>
            <a:off x="713833" y="5723097"/>
            <a:ext cx="3295650" cy="876300"/>
          </a:xfrm>
          <a:prstGeom prst="rect">
            <a:avLst/>
          </a:prstGeom>
        </p:spPr>
      </p:pic>
      <p:sp>
        <p:nvSpPr>
          <p:cNvPr id="17" name="Rettangolo 16">
            <a:extLst>
              <a:ext uri="{FF2B5EF4-FFF2-40B4-BE49-F238E27FC236}">
                <a16:creationId xmlns:a16="http://schemas.microsoft.com/office/drawing/2014/main" id="{1435B519-4EBA-45C0-AEC1-ADBEFC4C6297}"/>
              </a:ext>
            </a:extLst>
          </p:cNvPr>
          <p:cNvSpPr/>
          <p:nvPr/>
        </p:nvSpPr>
        <p:spPr>
          <a:xfrm>
            <a:off x="6224853" y="1311645"/>
            <a:ext cx="3870739" cy="954107"/>
          </a:xfrm>
          <a:prstGeom prst="rect">
            <a:avLst/>
          </a:prstGeom>
          <a:noFill/>
        </p:spPr>
        <p:txBody>
          <a:bodyPr wrap="none" lIns="91440" tIns="45720" rIns="91440" bIns="45720">
            <a:spAutoFit/>
          </a:bodyPr>
          <a:lstStyle/>
          <a:p>
            <a:pPr algn="ctr"/>
            <a:r>
              <a:rPr lang="it-IT" sz="2800" b="0" cap="none" spc="0" dirty="0">
                <a:ln w="0"/>
                <a:solidFill>
                  <a:schemeClr val="tx1"/>
                </a:solidFill>
                <a:effectLst>
                  <a:outerShdw blurRad="38100" dist="19050" dir="2700000" algn="tl" rotWithShape="0">
                    <a:schemeClr val="dk1">
                      <a:alpha val="40000"/>
                    </a:schemeClr>
                  </a:outerShdw>
                </a:effectLst>
              </a:rPr>
              <a:t>Rapporto con i clienti: </a:t>
            </a:r>
            <a:br>
              <a:rPr lang="it-IT" sz="2800" b="0" cap="none" spc="0" dirty="0">
                <a:ln w="0"/>
                <a:solidFill>
                  <a:schemeClr val="tx1"/>
                </a:solidFill>
                <a:effectLst>
                  <a:outerShdw blurRad="38100" dist="19050" dir="2700000" algn="tl" rotWithShape="0">
                    <a:schemeClr val="dk1">
                      <a:alpha val="40000"/>
                    </a:schemeClr>
                  </a:outerShdw>
                </a:effectLst>
              </a:rPr>
            </a:br>
            <a:r>
              <a:rPr lang="it-IT" sz="2800" b="0" cap="none" spc="0" dirty="0">
                <a:ln w="0"/>
                <a:solidFill>
                  <a:schemeClr val="tx1"/>
                </a:solidFill>
                <a:effectLst>
                  <a:outerShdw blurRad="38100" dist="19050" dir="2700000" algn="tl" rotWithShape="0">
                    <a:schemeClr val="dk1">
                      <a:alpha val="40000"/>
                    </a:schemeClr>
                  </a:outerShdw>
                </a:effectLst>
              </a:rPr>
              <a:t>incontri, offerte</a:t>
            </a:r>
          </a:p>
        </p:txBody>
      </p:sp>
      <p:sp>
        <p:nvSpPr>
          <p:cNvPr id="24" name="Rettangolo 23">
            <a:extLst>
              <a:ext uri="{FF2B5EF4-FFF2-40B4-BE49-F238E27FC236}">
                <a16:creationId xmlns:a16="http://schemas.microsoft.com/office/drawing/2014/main" id="{8DB2C69F-6170-4A4C-A8FD-E2CB17C1640E}"/>
              </a:ext>
            </a:extLst>
          </p:cNvPr>
          <p:cNvSpPr/>
          <p:nvPr/>
        </p:nvSpPr>
        <p:spPr>
          <a:xfrm>
            <a:off x="6224853" y="3942151"/>
            <a:ext cx="3165482" cy="954107"/>
          </a:xfrm>
          <a:prstGeom prst="rect">
            <a:avLst/>
          </a:prstGeom>
          <a:noFill/>
        </p:spPr>
        <p:txBody>
          <a:bodyPr wrap="none" lIns="91440" tIns="45720" rIns="91440" bIns="45720">
            <a:spAutoFit/>
          </a:bodyPr>
          <a:lstStyle/>
          <a:p>
            <a:pPr algn="ctr"/>
            <a:r>
              <a:rPr lang="it-IT" sz="2800" b="0" cap="none" spc="0" dirty="0">
                <a:ln w="0"/>
                <a:solidFill>
                  <a:schemeClr val="tx1"/>
                </a:solidFill>
                <a:effectLst>
                  <a:outerShdw blurRad="38100" dist="19050" dir="2700000" algn="tl" rotWithShape="0">
                    <a:schemeClr val="dk1">
                      <a:alpha val="40000"/>
                    </a:schemeClr>
                  </a:outerShdw>
                </a:effectLst>
              </a:rPr>
              <a:t>Gestione vendite: </a:t>
            </a:r>
            <a:br>
              <a:rPr lang="it-IT" sz="2800" b="0" cap="none" spc="0" dirty="0">
                <a:ln w="0"/>
                <a:solidFill>
                  <a:schemeClr val="tx1"/>
                </a:solidFill>
                <a:effectLst>
                  <a:outerShdw blurRad="38100" dist="19050" dir="2700000" algn="tl" rotWithShape="0">
                    <a:schemeClr val="dk1">
                      <a:alpha val="40000"/>
                    </a:schemeClr>
                  </a:outerShdw>
                </a:effectLst>
              </a:rPr>
            </a:br>
            <a:r>
              <a:rPr lang="it-IT" sz="2800" b="0" cap="none" spc="0" dirty="0">
                <a:ln w="0"/>
                <a:solidFill>
                  <a:schemeClr val="tx1"/>
                </a:solidFill>
                <a:effectLst>
                  <a:outerShdw blurRad="38100" dist="19050" dir="2700000" algn="tl" rotWithShape="0">
                    <a:schemeClr val="dk1">
                      <a:alpha val="40000"/>
                    </a:schemeClr>
                  </a:outerShdw>
                </a:effectLst>
              </a:rPr>
              <a:t>preventivi, fatture</a:t>
            </a:r>
          </a:p>
        </p:txBody>
      </p:sp>
      <p:sp>
        <p:nvSpPr>
          <p:cNvPr id="25" name="Rettangolo 24">
            <a:extLst>
              <a:ext uri="{FF2B5EF4-FFF2-40B4-BE49-F238E27FC236}">
                <a16:creationId xmlns:a16="http://schemas.microsoft.com/office/drawing/2014/main" id="{E1788B48-F758-4512-8AFB-6549A9831C60}"/>
              </a:ext>
            </a:extLst>
          </p:cNvPr>
          <p:cNvSpPr/>
          <p:nvPr/>
        </p:nvSpPr>
        <p:spPr>
          <a:xfrm>
            <a:off x="6224853" y="2521985"/>
            <a:ext cx="3513077" cy="954107"/>
          </a:xfrm>
          <a:prstGeom prst="rect">
            <a:avLst/>
          </a:prstGeom>
          <a:noFill/>
        </p:spPr>
        <p:txBody>
          <a:bodyPr wrap="none" lIns="91440" tIns="45720" rIns="91440" bIns="45720">
            <a:spAutoFit/>
          </a:bodyPr>
          <a:lstStyle/>
          <a:p>
            <a:pPr algn="ctr"/>
            <a:r>
              <a:rPr lang="it-IT" sz="2800" b="0" cap="none" spc="0" dirty="0">
                <a:ln w="0"/>
                <a:solidFill>
                  <a:schemeClr val="tx1"/>
                </a:solidFill>
                <a:effectLst>
                  <a:outerShdw blurRad="38100" dist="19050" dir="2700000" algn="tl" rotWithShape="0">
                    <a:schemeClr val="dk1">
                      <a:alpha val="40000"/>
                    </a:schemeClr>
                  </a:outerShdw>
                </a:effectLst>
              </a:rPr>
              <a:t>Gestione inventario </a:t>
            </a:r>
            <a:br>
              <a:rPr lang="it-IT" sz="2800" b="0" cap="none" spc="0" dirty="0">
                <a:ln w="0"/>
                <a:solidFill>
                  <a:schemeClr val="tx1"/>
                </a:solidFill>
                <a:effectLst>
                  <a:outerShdw blurRad="38100" dist="19050" dir="2700000" algn="tl" rotWithShape="0">
                    <a:schemeClr val="dk1">
                      <a:alpha val="40000"/>
                    </a:schemeClr>
                  </a:outerShdw>
                </a:effectLst>
              </a:rPr>
            </a:br>
            <a:r>
              <a:rPr lang="it-IT" sz="2800" b="0" cap="none" spc="0" dirty="0">
                <a:ln w="0"/>
                <a:solidFill>
                  <a:schemeClr val="tx1"/>
                </a:solidFill>
                <a:effectLst>
                  <a:outerShdw blurRad="38100" dist="19050" dir="2700000" algn="tl" rotWithShape="0">
                    <a:schemeClr val="dk1">
                      <a:alpha val="40000"/>
                    </a:schemeClr>
                  </a:outerShdw>
                </a:effectLst>
              </a:rPr>
              <a:t>e magazzino</a:t>
            </a:r>
          </a:p>
        </p:txBody>
      </p:sp>
      <p:sp>
        <p:nvSpPr>
          <p:cNvPr id="26" name="Rettangolo 25">
            <a:extLst>
              <a:ext uri="{FF2B5EF4-FFF2-40B4-BE49-F238E27FC236}">
                <a16:creationId xmlns:a16="http://schemas.microsoft.com/office/drawing/2014/main" id="{1F39E6FB-E3B0-4C6F-842B-857242C74C31}"/>
              </a:ext>
            </a:extLst>
          </p:cNvPr>
          <p:cNvSpPr/>
          <p:nvPr/>
        </p:nvSpPr>
        <p:spPr>
          <a:xfrm>
            <a:off x="6224853" y="5642836"/>
            <a:ext cx="2731837" cy="954107"/>
          </a:xfrm>
          <a:prstGeom prst="rect">
            <a:avLst/>
          </a:prstGeom>
          <a:noFill/>
        </p:spPr>
        <p:txBody>
          <a:bodyPr wrap="none" lIns="91440" tIns="45720" rIns="91440" bIns="45720">
            <a:spAutoFit/>
          </a:bodyPr>
          <a:lstStyle/>
          <a:p>
            <a:pPr algn="ctr"/>
            <a:r>
              <a:rPr lang="it-IT" sz="2800" b="0" cap="none" spc="0" dirty="0">
                <a:ln w="0"/>
                <a:solidFill>
                  <a:schemeClr val="tx1"/>
                </a:solidFill>
                <a:effectLst>
                  <a:outerShdw blurRad="38100" dist="19050" dir="2700000" algn="tl" rotWithShape="0">
                    <a:schemeClr val="dk1">
                      <a:alpha val="40000"/>
                    </a:schemeClr>
                  </a:outerShdw>
                </a:effectLst>
              </a:rPr>
              <a:t>Comunicazioni </a:t>
            </a:r>
            <a:br>
              <a:rPr lang="it-IT" sz="2800" b="0" cap="none" spc="0" dirty="0">
                <a:ln w="0"/>
                <a:solidFill>
                  <a:schemeClr val="tx1"/>
                </a:solidFill>
                <a:effectLst>
                  <a:outerShdw blurRad="38100" dist="19050" dir="2700000" algn="tl" rotWithShape="0">
                    <a:schemeClr val="dk1">
                      <a:alpha val="40000"/>
                    </a:schemeClr>
                  </a:outerShdw>
                </a:effectLst>
              </a:rPr>
            </a:br>
            <a:r>
              <a:rPr lang="it-IT" sz="2800" b="0" cap="none" spc="0" dirty="0">
                <a:ln w="0"/>
                <a:solidFill>
                  <a:schemeClr val="tx1"/>
                </a:solidFill>
                <a:effectLst>
                  <a:outerShdw blurRad="38100" dist="19050" dir="2700000" algn="tl" rotWithShape="0">
                    <a:schemeClr val="dk1">
                      <a:alpha val="40000"/>
                    </a:schemeClr>
                  </a:outerShdw>
                </a:effectLst>
              </a:rPr>
              <a:t>aziendali</a:t>
            </a:r>
          </a:p>
        </p:txBody>
      </p:sp>
      <p:sp>
        <p:nvSpPr>
          <p:cNvPr id="22" name="Freccia a destra 21">
            <a:extLst>
              <a:ext uri="{FF2B5EF4-FFF2-40B4-BE49-F238E27FC236}">
                <a16:creationId xmlns:a16="http://schemas.microsoft.com/office/drawing/2014/main" id="{38957AB7-AC9E-4211-8B4B-CB0DBCC53C00}"/>
              </a:ext>
            </a:extLst>
          </p:cNvPr>
          <p:cNvSpPr/>
          <p:nvPr/>
        </p:nvSpPr>
        <p:spPr>
          <a:xfrm>
            <a:off x="4673280" y="1662134"/>
            <a:ext cx="1097280" cy="253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Freccia a destra 27">
            <a:extLst>
              <a:ext uri="{FF2B5EF4-FFF2-40B4-BE49-F238E27FC236}">
                <a16:creationId xmlns:a16="http://schemas.microsoft.com/office/drawing/2014/main" id="{AB901163-F0F0-4925-90FA-9A313472AA26}"/>
              </a:ext>
            </a:extLst>
          </p:cNvPr>
          <p:cNvSpPr/>
          <p:nvPr/>
        </p:nvSpPr>
        <p:spPr>
          <a:xfrm>
            <a:off x="4673280" y="3024481"/>
            <a:ext cx="1097280" cy="253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reccia a destra 28">
            <a:extLst>
              <a:ext uri="{FF2B5EF4-FFF2-40B4-BE49-F238E27FC236}">
                <a16:creationId xmlns:a16="http://schemas.microsoft.com/office/drawing/2014/main" id="{5C19EEFA-3ECC-4261-8413-00D669019692}"/>
              </a:ext>
            </a:extLst>
          </p:cNvPr>
          <p:cNvSpPr/>
          <p:nvPr/>
        </p:nvSpPr>
        <p:spPr>
          <a:xfrm>
            <a:off x="4673280" y="4419205"/>
            <a:ext cx="1097280" cy="253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reccia a destra 29">
            <a:extLst>
              <a:ext uri="{FF2B5EF4-FFF2-40B4-BE49-F238E27FC236}">
                <a16:creationId xmlns:a16="http://schemas.microsoft.com/office/drawing/2014/main" id="{A263AC7A-7EF8-4CA3-AC46-1D4E8E0ACA0E}"/>
              </a:ext>
            </a:extLst>
          </p:cNvPr>
          <p:cNvSpPr/>
          <p:nvPr/>
        </p:nvSpPr>
        <p:spPr>
          <a:xfrm>
            <a:off x="4673280" y="6034682"/>
            <a:ext cx="1097280" cy="253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56963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61A79DC-4BFB-4BD6-A39B-9E5160582807}"/>
              </a:ext>
            </a:extLst>
          </p:cNvPr>
          <p:cNvPicPr>
            <a:picLocks noChangeAspect="1"/>
          </p:cNvPicPr>
          <p:nvPr/>
        </p:nvPicPr>
        <p:blipFill>
          <a:blip r:embed="rId2"/>
          <a:stretch>
            <a:fillRect/>
          </a:stretch>
        </p:blipFill>
        <p:spPr>
          <a:xfrm>
            <a:off x="642939" y="289103"/>
            <a:ext cx="3295650" cy="857250"/>
          </a:xfrm>
          <a:prstGeom prst="rect">
            <a:avLst/>
          </a:prstGeom>
        </p:spPr>
      </p:pic>
      <p:pic>
        <p:nvPicPr>
          <p:cNvPr id="5" name="Immagine 4">
            <a:extLst>
              <a:ext uri="{FF2B5EF4-FFF2-40B4-BE49-F238E27FC236}">
                <a16:creationId xmlns:a16="http://schemas.microsoft.com/office/drawing/2014/main" id="{8D2CC583-9162-4F03-A259-C0BB96A107B0}"/>
              </a:ext>
            </a:extLst>
          </p:cNvPr>
          <p:cNvPicPr>
            <a:picLocks noChangeAspect="1"/>
          </p:cNvPicPr>
          <p:nvPr/>
        </p:nvPicPr>
        <p:blipFill>
          <a:blip r:embed="rId3"/>
          <a:stretch>
            <a:fillRect/>
          </a:stretch>
        </p:blipFill>
        <p:spPr>
          <a:xfrm>
            <a:off x="623889" y="5692597"/>
            <a:ext cx="3238500" cy="876300"/>
          </a:xfrm>
          <a:prstGeom prst="rect">
            <a:avLst/>
          </a:prstGeom>
        </p:spPr>
      </p:pic>
      <p:pic>
        <p:nvPicPr>
          <p:cNvPr id="6" name="Immagine 5">
            <a:extLst>
              <a:ext uri="{FF2B5EF4-FFF2-40B4-BE49-F238E27FC236}">
                <a16:creationId xmlns:a16="http://schemas.microsoft.com/office/drawing/2014/main" id="{77225044-7C6B-4388-9E83-984C1C671EBC}"/>
              </a:ext>
            </a:extLst>
          </p:cNvPr>
          <p:cNvPicPr>
            <a:picLocks noChangeAspect="1"/>
          </p:cNvPicPr>
          <p:nvPr/>
        </p:nvPicPr>
        <p:blipFill>
          <a:blip r:embed="rId4"/>
          <a:stretch>
            <a:fillRect/>
          </a:stretch>
        </p:blipFill>
        <p:spPr>
          <a:xfrm>
            <a:off x="633414" y="3288944"/>
            <a:ext cx="3314700" cy="876300"/>
          </a:xfrm>
          <a:prstGeom prst="rect">
            <a:avLst/>
          </a:prstGeom>
        </p:spPr>
      </p:pic>
      <p:pic>
        <p:nvPicPr>
          <p:cNvPr id="7" name="Immagine 6">
            <a:extLst>
              <a:ext uri="{FF2B5EF4-FFF2-40B4-BE49-F238E27FC236}">
                <a16:creationId xmlns:a16="http://schemas.microsoft.com/office/drawing/2014/main" id="{432350A1-B564-479C-B0B1-28FD90AFF7EA}"/>
              </a:ext>
            </a:extLst>
          </p:cNvPr>
          <p:cNvPicPr>
            <a:picLocks noChangeAspect="1"/>
          </p:cNvPicPr>
          <p:nvPr/>
        </p:nvPicPr>
        <p:blipFill>
          <a:blip r:embed="rId5"/>
          <a:stretch>
            <a:fillRect/>
          </a:stretch>
        </p:blipFill>
        <p:spPr>
          <a:xfrm>
            <a:off x="633414" y="1347253"/>
            <a:ext cx="3238500" cy="828675"/>
          </a:xfrm>
          <a:prstGeom prst="rect">
            <a:avLst/>
          </a:prstGeom>
        </p:spPr>
      </p:pic>
      <p:pic>
        <p:nvPicPr>
          <p:cNvPr id="8" name="Immagine 7">
            <a:extLst>
              <a:ext uri="{FF2B5EF4-FFF2-40B4-BE49-F238E27FC236}">
                <a16:creationId xmlns:a16="http://schemas.microsoft.com/office/drawing/2014/main" id="{DC95F220-F3A1-408D-A561-7B1C87744648}"/>
              </a:ext>
            </a:extLst>
          </p:cNvPr>
          <p:cNvPicPr>
            <a:picLocks noChangeAspect="1"/>
          </p:cNvPicPr>
          <p:nvPr/>
        </p:nvPicPr>
        <p:blipFill>
          <a:blip r:embed="rId6"/>
          <a:stretch>
            <a:fillRect/>
          </a:stretch>
        </p:blipFill>
        <p:spPr>
          <a:xfrm>
            <a:off x="642939" y="2103786"/>
            <a:ext cx="3219450" cy="866775"/>
          </a:xfrm>
          <a:prstGeom prst="rect">
            <a:avLst/>
          </a:prstGeom>
        </p:spPr>
      </p:pic>
      <p:pic>
        <p:nvPicPr>
          <p:cNvPr id="9" name="Immagine 8">
            <a:extLst>
              <a:ext uri="{FF2B5EF4-FFF2-40B4-BE49-F238E27FC236}">
                <a16:creationId xmlns:a16="http://schemas.microsoft.com/office/drawing/2014/main" id="{9BA056B5-F6E8-4F65-940F-6523B6E2BD3A}"/>
              </a:ext>
            </a:extLst>
          </p:cNvPr>
          <p:cNvPicPr>
            <a:picLocks noChangeAspect="1"/>
          </p:cNvPicPr>
          <p:nvPr/>
        </p:nvPicPr>
        <p:blipFill>
          <a:blip r:embed="rId7"/>
          <a:stretch>
            <a:fillRect/>
          </a:stretch>
        </p:blipFill>
        <p:spPr>
          <a:xfrm>
            <a:off x="642939" y="4533025"/>
            <a:ext cx="3267075" cy="838200"/>
          </a:xfrm>
          <a:prstGeom prst="rect">
            <a:avLst/>
          </a:prstGeom>
        </p:spPr>
      </p:pic>
      <p:sp>
        <p:nvSpPr>
          <p:cNvPr id="10" name="Freccia a destra 9">
            <a:extLst>
              <a:ext uri="{FF2B5EF4-FFF2-40B4-BE49-F238E27FC236}">
                <a16:creationId xmlns:a16="http://schemas.microsoft.com/office/drawing/2014/main" id="{0AE15C81-8E71-4410-AC21-0F36D4242EF8}"/>
              </a:ext>
            </a:extLst>
          </p:cNvPr>
          <p:cNvSpPr/>
          <p:nvPr/>
        </p:nvSpPr>
        <p:spPr>
          <a:xfrm>
            <a:off x="4539637" y="2103786"/>
            <a:ext cx="1097280" cy="253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reccia a destra 10">
            <a:extLst>
              <a:ext uri="{FF2B5EF4-FFF2-40B4-BE49-F238E27FC236}">
                <a16:creationId xmlns:a16="http://schemas.microsoft.com/office/drawing/2014/main" id="{46C737AA-CC00-48E9-955A-E10297424C7B}"/>
              </a:ext>
            </a:extLst>
          </p:cNvPr>
          <p:cNvSpPr/>
          <p:nvPr/>
        </p:nvSpPr>
        <p:spPr>
          <a:xfrm>
            <a:off x="4495551" y="3627927"/>
            <a:ext cx="1097280" cy="253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a destra 11">
            <a:extLst>
              <a:ext uri="{FF2B5EF4-FFF2-40B4-BE49-F238E27FC236}">
                <a16:creationId xmlns:a16="http://schemas.microsoft.com/office/drawing/2014/main" id="{69D2DF0A-D025-4C20-8B10-A26006A2BF21}"/>
              </a:ext>
            </a:extLst>
          </p:cNvPr>
          <p:cNvSpPr/>
          <p:nvPr/>
        </p:nvSpPr>
        <p:spPr>
          <a:xfrm>
            <a:off x="4495551" y="4947237"/>
            <a:ext cx="1097280" cy="253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0FEE1C63-06E2-410E-938B-52F1C8EE4F82}"/>
              </a:ext>
            </a:extLst>
          </p:cNvPr>
          <p:cNvSpPr/>
          <p:nvPr/>
        </p:nvSpPr>
        <p:spPr>
          <a:xfrm>
            <a:off x="4539637" y="6099980"/>
            <a:ext cx="1097280" cy="253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Freccia a destra 13">
            <a:extLst>
              <a:ext uri="{FF2B5EF4-FFF2-40B4-BE49-F238E27FC236}">
                <a16:creationId xmlns:a16="http://schemas.microsoft.com/office/drawing/2014/main" id="{F75569EE-9CFD-42BF-ADA3-258A792CD1F5}"/>
              </a:ext>
            </a:extLst>
          </p:cNvPr>
          <p:cNvSpPr/>
          <p:nvPr/>
        </p:nvSpPr>
        <p:spPr>
          <a:xfrm>
            <a:off x="4495551" y="495862"/>
            <a:ext cx="1097280" cy="253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A2960CCC-F826-4088-94D6-6BF4FB621644}"/>
              </a:ext>
            </a:extLst>
          </p:cNvPr>
          <p:cNvSpPr/>
          <p:nvPr/>
        </p:nvSpPr>
        <p:spPr>
          <a:xfrm>
            <a:off x="5968098" y="1764718"/>
            <a:ext cx="4703980" cy="954107"/>
          </a:xfrm>
          <a:prstGeom prst="rect">
            <a:avLst/>
          </a:prstGeom>
          <a:noFill/>
        </p:spPr>
        <p:txBody>
          <a:bodyPr wrap="none" lIns="91440" tIns="45720" rIns="91440" bIns="45720">
            <a:spAutoFit/>
          </a:bodyPr>
          <a:lstStyle/>
          <a:p>
            <a:pPr algn="ctr"/>
            <a:r>
              <a:rPr lang="it-IT" sz="2800" b="0" cap="none" spc="0" dirty="0">
                <a:ln w="0"/>
                <a:solidFill>
                  <a:schemeClr val="tx1"/>
                </a:solidFill>
                <a:effectLst>
                  <a:outerShdw blurRad="38100" dist="19050" dir="2700000" algn="tl" rotWithShape="0">
                    <a:schemeClr val="dk1">
                      <a:alpha val="40000"/>
                    </a:schemeClr>
                  </a:outerShdw>
                </a:effectLst>
              </a:rPr>
              <a:t>E-commerce: </a:t>
            </a:r>
            <a:br>
              <a:rPr lang="it-IT" sz="2800" b="0" cap="none" spc="0" dirty="0">
                <a:ln w="0"/>
                <a:solidFill>
                  <a:schemeClr val="tx1"/>
                </a:solidFill>
                <a:effectLst>
                  <a:outerShdw blurRad="38100" dist="19050" dir="2700000" algn="tl" rotWithShape="0">
                    <a:schemeClr val="dk1">
                      <a:alpha val="40000"/>
                    </a:schemeClr>
                  </a:outerShdw>
                </a:effectLst>
              </a:rPr>
            </a:br>
            <a:r>
              <a:rPr lang="it-IT" sz="2800" b="0" cap="none" spc="0" dirty="0">
                <a:ln w="0"/>
                <a:solidFill>
                  <a:schemeClr val="tx1"/>
                </a:solidFill>
                <a:effectLst>
                  <a:outerShdw blurRad="38100" dist="19050" dir="2700000" algn="tl" rotWithShape="0">
                    <a:schemeClr val="dk1">
                      <a:alpha val="40000"/>
                    </a:schemeClr>
                  </a:outerShdw>
                </a:effectLst>
              </a:rPr>
              <a:t>Ampliare i canali di vendita</a:t>
            </a:r>
          </a:p>
        </p:txBody>
      </p:sp>
      <p:sp>
        <p:nvSpPr>
          <p:cNvPr id="16" name="Rettangolo 15">
            <a:extLst>
              <a:ext uri="{FF2B5EF4-FFF2-40B4-BE49-F238E27FC236}">
                <a16:creationId xmlns:a16="http://schemas.microsoft.com/office/drawing/2014/main" id="{7AB28C7C-0119-4FBB-AF20-346CD6B9BCE9}"/>
              </a:ext>
            </a:extLst>
          </p:cNvPr>
          <p:cNvSpPr/>
          <p:nvPr/>
        </p:nvSpPr>
        <p:spPr>
          <a:xfrm>
            <a:off x="6077464" y="381250"/>
            <a:ext cx="4504310" cy="523220"/>
          </a:xfrm>
          <a:prstGeom prst="rect">
            <a:avLst/>
          </a:prstGeom>
          <a:noFill/>
        </p:spPr>
        <p:txBody>
          <a:bodyPr wrap="none" lIns="91440" tIns="45720" rIns="91440" bIns="45720">
            <a:spAutoFit/>
          </a:bodyPr>
          <a:lstStyle/>
          <a:p>
            <a:pPr algn="ctr"/>
            <a:r>
              <a:rPr lang="it-IT" sz="2800" b="0" cap="none" spc="0" dirty="0">
                <a:ln w="0"/>
                <a:solidFill>
                  <a:schemeClr val="tx1"/>
                </a:solidFill>
                <a:effectLst>
                  <a:outerShdw blurRad="38100" dist="19050" dir="2700000" algn="tl" rotWithShape="0">
                    <a:schemeClr val="dk1">
                      <a:alpha val="40000"/>
                    </a:schemeClr>
                  </a:outerShdw>
                </a:effectLst>
              </a:rPr>
              <a:t>Contatti: Clienti e fornitori</a:t>
            </a:r>
          </a:p>
        </p:txBody>
      </p:sp>
      <p:sp>
        <p:nvSpPr>
          <p:cNvPr id="17" name="Rettangolo 16">
            <a:extLst>
              <a:ext uri="{FF2B5EF4-FFF2-40B4-BE49-F238E27FC236}">
                <a16:creationId xmlns:a16="http://schemas.microsoft.com/office/drawing/2014/main" id="{C9345250-A865-4778-B807-C5BA3A23E764}"/>
              </a:ext>
            </a:extLst>
          </p:cNvPr>
          <p:cNvSpPr/>
          <p:nvPr/>
        </p:nvSpPr>
        <p:spPr>
          <a:xfrm>
            <a:off x="6918494" y="3192996"/>
            <a:ext cx="2822247" cy="523220"/>
          </a:xfrm>
          <a:prstGeom prst="rect">
            <a:avLst/>
          </a:prstGeom>
          <a:noFill/>
        </p:spPr>
        <p:txBody>
          <a:bodyPr wrap="none" lIns="91440" tIns="45720" rIns="91440" bIns="45720">
            <a:spAutoFit/>
          </a:bodyPr>
          <a:lstStyle/>
          <a:p>
            <a:pPr algn="ctr"/>
            <a:r>
              <a:rPr lang="it-IT" sz="2800" b="0" cap="none" spc="0" dirty="0">
                <a:ln w="0"/>
                <a:solidFill>
                  <a:schemeClr val="tx1"/>
                </a:solidFill>
                <a:effectLst>
                  <a:outerShdw blurRad="38100" dist="19050" dir="2700000" algn="tl" rotWithShape="0">
                    <a:schemeClr val="dk1">
                      <a:alpha val="40000"/>
                    </a:schemeClr>
                  </a:outerShdw>
                </a:effectLst>
              </a:rPr>
              <a:t>Gestione fatture</a:t>
            </a:r>
          </a:p>
        </p:txBody>
      </p:sp>
      <p:sp>
        <p:nvSpPr>
          <p:cNvPr id="18" name="Rettangolo 17">
            <a:extLst>
              <a:ext uri="{FF2B5EF4-FFF2-40B4-BE49-F238E27FC236}">
                <a16:creationId xmlns:a16="http://schemas.microsoft.com/office/drawing/2014/main" id="{64D823C6-5BAA-41FC-A03E-BC63DAFDAFF7}"/>
              </a:ext>
            </a:extLst>
          </p:cNvPr>
          <p:cNvSpPr/>
          <p:nvPr/>
        </p:nvSpPr>
        <p:spPr>
          <a:xfrm>
            <a:off x="6841324" y="4470183"/>
            <a:ext cx="2976584" cy="523220"/>
          </a:xfrm>
          <a:prstGeom prst="rect">
            <a:avLst/>
          </a:prstGeom>
          <a:noFill/>
        </p:spPr>
        <p:txBody>
          <a:bodyPr wrap="none" lIns="91440" tIns="45720" rIns="91440" bIns="45720">
            <a:spAutoFit/>
          </a:bodyPr>
          <a:lstStyle/>
          <a:p>
            <a:pPr algn="ctr"/>
            <a:r>
              <a:rPr lang="it-IT" sz="2800" b="0" cap="none" spc="0" dirty="0">
                <a:ln w="0"/>
                <a:solidFill>
                  <a:schemeClr val="tx1"/>
                </a:solidFill>
                <a:effectLst>
                  <a:outerShdw blurRad="38100" dist="19050" dir="2700000" algn="tl" rotWithShape="0">
                    <a:schemeClr val="dk1">
                      <a:alpha val="40000"/>
                    </a:schemeClr>
                  </a:outerShdw>
                </a:effectLst>
              </a:rPr>
              <a:t>Ordini a fornitori</a:t>
            </a:r>
          </a:p>
        </p:txBody>
      </p:sp>
      <p:sp>
        <p:nvSpPr>
          <p:cNvPr id="19" name="Rettangolo 18">
            <a:extLst>
              <a:ext uri="{FF2B5EF4-FFF2-40B4-BE49-F238E27FC236}">
                <a16:creationId xmlns:a16="http://schemas.microsoft.com/office/drawing/2014/main" id="{264AF270-CE60-4C16-A104-3870C433733C}"/>
              </a:ext>
            </a:extLst>
          </p:cNvPr>
          <p:cNvSpPr/>
          <p:nvPr/>
        </p:nvSpPr>
        <p:spPr>
          <a:xfrm>
            <a:off x="6931284" y="5876056"/>
            <a:ext cx="2796663" cy="523220"/>
          </a:xfrm>
          <a:prstGeom prst="rect">
            <a:avLst/>
          </a:prstGeom>
          <a:noFill/>
        </p:spPr>
        <p:txBody>
          <a:bodyPr wrap="none" lIns="91440" tIns="45720" rIns="91440" bIns="45720">
            <a:spAutoFit/>
          </a:bodyPr>
          <a:lstStyle/>
          <a:p>
            <a:pPr algn="ctr"/>
            <a:r>
              <a:rPr lang="it-IT" sz="2800" b="0" cap="none" spc="0" dirty="0">
                <a:ln w="0"/>
                <a:solidFill>
                  <a:schemeClr val="tx1"/>
                </a:solidFill>
                <a:effectLst>
                  <a:outerShdw blurRad="38100" dist="19050" dir="2700000" algn="tl" rotWithShape="0">
                    <a:schemeClr val="dk1">
                      <a:alpha val="40000"/>
                    </a:schemeClr>
                  </a:outerShdw>
                </a:effectLst>
              </a:rPr>
              <a:t>Eventi aziendali</a:t>
            </a:r>
          </a:p>
        </p:txBody>
      </p:sp>
    </p:spTree>
    <p:extLst>
      <p:ext uri="{BB962C8B-B14F-4D97-AF65-F5344CB8AC3E}">
        <p14:creationId xmlns:p14="http://schemas.microsoft.com/office/powerpoint/2010/main" val="518602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BDAA722-5971-4742-A935-301A6E833368}"/>
              </a:ext>
            </a:extLst>
          </p:cNvPr>
          <p:cNvSpPr/>
          <p:nvPr/>
        </p:nvSpPr>
        <p:spPr>
          <a:xfrm rot="20925283">
            <a:off x="391481" y="871249"/>
            <a:ext cx="6457217"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E per i dipendenti ?</a:t>
            </a:r>
          </a:p>
        </p:txBody>
      </p:sp>
      <p:pic>
        <p:nvPicPr>
          <p:cNvPr id="12290" name="Picture 2" descr="Risultati immagini per sistema badge">
            <a:extLst>
              <a:ext uri="{FF2B5EF4-FFF2-40B4-BE49-F238E27FC236}">
                <a16:creationId xmlns:a16="http://schemas.microsoft.com/office/drawing/2014/main" id="{76E1A38D-7CB2-44C8-8968-8243574C4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68" y="2564863"/>
            <a:ext cx="4177020" cy="31167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Risultati immagini per sistema badge">
            <a:extLst>
              <a:ext uri="{FF2B5EF4-FFF2-40B4-BE49-F238E27FC236}">
                <a16:creationId xmlns:a16="http://schemas.microsoft.com/office/drawing/2014/main" id="{074A54E0-EE21-44C0-9C48-BBFC56276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807" y="1147070"/>
            <a:ext cx="4429125"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a:extLst>
              <a:ext uri="{FF2B5EF4-FFF2-40B4-BE49-F238E27FC236}">
                <a16:creationId xmlns:a16="http://schemas.microsoft.com/office/drawing/2014/main" id="{B6EC9C24-7290-480A-B962-7CF407AA1086}"/>
              </a:ext>
            </a:extLst>
          </p:cNvPr>
          <p:cNvSpPr/>
          <p:nvPr/>
        </p:nvSpPr>
        <p:spPr>
          <a:xfrm rot="20779515">
            <a:off x="6008228" y="4789855"/>
            <a:ext cx="4339585" cy="1323439"/>
          </a:xfrm>
          <a:prstGeom prst="rect">
            <a:avLst/>
          </a:prstGeom>
          <a:noFill/>
        </p:spPr>
        <p:txBody>
          <a:bodyPr wrap="none" lIns="91440" tIns="45720" rIns="91440" bIns="45720">
            <a:spAutoFit/>
          </a:bodyPr>
          <a:lstStyle/>
          <a:p>
            <a:pPr algn="ctr"/>
            <a:r>
              <a:rPr lang="it-IT" sz="4000" dirty="0">
                <a:ln w="0"/>
                <a:solidFill>
                  <a:schemeClr val="accent1"/>
                </a:solidFill>
                <a:effectLst>
                  <a:outerShdw blurRad="38100" dist="25400" dir="5400000" algn="ctr" rotWithShape="0">
                    <a:srgbClr val="6E747A">
                      <a:alpha val="43000"/>
                    </a:srgbClr>
                  </a:outerShdw>
                </a:effectLst>
              </a:rPr>
              <a:t>Mai più presenze </a:t>
            </a:r>
            <a:br>
              <a:rPr lang="it-IT" sz="4000" dirty="0">
                <a:ln w="0"/>
                <a:solidFill>
                  <a:schemeClr val="accent1"/>
                </a:solidFill>
                <a:effectLst>
                  <a:outerShdw blurRad="38100" dist="25400" dir="5400000" algn="ctr" rotWithShape="0">
                    <a:srgbClr val="6E747A">
                      <a:alpha val="43000"/>
                    </a:srgbClr>
                  </a:outerShdw>
                </a:effectLst>
              </a:rPr>
            </a:br>
            <a:r>
              <a:rPr lang="it-IT" sz="4000" dirty="0">
                <a:ln w="0"/>
                <a:solidFill>
                  <a:schemeClr val="accent1"/>
                </a:solidFill>
                <a:effectLst>
                  <a:outerShdw blurRad="38100" dist="25400" dir="5400000" algn="ctr" rotWithShape="0">
                    <a:srgbClr val="6E747A">
                      <a:alpha val="43000"/>
                    </a:srgbClr>
                  </a:outerShdw>
                </a:effectLst>
              </a:rPr>
              <a:t>a mano!</a:t>
            </a:r>
            <a:endParaRPr lang="it-IT" sz="4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986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EEDFDDAF-6903-4739-A548-B51F46A20D7C}"/>
              </a:ext>
            </a:extLst>
          </p:cNvPr>
          <p:cNvSpPr/>
          <p:nvPr/>
        </p:nvSpPr>
        <p:spPr>
          <a:xfrm rot="20399947">
            <a:off x="-47028" y="957887"/>
            <a:ext cx="5090368" cy="1200329"/>
          </a:xfrm>
          <a:prstGeom prst="rect">
            <a:avLst/>
          </a:prstGeom>
          <a:noFill/>
        </p:spPr>
        <p:txBody>
          <a:bodyPr wrap="square" lIns="91440" tIns="45720" rIns="91440" bIns="45720">
            <a:spAutoFit/>
          </a:bodyPr>
          <a:lstStyle/>
          <a:p>
            <a:pPr algn="ctr"/>
            <a:r>
              <a:rPr lang="it-IT" sz="3600" b="0" cap="none" spc="0" dirty="0">
                <a:ln w="0"/>
                <a:solidFill>
                  <a:schemeClr val="tx1"/>
                </a:solidFill>
                <a:effectLst>
                  <a:outerShdw blurRad="38100" dist="19050" dir="2700000" algn="tl" rotWithShape="0">
                    <a:schemeClr val="dk1">
                      <a:alpha val="40000"/>
                    </a:schemeClr>
                  </a:outerShdw>
                </a:effectLst>
              </a:rPr>
              <a:t>&lt;In quest’ufficio, siamo</a:t>
            </a:r>
          </a:p>
          <a:p>
            <a:pPr algn="ctr"/>
            <a:r>
              <a:rPr lang="it-IT" sz="3600" b="0" cap="none" spc="0" dirty="0">
                <a:ln w="0"/>
                <a:solidFill>
                  <a:schemeClr val="tx1"/>
                </a:solidFill>
                <a:effectLst>
                  <a:outerShdw blurRad="38100" dist="19050" dir="2700000" algn="tl" rotWithShape="0">
                    <a:schemeClr val="dk1">
                      <a:alpha val="40000"/>
                    </a:schemeClr>
                  </a:outerShdw>
                </a:effectLst>
              </a:rPr>
              <a:t> pieni di fascicoli&gt;</a:t>
            </a:r>
          </a:p>
        </p:txBody>
      </p:sp>
      <p:sp>
        <p:nvSpPr>
          <p:cNvPr id="5" name="Rettangolo 4">
            <a:extLst>
              <a:ext uri="{FF2B5EF4-FFF2-40B4-BE49-F238E27FC236}">
                <a16:creationId xmlns:a16="http://schemas.microsoft.com/office/drawing/2014/main" id="{55A3C132-1F7D-4386-8C52-014FEB4012FF}"/>
              </a:ext>
            </a:extLst>
          </p:cNvPr>
          <p:cNvSpPr/>
          <p:nvPr/>
        </p:nvSpPr>
        <p:spPr>
          <a:xfrm rot="1456444">
            <a:off x="6942271" y="1116812"/>
            <a:ext cx="5090368" cy="1200329"/>
          </a:xfrm>
          <a:prstGeom prst="rect">
            <a:avLst/>
          </a:prstGeom>
          <a:noFill/>
        </p:spPr>
        <p:txBody>
          <a:bodyPr wrap="square" lIns="91440" tIns="45720" rIns="91440" bIns="45720">
            <a:spAutoFit/>
          </a:bodyPr>
          <a:lstStyle/>
          <a:p>
            <a:pPr algn="ctr"/>
            <a:r>
              <a:rPr lang="it-IT" sz="3600" b="0" cap="none" spc="0" dirty="0">
                <a:ln w="0"/>
                <a:solidFill>
                  <a:schemeClr val="tx1"/>
                </a:solidFill>
                <a:effectLst>
                  <a:outerShdw blurRad="38100" dist="19050" dir="2700000" algn="tl" rotWithShape="0">
                    <a:schemeClr val="dk1">
                      <a:alpha val="40000"/>
                    </a:schemeClr>
                  </a:outerShdw>
                </a:effectLst>
              </a:rPr>
              <a:t>&lt;E oggi? Cosa c’è da fare?&gt;</a:t>
            </a:r>
          </a:p>
        </p:txBody>
      </p:sp>
      <p:pic>
        <p:nvPicPr>
          <p:cNvPr id="3" name="Immagine 2">
            <a:extLst>
              <a:ext uri="{FF2B5EF4-FFF2-40B4-BE49-F238E27FC236}">
                <a16:creationId xmlns:a16="http://schemas.microsoft.com/office/drawing/2014/main" id="{C5245084-39B9-49C7-B866-7DC899D42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76" y="2992560"/>
            <a:ext cx="6096000" cy="3429000"/>
          </a:xfrm>
          <a:prstGeom prst="rect">
            <a:avLst/>
          </a:prstGeom>
        </p:spPr>
      </p:pic>
      <p:pic>
        <p:nvPicPr>
          <p:cNvPr id="7" name="Immagine 6">
            <a:extLst>
              <a:ext uri="{FF2B5EF4-FFF2-40B4-BE49-F238E27FC236}">
                <a16:creationId xmlns:a16="http://schemas.microsoft.com/office/drawing/2014/main" id="{3DD05BA2-B318-4321-A547-F8F7E26A0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226" y="2740742"/>
            <a:ext cx="2438400" cy="2438400"/>
          </a:xfrm>
          <a:prstGeom prst="rect">
            <a:avLst/>
          </a:prstGeom>
        </p:spPr>
      </p:pic>
    </p:spTree>
    <p:extLst>
      <p:ext uri="{BB962C8B-B14F-4D97-AF65-F5344CB8AC3E}">
        <p14:creationId xmlns:p14="http://schemas.microsoft.com/office/powerpoint/2010/main" val="206302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67BB3F-75E4-4031-B9AF-AF55635CA4FD}"/>
              </a:ext>
            </a:extLst>
          </p:cNvPr>
          <p:cNvSpPr/>
          <p:nvPr/>
        </p:nvSpPr>
        <p:spPr>
          <a:xfrm>
            <a:off x="841009" y="171739"/>
            <a:ext cx="10345396" cy="707886"/>
          </a:xfrm>
          <a:prstGeom prst="rect">
            <a:avLst/>
          </a:prstGeom>
          <a:noFill/>
        </p:spPr>
        <p:txBody>
          <a:bodyPr wrap="none" lIns="91440" tIns="45720" rIns="91440" bIns="45720">
            <a:spAutoFit/>
          </a:bodyPr>
          <a:lstStyle/>
          <a:p>
            <a:pPr algn="ctr"/>
            <a:r>
              <a:rPr lang="it-IT" sz="4000" b="0" cap="none" spc="0" dirty="0">
                <a:ln w="0"/>
                <a:solidFill>
                  <a:schemeClr val="tx1"/>
                </a:solidFill>
                <a:effectLst>
                  <a:outerShdw blurRad="38100" dist="19050" dir="2700000" algn="tl" rotWithShape="0">
                    <a:schemeClr val="dk1">
                      <a:alpha val="40000"/>
                    </a:schemeClr>
                  </a:outerShdw>
                </a:effectLst>
              </a:rPr>
              <a:t>Se non vi fidate di noi, fidatevi dei confronti</a:t>
            </a:r>
          </a:p>
        </p:txBody>
      </p:sp>
      <p:graphicFrame>
        <p:nvGraphicFramePr>
          <p:cNvPr id="5" name="Tabella 4">
            <a:extLst>
              <a:ext uri="{FF2B5EF4-FFF2-40B4-BE49-F238E27FC236}">
                <a16:creationId xmlns:a16="http://schemas.microsoft.com/office/drawing/2014/main" id="{349FF7B6-D9B0-418F-A33F-8CD68735E7E2}"/>
              </a:ext>
            </a:extLst>
          </p:cNvPr>
          <p:cNvGraphicFramePr>
            <a:graphicFrameLocks noGrp="1"/>
          </p:cNvGraphicFramePr>
          <p:nvPr>
            <p:extLst>
              <p:ext uri="{D42A27DB-BD31-4B8C-83A1-F6EECF244321}">
                <p14:modId xmlns:p14="http://schemas.microsoft.com/office/powerpoint/2010/main" val="2400644646"/>
              </p:ext>
            </p:extLst>
          </p:nvPr>
        </p:nvGraphicFramePr>
        <p:xfrm>
          <a:off x="195154" y="1028798"/>
          <a:ext cx="11637106" cy="5303520"/>
        </p:xfrm>
        <a:graphic>
          <a:graphicData uri="http://schemas.openxmlformats.org/drawingml/2006/table">
            <a:tbl>
              <a:tblPr firstRow="1" bandRow="1">
                <a:tableStyleId>{5C22544A-7EE6-4342-B048-85BDC9FD1C3A}</a:tableStyleId>
              </a:tblPr>
              <a:tblGrid>
                <a:gridCol w="2149157">
                  <a:extLst>
                    <a:ext uri="{9D8B030D-6E8A-4147-A177-3AD203B41FA5}">
                      <a16:colId xmlns:a16="http://schemas.microsoft.com/office/drawing/2014/main" val="3489408583"/>
                    </a:ext>
                  </a:extLst>
                </a:gridCol>
                <a:gridCol w="4658642">
                  <a:extLst>
                    <a:ext uri="{9D8B030D-6E8A-4147-A177-3AD203B41FA5}">
                      <a16:colId xmlns:a16="http://schemas.microsoft.com/office/drawing/2014/main" val="4085117965"/>
                    </a:ext>
                  </a:extLst>
                </a:gridCol>
                <a:gridCol w="2946632">
                  <a:extLst>
                    <a:ext uri="{9D8B030D-6E8A-4147-A177-3AD203B41FA5}">
                      <a16:colId xmlns:a16="http://schemas.microsoft.com/office/drawing/2014/main" val="3993589630"/>
                    </a:ext>
                  </a:extLst>
                </a:gridCol>
                <a:gridCol w="1882675">
                  <a:extLst>
                    <a:ext uri="{9D8B030D-6E8A-4147-A177-3AD203B41FA5}">
                      <a16:colId xmlns:a16="http://schemas.microsoft.com/office/drawing/2014/main" val="1636576173"/>
                    </a:ext>
                  </a:extLst>
                </a:gridCol>
              </a:tblGrid>
              <a:tr h="265430">
                <a:tc>
                  <a:txBody>
                    <a:bodyPr/>
                    <a:lstStyle/>
                    <a:p>
                      <a:r>
                        <a:rPr lang="it-IT" dirty="0"/>
                        <a:t>Processo:</a:t>
                      </a:r>
                    </a:p>
                  </a:txBody>
                  <a:tcPr/>
                </a:tc>
                <a:tc>
                  <a:txBody>
                    <a:bodyPr/>
                    <a:lstStyle/>
                    <a:p>
                      <a:r>
                        <a:rPr lang="it-IT" dirty="0"/>
                        <a:t>Prima di noi</a:t>
                      </a:r>
                    </a:p>
                  </a:txBody>
                  <a:tcPr/>
                </a:tc>
                <a:tc>
                  <a:txBody>
                    <a:bodyPr/>
                    <a:lstStyle/>
                    <a:p>
                      <a:r>
                        <a:rPr lang="it-IT" dirty="0"/>
                        <a:t>Con noi</a:t>
                      </a:r>
                    </a:p>
                  </a:txBody>
                  <a:tcPr/>
                </a:tc>
                <a:tc>
                  <a:txBody>
                    <a:bodyPr/>
                    <a:lstStyle/>
                    <a:p>
                      <a:r>
                        <a:rPr lang="it-IT" dirty="0"/>
                        <a:t>Beneficio per:</a:t>
                      </a:r>
                    </a:p>
                  </a:txBody>
                  <a:tcPr/>
                </a:tc>
                <a:extLst>
                  <a:ext uri="{0D108BD9-81ED-4DB2-BD59-A6C34878D82A}">
                    <a16:rowId xmlns:a16="http://schemas.microsoft.com/office/drawing/2014/main" val="123766199"/>
                  </a:ext>
                </a:extLst>
              </a:tr>
              <a:tr h="389825">
                <a:tc>
                  <a:txBody>
                    <a:bodyPr/>
                    <a:lstStyle/>
                    <a:p>
                      <a:r>
                        <a:rPr lang="it-IT" sz="1400" dirty="0"/>
                        <a:t>Rifornimento merci</a:t>
                      </a:r>
                    </a:p>
                  </a:txBody>
                  <a:tcPr/>
                </a:tc>
                <a:tc>
                  <a:txBody>
                    <a:bodyPr/>
                    <a:lstStyle/>
                    <a:p>
                      <a:r>
                        <a:rPr lang="it-IT" sz="1400" dirty="0"/>
                        <a:t>Minimo 2 ore</a:t>
                      </a:r>
                    </a:p>
                  </a:txBody>
                  <a:tcPr/>
                </a:tc>
                <a:tc>
                  <a:txBody>
                    <a:bodyPr/>
                    <a:lstStyle/>
                    <a:p>
                      <a:r>
                        <a:rPr lang="it-IT" sz="1400" dirty="0"/>
                        <a:t>Diponibilità materiali automaticamente calcolata</a:t>
                      </a:r>
                    </a:p>
                  </a:txBody>
                  <a:tcPr/>
                </a:tc>
                <a:tc>
                  <a:txBody>
                    <a:bodyPr/>
                    <a:lstStyle/>
                    <a:p>
                      <a:r>
                        <a:rPr lang="it-IT" sz="1400" dirty="0"/>
                        <a:t>Dipendenti dell’azienda</a:t>
                      </a:r>
                    </a:p>
                    <a:p>
                      <a:endParaRPr lang="it-IT" sz="1400" dirty="0"/>
                    </a:p>
                  </a:txBody>
                  <a:tcPr/>
                </a:tc>
                <a:extLst>
                  <a:ext uri="{0D108BD9-81ED-4DB2-BD59-A6C34878D82A}">
                    <a16:rowId xmlns:a16="http://schemas.microsoft.com/office/drawing/2014/main" val="2122745133"/>
                  </a:ext>
                </a:extLst>
              </a:tr>
              <a:tr h="389825">
                <a:tc>
                  <a:txBody>
                    <a:bodyPr/>
                    <a:lstStyle/>
                    <a:p>
                      <a:r>
                        <a:rPr lang="it-IT" sz="1400" dirty="0"/>
                        <a:t>Vendita Prodotto e Servizio Stampa</a:t>
                      </a:r>
                    </a:p>
                  </a:txBody>
                  <a:tcPr/>
                </a:tc>
                <a:tc>
                  <a:txBody>
                    <a:bodyPr/>
                    <a:lstStyle/>
                    <a:p>
                      <a:r>
                        <a:rPr lang="it-IT" sz="1400" dirty="0"/>
                        <a:t>Tempo calcolato in funzione della disponibilità dell’amministratore a gestire gli incontri oppure le mail. Registrazione ordine su un quaderno.  (Da 1 a 3 giorni)</a:t>
                      </a:r>
                    </a:p>
                  </a:txBody>
                  <a:tcPr/>
                </a:tc>
                <a:tc>
                  <a:txBody>
                    <a:bodyPr/>
                    <a:lstStyle/>
                    <a:p>
                      <a:r>
                        <a:rPr lang="it-IT" sz="1400" dirty="0"/>
                        <a:t>Si riduce il tempo in cui l’amministratore controlla le agende degli incontri. Gli ordini sono memorizzati in una base di dati. Il cliente avverte una maggiore disponibilità ed efficienza da parte dell’azienda. </a:t>
                      </a:r>
                    </a:p>
                  </a:txBody>
                  <a:tcPr/>
                </a:tc>
                <a:tc>
                  <a:txBody>
                    <a:bodyPr/>
                    <a:lstStyle/>
                    <a:p>
                      <a:r>
                        <a:rPr lang="it-IT" sz="1400" dirty="0"/>
                        <a:t>Amministratore e cliente. </a:t>
                      </a:r>
                    </a:p>
                  </a:txBody>
                  <a:tcPr/>
                </a:tc>
                <a:extLst>
                  <a:ext uri="{0D108BD9-81ED-4DB2-BD59-A6C34878D82A}">
                    <a16:rowId xmlns:a16="http://schemas.microsoft.com/office/drawing/2014/main" val="3284442318"/>
                  </a:ext>
                </a:extLst>
              </a:tr>
              <a:tr h="389825">
                <a:tc>
                  <a:txBody>
                    <a:bodyPr/>
                    <a:lstStyle/>
                    <a:p>
                      <a:r>
                        <a:rPr lang="it-IT" sz="1400" dirty="0"/>
                        <a:t>E-commerce</a:t>
                      </a:r>
                    </a:p>
                  </a:txBody>
                  <a:tcPr/>
                </a:tc>
                <a:tc>
                  <a:txBody>
                    <a:bodyPr/>
                    <a:lstStyle/>
                    <a:p>
                      <a:r>
                        <a:rPr lang="it-IT" sz="1400" dirty="0"/>
                        <a:t>Non esisteva alcun tipo di vendita on-line. Tutto era rallentato dalla comunicazione tramite e-mail (Da 1 a 3 giorni)</a:t>
                      </a:r>
                    </a:p>
                  </a:txBody>
                  <a:tcPr/>
                </a:tc>
                <a:tc>
                  <a:txBody>
                    <a:bodyPr/>
                    <a:lstStyle/>
                    <a:p>
                      <a:r>
                        <a:rPr lang="it-IT" sz="1400" dirty="0"/>
                        <a:t>Ordine realizzato in un tempo immediato. Non bisogna registrare alcun ordine. Tutto viene svolto in maniera automatica. Si possono acquisire clienti lontani geograficamente</a:t>
                      </a:r>
                    </a:p>
                  </a:txBody>
                  <a:tcPr/>
                </a:tc>
                <a:tc>
                  <a:txBody>
                    <a:bodyPr/>
                    <a:lstStyle/>
                    <a:p>
                      <a:r>
                        <a:rPr lang="it-IT" sz="1400" dirty="0"/>
                        <a:t>Cliente e dipendenti azienda</a:t>
                      </a:r>
                    </a:p>
                  </a:txBody>
                  <a:tcPr/>
                </a:tc>
                <a:extLst>
                  <a:ext uri="{0D108BD9-81ED-4DB2-BD59-A6C34878D82A}">
                    <a16:rowId xmlns:a16="http://schemas.microsoft.com/office/drawing/2014/main" val="93853797"/>
                  </a:ext>
                </a:extLst>
              </a:tr>
              <a:tr h="389825">
                <a:tc>
                  <a:txBody>
                    <a:bodyPr/>
                    <a:lstStyle/>
                    <a:p>
                      <a:r>
                        <a:rPr lang="it-IT" sz="1400" dirty="0"/>
                        <a:t>Rappresentanza </a:t>
                      </a:r>
                    </a:p>
                  </a:txBody>
                  <a:tcPr/>
                </a:tc>
                <a:tc>
                  <a:txBody>
                    <a:bodyPr/>
                    <a:lstStyle/>
                    <a:p>
                      <a:r>
                        <a:rPr lang="it-IT" sz="1400" dirty="0"/>
                        <a:t>Incontro con i clienti ed offerte memorizzate su supporto cartaceo. Notazione cartacea dello stato di avanzamento di una pratica. </a:t>
                      </a:r>
                    </a:p>
                  </a:txBody>
                  <a:tcPr/>
                </a:tc>
                <a:tc>
                  <a:txBody>
                    <a:bodyPr/>
                    <a:lstStyle/>
                    <a:p>
                      <a:r>
                        <a:rPr lang="it-IT" sz="1400" dirty="0"/>
                        <a:t>Offerta al cliente gestita in ogni stadio di avanzamento. </a:t>
                      </a:r>
                      <a:br>
                        <a:rPr lang="it-IT" sz="1400" dirty="0"/>
                      </a:br>
                      <a:r>
                        <a:rPr lang="it-IT" sz="1400" dirty="0"/>
                        <a:t>Apertura verso i social. </a:t>
                      </a:r>
                    </a:p>
                  </a:txBody>
                  <a:tcPr/>
                </a:tc>
                <a:tc>
                  <a:txBody>
                    <a:bodyPr/>
                    <a:lstStyle/>
                    <a:p>
                      <a:r>
                        <a:rPr lang="it-IT" sz="1400" dirty="0"/>
                        <a:t>Cliente e responsabile marketing</a:t>
                      </a:r>
                    </a:p>
                  </a:txBody>
                  <a:tcPr/>
                </a:tc>
                <a:extLst>
                  <a:ext uri="{0D108BD9-81ED-4DB2-BD59-A6C34878D82A}">
                    <a16:rowId xmlns:a16="http://schemas.microsoft.com/office/drawing/2014/main" val="410299394"/>
                  </a:ext>
                </a:extLst>
              </a:tr>
              <a:tr h="389825">
                <a:tc>
                  <a:txBody>
                    <a:bodyPr/>
                    <a:lstStyle/>
                    <a:p>
                      <a:r>
                        <a:rPr lang="it-IT" sz="1400" dirty="0"/>
                        <a:t>Gestione dipendenti</a:t>
                      </a:r>
                    </a:p>
                  </a:txBody>
                  <a:tcPr/>
                </a:tc>
                <a:tc>
                  <a:txBody>
                    <a:bodyPr/>
                    <a:lstStyle/>
                    <a:p>
                      <a:r>
                        <a:rPr lang="it-IT" sz="1400" dirty="0"/>
                        <a:t>Presente segnate su un registro</a:t>
                      </a:r>
                    </a:p>
                  </a:txBody>
                  <a:tcPr/>
                </a:tc>
                <a:tc>
                  <a:txBody>
                    <a:bodyPr/>
                    <a:lstStyle/>
                    <a:p>
                      <a:r>
                        <a:rPr lang="it-IT" sz="1400" dirty="0"/>
                        <a:t>Presenze rilevate automaticamente </a:t>
                      </a:r>
                    </a:p>
                  </a:txBody>
                  <a:tcPr/>
                </a:tc>
                <a:tc>
                  <a:txBody>
                    <a:bodyPr/>
                    <a:lstStyle/>
                    <a:p>
                      <a:r>
                        <a:rPr lang="it-IT" sz="1400" dirty="0"/>
                        <a:t>Amministratore e contabile</a:t>
                      </a:r>
                    </a:p>
                  </a:txBody>
                  <a:tcPr/>
                </a:tc>
                <a:extLst>
                  <a:ext uri="{0D108BD9-81ED-4DB2-BD59-A6C34878D82A}">
                    <a16:rowId xmlns:a16="http://schemas.microsoft.com/office/drawing/2014/main" val="3111060990"/>
                  </a:ext>
                </a:extLst>
              </a:tr>
            </a:tbl>
          </a:graphicData>
        </a:graphic>
      </p:graphicFrame>
    </p:spTree>
    <p:extLst>
      <p:ext uri="{BB962C8B-B14F-4D97-AF65-F5344CB8AC3E}">
        <p14:creationId xmlns:p14="http://schemas.microsoft.com/office/powerpoint/2010/main" val="366497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627BFF84-DC7C-410E-B789-386D48D82696}"/>
              </a:ext>
            </a:extLst>
          </p:cNvPr>
          <p:cNvSpPr/>
          <p:nvPr/>
        </p:nvSpPr>
        <p:spPr>
          <a:xfrm>
            <a:off x="330674" y="31984"/>
            <a:ext cx="11530657"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Ma i risultati più importanti per voi?</a:t>
            </a:r>
          </a:p>
        </p:txBody>
      </p:sp>
      <p:pic>
        <p:nvPicPr>
          <p:cNvPr id="15362" name="Picture 2" descr="Risultati immagini per aumento profitti">
            <a:extLst>
              <a:ext uri="{FF2B5EF4-FFF2-40B4-BE49-F238E27FC236}">
                <a16:creationId xmlns:a16="http://schemas.microsoft.com/office/drawing/2014/main" id="{AD14D738-84B3-41AB-8A7D-6582B87B8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275" y="1330913"/>
            <a:ext cx="3000649" cy="225048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Risultati immagini per più clienti">
            <a:extLst>
              <a:ext uri="{FF2B5EF4-FFF2-40B4-BE49-F238E27FC236}">
                <a16:creationId xmlns:a16="http://schemas.microsoft.com/office/drawing/2014/main" id="{922C021C-308D-4BAF-BE59-863D062CE8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5366" name="Picture 6" descr="Risultati immagini per più clienti">
            <a:extLst>
              <a:ext uri="{FF2B5EF4-FFF2-40B4-BE49-F238E27FC236}">
                <a16:creationId xmlns:a16="http://schemas.microsoft.com/office/drawing/2014/main" id="{7E9468B4-7A88-4323-8B90-7C6BE7A2D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56" y="1444023"/>
            <a:ext cx="3854325" cy="1984977"/>
          </a:xfrm>
          <a:prstGeom prst="rect">
            <a:avLst/>
          </a:prstGeom>
          <a:noFill/>
          <a:extLst>
            <a:ext uri="{909E8E84-426E-40DD-AFC4-6F175D3DCCD1}">
              <a14:hiddenFill xmlns:a14="http://schemas.microsoft.com/office/drawing/2010/main">
                <a:solidFill>
                  <a:srgbClr val="FFFFFF"/>
                </a:solidFill>
              </a14:hiddenFill>
            </a:ext>
          </a:extLst>
        </p:spPr>
      </p:pic>
      <p:sp>
        <p:nvSpPr>
          <p:cNvPr id="7" name="Rettangolo 6">
            <a:extLst>
              <a:ext uri="{FF2B5EF4-FFF2-40B4-BE49-F238E27FC236}">
                <a16:creationId xmlns:a16="http://schemas.microsoft.com/office/drawing/2014/main" id="{223C2EBD-2333-4B91-A97F-39746D44E697}"/>
              </a:ext>
            </a:extLst>
          </p:cNvPr>
          <p:cNvSpPr/>
          <p:nvPr/>
        </p:nvSpPr>
        <p:spPr>
          <a:xfrm>
            <a:off x="670439" y="3917709"/>
            <a:ext cx="2738250" cy="769441"/>
          </a:xfrm>
          <a:prstGeom prst="rect">
            <a:avLst/>
          </a:prstGeom>
          <a:noFill/>
        </p:spPr>
        <p:txBody>
          <a:bodyPr wrap="none" lIns="91440" tIns="45720" rIns="91440" bIns="45720">
            <a:spAutoFit/>
          </a:bodyPr>
          <a:lstStyle/>
          <a:p>
            <a:pPr algn="ctr"/>
            <a:r>
              <a:rPr lang="it-IT" sz="4400" b="0" cap="none" spc="0" dirty="0">
                <a:ln w="0"/>
                <a:solidFill>
                  <a:schemeClr val="accent1"/>
                </a:solidFill>
                <a:effectLst>
                  <a:outerShdw blurRad="38100" dist="25400" dir="5400000" algn="ctr" rotWithShape="0">
                    <a:srgbClr val="6E747A">
                      <a:alpha val="43000"/>
                    </a:srgbClr>
                  </a:outerShdw>
                </a:effectLst>
              </a:rPr>
              <a:t>Più clienti</a:t>
            </a:r>
          </a:p>
        </p:txBody>
      </p:sp>
      <p:sp>
        <p:nvSpPr>
          <p:cNvPr id="10" name="Rettangolo 9">
            <a:extLst>
              <a:ext uri="{FF2B5EF4-FFF2-40B4-BE49-F238E27FC236}">
                <a16:creationId xmlns:a16="http://schemas.microsoft.com/office/drawing/2014/main" id="{D1B8DFC5-30AF-488A-A8D0-730A4E140395}"/>
              </a:ext>
            </a:extLst>
          </p:cNvPr>
          <p:cNvSpPr/>
          <p:nvPr/>
        </p:nvSpPr>
        <p:spPr>
          <a:xfrm>
            <a:off x="4446886" y="3984209"/>
            <a:ext cx="2862258" cy="769441"/>
          </a:xfrm>
          <a:prstGeom prst="rect">
            <a:avLst/>
          </a:prstGeom>
          <a:noFill/>
        </p:spPr>
        <p:txBody>
          <a:bodyPr wrap="none" lIns="91440" tIns="45720" rIns="91440" bIns="45720">
            <a:spAutoFit/>
          </a:bodyPr>
          <a:lstStyle/>
          <a:p>
            <a:pPr algn="ctr"/>
            <a:r>
              <a:rPr lang="it-IT" sz="4400" b="0" cap="none" spc="0" dirty="0">
                <a:ln w="0"/>
                <a:solidFill>
                  <a:schemeClr val="accent1"/>
                </a:solidFill>
                <a:effectLst>
                  <a:outerShdw blurRad="38100" dist="25400" dir="5400000" algn="ctr" rotWithShape="0">
                    <a:srgbClr val="6E747A">
                      <a:alpha val="43000"/>
                    </a:srgbClr>
                  </a:outerShdw>
                </a:effectLst>
              </a:rPr>
              <a:t>Più profitti</a:t>
            </a:r>
          </a:p>
        </p:txBody>
      </p:sp>
      <p:pic>
        <p:nvPicPr>
          <p:cNvPr id="15368" name="Picture 8" descr="Risultati immagini per orologio cartoni">
            <a:extLst>
              <a:ext uri="{FF2B5EF4-FFF2-40B4-BE49-F238E27FC236}">
                <a16:creationId xmlns:a16="http://schemas.microsoft.com/office/drawing/2014/main" id="{9F53351A-13E9-415C-ABB9-F1CC4151F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8206" y="1183860"/>
            <a:ext cx="3613355" cy="2800350"/>
          </a:xfrm>
          <a:prstGeom prst="rect">
            <a:avLst/>
          </a:prstGeom>
          <a:noFill/>
          <a:extLst>
            <a:ext uri="{909E8E84-426E-40DD-AFC4-6F175D3DCCD1}">
              <a14:hiddenFill xmlns:a14="http://schemas.microsoft.com/office/drawing/2010/main">
                <a:solidFill>
                  <a:srgbClr val="FFFFFF"/>
                </a:solidFill>
              </a14:hiddenFill>
            </a:ext>
          </a:extLst>
        </p:spPr>
      </p:pic>
      <p:sp>
        <p:nvSpPr>
          <p:cNvPr id="12" name="Rettangolo 11">
            <a:extLst>
              <a:ext uri="{FF2B5EF4-FFF2-40B4-BE49-F238E27FC236}">
                <a16:creationId xmlns:a16="http://schemas.microsoft.com/office/drawing/2014/main" id="{DA3C5DD1-9120-41CF-BD75-2BD5E1CF2381}"/>
              </a:ext>
            </a:extLst>
          </p:cNvPr>
          <p:cNvSpPr/>
          <p:nvPr/>
        </p:nvSpPr>
        <p:spPr>
          <a:xfrm>
            <a:off x="8060587" y="3984209"/>
            <a:ext cx="2757101" cy="1200329"/>
          </a:xfrm>
          <a:prstGeom prst="rect">
            <a:avLst/>
          </a:prstGeom>
          <a:noFill/>
        </p:spPr>
        <p:txBody>
          <a:bodyPr wrap="none" lIns="91440" tIns="45720" rIns="91440" bIns="45720">
            <a:spAutoFit/>
          </a:bodyPr>
          <a:lstStyle/>
          <a:p>
            <a:pPr algn="ctr"/>
            <a:r>
              <a:rPr lang="it-IT" sz="3600" b="0" cap="none" spc="0" dirty="0">
                <a:ln w="0"/>
                <a:solidFill>
                  <a:schemeClr val="accent1"/>
                </a:solidFill>
                <a:effectLst>
                  <a:outerShdw blurRad="38100" dist="25400" dir="5400000" algn="ctr" rotWithShape="0">
                    <a:srgbClr val="6E747A">
                      <a:alpha val="43000"/>
                    </a:srgbClr>
                  </a:outerShdw>
                </a:effectLst>
              </a:rPr>
              <a:t>Più tempo</a:t>
            </a:r>
            <a:br>
              <a:rPr lang="it-IT" sz="3600" b="0" cap="none" spc="0" dirty="0">
                <a:ln w="0"/>
                <a:solidFill>
                  <a:schemeClr val="accent1"/>
                </a:solidFill>
                <a:effectLst>
                  <a:outerShdw blurRad="38100" dist="25400" dir="5400000" algn="ctr" rotWithShape="0">
                    <a:srgbClr val="6E747A">
                      <a:alpha val="43000"/>
                    </a:srgbClr>
                  </a:outerShdw>
                </a:effectLst>
              </a:rPr>
            </a:br>
            <a:r>
              <a:rPr lang="it-IT" sz="3600" b="0" cap="none" spc="0" dirty="0">
                <a:ln w="0"/>
                <a:solidFill>
                  <a:schemeClr val="accent1"/>
                </a:solidFill>
                <a:effectLst>
                  <a:outerShdw blurRad="38100" dist="25400" dir="5400000" algn="ctr" rotWithShape="0">
                    <a:srgbClr val="6E747A">
                      <a:alpha val="43000"/>
                    </a:srgbClr>
                  </a:outerShdw>
                </a:effectLst>
              </a:rPr>
              <a:t> risparmiato</a:t>
            </a:r>
          </a:p>
        </p:txBody>
      </p:sp>
    </p:spTree>
    <p:extLst>
      <p:ext uri="{BB962C8B-B14F-4D97-AF65-F5344CB8AC3E}">
        <p14:creationId xmlns:p14="http://schemas.microsoft.com/office/powerpoint/2010/main" val="406037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627BFF84-DC7C-410E-B789-386D48D82696}"/>
              </a:ext>
            </a:extLst>
          </p:cNvPr>
          <p:cNvSpPr/>
          <p:nvPr/>
        </p:nvSpPr>
        <p:spPr>
          <a:xfrm>
            <a:off x="576587" y="31984"/>
            <a:ext cx="11038856"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Il risultato più importante per noi?</a:t>
            </a:r>
          </a:p>
        </p:txBody>
      </p:sp>
      <p:sp>
        <p:nvSpPr>
          <p:cNvPr id="5" name="AutoShape 4" descr="Risultati immagini per più clienti">
            <a:extLst>
              <a:ext uri="{FF2B5EF4-FFF2-40B4-BE49-F238E27FC236}">
                <a16:creationId xmlns:a16="http://schemas.microsoft.com/office/drawing/2014/main" id="{922C021C-308D-4BAF-BE59-863D062CE8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6386" name="Picture 2" descr="Risultati immagini per soddisfazione">
            <a:extLst>
              <a:ext uri="{FF2B5EF4-FFF2-40B4-BE49-F238E27FC236}">
                <a16:creationId xmlns:a16="http://schemas.microsoft.com/office/drawing/2014/main" id="{04B4E7CF-40DA-439D-8B41-D50D32857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87" y="1400175"/>
            <a:ext cx="3973447" cy="223837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Risultati immagini per soddisfazione">
            <a:extLst>
              <a:ext uri="{FF2B5EF4-FFF2-40B4-BE49-F238E27FC236}">
                <a16:creationId xmlns:a16="http://schemas.microsoft.com/office/drawing/2014/main" id="{2E221F92-EAE6-4153-8418-27610A5AC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00175"/>
            <a:ext cx="4554244" cy="3046283"/>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a:extLst>
              <a:ext uri="{FF2B5EF4-FFF2-40B4-BE49-F238E27FC236}">
                <a16:creationId xmlns:a16="http://schemas.microsoft.com/office/drawing/2014/main" id="{191AFD61-FA86-4A2C-809C-E22FF44CDC78}"/>
              </a:ext>
            </a:extLst>
          </p:cNvPr>
          <p:cNvSpPr/>
          <p:nvPr/>
        </p:nvSpPr>
        <p:spPr>
          <a:xfrm>
            <a:off x="1608466" y="4906254"/>
            <a:ext cx="8159157" cy="923330"/>
          </a:xfrm>
          <a:prstGeom prst="rect">
            <a:avLst/>
          </a:prstGeom>
          <a:noFill/>
        </p:spPr>
        <p:txBody>
          <a:bodyPr wrap="none" lIns="91440" tIns="45720" rIns="91440" bIns="45720">
            <a:spAutoFit/>
          </a:bodyPr>
          <a:lstStyle/>
          <a:p>
            <a:pPr algn="ctr"/>
            <a:r>
              <a:rPr lang="it-IT" sz="5400" b="1" cap="none" spc="0" dirty="0">
                <a:ln w="22225">
                  <a:solidFill>
                    <a:schemeClr val="accent2"/>
                  </a:solidFill>
                  <a:prstDash val="solid"/>
                </a:ln>
                <a:solidFill>
                  <a:schemeClr val="accent2">
                    <a:lumMod val="40000"/>
                    <a:lumOff val="60000"/>
                  </a:schemeClr>
                </a:solidFill>
                <a:effectLst/>
              </a:rPr>
              <a:t>La vostra soddisfazione</a:t>
            </a:r>
          </a:p>
        </p:txBody>
      </p:sp>
    </p:spTree>
    <p:extLst>
      <p:ext uri="{BB962C8B-B14F-4D97-AF65-F5344CB8AC3E}">
        <p14:creationId xmlns:p14="http://schemas.microsoft.com/office/powerpoint/2010/main" val="3154818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BE0D8735-45BD-45CB-870D-DAA357CFB90A}"/>
              </a:ext>
            </a:extLst>
          </p:cNvPr>
          <p:cNvSpPr/>
          <p:nvPr/>
        </p:nvSpPr>
        <p:spPr>
          <a:xfrm rot="21444632">
            <a:off x="206497" y="201041"/>
            <a:ext cx="4752455" cy="2923877"/>
          </a:xfrm>
          <a:prstGeom prst="rect">
            <a:avLst/>
          </a:prstGeom>
          <a:noFill/>
        </p:spPr>
        <p:txBody>
          <a:bodyPr wrap="none" lIns="91440" tIns="45720" rIns="91440" bIns="45720">
            <a:spAutoFit/>
          </a:bodyPr>
          <a:lstStyle/>
          <a:p>
            <a:pPr algn="ctr"/>
            <a:r>
              <a:rPr lang="it-IT" sz="4000" b="0" i="1" cap="none" spc="0" dirty="0">
                <a:ln w="0"/>
                <a:solidFill>
                  <a:schemeClr val="tx1"/>
                </a:solidFill>
                <a:effectLst>
                  <a:outerShdw blurRad="38100" dist="19050" dir="2700000" algn="tl" rotWithShape="0">
                    <a:schemeClr val="dk1">
                      <a:alpha val="40000"/>
                    </a:schemeClr>
                  </a:outerShdw>
                </a:effectLst>
              </a:rPr>
              <a:t>Lo scopo del lavoro </a:t>
            </a:r>
            <a:br>
              <a:rPr lang="it-IT" sz="4000" b="0" i="1" cap="none" spc="0" dirty="0">
                <a:ln w="0"/>
                <a:solidFill>
                  <a:schemeClr val="tx1"/>
                </a:solidFill>
                <a:effectLst>
                  <a:outerShdw blurRad="38100" dist="19050" dir="2700000" algn="tl" rotWithShape="0">
                    <a:schemeClr val="dk1">
                      <a:alpha val="40000"/>
                    </a:schemeClr>
                  </a:outerShdw>
                </a:effectLst>
              </a:rPr>
            </a:br>
            <a:r>
              <a:rPr lang="it-IT" sz="4000" b="0" i="1" cap="none" spc="0" dirty="0">
                <a:ln w="0"/>
                <a:solidFill>
                  <a:schemeClr val="tx1"/>
                </a:solidFill>
                <a:effectLst>
                  <a:outerShdw blurRad="38100" dist="19050" dir="2700000" algn="tl" rotWithShape="0">
                    <a:schemeClr val="dk1">
                      <a:alpha val="40000"/>
                    </a:schemeClr>
                  </a:outerShdw>
                </a:effectLst>
              </a:rPr>
              <a:t>è quello </a:t>
            </a:r>
          </a:p>
          <a:p>
            <a:pPr algn="ctr"/>
            <a:r>
              <a:rPr lang="it-IT" sz="4000" b="0" i="1" cap="none" spc="0" dirty="0">
                <a:ln w="0"/>
                <a:solidFill>
                  <a:schemeClr val="tx1"/>
                </a:solidFill>
                <a:effectLst>
                  <a:outerShdw blurRad="38100" dist="19050" dir="2700000" algn="tl" rotWithShape="0">
                    <a:schemeClr val="dk1">
                      <a:alpha val="40000"/>
                    </a:schemeClr>
                  </a:outerShdw>
                </a:effectLst>
              </a:rPr>
              <a:t>di guadagnarsi il </a:t>
            </a:r>
            <a:br>
              <a:rPr lang="it-IT" sz="4000" b="0" i="1" cap="none" spc="0" dirty="0">
                <a:ln w="0"/>
                <a:solidFill>
                  <a:schemeClr val="tx1"/>
                </a:solidFill>
                <a:effectLst>
                  <a:outerShdw blurRad="38100" dist="19050" dir="2700000" algn="tl" rotWithShape="0">
                    <a:schemeClr val="dk1">
                      <a:alpha val="40000"/>
                    </a:schemeClr>
                  </a:outerShdw>
                </a:effectLst>
              </a:rPr>
            </a:br>
            <a:r>
              <a:rPr lang="it-IT" sz="4000" b="0" i="1" cap="none" spc="0" dirty="0">
                <a:ln w="0"/>
                <a:solidFill>
                  <a:schemeClr val="tx1"/>
                </a:solidFill>
                <a:effectLst>
                  <a:outerShdw blurRad="38100" dist="19050" dir="2700000" algn="tl" rotWithShape="0">
                    <a:schemeClr val="dk1">
                      <a:alpha val="40000"/>
                    </a:schemeClr>
                  </a:outerShdw>
                </a:effectLst>
              </a:rPr>
              <a:t>tempo libero</a:t>
            </a:r>
          </a:p>
          <a:p>
            <a:pPr algn="ctr"/>
            <a:r>
              <a:rPr lang="it-IT" sz="2400" i="1" dirty="0">
                <a:ln w="0"/>
                <a:effectLst>
                  <a:outerShdw blurRad="38100" dist="19050" dir="2700000" algn="tl" rotWithShape="0">
                    <a:schemeClr val="dk1">
                      <a:alpha val="40000"/>
                    </a:schemeClr>
                  </a:outerShdw>
                </a:effectLst>
              </a:rPr>
              <a:t>Aristotele</a:t>
            </a:r>
            <a:endParaRPr lang="it-IT" sz="2400" b="0" i="1" cap="none" spc="0" dirty="0">
              <a:ln w="0"/>
              <a:solidFill>
                <a:schemeClr val="tx1"/>
              </a:solidFill>
              <a:effectLst>
                <a:outerShdw blurRad="38100" dist="19050" dir="2700000" algn="tl" rotWithShape="0">
                  <a:schemeClr val="dk1">
                    <a:alpha val="40000"/>
                  </a:schemeClr>
                </a:outerShdw>
              </a:effectLst>
            </a:endParaRPr>
          </a:p>
        </p:txBody>
      </p:sp>
      <p:sp>
        <p:nvSpPr>
          <p:cNvPr id="9" name="Rettangolo 8">
            <a:extLst>
              <a:ext uri="{FF2B5EF4-FFF2-40B4-BE49-F238E27FC236}">
                <a16:creationId xmlns:a16="http://schemas.microsoft.com/office/drawing/2014/main" id="{9F411EE3-0D6F-4EB9-BF4F-7500CF06E1BC}"/>
              </a:ext>
            </a:extLst>
          </p:cNvPr>
          <p:cNvSpPr/>
          <p:nvPr/>
        </p:nvSpPr>
        <p:spPr>
          <a:xfrm rot="613762">
            <a:off x="5407999" y="1164609"/>
            <a:ext cx="5906552" cy="3231654"/>
          </a:xfrm>
          <a:prstGeom prst="rect">
            <a:avLst/>
          </a:prstGeom>
          <a:noFill/>
        </p:spPr>
        <p:txBody>
          <a:bodyPr wrap="none" lIns="91440" tIns="45720" rIns="91440" bIns="45720">
            <a:spAutoFit/>
          </a:bodyPr>
          <a:lstStyle/>
          <a:p>
            <a:pPr algn="ctr"/>
            <a:r>
              <a:rPr lang="it-IT" sz="3600" b="0" cap="none" spc="0" dirty="0">
                <a:ln w="0"/>
                <a:solidFill>
                  <a:schemeClr val="tx1"/>
                </a:solidFill>
                <a:effectLst>
                  <a:outerShdw blurRad="38100" dist="19050" dir="2700000" algn="tl" rotWithShape="0">
                    <a:schemeClr val="dk1">
                      <a:alpha val="40000"/>
                    </a:schemeClr>
                  </a:outerShdw>
                </a:effectLst>
              </a:rPr>
              <a:t>Intelligenza è la capacità </a:t>
            </a:r>
            <a:br>
              <a:rPr lang="it-IT" sz="3600" b="0" cap="none" spc="0" dirty="0">
                <a:ln w="0"/>
                <a:solidFill>
                  <a:schemeClr val="tx1"/>
                </a:solidFill>
                <a:effectLst>
                  <a:outerShdw blurRad="38100" dist="19050" dir="2700000" algn="tl" rotWithShape="0">
                    <a:schemeClr val="dk1">
                      <a:alpha val="40000"/>
                    </a:schemeClr>
                  </a:outerShdw>
                </a:effectLst>
              </a:rPr>
            </a:br>
            <a:r>
              <a:rPr lang="it-IT" sz="3600" b="0" cap="none" spc="0" dirty="0">
                <a:ln w="0"/>
                <a:solidFill>
                  <a:schemeClr val="tx1"/>
                </a:solidFill>
                <a:effectLst>
                  <a:outerShdw blurRad="38100" dist="19050" dir="2700000" algn="tl" rotWithShape="0">
                    <a:schemeClr val="dk1">
                      <a:alpha val="40000"/>
                    </a:schemeClr>
                  </a:outerShdw>
                </a:effectLst>
              </a:rPr>
              <a:t>di evitare di fare un lavoro, </a:t>
            </a:r>
            <a:br>
              <a:rPr lang="it-IT" sz="3600" b="0" cap="none" spc="0" dirty="0">
                <a:ln w="0"/>
                <a:solidFill>
                  <a:schemeClr val="tx1"/>
                </a:solidFill>
                <a:effectLst>
                  <a:outerShdw blurRad="38100" dist="19050" dir="2700000" algn="tl" rotWithShape="0">
                    <a:schemeClr val="dk1">
                      <a:alpha val="40000"/>
                    </a:schemeClr>
                  </a:outerShdw>
                </a:effectLst>
              </a:rPr>
            </a:br>
            <a:r>
              <a:rPr lang="it-IT" sz="3600" b="0" cap="none" spc="0" dirty="0">
                <a:ln w="0"/>
                <a:solidFill>
                  <a:schemeClr val="tx1"/>
                </a:solidFill>
                <a:effectLst>
                  <a:outerShdw blurRad="38100" dist="19050" dir="2700000" algn="tl" rotWithShape="0">
                    <a:schemeClr val="dk1">
                      <a:alpha val="40000"/>
                    </a:schemeClr>
                  </a:outerShdw>
                </a:effectLst>
              </a:rPr>
              <a:t>ottenendo tuttavia</a:t>
            </a:r>
            <a:br>
              <a:rPr lang="it-IT" sz="3600" b="0" cap="none" spc="0" dirty="0">
                <a:ln w="0"/>
                <a:solidFill>
                  <a:schemeClr val="tx1"/>
                </a:solidFill>
                <a:effectLst>
                  <a:outerShdw blurRad="38100" dist="19050" dir="2700000" algn="tl" rotWithShape="0">
                    <a:schemeClr val="dk1">
                      <a:alpha val="40000"/>
                    </a:schemeClr>
                  </a:outerShdw>
                </a:effectLst>
              </a:rPr>
            </a:br>
            <a:r>
              <a:rPr lang="it-IT" sz="3600" b="0" cap="none" spc="0" dirty="0">
                <a:ln w="0"/>
                <a:solidFill>
                  <a:schemeClr val="tx1"/>
                </a:solidFill>
                <a:effectLst>
                  <a:outerShdw blurRad="38100" dist="19050" dir="2700000" algn="tl" rotWithShape="0">
                    <a:schemeClr val="dk1">
                      <a:alpha val="40000"/>
                    </a:schemeClr>
                  </a:outerShdw>
                </a:effectLst>
              </a:rPr>
              <a:t> di trovarlo finito.</a:t>
            </a:r>
          </a:p>
          <a:p>
            <a:pPr algn="ctr"/>
            <a:r>
              <a:rPr lang="it-IT" sz="2400" dirty="0">
                <a:ln w="0"/>
                <a:effectLst>
                  <a:outerShdw blurRad="38100" dist="19050" dir="2700000" algn="tl" rotWithShape="0">
                    <a:schemeClr val="dk1">
                      <a:alpha val="40000"/>
                    </a:schemeClr>
                  </a:outerShdw>
                </a:effectLst>
              </a:rPr>
              <a:t>Linus </a:t>
            </a:r>
            <a:r>
              <a:rPr lang="it-IT" sz="2400" dirty="0" err="1">
                <a:ln w="0"/>
                <a:effectLst>
                  <a:outerShdw blurRad="38100" dist="19050" dir="2700000" algn="tl" rotWithShape="0">
                    <a:schemeClr val="dk1">
                      <a:alpha val="40000"/>
                    </a:schemeClr>
                  </a:outerShdw>
                </a:effectLst>
              </a:rPr>
              <a:t>Torvalds</a:t>
            </a:r>
            <a:endParaRPr lang="it-IT" sz="1200" cap="all" dirty="0"/>
          </a:p>
          <a:p>
            <a:pPr algn="ctr"/>
            <a:endParaRPr lang="it-IT" sz="3600" b="0" cap="none" spc="0" dirty="0">
              <a:ln w="0"/>
              <a:solidFill>
                <a:schemeClr val="tx1"/>
              </a:solidFill>
              <a:effectLst>
                <a:outerShdw blurRad="38100" dist="19050" dir="2700000" algn="tl" rotWithShape="0">
                  <a:schemeClr val="dk1">
                    <a:alpha val="40000"/>
                  </a:schemeClr>
                </a:outerShdw>
              </a:effectLst>
            </a:endParaRPr>
          </a:p>
        </p:txBody>
      </p:sp>
      <p:sp>
        <p:nvSpPr>
          <p:cNvPr id="10" name="Rettangolo 9">
            <a:extLst>
              <a:ext uri="{FF2B5EF4-FFF2-40B4-BE49-F238E27FC236}">
                <a16:creationId xmlns:a16="http://schemas.microsoft.com/office/drawing/2014/main" id="{946B5B25-7AD2-409D-9553-17872DACEA75}"/>
              </a:ext>
            </a:extLst>
          </p:cNvPr>
          <p:cNvSpPr/>
          <p:nvPr/>
        </p:nvSpPr>
        <p:spPr>
          <a:xfrm>
            <a:off x="1803360" y="4239796"/>
            <a:ext cx="7786107" cy="923330"/>
          </a:xfrm>
          <a:prstGeom prst="rect">
            <a:avLst/>
          </a:prstGeom>
          <a:noFill/>
        </p:spPr>
        <p:txBody>
          <a:bodyPr wrap="none" lIns="91440" tIns="45720" rIns="91440" bIns="45720">
            <a:spAutoFit/>
          </a:bodyPr>
          <a:lstStyle/>
          <a:p>
            <a:pPr algn="ctr"/>
            <a:r>
              <a:rPr lang="it-IT" sz="5400" b="1" cap="none" spc="0" dirty="0">
                <a:ln w="22225">
                  <a:solidFill>
                    <a:schemeClr val="accent2"/>
                  </a:solidFill>
                  <a:prstDash val="solid"/>
                </a:ln>
                <a:solidFill>
                  <a:schemeClr val="accent2">
                    <a:lumMod val="40000"/>
                    <a:lumOff val="60000"/>
                  </a:schemeClr>
                </a:solidFill>
                <a:effectLst/>
              </a:rPr>
              <a:t>Grazie dell’attenzione</a:t>
            </a:r>
          </a:p>
        </p:txBody>
      </p:sp>
      <p:sp>
        <p:nvSpPr>
          <p:cNvPr id="11" name="Rettangolo 10">
            <a:extLst>
              <a:ext uri="{FF2B5EF4-FFF2-40B4-BE49-F238E27FC236}">
                <a16:creationId xmlns:a16="http://schemas.microsoft.com/office/drawing/2014/main" id="{166D1882-A470-448D-AAA9-5B77F76797E3}"/>
              </a:ext>
            </a:extLst>
          </p:cNvPr>
          <p:cNvSpPr/>
          <p:nvPr/>
        </p:nvSpPr>
        <p:spPr>
          <a:xfrm>
            <a:off x="7006969" y="5818197"/>
            <a:ext cx="3605474" cy="707886"/>
          </a:xfrm>
          <a:prstGeom prst="rect">
            <a:avLst/>
          </a:prstGeom>
          <a:noFill/>
        </p:spPr>
        <p:txBody>
          <a:bodyPr wrap="none" lIns="91440" tIns="45720" rIns="91440" bIns="45720">
            <a:spAutoFit/>
          </a:bodyPr>
          <a:lstStyle/>
          <a:p>
            <a:pPr algn="ctr"/>
            <a:r>
              <a:rPr lang="it-IT" sz="4000" b="0" cap="none" spc="0" dirty="0">
                <a:ln w="0"/>
                <a:solidFill>
                  <a:schemeClr val="accent1"/>
                </a:solidFill>
                <a:effectLst>
                  <a:outerShdw blurRad="38100" dist="25400" dir="5400000" algn="ctr" rotWithShape="0">
                    <a:srgbClr val="6E747A">
                      <a:alpha val="43000"/>
                    </a:srgbClr>
                  </a:outerShdw>
                </a:effectLst>
              </a:rPr>
              <a:t>A.M.P Solution</a:t>
            </a:r>
          </a:p>
        </p:txBody>
      </p:sp>
    </p:spTree>
    <p:extLst>
      <p:ext uri="{BB962C8B-B14F-4D97-AF65-F5344CB8AC3E}">
        <p14:creationId xmlns:p14="http://schemas.microsoft.com/office/powerpoint/2010/main" val="200076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9D26DDB-E912-4C28-A1B3-2C04B9BED501}"/>
              </a:ext>
            </a:extLst>
          </p:cNvPr>
          <p:cNvSpPr txBox="1">
            <a:spLocks/>
          </p:cNvSpPr>
          <p:nvPr/>
        </p:nvSpPr>
        <p:spPr>
          <a:xfrm>
            <a:off x="1069848" y="456497"/>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it-IT"/>
          </a:p>
        </p:txBody>
      </p:sp>
      <p:sp>
        <p:nvSpPr>
          <p:cNvPr id="5" name="Segnaposto contenuto 2">
            <a:extLst>
              <a:ext uri="{FF2B5EF4-FFF2-40B4-BE49-F238E27FC236}">
                <a16:creationId xmlns:a16="http://schemas.microsoft.com/office/drawing/2014/main" id="{98EEFE93-8FC5-4E66-A0A5-047996518D61}"/>
              </a:ext>
            </a:extLst>
          </p:cNvPr>
          <p:cNvSpPr txBox="1">
            <a:spLocks/>
          </p:cNvSpPr>
          <p:nvPr/>
        </p:nvSpPr>
        <p:spPr>
          <a:xfrm>
            <a:off x="1069848" y="2093273"/>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endParaRPr lang="it-IT" dirty="0"/>
          </a:p>
        </p:txBody>
      </p:sp>
      <p:sp>
        <p:nvSpPr>
          <p:cNvPr id="7" name="Rettangolo 6">
            <a:extLst>
              <a:ext uri="{FF2B5EF4-FFF2-40B4-BE49-F238E27FC236}">
                <a16:creationId xmlns:a16="http://schemas.microsoft.com/office/drawing/2014/main" id="{28457666-5208-4E18-9414-139873A01E8C}"/>
              </a:ext>
            </a:extLst>
          </p:cNvPr>
          <p:cNvSpPr/>
          <p:nvPr/>
        </p:nvSpPr>
        <p:spPr>
          <a:xfrm>
            <a:off x="1795839" y="279064"/>
            <a:ext cx="7671717" cy="1200329"/>
          </a:xfrm>
          <a:prstGeom prst="rect">
            <a:avLst/>
          </a:prstGeom>
          <a:noFill/>
        </p:spPr>
        <p:txBody>
          <a:bodyPr wrap="square" lIns="91440" tIns="45720" rIns="91440" bIns="45720">
            <a:spAutoFit/>
          </a:bodyPr>
          <a:lstStyle/>
          <a:p>
            <a:pPr algn="ctr"/>
            <a:r>
              <a:rPr lang="it-IT" sz="3600" b="0" cap="none" spc="0" dirty="0">
                <a:ln w="0"/>
                <a:solidFill>
                  <a:schemeClr val="tx1"/>
                </a:solidFill>
                <a:effectLst>
                  <a:outerShdw blurRad="38100" dist="19050" dir="2700000" algn="tl" rotWithShape="0">
                    <a:schemeClr val="dk1">
                      <a:alpha val="40000"/>
                    </a:schemeClr>
                  </a:outerShdw>
                </a:effectLst>
              </a:rPr>
              <a:t>&lt;Stasera si farà tardi! </a:t>
            </a:r>
            <a:br>
              <a:rPr lang="it-IT" sz="3600" b="0" cap="none" spc="0" dirty="0">
                <a:ln w="0"/>
                <a:solidFill>
                  <a:schemeClr val="tx1"/>
                </a:solidFill>
                <a:effectLst>
                  <a:outerShdw blurRad="38100" dist="19050" dir="2700000" algn="tl" rotWithShape="0">
                    <a:schemeClr val="dk1">
                      <a:alpha val="40000"/>
                    </a:schemeClr>
                  </a:outerShdw>
                </a:effectLst>
              </a:rPr>
            </a:br>
            <a:r>
              <a:rPr lang="it-IT" sz="3600" b="0" cap="none" spc="0" dirty="0">
                <a:ln w="0"/>
                <a:solidFill>
                  <a:schemeClr val="tx1"/>
                </a:solidFill>
                <a:effectLst>
                  <a:outerShdw blurRad="38100" dist="19050" dir="2700000" algn="tl" rotWithShape="0">
                    <a:schemeClr val="dk1">
                      <a:alpha val="40000"/>
                    </a:schemeClr>
                  </a:outerShdw>
                </a:effectLst>
              </a:rPr>
              <a:t>Bisogna fare l’inventario&gt;</a:t>
            </a:r>
          </a:p>
        </p:txBody>
      </p:sp>
      <p:pic>
        <p:nvPicPr>
          <p:cNvPr id="3" name="Immagine 2">
            <a:extLst>
              <a:ext uri="{FF2B5EF4-FFF2-40B4-BE49-F238E27FC236}">
                <a16:creationId xmlns:a16="http://schemas.microsoft.com/office/drawing/2014/main" id="{9E9D0413-D62B-4005-A890-5DB00872A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47" y="1425312"/>
            <a:ext cx="3030026" cy="5386713"/>
          </a:xfrm>
          <a:prstGeom prst="rect">
            <a:avLst/>
          </a:prstGeom>
        </p:spPr>
      </p:pic>
      <p:pic>
        <p:nvPicPr>
          <p:cNvPr id="9" name="Immagine 8">
            <a:extLst>
              <a:ext uri="{FF2B5EF4-FFF2-40B4-BE49-F238E27FC236}">
                <a16:creationId xmlns:a16="http://schemas.microsoft.com/office/drawing/2014/main" id="{391A7089-50E5-41BB-8698-7DDD4772F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2186" y="2688776"/>
            <a:ext cx="6127584" cy="3789269"/>
          </a:xfrm>
          <a:prstGeom prst="rect">
            <a:avLst/>
          </a:prstGeom>
        </p:spPr>
      </p:pic>
    </p:spTree>
    <p:extLst>
      <p:ext uri="{BB962C8B-B14F-4D97-AF65-F5344CB8AC3E}">
        <p14:creationId xmlns:p14="http://schemas.microsoft.com/office/powerpoint/2010/main" val="38440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4144FCE2-F096-48A8-B1C2-DD9F5FAE5CE2}"/>
              </a:ext>
            </a:extLst>
          </p:cNvPr>
          <p:cNvSpPr/>
          <p:nvPr/>
        </p:nvSpPr>
        <p:spPr>
          <a:xfrm>
            <a:off x="1782224" y="378880"/>
            <a:ext cx="8374345" cy="923330"/>
          </a:xfrm>
          <a:prstGeom prst="rect">
            <a:avLst/>
          </a:prstGeom>
          <a:noFill/>
        </p:spPr>
        <p:txBody>
          <a:bodyPr wrap="none" lIns="91440" tIns="45720" rIns="91440" bIns="45720">
            <a:spAutoFit/>
          </a:bodyPr>
          <a:lstStyle/>
          <a:p>
            <a:pPr algn="ctr"/>
            <a:r>
              <a:rPr lang="it-IT" sz="5400" b="0" cap="none" spc="0" dirty="0">
                <a:ln w="0"/>
                <a:solidFill>
                  <a:schemeClr val="accent1"/>
                </a:solidFill>
                <a:effectLst>
                  <a:outerShdw blurRad="38100" dist="25400" dir="5400000" algn="ctr" rotWithShape="0">
                    <a:srgbClr val="6E747A">
                      <a:alpha val="43000"/>
                    </a:srgbClr>
                  </a:outerShdw>
                </a:effectLst>
              </a:rPr>
              <a:t>Basta con fascicoli infiniti!</a:t>
            </a:r>
          </a:p>
        </p:txBody>
      </p:sp>
      <p:sp>
        <p:nvSpPr>
          <p:cNvPr id="5" name="Rettangolo 4">
            <a:extLst>
              <a:ext uri="{FF2B5EF4-FFF2-40B4-BE49-F238E27FC236}">
                <a16:creationId xmlns:a16="http://schemas.microsoft.com/office/drawing/2014/main" id="{F8ACDEBE-D9A2-43CF-B947-F7A58DCBE02C}"/>
              </a:ext>
            </a:extLst>
          </p:cNvPr>
          <p:cNvSpPr/>
          <p:nvPr/>
        </p:nvSpPr>
        <p:spPr>
          <a:xfrm>
            <a:off x="1035999" y="2460087"/>
            <a:ext cx="10236457" cy="923330"/>
          </a:xfrm>
          <a:prstGeom prst="rect">
            <a:avLst/>
          </a:prstGeom>
          <a:noFill/>
        </p:spPr>
        <p:txBody>
          <a:bodyPr wrap="none" lIns="91440" tIns="45720" rIns="91440" bIns="45720">
            <a:spAutoFit/>
          </a:bodyPr>
          <a:lstStyle/>
          <a:p>
            <a:pPr algn="ctr"/>
            <a:r>
              <a:rPr lang="it-IT" sz="5400" b="0" cap="none" spc="0" dirty="0">
                <a:ln w="0"/>
                <a:solidFill>
                  <a:schemeClr val="accent1"/>
                </a:solidFill>
                <a:effectLst>
                  <a:outerShdw blurRad="38100" dist="25400" dir="5400000" algn="ctr" rotWithShape="0">
                    <a:srgbClr val="6E747A">
                      <a:alpha val="43000"/>
                    </a:srgbClr>
                  </a:outerShdw>
                </a:effectLst>
              </a:rPr>
              <a:t>Basta con il conteggio manuale!</a:t>
            </a:r>
          </a:p>
        </p:txBody>
      </p:sp>
      <p:sp>
        <p:nvSpPr>
          <p:cNvPr id="6" name="Rettangolo 5">
            <a:extLst>
              <a:ext uri="{FF2B5EF4-FFF2-40B4-BE49-F238E27FC236}">
                <a16:creationId xmlns:a16="http://schemas.microsoft.com/office/drawing/2014/main" id="{1A31D6B0-315A-4321-A8B9-30841F0102D8}"/>
              </a:ext>
            </a:extLst>
          </p:cNvPr>
          <p:cNvSpPr/>
          <p:nvPr/>
        </p:nvSpPr>
        <p:spPr>
          <a:xfrm>
            <a:off x="2165654" y="4669526"/>
            <a:ext cx="4488364" cy="923330"/>
          </a:xfrm>
          <a:prstGeom prst="rect">
            <a:avLst/>
          </a:prstGeom>
          <a:noFill/>
        </p:spPr>
        <p:txBody>
          <a:bodyPr wrap="square" lIns="91440" tIns="45720" rIns="91440" bIns="45720">
            <a:spAutoFit/>
          </a:bodyPr>
          <a:lstStyle/>
          <a:p>
            <a:pPr algn="ctr"/>
            <a:r>
              <a:rPr lang="it-IT" sz="5400" b="0" cap="none" spc="0" dirty="0">
                <a:ln w="0"/>
                <a:solidFill>
                  <a:schemeClr val="accent1"/>
                </a:solidFill>
                <a:effectLst>
                  <a:outerShdw blurRad="38100" dist="25400" dir="5400000" algn="ctr" rotWithShape="0">
                    <a:srgbClr val="6E747A">
                      <a:alpha val="43000"/>
                    </a:srgbClr>
                  </a:outerShdw>
                </a:effectLst>
              </a:rPr>
              <a:t> </a:t>
            </a:r>
          </a:p>
        </p:txBody>
      </p:sp>
      <p:sp>
        <p:nvSpPr>
          <p:cNvPr id="8" name="Freccia in giù 7">
            <a:extLst>
              <a:ext uri="{FF2B5EF4-FFF2-40B4-BE49-F238E27FC236}">
                <a16:creationId xmlns:a16="http://schemas.microsoft.com/office/drawing/2014/main" id="{44B02FBA-2792-4047-9E26-CB200FECD8A8}"/>
              </a:ext>
            </a:extLst>
          </p:cNvPr>
          <p:cNvSpPr/>
          <p:nvPr/>
        </p:nvSpPr>
        <p:spPr>
          <a:xfrm>
            <a:off x="5936565" y="1398925"/>
            <a:ext cx="217663" cy="106116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A28B93AD-0338-4A5B-A1CC-646D0987E3D7}"/>
              </a:ext>
            </a:extLst>
          </p:cNvPr>
          <p:cNvSpPr/>
          <p:nvPr/>
        </p:nvSpPr>
        <p:spPr>
          <a:xfrm>
            <a:off x="2094637" y="4636251"/>
            <a:ext cx="8036751" cy="1754326"/>
          </a:xfrm>
          <a:prstGeom prst="rect">
            <a:avLst/>
          </a:prstGeom>
          <a:noFill/>
        </p:spPr>
        <p:txBody>
          <a:bodyPr wrap="none" lIns="91440" tIns="45720" rIns="91440" bIns="45720">
            <a:spAutoFit/>
          </a:bodyPr>
          <a:lstStyle/>
          <a:p>
            <a:pPr algn="ctr"/>
            <a:r>
              <a:rPr lang="it-IT" sz="5400" dirty="0">
                <a:ln w="0"/>
                <a:solidFill>
                  <a:schemeClr val="accent1"/>
                </a:solidFill>
                <a:effectLst>
                  <a:outerShdw blurRad="38100" dist="25400" dir="5400000" algn="ctr" rotWithShape="0">
                    <a:srgbClr val="6E747A">
                      <a:alpha val="43000"/>
                    </a:srgbClr>
                  </a:outerShdw>
                </a:effectLst>
              </a:rPr>
              <a:t>Basta con le agende che </a:t>
            </a:r>
            <a:br>
              <a:rPr lang="it-IT" sz="5400" dirty="0">
                <a:ln w="0"/>
                <a:solidFill>
                  <a:schemeClr val="accent1"/>
                </a:solidFill>
                <a:effectLst>
                  <a:outerShdw blurRad="38100" dist="25400" dir="5400000" algn="ctr" rotWithShape="0">
                    <a:srgbClr val="6E747A">
                      <a:alpha val="43000"/>
                    </a:srgbClr>
                  </a:outerShdw>
                </a:effectLst>
              </a:rPr>
            </a:br>
            <a:r>
              <a:rPr lang="it-IT" sz="5400" dirty="0">
                <a:ln w="0"/>
                <a:solidFill>
                  <a:schemeClr val="accent1"/>
                </a:solidFill>
                <a:effectLst>
                  <a:outerShdw blurRad="38100" dist="25400" dir="5400000" algn="ctr" rotWithShape="0">
                    <a:srgbClr val="6E747A">
                      <a:alpha val="43000"/>
                    </a:srgbClr>
                  </a:outerShdw>
                </a:effectLst>
              </a:rPr>
              <a:t>generano confusione</a:t>
            </a:r>
            <a:endParaRPr lang="it-IT" sz="5400" b="0" cap="none" spc="0" dirty="0">
              <a:ln w="0"/>
              <a:solidFill>
                <a:schemeClr val="accent1"/>
              </a:solidFill>
              <a:effectLst>
                <a:outerShdw blurRad="38100" dist="25400" dir="5400000" algn="ctr" rotWithShape="0">
                  <a:srgbClr val="6E747A">
                    <a:alpha val="43000"/>
                  </a:srgbClr>
                </a:outerShdw>
              </a:effectLst>
            </a:endParaRPr>
          </a:p>
        </p:txBody>
      </p:sp>
      <p:sp>
        <p:nvSpPr>
          <p:cNvPr id="10" name="Freccia in giù 9">
            <a:extLst>
              <a:ext uri="{FF2B5EF4-FFF2-40B4-BE49-F238E27FC236}">
                <a16:creationId xmlns:a16="http://schemas.microsoft.com/office/drawing/2014/main" id="{F32320DA-AE6A-4661-93BC-AEA000FBF9EF}"/>
              </a:ext>
            </a:extLst>
          </p:cNvPr>
          <p:cNvSpPr/>
          <p:nvPr/>
        </p:nvSpPr>
        <p:spPr>
          <a:xfrm>
            <a:off x="6004172" y="3479659"/>
            <a:ext cx="217663" cy="106116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15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C899CE8B-E5A7-4DB8-8AB6-21163EE4F3F9}"/>
              </a:ext>
            </a:extLst>
          </p:cNvPr>
          <p:cNvSpPr/>
          <p:nvPr/>
        </p:nvSpPr>
        <p:spPr>
          <a:xfrm>
            <a:off x="3286125" y="2136338"/>
            <a:ext cx="5631670" cy="2585323"/>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A.M.P Solution</a:t>
            </a:r>
          </a:p>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ha la soluzione </a:t>
            </a:r>
          </a:p>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giusta per te</a:t>
            </a:r>
          </a:p>
        </p:txBody>
      </p:sp>
      <p:pic>
        <p:nvPicPr>
          <p:cNvPr id="1026" name="Picture 2" descr="Risultati immagini per computer">
            <a:extLst>
              <a:ext uri="{FF2B5EF4-FFF2-40B4-BE49-F238E27FC236}">
                <a16:creationId xmlns:a16="http://schemas.microsoft.com/office/drawing/2014/main" id="{B052ACA8-559E-467B-9BBD-D125B7877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7" y="3762375"/>
            <a:ext cx="2414588" cy="24145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sultati immagini per database">
            <a:extLst>
              <a:ext uri="{FF2B5EF4-FFF2-40B4-BE49-F238E27FC236}">
                <a16:creationId xmlns:a16="http://schemas.microsoft.com/office/drawing/2014/main" id="{8F5F3737-7DBF-4A40-8420-F4B6BBEE1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314" y="176212"/>
            <a:ext cx="4018787" cy="22621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isultati immagini per sistemi erp">
            <a:extLst>
              <a:ext uri="{FF2B5EF4-FFF2-40B4-BE49-F238E27FC236}">
                <a16:creationId xmlns:a16="http://schemas.microsoft.com/office/drawing/2014/main" id="{EA1B35F7-092B-4AC1-9C12-D06F73958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3286125" cy="27384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isultati immagini per chip">
            <a:extLst>
              <a:ext uri="{FF2B5EF4-FFF2-40B4-BE49-F238E27FC236}">
                <a16:creationId xmlns:a16="http://schemas.microsoft.com/office/drawing/2014/main" id="{0FF2A4F9-AB1B-4F49-BE9E-372FD90BFB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0182" y="4086225"/>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12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E6FCBAED-09A5-44DB-AB79-EC94417C1C5E}"/>
              </a:ext>
            </a:extLst>
          </p:cNvPr>
          <p:cNvSpPr/>
          <p:nvPr/>
        </p:nvSpPr>
        <p:spPr>
          <a:xfrm>
            <a:off x="104634" y="0"/>
            <a:ext cx="9112944" cy="923330"/>
          </a:xfrm>
          <a:prstGeom prst="rect">
            <a:avLst/>
          </a:prstGeom>
          <a:noFill/>
        </p:spPr>
        <p:txBody>
          <a:bodyPr wrap="none" lIns="91440" tIns="45720" rIns="91440" bIns="45720">
            <a:spAutoFit/>
          </a:bodyPr>
          <a:lstStyle/>
          <a:p>
            <a:pPr algn="ctr"/>
            <a:r>
              <a:rPr lang="it-IT" sz="5400" dirty="0">
                <a:ln w="0"/>
                <a:solidFill>
                  <a:srgbClr val="FF0000"/>
                </a:solidFill>
                <a:effectLst>
                  <a:outerShdw blurRad="38100" dist="19050" dir="2700000" algn="tl" rotWithShape="0">
                    <a:schemeClr val="dk1">
                      <a:alpha val="40000"/>
                    </a:schemeClr>
                  </a:outerShdw>
                </a:effectLst>
              </a:rPr>
              <a:t>Processi Aziendali analizzati</a:t>
            </a:r>
            <a:endParaRPr lang="it-IT" sz="5400" b="0" cap="none" spc="0" dirty="0">
              <a:ln w="0"/>
              <a:solidFill>
                <a:srgbClr val="FF0000"/>
              </a:solidFill>
              <a:effectLst>
                <a:outerShdw blurRad="38100" dist="19050" dir="2700000" algn="tl" rotWithShape="0">
                  <a:schemeClr val="dk1">
                    <a:alpha val="40000"/>
                  </a:schemeClr>
                </a:outerShdw>
              </a:effectLst>
            </a:endParaRPr>
          </a:p>
        </p:txBody>
      </p:sp>
      <p:sp>
        <p:nvSpPr>
          <p:cNvPr id="6" name="Rettangolo 5">
            <a:extLst>
              <a:ext uri="{FF2B5EF4-FFF2-40B4-BE49-F238E27FC236}">
                <a16:creationId xmlns:a16="http://schemas.microsoft.com/office/drawing/2014/main" id="{23C58B84-5D48-45B2-A93E-68B0768ABD3A}"/>
              </a:ext>
            </a:extLst>
          </p:cNvPr>
          <p:cNvSpPr/>
          <p:nvPr/>
        </p:nvSpPr>
        <p:spPr>
          <a:xfrm>
            <a:off x="0" y="5030028"/>
            <a:ext cx="4546436" cy="646331"/>
          </a:xfrm>
          <a:prstGeom prst="rect">
            <a:avLst/>
          </a:prstGeom>
          <a:noFill/>
        </p:spPr>
        <p:txBody>
          <a:bodyPr wrap="none" lIns="91440" tIns="45720" rIns="91440" bIns="45720">
            <a:spAutoFit/>
          </a:bodyPr>
          <a:lstStyle/>
          <a:p>
            <a:pPr algn="ctr"/>
            <a:r>
              <a:rPr lang="it-IT" sz="3600" b="0" cap="none" spc="0" dirty="0">
                <a:ln w="0"/>
                <a:solidFill>
                  <a:schemeClr val="tx1"/>
                </a:solidFill>
                <a:effectLst>
                  <a:outerShdw blurRad="38100" dist="19050" dir="2700000" algn="tl" rotWithShape="0">
                    <a:schemeClr val="dk1">
                      <a:alpha val="40000"/>
                    </a:schemeClr>
                  </a:outerShdw>
                </a:effectLst>
              </a:rPr>
              <a:t>Gestione dipendenti</a:t>
            </a:r>
          </a:p>
        </p:txBody>
      </p:sp>
      <p:sp>
        <p:nvSpPr>
          <p:cNvPr id="7" name="Rettangolo 6">
            <a:extLst>
              <a:ext uri="{FF2B5EF4-FFF2-40B4-BE49-F238E27FC236}">
                <a16:creationId xmlns:a16="http://schemas.microsoft.com/office/drawing/2014/main" id="{30EF48D7-BE87-4B6A-B8E2-F032F1A8900A}"/>
              </a:ext>
            </a:extLst>
          </p:cNvPr>
          <p:cNvSpPr/>
          <p:nvPr/>
        </p:nvSpPr>
        <p:spPr>
          <a:xfrm>
            <a:off x="104634" y="4098863"/>
            <a:ext cx="3561616" cy="646331"/>
          </a:xfrm>
          <a:prstGeom prst="rect">
            <a:avLst/>
          </a:prstGeom>
          <a:noFill/>
        </p:spPr>
        <p:txBody>
          <a:bodyPr wrap="none" lIns="91440" tIns="45720" rIns="91440" bIns="45720">
            <a:spAutoFit/>
          </a:bodyPr>
          <a:lstStyle/>
          <a:p>
            <a:pPr algn="ctr"/>
            <a:r>
              <a:rPr lang="it-IT" sz="3600" b="0" cap="none" spc="0" dirty="0">
                <a:ln w="0"/>
                <a:solidFill>
                  <a:schemeClr val="tx1"/>
                </a:solidFill>
                <a:effectLst>
                  <a:outerShdw blurRad="38100" dist="19050" dir="2700000" algn="tl" rotWithShape="0">
                    <a:schemeClr val="dk1">
                      <a:alpha val="40000"/>
                    </a:schemeClr>
                  </a:outerShdw>
                </a:effectLst>
              </a:rPr>
              <a:t>Rappresentanza</a:t>
            </a:r>
          </a:p>
        </p:txBody>
      </p:sp>
      <p:sp>
        <p:nvSpPr>
          <p:cNvPr id="8" name="Rettangolo 7">
            <a:extLst>
              <a:ext uri="{FF2B5EF4-FFF2-40B4-BE49-F238E27FC236}">
                <a16:creationId xmlns:a16="http://schemas.microsoft.com/office/drawing/2014/main" id="{D3DF95AB-09FE-4F84-BB8E-0C81C60780E1}"/>
              </a:ext>
            </a:extLst>
          </p:cNvPr>
          <p:cNvSpPr/>
          <p:nvPr/>
        </p:nvSpPr>
        <p:spPr>
          <a:xfrm>
            <a:off x="104634" y="3102138"/>
            <a:ext cx="4276813" cy="646331"/>
          </a:xfrm>
          <a:prstGeom prst="rect">
            <a:avLst/>
          </a:prstGeom>
          <a:noFill/>
        </p:spPr>
        <p:txBody>
          <a:bodyPr wrap="none" lIns="91440" tIns="45720" rIns="91440" bIns="45720">
            <a:spAutoFit/>
          </a:bodyPr>
          <a:lstStyle/>
          <a:p>
            <a:pPr algn="ctr"/>
            <a:r>
              <a:rPr lang="it-IT" sz="3600" b="0" cap="none" spc="0" dirty="0">
                <a:ln w="0"/>
                <a:solidFill>
                  <a:schemeClr val="tx1"/>
                </a:solidFill>
                <a:effectLst>
                  <a:outerShdw blurRad="38100" dist="19050" dir="2700000" algn="tl" rotWithShape="0">
                    <a:schemeClr val="dk1">
                      <a:alpha val="40000"/>
                    </a:schemeClr>
                  </a:outerShdw>
                </a:effectLst>
              </a:rPr>
              <a:t>Rifornimento Merci</a:t>
            </a:r>
          </a:p>
        </p:txBody>
      </p:sp>
      <p:sp>
        <p:nvSpPr>
          <p:cNvPr id="9" name="Rettangolo 8">
            <a:extLst>
              <a:ext uri="{FF2B5EF4-FFF2-40B4-BE49-F238E27FC236}">
                <a16:creationId xmlns:a16="http://schemas.microsoft.com/office/drawing/2014/main" id="{552C57A0-F953-4582-A1B0-BA68171E217B}"/>
              </a:ext>
            </a:extLst>
          </p:cNvPr>
          <p:cNvSpPr/>
          <p:nvPr/>
        </p:nvSpPr>
        <p:spPr>
          <a:xfrm>
            <a:off x="104634" y="2138167"/>
            <a:ext cx="3562770" cy="646331"/>
          </a:xfrm>
          <a:prstGeom prst="rect">
            <a:avLst/>
          </a:prstGeom>
          <a:noFill/>
        </p:spPr>
        <p:txBody>
          <a:bodyPr wrap="none" lIns="91440" tIns="45720" rIns="91440" bIns="45720">
            <a:spAutoFit/>
          </a:bodyPr>
          <a:lstStyle/>
          <a:p>
            <a:pPr algn="ctr"/>
            <a:r>
              <a:rPr lang="it-IT" sz="3600" b="0" cap="none" spc="0" dirty="0">
                <a:ln w="0"/>
                <a:solidFill>
                  <a:schemeClr val="tx1"/>
                </a:solidFill>
                <a:effectLst>
                  <a:outerShdw blurRad="38100" dist="19050" dir="2700000" algn="tl" rotWithShape="0">
                    <a:schemeClr val="dk1">
                      <a:alpha val="40000"/>
                    </a:schemeClr>
                  </a:outerShdw>
                </a:effectLst>
              </a:rPr>
              <a:t>Servizio Stampa</a:t>
            </a:r>
          </a:p>
        </p:txBody>
      </p:sp>
      <p:sp>
        <p:nvSpPr>
          <p:cNvPr id="10" name="Rettangolo 9">
            <a:extLst>
              <a:ext uri="{FF2B5EF4-FFF2-40B4-BE49-F238E27FC236}">
                <a16:creationId xmlns:a16="http://schemas.microsoft.com/office/drawing/2014/main" id="{23C1A723-E41C-4378-82BF-6F820C75E840}"/>
              </a:ext>
            </a:extLst>
          </p:cNvPr>
          <p:cNvSpPr/>
          <p:nvPr/>
        </p:nvSpPr>
        <p:spPr>
          <a:xfrm>
            <a:off x="104634" y="1205616"/>
            <a:ext cx="3712619" cy="646331"/>
          </a:xfrm>
          <a:prstGeom prst="rect">
            <a:avLst/>
          </a:prstGeom>
          <a:noFill/>
        </p:spPr>
        <p:txBody>
          <a:bodyPr wrap="none" lIns="91440" tIns="45720" rIns="91440" bIns="45720">
            <a:spAutoFit/>
          </a:bodyPr>
          <a:lstStyle/>
          <a:p>
            <a:pPr algn="ctr"/>
            <a:r>
              <a:rPr lang="it-IT" sz="3600" b="0" cap="none" spc="0" dirty="0">
                <a:ln w="0"/>
                <a:solidFill>
                  <a:schemeClr val="tx1"/>
                </a:solidFill>
                <a:effectLst>
                  <a:outerShdw blurRad="38100" dist="19050" dir="2700000" algn="tl" rotWithShape="0">
                    <a:schemeClr val="dk1">
                      <a:alpha val="40000"/>
                    </a:schemeClr>
                  </a:outerShdw>
                </a:effectLst>
              </a:rPr>
              <a:t>Vendita Prodotto</a:t>
            </a:r>
          </a:p>
        </p:txBody>
      </p:sp>
    </p:spTree>
    <p:extLst>
      <p:ext uri="{BB962C8B-B14F-4D97-AF65-F5344CB8AC3E}">
        <p14:creationId xmlns:p14="http://schemas.microsoft.com/office/powerpoint/2010/main" val="230035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F7B89-A1B1-411C-A670-FCD993852DD0}"/>
              </a:ext>
            </a:extLst>
          </p:cNvPr>
          <p:cNvSpPr>
            <a:spLocks noGrp="1"/>
          </p:cNvSpPr>
          <p:nvPr>
            <p:ph type="title"/>
          </p:nvPr>
        </p:nvSpPr>
        <p:spPr>
          <a:xfrm>
            <a:off x="0" y="0"/>
            <a:ext cx="10058400" cy="1609344"/>
          </a:xfrm>
        </p:spPr>
        <p:txBody>
          <a:bodyPr>
            <a:normAutofit/>
          </a:bodyPr>
          <a:lstStyle/>
          <a:p>
            <a:r>
              <a:rPr lang="it-IT" sz="4400" b="1" dirty="0">
                <a:latin typeface="+mn-lt"/>
              </a:rPr>
              <a:t>Vendita Prodotto</a:t>
            </a:r>
          </a:p>
        </p:txBody>
      </p:sp>
      <p:sp>
        <p:nvSpPr>
          <p:cNvPr id="4" name="CasellaDiTesto 3">
            <a:extLst>
              <a:ext uri="{FF2B5EF4-FFF2-40B4-BE49-F238E27FC236}">
                <a16:creationId xmlns:a16="http://schemas.microsoft.com/office/drawing/2014/main" id="{8316418E-79ED-47C1-ADAE-A624D5A7C720}"/>
              </a:ext>
            </a:extLst>
          </p:cNvPr>
          <p:cNvSpPr txBox="1"/>
          <p:nvPr/>
        </p:nvSpPr>
        <p:spPr>
          <a:xfrm>
            <a:off x="196947" y="1446158"/>
            <a:ext cx="5430129" cy="1754326"/>
          </a:xfrm>
          <a:prstGeom prst="rect">
            <a:avLst/>
          </a:prstGeom>
          <a:noFill/>
        </p:spPr>
        <p:txBody>
          <a:bodyPr wrap="square" rtlCol="0">
            <a:spAutoFit/>
          </a:bodyPr>
          <a:lstStyle/>
          <a:p>
            <a:r>
              <a:rPr lang="it-IT" dirty="0"/>
              <a:t>Processo di business mediante il quale un cliente sceglie un prodotto dal catalogo dell’azienda, comunicando la grafica da apporre. Gli ordini sono memorizzati in un registro cartaceo e processati non appena i prodotti sono pronti in magazzino </a:t>
            </a:r>
          </a:p>
        </p:txBody>
      </p:sp>
      <p:pic>
        <p:nvPicPr>
          <p:cNvPr id="2050" name="Picture 2" descr="Risultati immagini per catalogo promotional concept">
            <a:extLst>
              <a:ext uri="{FF2B5EF4-FFF2-40B4-BE49-F238E27FC236}">
                <a16:creationId xmlns:a16="http://schemas.microsoft.com/office/drawing/2014/main" id="{DAB444EC-D79E-4033-82DA-9A23DF9BF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263" y="514187"/>
            <a:ext cx="4665049" cy="582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79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62DD9E5-D330-4BE5-AE12-73C4BC5571D9}"/>
              </a:ext>
            </a:extLst>
          </p:cNvPr>
          <p:cNvSpPr>
            <a:spLocks noGrp="1"/>
          </p:cNvSpPr>
          <p:nvPr>
            <p:ph type="title"/>
          </p:nvPr>
        </p:nvSpPr>
        <p:spPr>
          <a:xfrm>
            <a:off x="0" y="0"/>
            <a:ext cx="10058400" cy="1609344"/>
          </a:xfrm>
        </p:spPr>
        <p:txBody>
          <a:bodyPr>
            <a:normAutofit/>
          </a:bodyPr>
          <a:lstStyle/>
          <a:p>
            <a:r>
              <a:rPr lang="it-IT" sz="4400" b="1" dirty="0">
                <a:latin typeface="+mn-lt"/>
              </a:rPr>
              <a:t>Servizio Stampa</a:t>
            </a:r>
          </a:p>
        </p:txBody>
      </p:sp>
      <p:sp>
        <p:nvSpPr>
          <p:cNvPr id="6" name="CasellaDiTesto 5">
            <a:extLst>
              <a:ext uri="{FF2B5EF4-FFF2-40B4-BE49-F238E27FC236}">
                <a16:creationId xmlns:a16="http://schemas.microsoft.com/office/drawing/2014/main" id="{73254E98-53F9-48F1-A870-62E27BD06EBB}"/>
              </a:ext>
            </a:extLst>
          </p:cNvPr>
          <p:cNvSpPr txBox="1"/>
          <p:nvPr/>
        </p:nvSpPr>
        <p:spPr>
          <a:xfrm>
            <a:off x="196947" y="1446158"/>
            <a:ext cx="5430129" cy="1754326"/>
          </a:xfrm>
          <a:prstGeom prst="rect">
            <a:avLst/>
          </a:prstGeom>
          <a:noFill/>
        </p:spPr>
        <p:txBody>
          <a:bodyPr wrap="square" rtlCol="0">
            <a:spAutoFit/>
          </a:bodyPr>
          <a:lstStyle/>
          <a:p>
            <a:r>
              <a:rPr lang="it-IT" dirty="0"/>
              <a:t>Processo di business mediante il quale un cliente contatta l’azienda al fine di personalizzare dei prodotti in suo possesso. Deve quindi comunicare solo la grafica da appore. Gli ordini inseriti in un registro e processati non appena il cliente recapita la merce in azienda. </a:t>
            </a:r>
          </a:p>
        </p:txBody>
      </p:sp>
      <p:pic>
        <p:nvPicPr>
          <p:cNvPr id="3074" name="Picture 2" descr="Risultati immagini per contatto con cliente">
            <a:extLst>
              <a:ext uri="{FF2B5EF4-FFF2-40B4-BE49-F238E27FC236}">
                <a16:creationId xmlns:a16="http://schemas.microsoft.com/office/drawing/2014/main" id="{15182074-BF47-4868-B6CB-B7AD60549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651" y="3842459"/>
            <a:ext cx="3150574" cy="275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87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62DD9E5-D330-4BE5-AE12-73C4BC5571D9}"/>
              </a:ext>
            </a:extLst>
          </p:cNvPr>
          <p:cNvSpPr>
            <a:spLocks noGrp="1"/>
          </p:cNvSpPr>
          <p:nvPr>
            <p:ph type="title"/>
          </p:nvPr>
        </p:nvSpPr>
        <p:spPr>
          <a:xfrm>
            <a:off x="0" y="0"/>
            <a:ext cx="10058400" cy="1609344"/>
          </a:xfrm>
        </p:spPr>
        <p:txBody>
          <a:bodyPr>
            <a:normAutofit/>
          </a:bodyPr>
          <a:lstStyle/>
          <a:p>
            <a:r>
              <a:rPr lang="it-IT" sz="4400" b="1" dirty="0">
                <a:latin typeface="+mn-lt"/>
              </a:rPr>
              <a:t>Rifornimento merci</a:t>
            </a:r>
          </a:p>
        </p:txBody>
      </p:sp>
      <p:sp>
        <p:nvSpPr>
          <p:cNvPr id="6" name="CasellaDiTesto 5">
            <a:extLst>
              <a:ext uri="{FF2B5EF4-FFF2-40B4-BE49-F238E27FC236}">
                <a16:creationId xmlns:a16="http://schemas.microsoft.com/office/drawing/2014/main" id="{73254E98-53F9-48F1-A870-62E27BD06EBB}"/>
              </a:ext>
            </a:extLst>
          </p:cNvPr>
          <p:cNvSpPr txBox="1"/>
          <p:nvPr/>
        </p:nvSpPr>
        <p:spPr>
          <a:xfrm>
            <a:off x="196947" y="1446158"/>
            <a:ext cx="5430129" cy="2862322"/>
          </a:xfrm>
          <a:prstGeom prst="rect">
            <a:avLst/>
          </a:prstGeom>
          <a:noFill/>
        </p:spPr>
        <p:txBody>
          <a:bodyPr wrap="square" rtlCol="0">
            <a:spAutoFit/>
          </a:bodyPr>
          <a:lstStyle/>
          <a:p>
            <a:r>
              <a:rPr lang="it-IT" dirty="0"/>
              <a:t>Processo di business mediante il quale l’azienda ricava i prodotti necessari per processare i vari ordini. I fornitori sono contattati generalmente in relazione agli ordini richiesti dai clienti: viene ordinato solo ciò che serve. In determinati periodo dell’anno, però, vengono fatti degli ordini ai fornitori preventivi (es. magliette nel periodo estivo) al fine di processare gli ordini più velocemente. Il resoconto di cosa ordinare viene calcolato manualmente.</a:t>
            </a:r>
          </a:p>
        </p:txBody>
      </p:sp>
      <p:pic>
        <p:nvPicPr>
          <p:cNvPr id="4098" name="Picture 2" descr="Risultati immagini per rifornimento merce">
            <a:extLst>
              <a:ext uri="{FF2B5EF4-FFF2-40B4-BE49-F238E27FC236}">
                <a16:creationId xmlns:a16="http://schemas.microsoft.com/office/drawing/2014/main" id="{7654C283-AEF1-4930-8EE0-E2065B9B8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26" y="3429000"/>
            <a:ext cx="3984231" cy="258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11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gno">
  <a:themeElements>
    <a:clrScheme name="Legn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gno">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gno">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TM03090434[[fn=Legno]]</Template>
  <TotalTime>202</TotalTime>
  <Words>774</Words>
  <Application>Microsoft Office PowerPoint</Application>
  <PresentationFormat>Widescreen</PresentationFormat>
  <Paragraphs>120</Paragraphs>
  <Slides>23</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23</vt:i4>
      </vt:variant>
    </vt:vector>
  </HeadingPairs>
  <TitlesOfParts>
    <vt:vector size="29" baseType="lpstr">
      <vt:lpstr>Arial</vt:lpstr>
      <vt:lpstr>Calibri</vt:lpstr>
      <vt:lpstr>Rockwell</vt:lpstr>
      <vt:lpstr>Rockwell Condensed</vt:lpstr>
      <vt:lpstr>Wingdings</vt:lpstr>
      <vt:lpstr>Legno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Vendita Prodotto</vt:lpstr>
      <vt:lpstr>Servizio Stampa</vt:lpstr>
      <vt:lpstr>Rifornimento merci</vt:lpstr>
      <vt:lpstr>Rappresentanza</vt:lpstr>
      <vt:lpstr>Gestione dipendenti</vt:lpstr>
      <vt:lpstr>Come sono questi processi?</vt:lpstr>
      <vt:lpstr>Come Si migliorano?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ღ°Mι¢нєℓα Gяανιиα°ღ</dc:creator>
  <cp:lastModifiedBy>ღ°Mι¢нєℓα Gяανιиα°ღ</cp:lastModifiedBy>
  <cp:revision>22</cp:revision>
  <dcterms:created xsi:type="dcterms:W3CDTF">2018-01-29T12:10:16Z</dcterms:created>
  <dcterms:modified xsi:type="dcterms:W3CDTF">2018-01-30T11:26:57Z</dcterms:modified>
</cp:coreProperties>
</file>