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6ED216-1DE6-418C-9B05-C276B4AB6A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5893B32-841E-4116-BEE2-A4F483161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A10B33E-F604-431C-A2EC-21FA4F8D5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AE591-7AF1-4836-9865-9212CC5C3472}" type="datetimeFigureOut">
              <a:rPr lang="it-IT" smtClean="0"/>
              <a:t>21/01/2018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66B055-E807-41B9-91B3-839B4463D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644160-75A5-4468-A900-4C0D5ED99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7619-892B-42EE-9EDE-037F1E7015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4001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08CDA4-BCAF-472A-95BB-439E845FB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EABC62D-7F56-4372-9285-074C8F157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C63642B-2F8B-49AE-88ED-A84F10228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AE591-7AF1-4836-9865-9212CC5C3472}" type="datetimeFigureOut">
              <a:rPr lang="it-IT" smtClean="0"/>
              <a:t>21/01/2018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B2D5F8-B762-4F80-A426-F711DB57A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AFB981-5707-46C9-8DD6-72A2DA97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7619-892B-42EE-9EDE-037F1E7015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709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A956EDE-1EF3-4873-8665-EF818C3551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EFEEA8C-6BAA-4204-ADCD-E5BDA5C61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0AB4BB4-7288-453A-BC95-A62774EA6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AE591-7AF1-4836-9865-9212CC5C3472}" type="datetimeFigureOut">
              <a:rPr lang="it-IT" smtClean="0"/>
              <a:t>21/01/2018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DE3D20E-6A90-4407-BC9E-8DE2012EF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5106EB-9891-470D-A3B5-2562D2651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7619-892B-42EE-9EDE-037F1E7015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2022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C7E04F-9114-445B-B1AE-B807451EB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85F42C-836F-4BA8-9304-825342811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9B4CEE0-2F31-49DC-8308-2CB5954D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AE591-7AF1-4836-9865-9212CC5C3472}" type="datetimeFigureOut">
              <a:rPr lang="it-IT" smtClean="0"/>
              <a:t>21/01/2018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3362741-BC27-4961-83CD-29C176783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0826F4-BF8E-479E-BAC8-BED78017A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7619-892B-42EE-9EDE-037F1E7015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2856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867BA9-3FAF-4309-944B-F5799174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3FC546E-53D7-4BA4-8D5C-3EE09D765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8770DDA-0242-4ABF-B909-22795616A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AE591-7AF1-4836-9865-9212CC5C3472}" type="datetimeFigureOut">
              <a:rPr lang="it-IT" smtClean="0"/>
              <a:t>21/01/2018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F658BC7-AF59-4560-B9E7-2FBC4009A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73C8314-AB02-4936-96C0-23264F0D2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7619-892B-42EE-9EDE-037F1E7015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934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505275-6464-4D11-9B4E-F83CD965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639DE33-F5E8-46D1-AE9F-3B8283AA0E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42356EB-3AE0-479A-8E2D-751F80BF5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756E7BF-2063-476E-923D-421DC3E16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AE591-7AF1-4836-9865-9212CC5C3472}" type="datetimeFigureOut">
              <a:rPr lang="it-IT" smtClean="0"/>
              <a:t>21/01/2018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ECCD4E6-8B46-4617-B0C7-117EF36A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2DC0D84-1EB6-4909-9C14-FBA4B0C34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7619-892B-42EE-9EDE-037F1E7015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0816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FFD697-A980-4AEC-BB49-D641A7A8B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719A823-4403-415C-A4C0-3A5F8988F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B52F826-9379-421C-8AD8-BB77B60A6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B534320-6DB5-4995-B3F8-1F95849994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E11C5EE-F5D7-4193-9DAA-A484324293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955268A-DD75-42FE-81D9-DCE0D6A09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AE591-7AF1-4836-9865-9212CC5C3472}" type="datetimeFigureOut">
              <a:rPr lang="it-IT" smtClean="0"/>
              <a:t>21/01/2018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3FDD8C0-2695-476D-B105-F656E4DF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27C1C57-563B-42FB-A24B-CD496B518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7619-892B-42EE-9EDE-037F1E7015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5423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D1C18A-CB6D-4769-97EE-B4B1EE6C9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FAE774D-347E-4FFF-B2E6-3699D6B06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AE591-7AF1-4836-9865-9212CC5C3472}" type="datetimeFigureOut">
              <a:rPr lang="it-IT" smtClean="0"/>
              <a:t>21/01/2018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DE12F71-C533-49A3-9851-E3EF2EBA9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039CB61-6CEB-44A6-A268-BD3BED25A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7619-892B-42EE-9EDE-037F1E7015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2723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F34EE8B-A938-41E5-95AD-8F61DE275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AE591-7AF1-4836-9865-9212CC5C3472}" type="datetimeFigureOut">
              <a:rPr lang="it-IT" smtClean="0"/>
              <a:t>21/01/2018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F96FB1A-AC5C-404B-8E46-2B859339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D2598C4-91AD-4655-805C-942A047C7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7619-892B-42EE-9EDE-037F1E7015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3053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B850E1-777E-4CC1-AB77-12160E4DF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E31468-9C8C-4EA9-BCD2-F97CBA9D6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7210250-9639-4769-A41B-1FF123322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4ECC522-695C-4D70-A351-AADD9A30C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AE591-7AF1-4836-9865-9212CC5C3472}" type="datetimeFigureOut">
              <a:rPr lang="it-IT" smtClean="0"/>
              <a:t>21/01/2018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0DE2694-5ACE-4BD4-BB19-3AA2D68AA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20916B5-83D1-4413-9988-7C27F2FE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7619-892B-42EE-9EDE-037F1E7015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394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64EFE1-21BE-44AC-B245-2E4A87A44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956FBBD-632E-4B0E-89FA-BCA6112A95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7EFFD03-A288-4D33-9A01-F2138B2A6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C2032EF-0AC7-48FA-8020-73A19C14A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AE591-7AF1-4836-9865-9212CC5C3472}" type="datetimeFigureOut">
              <a:rPr lang="it-IT" smtClean="0"/>
              <a:t>21/01/2018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F372783-F193-4F43-A42C-81D7C76EA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5AC0DCF-3784-4CC7-BB4A-1558A9784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7619-892B-42EE-9EDE-037F1E7015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758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177A368-2DD2-4C45-BDA2-970114DCB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E78960-4522-4979-9D13-A8A91F0ED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310AE2-92F5-434F-84EE-0F1D60F6B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AE591-7AF1-4836-9865-9212CC5C3472}" type="datetimeFigureOut">
              <a:rPr lang="it-IT" smtClean="0"/>
              <a:t>21/01/2018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42142F-18ED-43CE-9196-71CA3A2A90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889F709-2CF6-4022-85B1-12B3EB2EE4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F7619-892B-42EE-9EDE-037F1E7015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114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ttangolo 126">
            <a:extLst>
              <a:ext uri="{FF2B5EF4-FFF2-40B4-BE49-F238E27FC236}">
                <a16:creationId xmlns:a16="http://schemas.microsoft.com/office/drawing/2014/main" id="{18B83814-7737-42CD-8FE7-30FC10718BAF}"/>
              </a:ext>
            </a:extLst>
          </p:cNvPr>
          <p:cNvSpPr/>
          <p:nvPr/>
        </p:nvSpPr>
        <p:spPr>
          <a:xfrm>
            <a:off x="913958" y="1368481"/>
            <a:ext cx="10364084" cy="51473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A540E0E-E91A-4BDD-9369-962254DEBCF9}"/>
              </a:ext>
            </a:extLst>
          </p:cNvPr>
          <p:cNvSpPr txBox="1"/>
          <p:nvPr/>
        </p:nvSpPr>
        <p:spPr>
          <a:xfrm>
            <a:off x="-73865" y="-49152"/>
            <a:ext cx="26769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err="1"/>
              <a:t>ServizioStampa_CRASO</a:t>
            </a:r>
            <a:endParaRPr lang="it-IT" sz="10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9903AED-84EE-4E7C-B82E-32F02701F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239" y="317188"/>
            <a:ext cx="825394" cy="825394"/>
          </a:xfrm>
          <a:prstGeom prst="rect">
            <a:avLst/>
          </a:prstGeom>
        </p:spPr>
      </p:pic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3EFD894-A1DE-4A9B-AB40-4F4DDF89D269}"/>
              </a:ext>
            </a:extLst>
          </p:cNvPr>
          <p:cNvCxnSpPr>
            <a:cxnSpLocks/>
          </p:cNvCxnSpPr>
          <p:nvPr/>
        </p:nvCxnSpPr>
        <p:spPr>
          <a:xfrm>
            <a:off x="5320442" y="1393508"/>
            <a:ext cx="0" cy="51352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1A7143CC-AE1E-495D-9AE7-63EC272C546C}"/>
              </a:ext>
            </a:extLst>
          </p:cNvPr>
          <p:cNvCxnSpPr>
            <a:cxnSpLocks/>
          </p:cNvCxnSpPr>
          <p:nvPr/>
        </p:nvCxnSpPr>
        <p:spPr>
          <a:xfrm>
            <a:off x="7971675" y="1402432"/>
            <a:ext cx="0" cy="51173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9ACF583A-0428-477C-9555-21A7E02D4895}"/>
              </a:ext>
            </a:extLst>
          </p:cNvPr>
          <p:cNvCxnSpPr>
            <a:cxnSpLocks/>
          </p:cNvCxnSpPr>
          <p:nvPr/>
        </p:nvCxnSpPr>
        <p:spPr>
          <a:xfrm>
            <a:off x="488014" y="1850845"/>
            <a:ext cx="1053201" cy="182115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FECF582E-CDB9-4457-B5E2-F63C226A9F4A}"/>
              </a:ext>
            </a:extLst>
          </p:cNvPr>
          <p:cNvCxnSpPr>
            <a:cxnSpLocks/>
          </p:cNvCxnSpPr>
          <p:nvPr/>
        </p:nvCxnSpPr>
        <p:spPr>
          <a:xfrm flipH="1">
            <a:off x="662610" y="3635847"/>
            <a:ext cx="853044" cy="265492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29D87A61-F015-41A3-919A-D469F7CA0D6D}"/>
              </a:ext>
            </a:extLst>
          </p:cNvPr>
          <p:cNvCxnSpPr>
            <a:cxnSpLocks/>
          </p:cNvCxnSpPr>
          <p:nvPr/>
        </p:nvCxnSpPr>
        <p:spPr>
          <a:xfrm flipV="1">
            <a:off x="488014" y="1829399"/>
            <a:ext cx="9438604" cy="1072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85387270-83D5-4181-ABBA-22D4371DCAED}"/>
              </a:ext>
            </a:extLst>
          </p:cNvPr>
          <p:cNvCxnSpPr>
            <a:cxnSpLocks/>
          </p:cNvCxnSpPr>
          <p:nvPr/>
        </p:nvCxnSpPr>
        <p:spPr>
          <a:xfrm>
            <a:off x="9920737" y="1824647"/>
            <a:ext cx="1009456" cy="178474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47182E82-D623-46A1-9FD9-5F2B51B48BD0}"/>
              </a:ext>
            </a:extLst>
          </p:cNvPr>
          <p:cNvCxnSpPr>
            <a:cxnSpLocks/>
          </p:cNvCxnSpPr>
          <p:nvPr/>
        </p:nvCxnSpPr>
        <p:spPr>
          <a:xfrm flipV="1">
            <a:off x="10081703" y="3597025"/>
            <a:ext cx="851773" cy="267779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0D824F54-E5D4-4D71-A621-C2841ED10EBC}"/>
              </a:ext>
            </a:extLst>
          </p:cNvPr>
          <p:cNvSpPr txBox="1"/>
          <p:nvPr/>
        </p:nvSpPr>
        <p:spPr>
          <a:xfrm>
            <a:off x="1155806" y="1446390"/>
            <a:ext cx="3058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i="1" dirty="0">
                <a:solidFill>
                  <a:srgbClr val="FF0000"/>
                </a:solidFill>
              </a:rPr>
              <a:t>Amministratore</a:t>
            </a:r>
            <a:r>
              <a:rPr lang="it-IT" dirty="0"/>
              <a:t> 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D3F7D8C0-8D4F-4248-83E7-1A30A924602B}"/>
              </a:ext>
            </a:extLst>
          </p:cNvPr>
          <p:cNvSpPr txBox="1"/>
          <p:nvPr/>
        </p:nvSpPr>
        <p:spPr>
          <a:xfrm>
            <a:off x="5315256" y="1410059"/>
            <a:ext cx="3058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i="1" dirty="0">
                <a:solidFill>
                  <a:schemeClr val="accent6">
                    <a:lumMod val="75000"/>
                  </a:schemeClr>
                </a:solidFill>
              </a:rPr>
              <a:t>Operaio</a:t>
            </a:r>
            <a:r>
              <a:rPr lang="it-IT" dirty="0"/>
              <a:t> 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3575A93E-360C-4756-8E32-A5B952278240}"/>
              </a:ext>
            </a:extLst>
          </p:cNvPr>
          <p:cNvSpPr txBox="1"/>
          <p:nvPr/>
        </p:nvSpPr>
        <p:spPr>
          <a:xfrm>
            <a:off x="7965050" y="1419949"/>
            <a:ext cx="2800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i="1" dirty="0">
                <a:solidFill>
                  <a:schemeClr val="accent1"/>
                </a:solidFill>
              </a:rPr>
              <a:t>Responsabile Logistica in Uscita</a:t>
            </a:r>
          </a:p>
        </p:txBody>
      </p: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838675BF-2FD4-46D8-8977-9424ABEDFAEE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3384477" y="2406207"/>
            <a:ext cx="437587" cy="84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Ovale 56">
            <a:extLst>
              <a:ext uri="{FF2B5EF4-FFF2-40B4-BE49-F238E27FC236}">
                <a16:creationId xmlns:a16="http://schemas.microsoft.com/office/drawing/2014/main" id="{DF16E62D-EB39-4284-B23D-E6CDCA97FDF4}"/>
              </a:ext>
            </a:extLst>
          </p:cNvPr>
          <p:cNvSpPr/>
          <p:nvPr/>
        </p:nvSpPr>
        <p:spPr>
          <a:xfrm>
            <a:off x="1244251" y="1829399"/>
            <a:ext cx="2140226" cy="95532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Richiesta della tipologia di prodotto, priorità dell’ordine, modalità di consegna</a:t>
            </a:r>
          </a:p>
        </p:txBody>
      </p:sp>
      <p:sp>
        <p:nvSpPr>
          <p:cNvPr id="61" name="Ovale 60">
            <a:extLst>
              <a:ext uri="{FF2B5EF4-FFF2-40B4-BE49-F238E27FC236}">
                <a16:creationId xmlns:a16="http://schemas.microsoft.com/office/drawing/2014/main" id="{D508391E-C53B-4290-B3F1-26FA4E084EAF}"/>
              </a:ext>
            </a:extLst>
          </p:cNvPr>
          <p:cNvSpPr/>
          <p:nvPr/>
        </p:nvSpPr>
        <p:spPr>
          <a:xfrm>
            <a:off x="3596523" y="2342961"/>
            <a:ext cx="1540088" cy="101176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Richiesta della grafica e analisi della fattibilità</a:t>
            </a:r>
          </a:p>
        </p:txBody>
      </p:sp>
      <p:cxnSp>
        <p:nvCxnSpPr>
          <p:cNvPr id="67" name="Connettore 2 66">
            <a:extLst>
              <a:ext uri="{FF2B5EF4-FFF2-40B4-BE49-F238E27FC236}">
                <a16:creationId xmlns:a16="http://schemas.microsoft.com/office/drawing/2014/main" id="{6DB284C5-0271-4FE0-8853-AA4305CCAA05}"/>
              </a:ext>
            </a:extLst>
          </p:cNvPr>
          <p:cNvCxnSpPr>
            <a:cxnSpLocks/>
            <a:stCxn id="61" idx="2"/>
            <a:endCxn id="68" idx="0"/>
          </p:cNvCxnSpPr>
          <p:nvPr/>
        </p:nvCxnSpPr>
        <p:spPr>
          <a:xfrm flipH="1">
            <a:off x="2297791" y="2848844"/>
            <a:ext cx="1298732" cy="225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Ovale 67">
            <a:extLst>
              <a:ext uri="{FF2B5EF4-FFF2-40B4-BE49-F238E27FC236}">
                <a16:creationId xmlns:a16="http://schemas.microsoft.com/office/drawing/2014/main" id="{60CB39F7-13AD-47C3-AB99-23EB3C20D092}"/>
              </a:ext>
            </a:extLst>
          </p:cNvPr>
          <p:cNvSpPr/>
          <p:nvPr/>
        </p:nvSpPr>
        <p:spPr>
          <a:xfrm>
            <a:off x="1648778" y="3074329"/>
            <a:ext cx="1298026" cy="62685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Calcolo Preventivo</a:t>
            </a:r>
          </a:p>
        </p:txBody>
      </p:sp>
      <p:sp>
        <p:nvSpPr>
          <p:cNvPr id="69" name="Ovale 68">
            <a:extLst>
              <a:ext uri="{FF2B5EF4-FFF2-40B4-BE49-F238E27FC236}">
                <a16:creationId xmlns:a16="http://schemas.microsoft.com/office/drawing/2014/main" id="{0E4E14AB-8729-4D29-82CA-F6A7F7518363}"/>
              </a:ext>
            </a:extLst>
          </p:cNvPr>
          <p:cNvSpPr/>
          <p:nvPr/>
        </p:nvSpPr>
        <p:spPr>
          <a:xfrm>
            <a:off x="1298771" y="4378428"/>
            <a:ext cx="1351201" cy="62686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Inserimento nuovo ordine</a:t>
            </a:r>
          </a:p>
        </p:txBody>
      </p:sp>
      <p:sp>
        <p:nvSpPr>
          <p:cNvPr id="73" name="Ovale 72">
            <a:extLst>
              <a:ext uri="{FF2B5EF4-FFF2-40B4-BE49-F238E27FC236}">
                <a16:creationId xmlns:a16="http://schemas.microsoft.com/office/drawing/2014/main" id="{1919C402-3305-4A17-A414-0A732128F03B}"/>
              </a:ext>
            </a:extLst>
          </p:cNvPr>
          <p:cNvSpPr/>
          <p:nvPr/>
        </p:nvSpPr>
        <p:spPr>
          <a:xfrm>
            <a:off x="3548512" y="3580195"/>
            <a:ext cx="1298026" cy="62685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Ricevi Acconto</a:t>
            </a:r>
          </a:p>
        </p:txBody>
      </p:sp>
      <p:sp>
        <p:nvSpPr>
          <p:cNvPr id="74" name="Ovale 73">
            <a:extLst>
              <a:ext uri="{FF2B5EF4-FFF2-40B4-BE49-F238E27FC236}">
                <a16:creationId xmlns:a16="http://schemas.microsoft.com/office/drawing/2014/main" id="{45950E7F-0B84-41BE-A1F6-A68F6631EFA0}"/>
              </a:ext>
            </a:extLst>
          </p:cNvPr>
          <p:cNvSpPr/>
          <p:nvPr/>
        </p:nvSpPr>
        <p:spPr>
          <a:xfrm>
            <a:off x="5872461" y="4392408"/>
            <a:ext cx="1631091" cy="5705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Lavorazione Prodotto</a:t>
            </a:r>
          </a:p>
        </p:txBody>
      </p:sp>
      <p:sp>
        <p:nvSpPr>
          <p:cNvPr id="75" name="Ovale 74">
            <a:extLst>
              <a:ext uri="{FF2B5EF4-FFF2-40B4-BE49-F238E27FC236}">
                <a16:creationId xmlns:a16="http://schemas.microsoft.com/office/drawing/2014/main" id="{E0A5EEFF-6F80-43D0-B431-83872AEF81B8}"/>
              </a:ext>
            </a:extLst>
          </p:cNvPr>
          <p:cNvSpPr/>
          <p:nvPr/>
        </p:nvSpPr>
        <p:spPr>
          <a:xfrm>
            <a:off x="1392158" y="5176089"/>
            <a:ext cx="1298026" cy="62685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Ricevi Saldo</a:t>
            </a:r>
          </a:p>
        </p:txBody>
      </p:sp>
      <p:cxnSp>
        <p:nvCxnSpPr>
          <p:cNvPr id="77" name="Connettore 2 76">
            <a:extLst>
              <a:ext uri="{FF2B5EF4-FFF2-40B4-BE49-F238E27FC236}">
                <a16:creationId xmlns:a16="http://schemas.microsoft.com/office/drawing/2014/main" id="{D9F1F6CC-45D4-4803-8F02-EBA91028B2B0}"/>
              </a:ext>
            </a:extLst>
          </p:cNvPr>
          <p:cNvCxnSpPr>
            <a:cxnSpLocks/>
            <a:stCxn id="68" idx="5"/>
            <a:endCxn id="73" idx="1"/>
          </p:cNvCxnSpPr>
          <p:nvPr/>
        </p:nvCxnSpPr>
        <p:spPr>
          <a:xfrm>
            <a:off x="2756712" y="3609387"/>
            <a:ext cx="981892" cy="62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BA7A3747-2318-4B36-AAF7-38CA88E8A96B}"/>
              </a:ext>
            </a:extLst>
          </p:cNvPr>
          <p:cNvCxnSpPr>
            <a:cxnSpLocks/>
            <a:stCxn id="73" idx="3"/>
          </p:cNvCxnSpPr>
          <p:nvPr/>
        </p:nvCxnSpPr>
        <p:spPr>
          <a:xfrm flipH="1">
            <a:off x="2439448" y="4115253"/>
            <a:ext cx="1299156" cy="339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9821A419-49CD-4441-94DC-BFAA0F1F8D1F}"/>
              </a:ext>
            </a:extLst>
          </p:cNvPr>
          <p:cNvCxnSpPr>
            <a:cxnSpLocks/>
            <a:stCxn id="69" idx="6"/>
            <a:endCxn id="74" idx="2"/>
          </p:cNvCxnSpPr>
          <p:nvPr/>
        </p:nvCxnSpPr>
        <p:spPr>
          <a:xfrm flipV="1">
            <a:off x="2649972" y="4677686"/>
            <a:ext cx="3222489" cy="1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nettore 2 87">
            <a:extLst>
              <a:ext uri="{FF2B5EF4-FFF2-40B4-BE49-F238E27FC236}">
                <a16:creationId xmlns:a16="http://schemas.microsoft.com/office/drawing/2014/main" id="{348A5A84-11B7-4EAB-A90F-78AA9DA3D091}"/>
              </a:ext>
            </a:extLst>
          </p:cNvPr>
          <p:cNvCxnSpPr>
            <a:cxnSpLocks/>
            <a:stCxn id="74" idx="3"/>
            <a:endCxn id="75" idx="6"/>
          </p:cNvCxnSpPr>
          <p:nvPr/>
        </p:nvCxnSpPr>
        <p:spPr>
          <a:xfrm flipH="1">
            <a:off x="2690184" y="4879408"/>
            <a:ext cx="3421145" cy="610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Ovale 90">
            <a:extLst>
              <a:ext uri="{FF2B5EF4-FFF2-40B4-BE49-F238E27FC236}">
                <a16:creationId xmlns:a16="http://schemas.microsoft.com/office/drawing/2014/main" id="{E3A19790-B0CF-422D-A102-772FAB7ACBE6}"/>
              </a:ext>
            </a:extLst>
          </p:cNvPr>
          <p:cNvSpPr/>
          <p:nvPr/>
        </p:nvSpPr>
        <p:spPr>
          <a:xfrm>
            <a:off x="8274019" y="4345663"/>
            <a:ext cx="1298026" cy="62685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Consegna Merce</a:t>
            </a:r>
          </a:p>
        </p:txBody>
      </p:sp>
      <p:cxnSp>
        <p:nvCxnSpPr>
          <p:cNvPr id="123" name="Connettore 2 122">
            <a:extLst>
              <a:ext uri="{FF2B5EF4-FFF2-40B4-BE49-F238E27FC236}">
                <a16:creationId xmlns:a16="http://schemas.microsoft.com/office/drawing/2014/main" id="{B28B0A3A-10DF-4189-869E-5BEE70D2C9C0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7565299" y="4659093"/>
            <a:ext cx="708720" cy="1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nettore diritto 129">
            <a:extLst>
              <a:ext uri="{FF2B5EF4-FFF2-40B4-BE49-F238E27FC236}">
                <a16:creationId xmlns:a16="http://schemas.microsoft.com/office/drawing/2014/main" id="{421EEDE7-D9EB-421E-B43B-037287BA16A1}"/>
              </a:ext>
            </a:extLst>
          </p:cNvPr>
          <p:cNvCxnSpPr>
            <a:cxnSpLocks/>
          </p:cNvCxnSpPr>
          <p:nvPr/>
        </p:nvCxnSpPr>
        <p:spPr>
          <a:xfrm flipV="1">
            <a:off x="662610" y="6274817"/>
            <a:ext cx="9438604" cy="1072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2" name="Parallelogramma 131">
            <a:extLst>
              <a:ext uri="{FF2B5EF4-FFF2-40B4-BE49-F238E27FC236}">
                <a16:creationId xmlns:a16="http://schemas.microsoft.com/office/drawing/2014/main" id="{84EC9D2E-8B54-4298-A963-D80A44892E28}"/>
              </a:ext>
            </a:extLst>
          </p:cNvPr>
          <p:cNvSpPr/>
          <p:nvPr/>
        </p:nvSpPr>
        <p:spPr>
          <a:xfrm>
            <a:off x="131341" y="3407788"/>
            <a:ext cx="1114810" cy="1195002"/>
          </a:xfrm>
          <a:prstGeom prst="parallelogram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Servizio Stampa</a:t>
            </a:r>
          </a:p>
        </p:txBody>
      </p:sp>
      <p:sp>
        <p:nvSpPr>
          <p:cNvPr id="133" name="Parallelogramma 132">
            <a:extLst>
              <a:ext uri="{FF2B5EF4-FFF2-40B4-BE49-F238E27FC236}">
                <a16:creationId xmlns:a16="http://schemas.microsoft.com/office/drawing/2014/main" id="{B1F64E1E-83CF-44D2-9AE4-DFEC6B590A38}"/>
              </a:ext>
            </a:extLst>
          </p:cNvPr>
          <p:cNvSpPr/>
          <p:nvPr/>
        </p:nvSpPr>
        <p:spPr>
          <a:xfrm>
            <a:off x="10754188" y="3866910"/>
            <a:ext cx="1197383" cy="1260549"/>
          </a:xfrm>
          <a:prstGeom prst="parallelogram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Prodotto finito</a:t>
            </a:r>
          </a:p>
        </p:txBody>
      </p:sp>
      <p:cxnSp>
        <p:nvCxnSpPr>
          <p:cNvPr id="138" name="Connettore a gomito 137">
            <a:extLst>
              <a:ext uri="{FF2B5EF4-FFF2-40B4-BE49-F238E27FC236}">
                <a16:creationId xmlns:a16="http://schemas.microsoft.com/office/drawing/2014/main" id="{A90CF0CF-FB88-4D61-8B2B-13CCDB827DCD}"/>
              </a:ext>
            </a:extLst>
          </p:cNvPr>
          <p:cNvCxnSpPr>
            <a:stCxn id="132" idx="2"/>
            <a:endCxn id="57" idx="3"/>
          </p:cNvCxnSpPr>
          <p:nvPr/>
        </p:nvCxnSpPr>
        <p:spPr>
          <a:xfrm flipV="1">
            <a:off x="1106800" y="2644821"/>
            <a:ext cx="450880" cy="136046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0" name="Connettore a gomito 139">
            <a:extLst>
              <a:ext uri="{FF2B5EF4-FFF2-40B4-BE49-F238E27FC236}">
                <a16:creationId xmlns:a16="http://schemas.microsoft.com/office/drawing/2014/main" id="{E6FD9D5A-DB8D-4EE7-9027-AB312B580664}"/>
              </a:ext>
            </a:extLst>
          </p:cNvPr>
          <p:cNvCxnSpPr>
            <a:cxnSpLocks/>
            <a:endCxn id="133" idx="5"/>
          </p:cNvCxnSpPr>
          <p:nvPr/>
        </p:nvCxnSpPr>
        <p:spPr>
          <a:xfrm flipV="1">
            <a:off x="9408174" y="4497185"/>
            <a:ext cx="1495687" cy="41449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Connettore a gomito 141">
            <a:extLst>
              <a:ext uri="{FF2B5EF4-FFF2-40B4-BE49-F238E27FC236}">
                <a16:creationId xmlns:a16="http://schemas.microsoft.com/office/drawing/2014/main" id="{32DFF3AB-920A-4087-A0B2-07486D4B49C0}"/>
              </a:ext>
            </a:extLst>
          </p:cNvPr>
          <p:cNvCxnSpPr>
            <a:stCxn id="6" idx="1"/>
            <a:endCxn id="132" idx="5"/>
          </p:cNvCxnSpPr>
          <p:nvPr/>
        </p:nvCxnSpPr>
        <p:spPr>
          <a:xfrm rot="10800000" flipV="1">
            <a:off x="270693" y="729885"/>
            <a:ext cx="5077547" cy="3275404"/>
          </a:xfrm>
          <a:prstGeom prst="bentConnector3">
            <a:avLst>
              <a:gd name="adj1" fmla="val 102549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7" name="Connettore a gomito 146">
            <a:extLst>
              <a:ext uri="{FF2B5EF4-FFF2-40B4-BE49-F238E27FC236}">
                <a16:creationId xmlns:a16="http://schemas.microsoft.com/office/drawing/2014/main" id="{AA696716-FAA3-4AB9-9125-BF5BA76B031A}"/>
              </a:ext>
            </a:extLst>
          </p:cNvPr>
          <p:cNvCxnSpPr>
            <a:stCxn id="133" idx="2"/>
            <a:endCxn id="6" idx="3"/>
          </p:cNvCxnSpPr>
          <p:nvPr/>
        </p:nvCxnSpPr>
        <p:spPr>
          <a:xfrm flipH="1" flipV="1">
            <a:off x="6173633" y="729885"/>
            <a:ext cx="5628265" cy="3767300"/>
          </a:xfrm>
          <a:prstGeom prst="bentConnector3">
            <a:avLst>
              <a:gd name="adj1" fmla="val -4602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08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F9B5C32F-DE64-4A03-8902-A4553BE828C9}"/>
              </a:ext>
            </a:extLst>
          </p:cNvPr>
          <p:cNvSpPr/>
          <p:nvPr/>
        </p:nvSpPr>
        <p:spPr>
          <a:xfrm>
            <a:off x="390104" y="1228668"/>
            <a:ext cx="10364084" cy="51473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6675E9B-4B4A-4FBA-8CE1-44A2445F5C71}"/>
              </a:ext>
            </a:extLst>
          </p:cNvPr>
          <p:cNvSpPr txBox="1"/>
          <p:nvPr/>
        </p:nvSpPr>
        <p:spPr>
          <a:xfrm>
            <a:off x="22116" y="-39522"/>
            <a:ext cx="26769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err="1"/>
              <a:t>VenditaProdotto_CRASO</a:t>
            </a:r>
            <a:endParaRPr lang="it-IT" sz="10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17C3911-5326-43C5-BAE0-FE4615E7D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239" y="317188"/>
            <a:ext cx="825394" cy="825394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A4ADD5F9-CA8D-4CEE-A245-5D583CF6CE53}"/>
              </a:ext>
            </a:extLst>
          </p:cNvPr>
          <p:cNvCxnSpPr>
            <a:cxnSpLocks/>
          </p:cNvCxnSpPr>
          <p:nvPr/>
        </p:nvCxnSpPr>
        <p:spPr>
          <a:xfrm>
            <a:off x="4328632" y="1252844"/>
            <a:ext cx="0" cy="51352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C61C3874-D873-45DB-AB44-0DBB33124787}"/>
              </a:ext>
            </a:extLst>
          </p:cNvPr>
          <p:cNvCxnSpPr>
            <a:cxnSpLocks/>
          </p:cNvCxnSpPr>
          <p:nvPr/>
        </p:nvCxnSpPr>
        <p:spPr>
          <a:xfrm>
            <a:off x="8188261" y="1240756"/>
            <a:ext cx="0" cy="51173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FA5ABA64-5709-4B26-8AFC-FC7A54CF8D27}"/>
              </a:ext>
            </a:extLst>
          </p:cNvPr>
          <p:cNvCxnSpPr>
            <a:cxnSpLocks/>
          </p:cNvCxnSpPr>
          <p:nvPr/>
        </p:nvCxnSpPr>
        <p:spPr>
          <a:xfrm>
            <a:off x="488014" y="1850845"/>
            <a:ext cx="1053201" cy="182115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6912428F-5A61-4E4F-BA50-B7BDDB84576E}"/>
              </a:ext>
            </a:extLst>
          </p:cNvPr>
          <p:cNvCxnSpPr>
            <a:cxnSpLocks/>
          </p:cNvCxnSpPr>
          <p:nvPr/>
        </p:nvCxnSpPr>
        <p:spPr>
          <a:xfrm flipH="1">
            <a:off x="662610" y="3635847"/>
            <a:ext cx="853044" cy="265492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9B37C97F-7BF7-464F-BB17-2DB20C042405}"/>
              </a:ext>
            </a:extLst>
          </p:cNvPr>
          <p:cNvCxnSpPr>
            <a:cxnSpLocks/>
          </p:cNvCxnSpPr>
          <p:nvPr/>
        </p:nvCxnSpPr>
        <p:spPr>
          <a:xfrm flipV="1">
            <a:off x="488014" y="1829399"/>
            <a:ext cx="9438604" cy="1072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B7AB8685-8AD7-4D8B-A497-BD402F27A611}"/>
              </a:ext>
            </a:extLst>
          </p:cNvPr>
          <p:cNvCxnSpPr>
            <a:cxnSpLocks/>
          </p:cNvCxnSpPr>
          <p:nvPr/>
        </p:nvCxnSpPr>
        <p:spPr>
          <a:xfrm>
            <a:off x="9920737" y="1824647"/>
            <a:ext cx="1009456" cy="178474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AFE607F8-E531-467A-B818-18BBB3ECA659}"/>
              </a:ext>
            </a:extLst>
          </p:cNvPr>
          <p:cNvCxnSpPr>
            <a:cxnSpLocks/>
          </p:cNvCxnSpPr>
          <p:nvPr/>
        </p:nvCxnSpPr>
        <p:spPr>
          <a:xfrm flipV="1">
            <a:off x="10081703" y="3597025"/>
            <a:ext cx="851773" cy="267779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6EAF26A-FA80-4E84-8024-3B7DA6FDE7F8}"/>
              </a:ext>
            </a:extLst>
          </p:cNvPr>
          <p:cNvSpPr txBox="1"/>
          <p:nvPr/>
        </p:nvSpPr>
        <p:spPr>
          <a:xfrm>
            <a:off x="1155806" y="1446390"/>
            <a:ext cx="3058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i="1" dirty="0">
                <a:solidFill>
                  <a:srgbClr val="FF0000"/>
                </a:solidFill>
              </a:rPr>
              <a:t>Amministratore</a:t>
            </a:r>
            <a:r>
              <a:rPr lang="it-IT" dirty="0"/>
              <a:t> 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65AF6EF-6D39-43D3-82B1-E1DD0A2012F7}"/>
              </a:ext>
            </a:extLst>
          </p:cNvPr>
          <p:cNvSpPr txBox="1"/>
          <p:nvPr/>
        </p:nvSpPr>
        <p:spPr>
          <a:xfrm>
            <a:off x="6868234" y="1348114"/>
            <a:ext cx="3058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i="1" dirty="0">
                <a:solidFill>
                  <a:schemeClr val="accent6">
                    <a:lumMod val="75000"/>
                  </a:schemeClr>
                </a:solidFill>
              </a:rPr>
              <a:t>Operaio</a:t>
            </a:r>
            <a:r>
              <a:rPr lang="it-IT" dirty="0"/>
              <a:t> 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7C4D00F-B1F2-47A1-8EBF-82EB6CE68E87}"/>
              </a:ext>
            </a:extLst>
          </p:cNvPr>
          <p:cNvSpPr txBox="1"/>
          <p:nvPr/>
        </p:nvSpPr>
        <p:spPr>
          <a:xfrm>
            <a:off x="8203443" y="1216580"/>
            <a:ext cx="2800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i="1" dirty="0">
                <a:solidFill>
                  <a:schemeClr val="accent1"/>
                </a:solidFill>
              </a:rPr>
              <a:t>Responsabile Logistica</a:t>
            </a:r>
          </a:p>
          <a:p>
            <a:r>
              <a:rPr lang="it-IT" sz="1400" b="1" i="1" dirty="0">
                <a:solidFill>
                  <a:schemeClr val="accent1"/>
                </a:solidFill>
              </a:rPr>
              <a:t> in Uscita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66598A37-2CC1-4DB9-A845-6DB8D4794C9D}"/>
              </a:ext>
            </a:extLst>
          </p:cNvPr>
          <p:cNvCxnSpPr>
            <a:cxnSpLocks/>
          </p:cNvCxnSpPr>
          <p:nvPr/>
        </p:nvCxnSpPr>
        <p:spPr>
          <a:xfrm>
            <a:off x="2468292" y="2303429"/>
            <a:ext cx="437587" cy="84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e 15">
            <a:extLst>
              <a:ext uri="{FF2B5EF4-FFF2-40B4-BE49-F238E27FC236}">
                <a16:creationId xmlns:a16="http://schemas.microsoft.com/office/drawing/2014/main" id="{0C15400A-A532-481B-8C4E-84AD1D2C5895}"/>
              </a:ext>
            </a:extLst>
          </p:cNvPr>
          <p:cNvSpPr/>
          <p:nvPr/>
        </p:nvSpPr>
        <p:spPr>
          <a:xfrm>
            <a:off x="883134" y="1879790"/>
            <a:ext cx="1610890" cy="92522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Presentazione del catalogo dei prodotti con scelta del cliente</a:t>
            </a: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DB51E944-F5ED-4AED-8084-97A50EA85630}"/>
              </a:ext>
            </a:extLst>
          </p:cNvPr>
          <p:cNvSpPr/>
          <p:nvPr/>
        </p:nvSpPr>
        <p:spPr>
          <a:xfrm>
            <a:off x="2788544" y="2119537"/>
            <a:ext cx="1540088" cy="101176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Richiesta della grafica, della priorità e della modalità di consegna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4BDF2305-408F-462C-8068-2CE6D27E7C44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flipH="1">
            <a:off x="2180811" y="2625420"/>
            <a:ext cx="607733" cy="396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e 18">
            <a:extLst>
              <a:ext uri="{FF2B5EF4-FFF2-40B4-BE49-F238E27FC236}">
                <a16:creationId xmlns:a16="http://schemas.microsoft.com/office/drawing/2014/main" id="{C95F5A00-F73E-4005-8705-CD37AF8495BA}"/>
              </a:ext>
            </a:extLst>
          </p:cNvPr>
          <p:cNvSpPr/>
          <p:nvPr/>
        </p:nvSpPr>
        <p:spPr>
          <a:xfrm>
            <a:off x="1531798" y="3021581"/>
            <a:ext cx="1298026" cy="62685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Calcolo Preventivo</a:t>
            </a: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2279CE42-C244-4093-AE3E-13F19DE7EA4D}"/>
              </a:ext>
            </a:extLst>
          </p:cNvPr>
          <p:cNvSpPr/>
          <p:nvPr/>
        </p:nvSpPr>
        <p:spPr>
          <a:xfrm>
            <a:off x="1286527" y="4284819"/>
            <a:ext cx="1351201" cy="62686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Inserimento nuovo ordine</a:t>
            </a: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A150A955-3170-4237-B487-E8DD295DF4E4}"/>
              </a:ext>
            </a:extLst>
          </p:cNvPr>
          <p:cNvSpPr/>
          <p:nvPr/>
        </p:nvSpPr>
        <p:spPr>
          <a:xfrm>
            <a:off x="2911168" y="3500979"/>
            <a:ext cx="1298026" cy="62685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Ricevi Acconto</a:t>
            </a: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8C7DF436-98AD-4ED3-BB8A-DAA6E0323741}"/>
              </a:ext>
            </a:extLst>
          </p:cNvPr>
          <p:cNvSpPr/>
          <p:nvPr/>
        </p:nvSpPr>
        <p:spPr>
          <a:xfrm>
            <a:off x="6527806" y="3581632"/>
            <a:ext cx="1631091" cy="5705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Lavorazione Prodotto</a:t>
            </a:r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6E2828F2-C3F3-4E32-B8CA-B15ADE9A10E7}"/>
              </a:ext>
            </a:extLst>
          </p:cNvPr>
          <p:cNvSpPr/>
          <p:nvPr/>
        </p:nvSpPr>
        <p:spPr>
          <a:xfrm>
            <a:off x="2825809" y="5020392"/>
            <a:ext cx="1298026" cy="62685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Ricevi Saldo</a:t>
            </a: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7756C38D-B5C5-41FB-B900-F0F9FF823687}"/>
              </a:ext>
            </a:extLst>
          </p:cNvPr>
          <p:cNvCxnSpPr>
            <a:cxnSpLocks/>
            <a:stCxn id="19" idx="5"/>
            <a:endCxn id="21" idx="1"/>
          </p:cNvCxnSpPr>
          <p:nvPr/>
        </p:nvCxnSpPr>
        <p:spPr>
          <a:xfrm>
            <a:off x="2639732" y="3556639"/>
            <a:ext cx="461528" cy="36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F5A6677B-3333-40DE-9608-B1D51209DB96}"/>
              </a:ext>
            </a:extLst>
          </p:cNvPr>
          <p:cNvCxnSpPr>
            <a:cxnSpLocks/>
            <a:stCxn id="21" idx="3"/>
          </p:cNvCxnSpPr>
          <p:nvPr/>
        </p:nvCxnSpPr>
        <p:spPr>
          <a:xfrm flipH="1">
            <a:off x="1983777" y="4036037"/>
            <a:ext cx="1117483" cy="272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e 27">
            <a:extLst>
              <a:ext uri="{FF2B5EF4-FFF2-40B4-BE49-F238E27FC236}">
                <a16:creationId xmlns:a16="http://schemas.microsoft.com/office/drawing/2014/main" id="{2E900695-4A48-476F-B0E0-7FA04DAF60F3}"/>
              </a:ext>
            </a:extLst>
          </p:cNvPr>
          <p:cNvSpPr/>
          <p:nvPr/>
        </p:nvSpPr>
        <p:spPr>
          <a:xfrm>
            <a:off x="9175157" y="3337726"/>
            <a:ext cx="1298026" cy="62685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Consegna Merce</a:t>
            </a:r>
          </a:p>
        </p:txBody>
      </p: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A08A66D6-D366-4243-827A-C2466CED6494}"/>
              </a:ext>
            </a:extLst>
          </p:cNvPr>
          <p:cNvCxnSpPr>
            <a:cxnSpLocks/>
          </p:cNvCxnSpPr>
          <p:nvPr/>
        </p:nvCxnSpPr>
        <p:spPr>
          <a:xfrm flipV="1">
            <a:off x="662610" y="6274817"/>
            <a:ext cx="9438604" cy="1072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Parallelogramma 30">
            <a:extLst>
              <a:ext uri="{FF2B5EF4-FFF2-40B4-BE49-F238E27FC236}">
                <a16:creationId xmlns:a16="http://schemas.microsoft.com/office/drawing/2014/main" id="{FEE1A3D9-D12C-4953-B605-4AD88715B39B}"/>
              </a:ext>
            </a:extLst>
          </p:cNvPr>
          <p:cNvSpPr/>
          <p:nvPr/>
        </p:nvSpPr>
        <p:spPr>
          <a:xfrm>
            <a:off x="131340" y="3407788"/>
            <a:ext cx="1221169" cy="1195002"/>
          </a:xfrm>
          <a:prstGeom prst="parallelogram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Acquisto di un nuovo prodotto</a:t>
            </a:r>
          </a:p>
        </p:txBody>
      </p:sp>
      <p:sp>
        <p:nvSpPr>
          <p:cNvPr id="32" name="Parallelogramma 31">
            <a:extLst>
              <a:ext uri="{FF2B5EF4-FFF2-40B4-BE49-F238E27FC236}">
                <a16:creationId xmlns:a16="http://schemas.microsoft.com/office/drawing/2014/main" id="{F27CBB69-3200-479E-A127-3F386FBD7C00}"/>
              </a:ext>
            </a:extLst>
          </p:cNvPr>
          <p:cNvSpPr/>
          <p:nvPr/>
        </p:nvSpPr>
        <p:spPr>
          <a:xfrm>
            <a:off x="10635200" y="4308908"/>
            <a:ext cx="1197383" cy="1260549"/>
          </a:xfrm>
          <a:prstGeom prst="parallelogram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Prodotto finito</a:t>
            </a:r>
          </a:p>
        </p:txBody>
      </p:sp>
      <p:cxnSp>
        <p:nvCxnSpPr>
          <p:cNvPr id="33" name="Connettore a gomito 32">
            <a:extLst>
              <a:ext uri="{FF2B5EF4-FFF2-40B4-BE49-F238E27FC236}">
                <a16:creationId xmlns:a16="http://schemas.microsoft.com/office/drawing/2014/main" id="{5C9F2690-ED34-4875-BB05-7400DDF3525F}"/>
              </a:ext>
            </a:extLst>
          </p:cNvPr>
          <p:cNvCxnSpPr>
            <a:cxnSpLocks/>
            <a:stCxn id="31" idx="2"/>
            <a:endCxn id="16" idx="3"/>
          </p:cNvCxnSpPr>
          <p:nvPr/>
        </p:nvCxnSpPr>
        <p:spPr>
          <a:xfrm flipH="1" flipV="1">
            <a:off x="1119043" y="2669518"/>
            <a:ext cx="84091" cy="1335771"/>
          </a:xfrm>
          <a:prstGeom prst="bentConnector4">
            <a:avLst>
              <a:gd name="adj1" fmla="val -271848"/>
              <a:gd name="adj2" fmla="val 6729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nettore a gomito 34">
            <a:extLst>
              <a:ext uri="{FF2B5EF4-FFF2-40B4-BE49-F238E27FC236}">
                <a16:creationId xmlns:a16="http://schemas.microsoft.com/office/drawing/2014/main" id="{B2C293AC-725D-4BDD-9A24-491CB66D9097}"/>
              </a:ext>
            </a:extLst>
          </p:cNvPr>
          <p:cNvCxnSpPr>
            <a:cxnSpLocks/>
            <a:stCxn id="4" idx="1"/>
            <a:endCxn id="31" idx="5"/>
          </p:cNvCxnSpPr>
          <p:nvPr/>
        </p:nvCxnSpPr>
        <p:spPr>
          <a:xfrm rot="10800000" flipV="1">
            <a:off x="280715" y="729885"/>
            <a:ext cx="5067524" cy="3275404"/>
          </a:xfrm>
          <a:prstGeom prst="bentConnector3">
            <a:avLst>
              <a:gd name="adj1" fmla="val 103275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Connettore a gomito 35">
            <a:extLst>
              <a:ext uri="{FF2B5EF4-FFF2-40B4-BE49-F238E27FC236}">
                <a16:creationId xmlns:a16="http://schemas.microsoft.com/office/drawing/2014/main" id="{216960CC-468D-45F9-8E31-66D4938F405A}"/>
              </a:ext>
            </a:extLst>
          </p:cNvPr>
          <p:cNvCxnSpPr>
            <a:cxnSpLocks/>
            <a:stCxn id="32" idx="2"/>
          </p:cNvCxnSpPr>
          <p:nvPr/>
        </p:nvCxnSpPr>
        <p:spPr>
          <a:xfrm flipH="1" flipV="1">
            <a:off x="6070330" y="710083"/>
            <a:ext cx="5612580" cy="4229100"/>
          </a:xfrm>
          <a:prstGeom prst="bentConnector3">
            <a:avLst>
              <a:gd name="adj1" fmla="val -674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D5172B6-B18C-42D9-A9F7-C9F238C89069}"/>
              </a:ext>
            </a:extLst>
          </p:cNvPr>
          <p:cNvSpPr txBox="1"/>
          <p:nvPr/>
        </p:nvSpPr>
        <p:spPr>
          <a:xfrm>
            <a:off x="4330982" y="1356570"/>
            <a:ext cx="1842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i="1" dirty="0"/>
              <a:t>Responsabile Logistica in Ingresso</a:t>
            </a:r>
          </a:p>
        </p:txBody>
      </p: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6B072A11-0CD6-4668-9B91-20E49ADF42FB}"/>
              </a:ext>
            </a:extLst>
          </p:cNvPr>
          <p:cNvCxnSpPr>
            <a:cxnSpLocks/>
          </p:cNvCxnSpPr>
          <p:nvPr/>
        </p:nvCxnSpPr>
        <p:spPr>
          <a:xfrm>
            <a:off x="6482110" y="1240756"/>
            <a:ext cx="0" cy="51352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Ovale 52">
            <a:extLst>
              <a:ext uri="{FF2B5EF4-FFF2-40B4-BE49-F238E27FC236}">
                <a16:creationId xmlns:a16="http://schemas.microsoft.com/office/drawing/2014/main" id="{E5575B19-6AD7-4D13-AF9E-D5F9E05FD1A1}"/>
              </a:ext>
            </a:extLst>
          </p:cNvPr>
          <p:cNvSpPr/>
          <p:nvPr/>
        </p:nvSpPr>
        <p:spPr>
          <a:xfrm>
            <a:off x="4827610" y="2298428"/>
            <a:ext cx="1351201" cy="6268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Verifica disponibilità prodotto </a:t>
            </a:r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00410EBE-A60C-430B-870D-B6574B90F460}"/>
              </a:ext>
            </a:extLst>
          </p:cNvPr>
          <p:cNvSpPr/>
          <p:nvPr/>
        </p:nvSpPr>
        <p:spPr>
          <a:xfrm>
            <a:off x="5125913" y="3108491"/>
            <a:ext cx="1351201" cy="6268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Effettua ordine al fornitore</a:t>
            </a:r>
          </a:p>
        </p:txBody>
      </p:sp>
      <p:cxnSp>
        <p:nvCxnSpPr>
          <p:cNvPr id="58" name="Connettore a gomito 57">
            <a:extLst>
              <a:ext uri="{FF2B5EF4-FFF2-40B4-BE49-F238E27FC236}">
                <a16:creationId xmlns:a16="http://schemas.microsoft.com/office/drawing/2014/main" id="{8F7DC7E2-8FA1-4EB1-8B29-DE6588E45883}"/>
              </a:ext>
            </a:extLst>
          </p:cNvPr>
          <p:cNvCxnSpPr>
            <a:cxnSpLocks/>
            <a:endCxn id="53" idx="2"/>
          </p:cNvCxnSpPr>
          <p:nvPr/>
        </p:nvCxnSpPr>
        <p:spPr>
          <a:xfrm flipV="1">
            <a:off x="2648995" y="2611860"/>
            <a:ext cx="2178615" cy="2005986"/>
          </a:xfrm>
          <a:prstGeom prst="bentConnector3">
            <a:avLst>
              <a:gd name="adj1" fmla="val 9014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5727A9FF-D07B-4DEE-8299-5C738A8C67C2}"/>
              </a:ext>
            </a:extLst>
          </p:cNvPr>
          <p:cNvCxnSpPr>
            <a:stCxn id="53" idx="4"/>
            <a:endCxn id="54" idx="0"/>
          </p:cNvCxnSpPr>
          <p:nvPr/>
        </p:nvCxnSpPr>
        <p:spPr>
          <a:xfrm>
            <a:off x="5503211" y="2925291"/>
            <a:ext cx="298303" cy="18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ttore a gomito 65">
            <a:extLst>
              <a:ext uri="{FF2B5EF4-FFF2-40B4-BE49-F238E27FC236}">
                <a16:creationId xmlns:a16="http://schemas.microsoft.com/office/drawing/2014/main" id="{AC859C3E-B342-4354-9498-E7E4BE962D3B}"/>
              </a:ext>
            </a:extLst>
          </p:cNvPr>
          <p:cNvCxnSpPr>
            <a:stCxn id="54" idx="6"/>
            <a:endCxn id="22" idx="0"/>
          </p:cNvCxnSpPr>
          <p:nvPr/>
        </p:nvCxnSpPr>
        <p:spPr>
          <a:xfrm>
            <a:off x="6477114" y="3421923"/>
            <a:ext cx="866238" cy="1597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nettore a gomito 68">
            <a:extLst>
              <a:ext uri="{FF2B5EF4-FFF2-40B4-BE49-F238E27FC236}">
                <a16:creationId xmlns:a16="http://schemas.microsoft.com/office/drawing/2014/main" id="{28783401-C20D-4B2A-B084-34DE996F8C31}"/>
              </a:ext>
            </a:extLst>
          </p:cNvPr>
          <p:cNvCxnSpPr>
            <a:stCxn id="22" idx="4"/>
            <a:endCxn id="23" idx="0"/>
          </p:cNvCxnSpPr>
          <p:nvPr/>
        </p:nvCxnSpPr>
        <p:spPr>
          <a:xfrm rot="5400000">
            <a:off x="4974985" y="2652025"/>
            <a:ext cx="868204" cy="3868530"/>
          </a:xfrm>
          <a:prstGeom prst="bentConnector3">
            <a:avLst>
              <a:gd name="adj1" fmla="val 7594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ttore a gomito 71">
            <a:extLst>
              <a:ext uri="{FF2B5EF4-FFF2-40B4-BE49-F238E27FC236}">
                <a16:creationId xmlns:a16="http://schemas.microsoft.com/office/drawing/2014/main" id="{7537CF5E-9F95-42FA-B612-639A63EA6363}"/>
              </a:ext>
            </a:extLst>
          </p:cNvPr>
          <p:cNvCxnSpPr>
            <a:stCxn id="23" idx="6"/>
            <a:endCxn id="28" idx="2"/>
          </p:cNvCxnSpPr>
          <p:nvPr/>
        </p:nvCxnSpPr>
        <p:spPr>
          <a:xfrm flipV="1">
            <a:off x="4123835" y="3651156"/>
            <a:ext cx="5051322" cy="1682666"/>
          </a:xfrm>
          <a:prstGeom prst="bentConnector3">
            <a:avLst>
              <a:gd name="adj1" fmla="val 880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ttore a gomito 76">
            <a:extLst>
              <a:ext uri="{FF2B5EF4-FFF2-40B4-BE49-F238E27FC236}">
                <a16:creationId xmlns:a16="http://schemas.microsoft.com/office/drawing/2014/main" id="{8D0817C4-65BC-44BE-93FC-31BECB9E56D6}"/>
              </a:ext>
            </a:extLst>
          </p:cNvPr>
          <p:cNvCxnSpPr>
            <a:stCxn id="28" idx="6"/>
            <a:endCxn id="32" idx="5"/>
          </p:cNvCxnSpPr>
          <p:nvPr/>
        </p:nvCxnSpPr>
        <p:spPr>
          <a:xfrm>
            <a:off x="10473183" y="3651156"/>
            <a:ext cx="311690" cy="12880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603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2890B506-19F2-420B-BAAB-967B25358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640558"/>
              </p:ext>
            </p:extLst>
          </p:nvPr>
        </p:nvGraphicFramePr>
        <p:xfrm>
          <a:off x="136936" y="202831"/>
          <a:ext cx="11021394" cy="2825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6899">
                  <a:extLst>
                    <a:ext uri="{9D8B030D-6E8A-4147-A177-3AD203B41FA5}">
                      <a16:colId xmlns:a16="http://schemas.microsoft.com/office/drawing/2014/main" val="1813013512"/>
                    </a:ext>
                  </a:extLst>
                </a:gridCol>
                <a:gridCol w="1034408">
                  <a:extLst>
                    <a:ext uri="{9D8B030D-6E8A-4147-A177-3AD203B41FA5}">
                      <a16:colId xmlns:a16="http://schemas.microsoft.com/office/drawing/2014/main" val="305359238"/>
                    </a:ext>
                  </a:extLst>
                </a:gridCol>
                <a:gridCol w="1351722">
                  <a:extLst>
                    <a:ext uri="{9D8B030D-6E8A-4147-A177-3AD203B41FA5}">
                      <a16:colId xmlns:a16="http://schemas.microsoft.com/office/drawing/2014/main" val="1915770501"/>
                    </a:ext>
                  </a:extLst>
                </a:gridCol>
                <a:gridCol w="2902226">
                  <a:extLst>
                    <a:ext uri="{9D8B030D-6E8A-4147-A177-3AD203B41FA5}">
                      <a16:colId xmlns:a16="http://schemas.microsoft.com/office/drawing/2014/main" val="3232729171"/>
                    </a:ext>
                  </a:extLst>
                </a:gridCol>
                <a:gridCol w="2059240">
                  <a:extLst>
                    <a:ext uri="{9D8B030D-6E8A-4147-A177-3AD203B41FA5}">
                      <a16:colId xmlns:a16="http://schemas.microsoft.com/office/drawing/2014/main" val="564540701"/>
                    </a:ext>
                  </a:extLst>
                </a:gridCol>
                <a:gridCol w="1836899">
                  <a:extLst>
                    <a:ext uri="{9D8B030D-6E8A-4147-A177-3AD203B41FA5}">
                      <a16:colId xmlns:a16="http://schemas.microsoft.com/office/drawing/2014/main" val="2122555602"/>
                    </a:ext>
                  </a:extLst>
                </a:gridCol>
              </a:tblGrid>
              <a:tr h="600950">
                <a:tc>
                  <a:txBody>
                    <a:bodyPr/>
                    <a:lstStyle/>
                    <a:p>
                      <a:r>
                        <a:rPr lang="it-IT" sz="1600" dirty="0"/>
                        <a:t>Processo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err="1"/>
                        <a:t>Customer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Richiesta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Attività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Organizzazioni coinvolte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484098"/>
                  </a:ext>
                </a:extLst>
              </a:tr>
              <a:tr h="600950">
                <a:tc>
                  <a:txBody>
                    <a:bodyPr/>
                    <a:lstStyle/>
                    <a:p>
                      <a:r>
                        <a:rPr lang="it-IT" sz="1400" dirty="0"/>
                        <a:t>Vendita prodotto.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Acquisto di un prodotto dal catalogo con relativa stampa.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Presentazione del catalogo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Richiesta grafica, modalità di consegna, priorità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Calcolo preventivo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Ricevi acconto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Inserimento nuovo ordine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Verifica disponibilità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Effettua ordine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Lavorazione prodotto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Consegna merce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Amministrazione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Logistica in ingresso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Operaio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Logistica in uscita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Prodotto finito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035700"/>
                  </a:ext>
                </a:extLst>
              </a:tr>
            </a:tbl>
          </a:graphicData>
        </a:graphic>
      </p:graphicFrame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64326816-57C8-4E82-8775-E92B04ABDC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398916"/>
              </p:ext>
            </p:extLst>
          </p:nvPr>
        </p:nvGraphicFramePr>
        <p:xfrm>
          <a:off x="136935" y="3211074"/>
          <a:ext cx="11021392" cy="2772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126">
                  <a:extLst>
                    <a:ext uri="{9D8B030D-6E8A-4147-A177-3AD203B41FA5}">
                      <a16:colId xmlns:a16="http://schemas.microsoft.com/office/drawing/2014/main" val="1759736222"/>
                    </a:ext>
                  </a:extLst>
                </a:gridCol>
                <a:gridCol w="1033669">
                  <a:extLst>
                    <a:ext uri="{9D8B030D-6E8A-4147-A177-3AD203B41FA5}">
                      <a16:colId xmlns:a16="http://schemas.microsoft.com/office/drawing/2014/main" val="3571286736"/>
                    </a:ext>
                  </a:extLst>
                </a:gridCol>
                <a:gridCol w="1444487">
                  <a:extLst>
                    <a:ext uri="{9D8B030D-6E8A-4147-A177-3AD203B41FA5}">
                      <a16:colId xmlns:a16="http://schemas.microsoft.com/office/drawing/2014/main" val="3559189831"/>
                    </a:ext>
                  </a:extLst>
                </a:gridCol>
                <a:gridCol w="3112976">
                  <a:extLst>
                    <a:ext uri="{9D8B030D-6E8A-4147-A177-3AD203B41FA5}">
                      <a16:colId xmlns:a16="http://schemas.microsoft.com/office/drawing/2014/main" val="4267774361"/>
                    </a:ext>
                  </a:extLst>
                </a:gridCol>
                <a:gridCol w="1836067">
                  <a:extLst>
                    <a:ext uri="{9D8B030D-6E8A-4147-A177-3AD203B41FA5}">
                      <a16:colId xmlns:a16="http://schemas.microsoft.com/office/drawing/2014/main" val="1231433938"/>
                    </a:ext>
                  </a:extLst>
                </a:gridCol>
                <a:gridCol w="1836067">
                  <a:extLst>
                    <a:ext uri="{9D8B030D-6E8A-4147-A177-3AD203B41FA5}">
                      <a16:colId xmlns:a16="http://schemas.microsoft.com/office/drawing/2014/main" val="383859962"/>
                    </a:ext>
                  </a:extLst>
                </a:gridCol>
              </a:tblGrid>
              <a:tr h="547942">
                <a:tc>
                  <a:txBody>
                    <a:bodyPr/>
                    <a:lstStyle/>
                    <a:p>
                      <a:r>
                        <a:rPr lang="it-IT" sz="1400" dirty="0"/>
                        <a:t>Processo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Customer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Richiesta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Attività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Organizzazioni coinvolte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53019"/>
                  </a:ext>
                </a:extLst>
              </a:tr>
              <a:tr h="547942">
                <a:tc>
                  <a:txBody>
                    <a:bodyPr/>
                    <a:lstStyle/>
                    <a:p>
                      <a:r>
                        <a:rPr lang="it-IT" sz="1400" dirty="0"/>
                        <a:t>Stampa su un prodotto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Stampa su un prodotto procurato dall’utente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Richiesta della tipologia di prodotto, modalità di consegna, priorità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Richiesta della grafica e analisi di fattibilità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Calcolo preventivo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Ricevi acconto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Inserimento nuovo ordine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Lavorazione prodotto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Consegna merce</a:t>
                      </a:r>
                    </a:p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Amministrazione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Operaio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Logistica in uscita</a:t>
                      </a:r>
                    </a:p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Prodotto finito</a:t>
                      </a:r>
                    </a:p>
                    <a:p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189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2191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217</Words>
  <Application>Microsoft Office PowerPoint</Application>
  <PresentationFormat>Widescreen</PresentationFormat>
  <Paragraphs>75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ღ°Mι¢нєℓα Gяανιиα°ღ</dc:creator>
  <cp:lastModifiedBy>ღ°Mι¢нєℓα Gяανιиα°ღ</cp:lastModifiedBy>
  <cp:revision>15</cp:revision>
  <dcterms:created xsi:type="dcterms:W3CDTF">2018-01-20T15:29:17Z</dcterms:created>
  <dcterms:modified xsi:type="dcterms:W3CDTF">2018-01-21T19:32:43Z</dcterms:modified>
</cp:coreProperties>
</file>