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8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Andrea Busch Carvajal (carolina.busch)" initials="CABC(" lastIdx="1" clrIdx="0">
    <p:extLst>
      <p:ext uri="{19B8F6BF-5375-455C-9EA6-DF929625EA0E}">
        <p15:presenceInfo xmlns:p15="http://schemas.microsoft.com/office/powerpoint/2012/main" userId="S::carolina.busch@uchile.cl::1da4c64f-2623-4205-8254-89eeb915a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'portfolio comparison'!$C$1</c:f>
              <c:strCache>
                <c:ptCount val="1"/>
                <c:pt idx="0">
                  <c:v>Initial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2-D342-9105-36EAEBA1D6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2-D342-9105-36EAEBA1D6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E2-D342-9105-36EAEBA1D6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E2-D342-9105-36EAEBA1D6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E2-D342-9105-36EAEBA1D6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E2-D342-9105-36EAEBA1D623}"/>
              </c:ext>
            </c:extLst>
          </c:dPt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comparison'!$C$2:$C$7</c:f>
              <c:numCache>
                <c:formatCode>0%</c:formatCode>
                <c:ptCount val="6"/>
                <c:pt idx="0">
                  <c:v>4.0000000000000001E-3</c:v>
                </c:pt>
                <c:pt idx="1">
                  <c:v>0.16819999999999999</c:v>
                </c:pt>
                <c:pt idx="2">
                  <c:v>0.124</c:v>
                </c:pt>
                <c:pt idx="3">
                  <c:v>0.32229999999999998</c:v>
                </c:pt>
                <c:pt idx="4">
                  <c:v>4.0000000000000001E-3</c:v>
                </c:pt>
                <c:pt idx="5">
                  <c:v>0.38540000000000002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E2-D342-9105-36EAEBA1D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'portfolio comparison'!$E$1</c:f>
              <c:strCache>
                <c:ptCount val="1"/>
                <c:pt idx="0">
                  <c:v>Optimized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8-FF43-8021-CEADD2CC97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8-FF43-8021-CEADD2CC97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8-FF43-8021-CEADD2CC97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8-FF43-8021-CEADD2CC97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B68-FF43-8021-CEADD2CC97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B68-FF43-8021-CEADD2CC9782}"/>
              </c:ext>
            </c:extLst>
          </c:dPt>
          <c:cat>
            <c:strRef>
              <c:f>'portfolio comparison'!$D$2:$D$7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comparison'!$E$2:$E$7</c:f>
              <c:numCache>
                <c:formatCode>0%</c:formatCode>
                <c:ptCount val="6"/>
                <c:pt idx="0">
                  <c:v>0.25</c:v>
                </c:pt>
                <c:pt idx="1">
                  <c:v>0.2702</c:v>
                </c:pt>
                <c:pt idx="2">
                  <c:v>0.39760000000000001</c:v>
                </c:pt>
                <c:pt idx="3">
                  <c:v>4.0000000000000001E-3</c:v>
                </c:pt>
                <c:pt idx="4">
                  <c:v>8.2299999999999998E-2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B68-FF43-8021-CEADD2CC9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39304461942257"/>
          <c:y val="0.89411927675707203"/>
          <c:w val="0.61510279965004366"/>
          <c:h val="8.2732575094779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 and</a:t>
            </a:r>
            <a:r>
              <a:rPr lang="en-US" baseline="0"/>
              <a:t> Optimized Allocation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'portfolio comparison'!$C$1</c:f>
              <c:strCache>
                <c:ptCount val="1"/>
                <c:pt idx="0">
                  <c:v>Initial allocation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comparison'!$C$2:$C$7</c:f>
              <c:numCache>
                <c:formatCode>0%</c:formatCode>
                <c:ptCount val="6"/>
                <c:pt idx="0">
                  <c:v>4.0000000000000001E-3</c:v>
                </c:pt>
                <c:pt idx="1">
                  <c:v>0.16819999999999999</c:v>
                </c:pt>
                <c:pt idx="2">
                  <c:v>0.124</c:v>
                </c:pt>
                <c:pt idx="3">
                  <c:v>0.32229999999999998</c:v>
                </c:pt>
                <c:pt idx="4">
                  <c:v>4.0000000000000001E-3</c:v>
                </c:pt>
                <c:pt idx="5">
                  <c:v>0.38540000000000002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A-C240-92AC-46CAF2D00E98}"/>
            </c:ext>
          </c:extLst>
        </c:ser>
        <c:ser>
          <c:idx val="1"/>
          <c:order val="1"/>
          <c:tx>
            <c:strRef>
              <c:f>'portfolio comparison'!$E$1</c:f>
              <c:strCache>
                <c:ptCount val="1"/>
                <c:pt idx="0">
                  <c:v>Optimized allocation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comparison'!$E$2:$E$7</c:f>
              <c:numCache>
                <c:formatCode>0%</c:formatCode>
                <c:ptCount val="6"/>
                <c:pt idx="0">
                  <c:v>0.25</c:v>
                </c:pt>
                <c:pt idx="1">
                  <c:v>0.2702</c:v>
                </c:pt>
                <c:pt idx="2">
                  <c:v>0.39760000000000001</c:v>
                </c:pt>
                <c:pt idx="3">
                  <c:v>4.0000000000000001E-3</c:v>
                </c:pt>
                <c:pt idx="4">
                  <c:v>8.2299999999999998E-2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7A-C240-92AC-46CAF2D00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372608"/>
        <c:axId val="1690466480"/>
      </c:barChart>
      <c:catAx>
        <c:axId val="1690372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66480"/>
        <c:crosses val="autoZero"/>
        <c:auto val="1"/>
        <c:lblAlgn val="ctr"/>
        <c:lblOffset val="100"/>
        <c:noMultiLvlLbl val="0"/>
      </c:catAx>
      <c:valAx>
        <c:axId val="16904664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3726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6T19:01:18.52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39BE-8A5D-FE4D-A7EB-3295E2B398E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5A51-FF5C-A34C-A544-1AC49CC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5A51-FF5C-A34C-A544-1AC49CCB1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1BD-0E1E-2745-9F63-BD4317B7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9B13-3870-6D47-AC79-6B59A8AB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F0B6-F3F1-9348-B582-9A5758FA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E7E7-CC8B-7041-B408-BF082BF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A642-9826-A24F-9212-1D95F6F3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258A-9593-EB4E-AA49-4BBAED5B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E89D9-07B5-5D41-9EFB-B387D96C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75E7-F699-5E4A-9621-A7E298C4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768D-23EA-FA40-A55A-ADCFBAC2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D1DC-665C-054B-BBE1-EE8EE776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8B58F-0E67-594F-AD9D-6CCDD80C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28BF0-9AD7-EC46-AB3B-C0F0EC21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DBB0-F0BC-2645-8907-8C27AA7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BE03-9795-0147-9EAC-BD1CFDD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F035-827B-1849-B631-DD95C7B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8CC0-169F-734A-97F7-96E8FDC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789-A1A1-3646-B931-CBC97A7B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D743-C209-404B-A5B0-73B180C0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FCE9-75B3-4442-A7CF-A5CC680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941C-6686-F846-BCF3-7385C756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2D6-B413-3143-A7F9-E986E7C9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9958-4F6B-074E-8FB5-462307EB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5BCE-1AA7-CB44-89D9-6CCAA1BC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2FD6-C0BD-EF4C-8B8A-63B3732D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32B-F62A-6246-842C-FADB9AE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137A-A0C2-FC43-9F5A-CC162C14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E6A3-5D67-1F49-995E-312B5C262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7BD6-FBE7-5E4A-867A-71734944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C39E-5D9D-0D4C-84AC-A4E6422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AACA-BFC6-2247-855F-D573A46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7BA1-CBBB-F845-AEF7-B74FC787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CC9D-86F1-E149-917D-525AF5E6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3301-8563-6944-8121-E847EED4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18CC-4FBE-DD48-9B75-DDADC5348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B69B-B769-C746-9065-8DA8D154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9DCA9-3848-6642-AA3E-77A976E70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C049A-BF2F-FF44-B108-93D970A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CB9A-9C98-144B-A62E-E1436981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9CC5C-65F7-274A-B60F-CE71396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0B46-A9A3-EF47-81AC-87498E7B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AEC0-D95A-304B-B13D-E2D8C403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872F2-BB5D-0244-9180-2331FD8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CCF1-47A8-9C44-BE5D-43CFC8C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D43FE-6F2C-C541-8DB0-BDA3F27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ACD68-1411-EF43-89A4-65943E1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4022-9A8B-574D-AD7D-8BB462FA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194-7388-B145-AD43-96CAF97D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86D-9CCE-3842-987E-32C15650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786EA-858F-484D-AD11-9A61A6A4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82A1A-A05C-2642-A1AB-A0199A5B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954C6-E20E-3F40-8C6F-B8856A3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9CDA-AC57-7741-88C8-153C544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40FF-1CE5-8646-B1A5-38901E98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06BD2-2158-D34D-9E1B-350720924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F5A5-EEC6-5344-8570-5BC185AA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6A150-95CE-4149-BF6B-001A995A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01CA-F3AC-2942-AC77-6BE56AB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24F-7860-B34E-828E-A15ED3C0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55DE-A399-4C44-8FC6-9874D7C6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2623-773C-8A4B-8818-EE4957D1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4E7B-E88F-1547-8C09-F77B603A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3B04-BF27-4C4B-B181-2D3DCAC9E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A65C-2676-E344-83CD-148DC6DB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F7C3-8AA5-AD49-84F1-1D92AACA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C492-ACE5-D346-B9EA-AA9FA74B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CE1-94AC-3645-AD83-6427C3C9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84F8-5970-7441-8E59-56118037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DFCC-575E-2940-AE14-3E0C68D7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Maximize Sharpe Ratio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ADC6BA7-84B9-CA47-89FE-501D361E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2" y="140648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600" dirty="0"/>
              <a:t>Given the user risk profile (high, moderate, low risk)</a:t>
            </a:r>
          </a:p>
          <a:p>
            <a:pPr marL="0" indent="0">
              <a:buNone/>
            </a:pPr>
            <a:r>
              <a:rPr lang="en-US" sz="1600" dirty="0"/>
              <a:t>We optimize allocation in individual securities</a:t>
            </a:r>
          </a:p>
          <a:p>
            <a:pPr marL="0" indent="0">
              <a:buNone/>
            </a:pPr>
            <a:r>
              <a:rPr lang="en-US" sz="1600" dirty="0"/>
              <a:t>Data inputs: Alpaca API, data from 2008.</a:t>
            </a:r>
          </a:p>
          <a:p>
            <a:pPr marL="0" indent="0">
              <a:buNone/>
            </a:pPr>
            <a:r>
              <a:rPr lang="en-US" sz="1600" dirty="0"/>
              <a:t>Optimization function used:  </a:t>
            </a:r>
            <a:r>
              <a:rPr lang="en-US" sz="1600" b="1" i="1" dirty="0">
                <a:latin typeface="Aharoni" panose="020F0502020204030204" pitchFamily="34" charset="0"/>
                <a:cs typeface="Aharoni" panose="020F0502020204030204" pitchFamily="34" charset="0"/>
              </a:rPr>
              <a:t>minimize</a:t>
            </a:r>
            <a:r>
              <a:rPr lang="en-US" sz="1600" dirty="0"/>
              <a:t> from </a:t>
            </a:r>
            <a:r>
              <a:rPr lang="en-US" sz="1600" dirty="0" err="1"/>
              <a:t>scipy.optimize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6FF18-6800-2D4B-9DA9-72E45AB0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7649"/>
            <a:ext cx="12192000" cy="31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>
            <a:extLst>
              <a:ext uri="{FF2B5EF4-FFF2-40B4-BE49-F238E27FC236}">
                <a16:creationId xmlns:a16="http://schemas.microsoft.com/office/drawing/2014/main" id="{88B40AF0-F9A5-BB4B-83CA-120001385CE5}"/>
              </a:ext>
            </a:extLst>
          </p:cNvPr>
          <p:cNvSpPr/>
          <p:nvPr/>
        </p:nvSpPr>
        <p:spPr>
          <a:xfrm>
            <a:off x="5697602" y="2226365"/>
            <a:ext cx="5739020" cy="33660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1D49-652A-0840-A9E3-19793C28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steps sample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41758-FD84-F549-BC9E-E769177DBB27}"/>
              </a:ext>
            </a:extLst>
          </p:cNvPr>
          <p:cNvGrpSpPr/>
          <p:nvPr/>
        </p:nvGrpSpPr>
        <p:grpSpPr>
          <a:xfrm>
            <a:off x="891208" y="1437053"/>
            <a:ext cx="2782330" cy="2224216"/>
            <a:chOff x="838200" y="1878227"/>
            <a:chExt cx="2782330" cy="2224216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ADD55D69-B446-FD4F-A206-9F1499624FC6}"/>
                </a:ext>
              </a:extLst>
            </p:cNvPr>
            <p:cNvSpPr/>
            <p:nvPr/>
          </p:nvSpPr>
          <p:spPr>
            <a:xfrm>
              <a:off x="838200" y="1878227"/>
              <a:ext cx="2782330" cy="222421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7CDCA4-FB16-A948-BC87-3279C1F0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560" y="2128624"/>
              <a:ext cx="2374900" cy="15875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268FEC-83C2-CB48-8168-0A8A5FBEE36B}"/>
              </a:ext>
            </a:extLst>
          </p:cNvPr>
          <p:cNvSpPr txBox="1"/>
          <p:nvPr/>
        </p:nvSpPr>
        <p:spPr>
          <a:xfrm>
            <a:off x="1094923" y="37270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Portfolio</a:t>
            </a:r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EF3D096C-448C-1F41-B99B-63B47BFF07B7}"/>
              </a:ext>
            </a:extLst>
          </p:cNvPr>
          <p:cNvSpPr/>
          <p:nvPr/>
        </p:nvSpPr>
        <p:spPr>
          <a:xfrm>
            <a:off x="541847" y="3729347"/>
            <a:ext cx="821634" cy="8713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A94A9-7F40-AB4E-9929-8A68053BE2F3}"/>
              </a:ext>
            </a:extLst>
          </p:cNvPr>
          <p:cNvGrpSpPr/>
          <p:nvPr/>
        </p:nvGrpSpPr>
        <p:grpSpPr>
          <a:xfrm>
            <a:off x="838200" y="4623110"/>
            <a:ext cx="2782330" cy="1325563"/>
            <a:chOff x="905102" y="5072001"/>
            <a:chExt cx="2782330" cy="1325563"/>
          </a:xfrm>
        </p:grpSpPr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432059C9-0E03-0E43-8A69-377CA173764C}"/>
                </a:ext>
              </a:extLst>
            </p:cNvPr>
            <p:cNvSpPr/>
            <p:nvPr/>
          </p:nvSpPr>
          <p:spPr>
            <a:xfrm>
              <a:off x="905102" y="5072001"/>
              <a:ext cx="2782330" cy="1325563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6C868C-7E5F-6F46-9688-3060FFCA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818" y="5276566"/>
              <a:ext cx="2500393" cy="87513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E87351-CD54-D043-8089-DFB08234DB22}"/>
              </a:ext>
            </a:extLst>
          </p:cNvPr>
          <p:cNvSpPr txBox="1"/>
          <p:nvPr/>
        </p:nvSpPr>
        <p:spPr>
          <a:xfrm>
            <a:off x="1245630" y="6029917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Diversification addition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2A0E1-01ED-0842-A172-DB38BEDAF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317" y="2552300"/>
            <a:ext cx="5283200" cy="24257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060F51CD-3302-E04D-8069-D9C4127845FF}"/>
              </a:ext>
            </a:extLst>
          </p:cNvPr>
          <p:cNvSpPr/>
          <p:nvPr/>
        </p:nvSpPr>
        <p:spPr>
          <a:xfrm>
            <a:off x="4240696" y="3061252"/>
            <a:ext cx="808382" cy="220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ABA3B-25B5-E74E-B5DD-6EB444B4C912}"/>
              </a:ext>
            </a:extLst>
          </p:cNvPr>
          <p:cNvSpPr/>
          <p:nvPr/>
        </p:nvSpPr>
        <p:spPr>
          <a:xfrm>
            <a:off x="10230678" y="2552300"/>
            <a:ext cx="995406" cy="2425700"/>
          </a:xfrm>
          <a:prstGeom prst="rect">
            <a:avLst/>
          </a:prstGeom>
          <a:solidFill>
            <a:srgbClr val="FFFF00">
              <a:alpha val="346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7F0A47E-ABCC-C749-8BFA-D65DD92252BA}"/>
              </a:ext>
            </a:extLst>
          </p:cNvPr>
          <p:cNvSpPr/>
          <p:nvPr/>
        </p:nvSpPr>
        <p:spPr>
          <a:xfrm>
            <a:off x="10441459" y="1062681"/>
            <a:ext cx="469557" cy="10626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5D555-4ED2-0F4D-AE5A-4864019997B3}"/>
              </a:ext>
            </a:extLst>
          </p:cNvPr>
          <p:cNvSpPr txBox="1"/>
          <p:nvPr/>
        </p:nvSpPr>
        <p:spPr>
          <a:xfrm>
            <a:off x="8538519" y="111206"/>
            <a:ext cx="354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for the combination of weights which maximizes Sharpe Ratio subject to Equity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560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19EB-8A87-6640-8A14-CF2168C4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7" y="2062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Initial versus optimized allocation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8087FB-F50C-E747-812C-8EBFEA980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79119"/>
              </p:ext>
            </p:extLst>
          </p:nvPr>
        </p:nvGraphicFramePr>
        <p:xfrm>
          <a:off x="6689124" y="8230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3F89470-992C-204E-855B-49B371BBE4FF}"/>
              </a:ext>
            </a:extLst>
          </p:cNvPr>
          <p:cNvSpPr/>
          <p:nvPr/>
        </p:nvSpPr>
        <p:spPr>
          <a:xfrm>
            <a:off x="685226" y="5445225"/>
            <a:ext cx="2950808" cy="120032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>
                <a:effectLst/>
              </a:rPr>
              <a:t>AGG    : </a:t>
            </a:r>
            <a:r>
              <a:rPr lang="en-US" sz="1200" dirty="0"/>
              <a:t>iShares Core US Aggregate Bond ETF</a:t>
            </a:r>
          </a:p>
          <a:p>
            <a:r>
              <a:rPr lang="en-US" sz="1200" dirty="0"/>
              <a:t>CMG   : Chipotle Mexican Grill Inc.</a:t>
            </a:r>
          </a:p>
          <a:p>
            <a:r>
              <a:rPr lang="en-US" sz="1200" b="0" i="0" dirty="0">
                <a:effectLst/>
              </a:rPr>
              <a:t>GOOG: Alphabet Inc. Class C</a:t>
            </a:r>
          </a:p>
          <a:p>
            <a:r>
              <a:rPr lang="en-US" sz="1200" dirty="0"/>
              <a:t>IBM    : IBM Common Stock </a:t>
            </a:r>
            <a:endParaRPr lang="en-US" sz="1200" b="0" i="0" dirty="0">
              <a:effectLst/>
            </a:endParaRPr>
          </a:p>
          <a:p>
            <a:r>
              <a:rPr lang="en-US" sz="1200" b="0" i="0" dirty="0">
                <a:effectLst/>
              </a:rPr>
              <a:t>XLB    : Materials Select Sector SPDR Fund</a:t>
            </a:r>
          </a:p>
          <a:p>
            <a:r>
              <a:rPr lang="en-US" sz="1200" dirty="0"/>
              <a:t>SPY    : SPDR S&amp;P 500 ETF Trust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89C517-9ED9-5A40-827D-283A8336A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612488"/>
              </p:ext>
            </p:extLst>
          </p:nvPr>
        </p:nvGraphicFramePr>
        <p:xfrm>
          <a:off x="6689124" y="37008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883F88F-CE63-4645-BA92-8C32C122B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392127"/>
              </p:ext>
            </p:extLst>
          </p:nvPr>
        </p:nvGraphicFramePr>
        <p:xfrm>
          <a:off x="390163" y="1249749"/>
          <a:ext cx="61849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761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0F90-0B9D-0F4A-9AFF-77AC021B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" y="335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Montecarlo</a:t>
            </a:r>
            <a:r>
              <a:rPr lang="en-US" sz="4000" dirty="0"/>
              <a:t> Simulation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5EAF4-904E-AE44-AEFC-0CED955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6" y="4136723"/>
            <a:ext cx="3979687" cy="2657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A895E-396B-A14D-97F6-44FF5842F8BB}"/>
              </a:ext>
            </a:extLst>
          </p:cNvPr>
          <p:cNvSpPr txBox="1"/>
          <p:nvPr/>
        </p:nvSpPr>
        <p:spPr>
          <a:xfrm rot="16200000">
            <a:off x="-631484" y="5047864"/>
            <a:ext cx="20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78C3-714C-954B-B3E3-2148E13A0153}"/>
              </a:ext>
            </a:extLst>
          </p:cNvPr>
          <p:cNvSpPr txBox="1"/>
          <p:nvPr/>
        </p:nvSpPr>
        <p:spPr>
          <a:xfrm rot="16200000">
            <a:off x="-671694" y="2470621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E089E-EC04-5642-93A4-3C4D64FE6AC6}"/>
              </a:ext>
            </a:extLst>
          </p:cNvPr>
          <p:cNvSpPr txBox="1"/>
          <p:nvPr/>
        </p:nvSpPr>
        <p:spPr>
          <a:xfrm>
            <a:off x="10214918" y="134438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Simulations</a:t>
            </a:r>
          </a:p>
          <a:p>
            <a:r>
              <a:rPr lang="en-US" dirty="0"/>
              <a:t>Over 20 years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172CB-2C16-9C40-B35C-32236812ED2B}"/>
              </a:ext>
            </a:extLst>
          </p:cNvPr>
          <p:cNvSpPr txBox="1"/>
          <p:nvPr/>
        </p:nvSpPr>
        <p:spPr>
          <a:xfrm>
            <a:off x="8653852" y="1086472"/>
            <a:ext cx="216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Investment:</a:t>
            </a:r>
          </a:p>
          <a:p>
            <a:r>
              <a:rPr lang="en-US" dirty="0"/>
              <a:t>$50,000.-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A032D-F940-624F-B5DF-95E5A7152CAA}"/>
              </a:ext>
            </a:extLst>
          </p:cNvPr>
          <p:cNvCxnSpPr/>
          <p:nvPr/>
        </p:nvCxnSpPr>
        <p:spPr>
          <a:xfrm>
            <a:off x="9737125" y="1845334"/>
            <a:ext cx="0" cy="67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05044E-2414-584B-825A-534F2EF8C000}"/>
              </a:ext>
            </a:extLst>
          </p:cNvPr>
          <p:cNvSpPr txBox="1"/>
          <p:nvPr/>
        </p:nvSpPr>
        <p:spPr>
          <a:xfrm>
            <a:off x="5010835" y="1383669"/>
            <a:ext cx="302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Risk Profile</a:t>
            </a:r>
          </a:p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Summary Statistics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67FE99-F34F-194D-92D9-35FF8D45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675" y="2802014"/>
            <a:ext cx="3060046" cy="3141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B2DBC-9FB1-1C40-8E2A-E2185D4D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76" y="2369749"/>
            <a:ext cx="3032966" cy="35339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C69CEF-0838-4A47-A1C7-90C3715B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8" y="1333674"/>
            <a:ext cx="4027725" cy="26570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A41ED5-1281-C646-A572-FF799F6366B0}"/>
              </a:ext>
            </a:extLst>
          </p:cNvPr>
          <p:cNvSpPr txBox="1"/>
          <p:nvPr/>
        </p:nvSpPr>
        <p:spPr>
          <a:xfrm>
            <a:off x="1018679" y="1081389"/>
            <a:ext cx="438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500 Simulated Trajectories over 5040 Trading Days</a:t>
            </a:r>
          </a:p>
        </p:txBody>
      </p:sp>
    </p:spTree>
    <p:extLst>
      <p:ext uri="{BB962C8B-B14F-4D97-AF65-F5344CB8AC3E}">
        <p14:creationId xmlns:p14="http://schemas.microsoft.com/office/powerpoint/2010/main" val="14300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151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Optimization: Maximize Sharpe Ratio</vt:lpstr>
      <vt:lpstr>Optimization steps sample</vt:lpstr>
      <vt:lpstr>Initial versus optimized allocation</vt:lpstr>
      <vt:lpstr>Montecarlo Simulation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Optimization: Maximize Sharpe Ratio</dc:title>
  <dc:creator>Carolina Andrea Busch Carvajal (carolina.busch)</dc:creator>
  <cp:lastModifiedBy>Carolina Andrea Busch Carvajal (carolina.busch)</cp:lastModifiedBy>
  <cp:revision>11</cp:revision>
  <dcterms:created xsi:type="dcterms:W3CDTF">2021-08-16T19:26:15Z</dcterms:created>
  <dcterms:modified xsi:type="dcterms:W3CDTF">2021-08-17T07:10:02Z</dcterms:modified>
</cp:coreProperties>
</file>