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64" r:id="rId3"/>
    <p:sldId id="263" r:id="rId4"/>
    <p:sldId id="258" r:id="rId5"/>
    <p:sldId id="260" r:id="rId6"/>
    <p:sldId id="257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lina Andrea Busch Carvajal (carolina.busch)" initials="CABC(" lastIdx="1" clrIdx="0">
    <p:extLst>
      <p:ext uri="{19B8F6BF-5375-455C-9EA6-DF929625EA0E}">
        <p15:presenceInfo xmlns:p15="http://schemas.microsoft.com/office/powerpoint/2012/main" userId="S::carolina.busch@uchile.cl::1da4c64f-2623-4205-8254-89eeb915a5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94"/>
  </p:normalViewPr>
  <p:slideViewPr>
    <p:cSldViewPr snapToGrid="0" snapToObjects="1">
      <p:cViewPr varScale="1">
        <p:scale>
          <a:sx n="51" d="100"/>
          <a:sy n="51" d="100"/>
        </p:scale>
        <p:origin x="6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'portfolio comparison'!$C$1</c:f>
              <c:strCache>
                <c:ptCount val="1"/>
                <c:pt idx="0">
                  <c:v>Initial allocation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E2-D342-9105-36EAEBA1D6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E2-D342-9105-36EAEBA1D6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E2-D342-9105-36EAEBA1D6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E2-D342-9105-36EAEBA1D62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3E2-D342-9105-36EAEBA1D62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3E2-D342-9105-36EAEBA1D623}"/>
              </c:ext>
            </c:extLst>
          </c:dPt>
          <c:cat>
            <c:strRef>
              <c:f>'portfolio comparison'!$B$2:$B$7</c:f>
              <c:strCache>
                <c:ptCount val="6"/>
                <c:pt idx="0">
                  <c:v>AGG</c:v>
                </c:pt>
                <c:pt idx="1">
                  <c:v>CMG</c:v>
                </c:pt>
                <c:pt idx="2">
                  <c:v>GOOG</c:v>
                </c:pt>
                <c:pt idx="3">
                  <c:v>IBM</c:v>
                </c:pt>
                <c:pt idx="4">
                  <c:v>SPY</c:v>
                </c:pt>
                <c:pt idx="5">
                  <c:v>XLB</c:v>
                </c:pt>
              </c:strCache>
            </c:strRef>
          </c:cat>
          <c:val>
            <c:numRef>
              <c:f>'portfolio comparison'!$C$2:$C$7</c:f>
              <c:numCache>
                <c:formatCode>0%</c:formatCode>
                <c:ptCount val="6"/>
                <c:pt idx="0">
                  <c:v>4.0000000000000001E-3</c:v>
                </c:pt>
                <c:pt idx="1">
                  <c:v>0.16819999999999999</c:v>
                </c:pt>
                <c:pt idx="2">
                  <c:v>0.124</c:v>
                </c:pt>
                <c:pt idx="3">
                  <c:v>0.32229999999999998</c:v>
                </c:pt>
                <c:pt idx="4">
                  <c:v>4.0000000000000001E-3</c:v>
                </c:pt>
                <c:pt idx="5">
                  <c:v>0.38540000000000002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E2-D342-9105-36EAEBA1D6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'portfolio comparison'!$E$1</c:f>
              <c:strCache>
                <c:ptCount val="1"/>
                <c:pt idx="0">
                  <c:v>Optimized allocation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68-FF43-8021-CEADD2CC97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68-FF43-8021-CEADD2CC97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68-FF43-8021-CEADD2CC97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68-FF43-8021-CEADD2CC978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B68-FF43-8021-CEADD2CC978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B68-FF43-8021-CEADD2CC9782}"/>
              </c:ext>
            </c:extLst>
          </c:dPt>
          <c:cat>
            <c:strRef>
              <c:f>'portfolio comparison'!$D$2:$D$7</c:f>
              <c:strCache>
                <c:ptCount val="6"/>
                <c:pt idx="0">
                  <c:v>AGG</c:v>
                </c:pt>
                <c:pt idx="1">
                  <c:v>CMG</c:v>
                </c:pt>
                <c:pt idx="2">
                  <c:v>GOOG</c:v>
                </c:pt>
                <c:pt idx="3">
                  <c:v>IBM</c:v>
                </c:pt>
                <c:pt idx="4">
                  <c:v>SPY</c:v>
                </c:pt>
                <c:pt idx="5">
                  <c:v>XLB</c:v>
                </c:pt>
              </c:strCache>
            </c:strRef>
          </c:cat>
          <c:val>
            <c:numRef>
              <c:f>'portfolio comparison'!$E$2:$E$7</c:f>
              <c:numCache>
                <c:formatCode>0%</c:formatCode>
                <c:ptCount val="6"/>
                <c:pt idx="0">
                  <c:v>0.25</c:v>
                </c:pt>
                <c:pt idx="1">
                  <c:v>0.2702</c:v>
                </c:pt>
                <c:pt idx="2">
                  <c:v>0.39760000000000001</c:v>
                </c:pt>
                <c:pt idx="3">
                  <c:v>4.0000000000000001E-3</c:v>
                </c:pt>
                <c:pt idx="4">
                  <c:v>8.2299999999999998E-2</c:v>
                </c:pt>
                <c:pt idx="5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B68-FF43-8021-CEADD2CC9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439304461942257"/>
          <c:y val="0.89411927675707203"/>
          <c:w val="0.61510279965004366"/>
          <c:h val="8.27325750947798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Initial and</a:t>
            </a:r>
            <a:r>
              <a:rPr lang="en-US" baseline="0"/>
              <a:t> Optimized Allocation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'portfolio comparison'!$C$1</c:f>
              <c:strCache>
                <c:ptCount val="1"/>
                <c:pt idx="0">
                  <c:v>Initial allocation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'portfolio comparison'!$B$2:$B$7</c:f>
              <c:strCache>
                <c:ptCount val="6"/>
                <c:pt idx="0">
                  <c:v>AGG</c:v>
                </c:pt>
                <c:pt idx="1">
                  <c:v>CMG</c:v>
                </c:pt>
                <c:pt idx="2">
                  <c:v>GOOG</c:v>
                </c:pt>
                <c:pt idx="3">
                  <c:v>IBM</c:v>
                </c:pt>
                <c:pt idx="4">
                  <c:v>SPY</c:v>
                </c:pt>
                <c:pt idx="5">
                  <c:v>XLB</c:v>
                </c:pt>
              </c:strCache>
            </c:strRef>
          </c:cat>
          <c:val>
            <c:numRef>
              <c:f>'portfolio comparison'!$C$2:$C$7</c:f>
              <c:numCache>
                <c:formatCode>0%</c:formatCode>
                <c:ptCount val="6"/>
                <c:pt idx="0">
                  <c:v>4.0000000000000001E-3</c:v>
                </c:pt>
                <c:pt idx="1">
                  <c:v>0.16819999999999999</c:v>
                </c:pt>
                <c:pt idx="2">
                  <c:v>0.124</c:v>
                </c:pt>
                <c:pt idx="3">
                  <c:v>0.32229999999999998</c:v>
                </c:pt>
                <c:pt idx="4">
                  <c:v>4.0000000000000001E-3</c:v>
                </c:pt>
                <c:pt idx="5">
                  <c:v>0.38540000000000002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7A-C240-92AC-46CAF2D00E98}"/>
            </c:ext>
          </c:extLst>
        </c:ser>
        <c:ser>
          <c:idx val="1"/>
          <c:order val="1"/>
          <c:tx>
            <c:strRef>
              <c:f>'portfolio comparison'!$E$1</c:f>
              <c:strCache>
                <c:ptCount val="1"/>
                <c:pt idx="0">
                  <c:v>Optimized allocation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'portfolio comparison'!$B$2:$B$7</c:f>
              <c:strCache>
                <c:ptCount val="6"/>
                <c:pt idx="0">
                  <c:v>AGG</c:v>
                </c:pt>
                <c:pt idx="1">
                  <c:v>CMG</c:v>
                </c:pt>
                <c:pt idx="2">
                  <c:v>GOOG</c:v>
                </c:pt>
                <c:pt idx="3">
                  <c:v>IBM</c:v>
                </c:pt>
                <c:pt idx="4">
                  <c:v>SPY</c:v>
                </c:pt>
                <c:pt idx="5">
                  <c:v>XLB</c:v>
                </c:pt>
              </c:strCache>
            </c:strRef>
          </c:cat>
          <c:val>
            <c:numRef>
              <c:f>'portfolio comparison'!$E$2:$E$7</c:f>
              <c:numCache>
                <c:formatCode>0%</c:formatCode>
                <c:ptCount val="6"/>
                <c:pt idx="0">
                  <c:v>0.25</c:v>
                </c:pt>
                <c:pt idx="1">
                  <c:v>0.2702</c:v>
                </c:pt>
                <c:pt idx="2">
                  <c:v>0.39760000000000001</c:v>
                </c:pt>
                <c:pt idx="3">
                  <c:v>4.0000000000000001E-3</c:v>
                </c:pt>
                <c:pt idx="4">
                  <c:v>8.2299999999999998E-2</c:v>
                </c:pt>
                <c:pt idx="5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7A-C240-92AC-46CAF2D00E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90372608"/>
        <c:axId val="1690466480"/>
      </c:barChart>
      <c:catAx>
        <c:axId val="16903726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466480"/>
        <c:crosses val="autoZero"/>
        <c:auto val="1"/>
        <c:lblAlgn val="ctr"/>
        <c:lblOffset val="100"/>
        <c:noMultiLvlLbl val="0"/>
      </c:catAx>
      <c:valAx>
        <c:axId val="169046648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37260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6T19:01:18.524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339BE-8A5D-FE4D-A7EB-3295E2B398E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15A51-FF5C-A34C-A544-1AC49CCB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15A51-FF5C-A34C-A544-1AC49CCB1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1BD-0E1E-2745-9F63-BD4317B73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39B13-3870-6D47-AC79-6B59A8AB6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BF0B6-F3F1-9348-B582-9A5758FA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5E7E7-CC8B-7041-B408-BF082BF9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FA642-9826-A24F-9212-1D95F6F3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3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258A-9593-EB4E-AA49-4BBAED5B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E89D9-07B5-5D41-9EFB-B387D96CA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75E7-F699-5E4A-9621-A7E298C4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F768D-23EA-FA40-A55A-ADCFBAC2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AD1DC-665C-054B-BBE1-EE8EE776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6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8B58F-0E67-594F-AD9D-6CCDD80CB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28BF0-9AD7-EC46-AB3B-C0F0EC21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6DBB0-F0BC-2645-8907-8C27AA7E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4BE03-9795-0147-9EAC-BD1CFDDF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1F035-827B-1849-B631-DD95C7BA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8CC0-169F-734A-97F7-96E8FDC5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6789-A1A1-3646-B931-CBC97A7BE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DD743-C209-404B-A5B0-73B180C0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5FCE9-75B3-4442-A7CF-A5CC680A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9941C-6686-F846-BCF3-7385C756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0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42D6-B413-3143-A7F9-E986E7C9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39958-4F6B-074E-8FB5-462307EB2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5BCE-1AA7-CB44-89D9-6CCAA1BC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62FD6-C0BD-EF4C-8B8A-63B3732D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332B-F62A-6246-842C-FADB9AEE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9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137A-A0C2-FC43-9F5A-CC162C14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E6A3-5D67-1F49-995E-312B5C262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77BD6-FBE7-5E4A-867A-717349446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C39E-5D9D-0D4C-84AC-A4E64225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2AACA-BFC6-2247-855F-D573A466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17BA1-CBBB-F845-AEF7-B74FC787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CC9D-86F1-E149-917D-525AF5E6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53301-8563-6944-8121-E847EED4D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818CC-4FBE-DD48-9B75-DDADC5348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3B69B-B769-C746-9065-8DA8D1543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9DCA9-3848-6642-AA3E-77A976E70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C049A-BF2F-FF44-B108-93D970A1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2CB9A-9C98-144B-A62E-E1436981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9CC5C-65F7-274A-B60F-CE71396E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0B46-A9A3-EF47-81AC-87498E7B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9AEC0-D95A-304B-B13D-E2D8C403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872F2-BB5D-0244-9180-2331FD85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DCCF1-47A8-9C44-BE5D-43CFC8CC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D43FE-6F2C-C541-8DB0-BDA3F273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ACD68-1411-EF43-89A4-65943E16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04022-9A8B-574D-AD7D-8BB462FA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1194-7388-B145-AD43-96CAF97D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486D-9CCE-3842-987E-32C156509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786EA-858F-484D-AD11-9A61A6A46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82A1A-A05C-2642-A1AB-A0199A5B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954C6-E20E-3F40-8C6F-B8856A36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E9CDA-AC57-7741-88C8-153C5441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40FF-1CE5-8646-B1A5-38901E98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06BD2-2158-D34D-9E1B-350720924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BF5A5-EEC6-5344-8570-5BC185AAC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6A150-95CE-4149-BF6B-001A995A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F01CA-F3AC-2942-AC77-6BE56AB9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6B24F-7860-B34E-828E-A15ED3C0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2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C55DE-A399-4C44-8FC6-9874D7C6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E2623-773C-8A4B-8818-EE4957D1B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24E7B-E88F-1547-8C09-F77B603AF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59C5A-A78F-CA4A-94A7-C623421A39BB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3B04-BF27-4C4B-B181-2D3DCAC9E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A65C-2676-E344-83CD-148DC6DB0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6DF754-9AEA-44C6-A95E-BB1EEEB7B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By Paola, Jonathan, Abiy, Charles, and Mark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B793F0-3A14-4313-982E-EC0B33961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7504"/>
            <a:ext cx="9016621" cy="329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79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F74C-2ABD-4B03-B8E6-0D21E2A0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Awesome Tool to Plan Retirement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AEA68-B7B2-4E33-9638-2520D0FC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great software simulator to help the general public plan for retirement</a:t>
            </a:r>
          </a:p>
          <a:p>
            <a:r>
              <a:rPr lang="en-US" dirty="0"/>
              <a:t>Investor is asked a series of questions about their current savings situation and goals</a:t>
            </a:r>
          </a:p>
          <a:p>
            <a:r>
              <a:rPr lang="en-US" dirty="0"/>
              <a:t>Application models out a retirement scenario</a:t>
            </a:r>
          </a:p>
        </p:txBody>
      </p:sp>
    </p:spTree>
    <p:extLst>
      <p:ext uri="{BB962C8B-B14F-4D97-AF65-F5344CB8AC3E}">
        <p14:creationId xmlns:p14="http://schemas.microsoft.com/office/powerpoint/2010/main" val="314959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F083-3F8F-488D-87E4-79235782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is asked a series of profile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895B6-B7CF-4904-B2C7-54F922692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Portfolio Value</a:t>
            </a:r>
          </a:p>
          <a:p>
            <a:r>
              <a:rPr lang="en-US" dirty="0"/>
              <a:t>Desired retirement date</a:t>
            </a:r>
          </a:p>
          <a:p>
            <a:r>
              <a:rPr lang="en-US" dirty="0"/>
              <a:t>Risk Tolerance</a:t>
            </a:r>
          </a:p>
        </p:txBody>
      </p:sp>
    </p:spTree>
    <p:extLst>
      <p:ext uri="{BB962C8B-B14F-4D97-AF65-F5344CB8AC3E}">
        <p14:creationId xmlns:p14="http://schemas.microsoft.com/office/powerpoint/2010/main" val="221771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DFCC-575E-2940-AE14-3E0C68D7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Maximize Sharpe Ratio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ADC6BA7-84B9-CA47-89FE-501D361E8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52" y="140648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1600" dirty="0"/>
              <a:t>Given the user risk profile (high, moderate, low risk)</a:t>
            </a:r>
          </a:p>
          <a:p>
            <a:pPr marL="0" indent="0">
              <a:buNone/>
            </a:pPr>
            <a:r>
              <a:rPr lang="en-US" sz="1600" dirty="0"/>
              <a:t>We optimize allocation in individual securities</a:t>
            </a:r>
          </a:p>
          <a:p>
            <a:pPr marL="0" indent="0">
              <a:buNone/>
            </a:pPr>
            <a:r>
              <a:rPr lang="en-US" sz="1600" dirty="0"/>
              <a:t>Data inputs: Alpaca API, data from 2008.</a:t>
            </a:r>
          </a:p>
          <a:p>
            <a:pPr marL="0" indent="0">
              <a:buNone/>
            </a:pPr>
            <a:r>
              <a:rPr lang="en-US" sz="1600" dirty="0"/>
              <a:t>Optimization function used:  </a:t>
            </a:r>
            <a:r>
              <a:rPr lang="en-US" sz="1600" b="1" i="1" dirty="0">
                <a:latin typeface="Aharoni" panose="020F0502020204030204" pitchFamily="34" charset="0"/>
                <a:cs typeface="Aharoni" panose="020F0502020204030204" pitchFamily="34" charset="0"/>
              </a:rPr>
              <a:t>minimize</a:t>
            </a:r>
            <a:r>
              <a:rPr lang="en-US" sz="1600" dirty="0"/>
              <a:t> from </a:t>
            </a:r>
            <a:r>
              <a:rPr lang="en-US" sz="1600" dirty="0" err="1"/>
              <a:t>scipy.optimize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96FF18-6800-2D4B-9DA9-72E45AB0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7649"/>
            <a:ext cx="12192000" cy="314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9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ded Corner 18">
            <a:extLst>
              <a:ext uri="{FF2B5EF4-FFF2-40B4-BE49-F238E27FC236}">
                <a16:creationId xmlns:a16="http://schemas.microsoft.com/office/drawing/2014/main" id="{88B40AF0-F9A5-BB4B-83CA-120001385CE5}"/>
              </a:ext>
            </a:extLst>
          </p:cNvPr>
          <p:cNvSpPr/>
          <p:nvPr/>
        </p:nvSpPr>
        <p:spPr>
          <a:xfrm>
            <a:off x="5697602" y="2226365"/>
            <a:ext cx="5739020" cy="336605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11D49-652A-0840-A9E3-19793C28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steps sample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A41758-FD84-F549-BC9E-E769177DBB27}"/>
              </a:ext>
            </a:extLst>
          </p:cNvPr>
          <p:cNvGrpSpPr/>
          <p:nvPr/>
        </p:nvGrpSpPr>
        <p:grpSpPr>
          <a:xfrm>
            <a:off x="891208" y="1437053"/>
            <a:ext cx="2782330" cy="2224216"/>
            <a:chOff x="838200" y="1878227"/>
            <a:chExt cx="2782330" cy="2224216"/>
          </a:xfrm>
        </p:grpSpPr>
        <p:sp>
          <p:nvSpPr>
            <p:cNvPr id="5" name="Folded Corner 4">
              <a:extLst>
                <a:ext uri="{FF2B5EF4-FFF2-40B4-BE49-F238E27FC236}">
                  <a16:creationId xmlns:a16="http://schemas.microsoft.com/office/drawing/2014/main" id="{ADD55D69-B446-FD4F-A206-9F1499624FC6}"/>
                </a:ext>
              </a:extLst>
            </p:cNvPr>
            <p:cNvSpPr/>
            <p:nvPr/>
          </p:nvSpPr>
          <p:spPr>
            <a:xfrm>
              <a:off x="838200" y="1878227"/>
              <a:ext cx="2782330" cy="222421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7CDCA4-FB16-A948-BC87-3279C1F0E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560" y="2128624"/>
              <a:ext cx="2374900" cy="15875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268FEC-83C2-CB48-8168-0A8A5FBEE36B}"/>
              </a:ext>
            </a:extLst>
          </p:cNvPr>
          <p:cNvSpPr txBox="1"/>
          <p:nvPr/>
        </p:nvSpPr>
        <p:spPr>
          <a:xfrm>
            <a:off x="1094923" y="3727000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Portfolio</a:t>
            </a:r>
          </a:p>
        </p:txBody>
      </p:sp>
      <p:sp>
        <p:nvSpPr>
          <p:cNvPr id="9" name="Plus 8">
            <a:extLst>
              <a:ext uri="{FF2B5EF4-FFF2-40B4-BE49-F238E27FC236}">
                <a16:creationId xmlns:a16="http://schemas.microsoft.com/office/drawing/2014/main" id="{EF3D096C-448C-1F41-B99B-63B47BFF07B7}"/>
              </a:ext>
            </a:extLst>
          </p:cNvPr>
          <p:cNvSpPr/>
          <p:nvPr/>
        </p:nvSpPr>
        <p:spPr>
          <a:xfrm>
            <a:off x="541847" y="3729347"/>
            <a:ext cx="821634" cy="87133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3A94A9-7F40-AB4E-9929-8A68053BE2F3}"/>
              </a:ext>
            </a:extLst>
          </p:cNvPr>
          <p:cNvGrpSpPr/>
          <p:nvPr/>
        </p:nvGrpSpPr>
        <p:grpSpPr>
          <a:xfrm>
            <a:off x="838200" y="4623110"/>
            <a:ext cx="2782330" cy="1325563"/>
            <a:chOff x="905102" y="5072001"/>
            <a:chExt cx="2782330" cy="1325563"/>
          </a:xfrm>
        </p:grpSpPr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432059C9-0E03-0E43-8A69-377CA173764C}"/>
                </a:ext>
              </a:extLst>
            </p:cNvPr>
            <p:cNvSpPr/>
            <p:nvPr/>
          </p:nvSpPr>
          <p:spPr>
            <a:xfrm>
              <a:off x="905102" y="5072001"/>
              <a:ext cx="2782330" cy="1325563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6C868C-7E5F-6F46-9688-3060FFCAA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2818" y="5276566"/>
              <a:ext cx="2500393" cy="87513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BE87351-CD54-D043-8089-DFB08234DB22}"/>
              </a:ext>
            </a:extLst>
          </p:cNvPr>
          <p:cNvSpPr txBox="1"/>
          <p:nvPr/>
        </p:nvSpPr>
        <p:spPr>
          <a:xfrm>
            <a:off x="1245630" y="6029917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Diversification addition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2A0E1-01ED-0842-A172-DB38BEDAF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317" y="2552300"/>
            <a:ext cx="5283200" cy="2425700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060F51CD-3302-E04D-8069-D9C4127845FF}"/>
              </a:ext>
            </a:extLst>
          </p:cNvPr>
          <p:cNvSpPr/>
          <p:nvPr/>
        </p:nvSpPr>
        <p:spPr>
          <a:xfrm>
            <a:off x="4240696" y="3061252"/>
            <a:ext cx="808382" cy="2203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BABA3B-25B5-E74E-B5DD-6EB444B4C912}"/>
              </a:ext>
            </a:extLst>
          </p:cNvPr>
          <p:cNvSpPr/>
          <p:nvPr/>
        </p:nvSpPr>
        <p:spPr>
          <a:xfrm>
            <a:off x="10230678" y="2552300"/>
            <a:ext cx="995406" cy="2425700"/>
          </a:xfrm>
          <a:prstGeom prst="rect">
            <a:avLst/>
          </a:prstGeom>
          <a:solidFill>
            <a:srgbClr val="FFFF00">
              <a:alpha val="346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37F0A47E-ABCC-C749-8BFA-D65DD92252BA}"/>
              </a:ext>
            </a:extLst>
          </p:cNvPr>
          <p:cNvSpPr/>
          <p:nvPr/>
        </p:nvSpPr>
        <p:spPr>
          <a:xfrm>
            <a:off x="10441459" y="1062681"/>
            <a:ext cx="469557" cy="106268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65D555-4ED2-0F4D-AE5A-4864019997B3}"/>
              </a:ext>
            </a:extLst>
          </p:cNvPr>
          <p:cNvSpPr txBox="1"/>
          <p:nvPr/>
        </p:nvSpPr>
        <p:spPr>
          <a:xfrm>
            <a:off x="8538519" y="111206"/>
            <a:ext cx="3546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Look for the combination of weights which maximizes Sharpe Ratio subject to Equity restrictions</a:t>
            </a:r>
          </a:p>
        </p:txBody>
      </p:sp>
    </p:spTree>
    <p:extLst>
      <p:ext uri="{BB962C8B-B14F-4D97-AF65-F5344CB8AC3E}">
        <p14:creationId xmlns:p14="http://schemas.microsoft.com/office/powerpoint/2010/main" val="325606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19EB-8A87-6640-8A14-CF2168C4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67" y="2062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Initial versus optimized allocation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88087FB-F50C-E747-812C-8EBFEA9803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379119"/>
              </p:ext>
            </p:extLst>
          </p:nvPr>
        </p:nvGraphicFramePr>
        <p:xfrm>
          <a:off x="6689124" y="8230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3F89470-992C-204E-855B-49B371BBE4FF}"/>
              </a:ext>
            </a:extLst>
          </p:cNvPr>
          <p:cNvSpPr/>
          <p:nvPr/>
        </p:nvSpPr>
        <p:spPr>
          <a:xfrm>
            <a:off x="685226" y="5445225"/>
            <a:ext cx="2950808" cy="120032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200" b="0" i="0" dirty="0">
                <a:effectLst/>
              </a:rPr>
              <a:t>AGG    : </a:t>
            </a:r>
            <a:r>
              <a:rPr lang="en-US" sz="1200" dirty="0"/>
              <a:t>iShares Core US Aggregate Bond ETF</a:t>
            </a:r>
          </a:p>
          <a:p>
            <a:r>
              <a:rPr lang="en-US" sz="1200" dirty="0"/>
              <a:t>CMG   : Chipotle Mexican Grill Inc.</a:t>
            </a:r>
          </a:p>
          <a:p>
            <a:r>
              <a:rPr lang="en-US" sz="1200" b="0" i="0" dirty="0">
                <a:effectLst/>
              </a:rPr>
              <a:t>GOOG: Alphabet Inc. Class C</a:t>
            </a:r>
          </a:p>
          <a:p>
            <a:r>
              <a:rPr lang="en-US" sz="1200" dirty="0"/>
              <a:t>IBM    : IBM Common Stock </a:t>
            </a:r>
            <a:endParaRPr lang="en-US" sz="1200" b="0" i="0" dirty="0">
              <a:effectLst/>
            </a:endParaRPr>
          </a:p>
          <a:p>
            <a:r>
              <a:rPr lang="en-US" sz="1200" b="0" i="0" dirty="0">
                <a:effectLst/>
              </a:rPr>
              <a:t>XLB    : Materials Select Sector SPDR Fund</a:t>
            </a:r>
          </a:p>
          <a:p>
            <a:r>
              <a:rPr lang="en-US" sz="1200" dirty="0"/>
              <a:t>SPY    : SPDR S&amp;P 500 ETF Trust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689C517-9ED9-5A40-827D-283A8336A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612488"/>
              </p:ext>
            </p:extLst>
          </p:nvPr>
        </p:nvGraphicFramePr>
        <p:xfrm>
          <a:off x="6689124" y="37008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883F88F-CE63-4645-BA92-8C32C122BB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392127"/>
              </p:ext>
            </p:extLst>
          </p:nvPr>
        </p:nvGraphicFramePr>
        <p:xfrm>
          <a:off x="390163" y="1249749"/>
          <a:ext cx="6184900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1761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0F90-0B9D-0F4A-9AFF-77AC021B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99" y="3356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Montecarlo</a:t>
            </a:r>
            <a:r>
              <a:rPr lang="en-US" sz="4000" dirty="0"/>
              <a:t> Simulation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65EAF4-904E-AE44-AEFC-0CED9556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96" y="4136723"/>
            <a:ext cx="3979687" cy="2657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7A895E-396B-A14D-97F6-44FF5842F8BB}"/>
              </a:ext>
            </a:extLst>
          </p:cNvPr>
          <p:cNvSpPr txBox="1"/>
          <p:nvPr/>
        </p:nvSpPr>
        <p:spPr>
          <a:xfrm rot="16200000">
            <a:off x="-631484" y="5047864"/>
            <a:ext cx="205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portfolio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78C3-714C-954B-B3E3-2148E13A0153}"/>
              </a:ext>
            </a:extLst>
          </p:cNvPr>
          <p:cNvSpPr txBox="1"/>
          <p:nvPr/>
        </p:nvSpPr>
        <p:spPr>
          <a:xfrm rot="16200000">
            <a:off x="-671694" y="2470621"/>
            <a:ext cx="216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portfolio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E089E-EC04-5642-93A4-3C4D64FE6AC6}"/>
              </a:ext>
            </a:extLst>
          </p:cNvPr>
          <p:cNvSpPr txBox="1"/>
          <p:nvPr/>
        </p:nvSpPr>
        <p:spPr>
          <a:xfrm>
            <a:off x="10214918" y="134438"/>
            <a:ext cx="1779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Simulations</a:t>
            </a:r>
          </a:p>
          <a:p>
            <a:r>
              <a:rPr lang="en-US" dirty="0"/>
              <a:t>Over 20 years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172CB-2C16-9C40-B35C-32236812ED2B}"/>
              </a:ext>
            </a:extLst>
          </p:cNvPr>
          <p:cNvSpPr txBox="1"/>
          <p:nvPr/>
        </p:nvSpPr>
        <p:spPr>
          <a:xfrm>
            <a:off x="8653852" y="1086472"/>
            <a:ext cx="216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Investment:</a:t>
            </a:r>
          </a:p>
          <a:p>
            <a:r>
              <a:rPr lang="en-US" dirty="0"/>
              <a:t>$50,000.-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A032D-F940-624F-B5DF-95E5A7152CAA}"/>
              </a:ext>
            </a:extLst>
          </p:cNvPr>
          <p:cNvCxnSpPr/>
          <p:nvPr/>
        </p:nvCxnSpPr>
        <p:spPr>
          <a:xfrm>
            <a:off x="9737125" y="1845334"/>
            <a:ext cx="0" cy="67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05044E-2414-584B-825A-534F2EF8C000}"/>
              </a:ext>
            </a:extLst>
          </p:cNvPr>
          <p:cNvSpPr txBox="1"/>
          <p:nvPr/>
        </p:nvSpPr>
        <p:spPr>
          <a:xfrm>
            <a:off x="5010835" y="1383669"/>
            <a:ext cx="3021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Risk Profile</a:t>
            </a:r>
          </a:p>
          <a:p>
            <a:pPr algn="ctr"/>
            <a:r>
              <a:rPr lang="en-US" dirty="0"/>
              <a:t>Simulation</a:t>
            </a:r>
          </a:p>
          <a:p>
            <a:pPr algn="ctr"/>
            <a:r>
              <a:rPr lang="en-US" dirty="0"/>
              <a:t>Summary Statistics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A67FE99-F34F-194D-92D9-35FF8D45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675" y="2802014"/>
            <a:ext cx="3060046" cy="31412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DB2DBC-9FB1-1C40-8E2A-E2185D4DD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76" y="2369749"/>
            <a:ext cx="3032966" cy="35339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0C69CEF-0838-4A47-A1C7-90C3715B3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88" y="1333674"/>
            <a:ext cx="4027725" cy="26570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A41ED5-1281-C646-A572-FF799F6366B0}"/>
              </a:ext>
            </a:extLst>
          </p:cNvPr>
          <p:cNvSpPr txBox="1"/>
          <p:nvPr/>
        </p:nvSpPr>
        <p:spPr>
          <a:xfrm>
            <a:off x="1018679" y="1081389"/>
            <a:ext cx="438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500 Simulated Trajectories over 5040 Trading Days</a:t>
            </a:r>
          </a:p>
        </p:txBody>
      </p:sp>
    </p:spTree>
    <p:extLst>
      <p:ext uri="{BB962C8B-B14F-4D97-AF65-F5344CB8AC3E}">
        <p14:creationId xmlns:p14="http://schemas.microsoft.com/office/powerpoint/2010/main" val="143000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0733-C4DC-47F4-9FF2-23C32928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 –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F96F-BB58-432B-BEA7-0010DEFA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6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7137</TotalTime>
  <Words>220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Office Theme</vt:lpstr>
      <vt:lpstr>PowerPoint Presentation</vt:lpstr>
      <vt:lpstr>An Awesome Tool to Plan Retirement </vt:lpstr>
      <vt:lpstr>User is asked a series of profile questions</vt:lpstr>
      <vt:lpstr>Optimization: Maximize Sharpe Ratio</vt:lpstr>
      <vt:lpstr>Optimization steps sample</vt:lpstr>
      <vt:lpstr>Initial versus optimized allocation</vt:lpstr>
      <vt:lpstr>Montecarlo Simulation results</vt:lpstr>
      <vt:lpstr>V2 –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Optimization: Maximize Sharpe Ratio</dc:title>
  <dc:creator>Carolina Andrea Busch Carvajal (carolina.busch)</dc:creator>
  <cp:lastModifiedBy>Charles Twitchell</cp:lastModifiedBy>
  <cp:revision>12</cp:revision>
  <dcterms:created xsi:type="dcterms:W3CDTF">2021-08-16T19:26:15Z</dcterms:created>
  <dcterms:modified xsi:type="dcterms:W3CDTF">2021-08-21T19:16:04Z</dcterms:modified>
</cp:coreProperties>
</file>