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949fff51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949fff51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949fff519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949fff519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949fff519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949fff519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949fff519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949fff519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949fff519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949fff519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949839b16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949839b16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949839b16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949839b16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949839b16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949839b16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49839b16b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949839b16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49839b16b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49839b16b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49839b16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49839b16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49fff51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49fff51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49fff51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49fff51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949fff519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949fff519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26C7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008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2C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ED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008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ED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0" name="Google Shape;70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B9C"/>
              </a:buClr>
              <a:buSzPts val="3000"/>
              <a:buNone/>
              <a:defRPr>
                <a:solidFill>
                  <a:srgbClr val="008B9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1" name="Google Shape;31;p4"/>
          <p:cNvGrpSpPr/>
          <p:nvPr/>
        </p:nvGrpSpPr>
        <p:grpSpPr>
          <a:xfrm>
            <a:off x="0" y="4042839"/>
            <a:ext cx="9144000" cy="1239925"/>
            <a:chOff x="0" y="4042839"/>
            <a:chExt cx="9144000" cy="1239925"/>
          </a:xfrm>
        </p:grpSpPr>
        <p:sp>
          <p:nvSpPr>
            <p:cNvPr id="32" name="Google Shape;32;p4"/>
            <p:cNvSpPr/>
            <p:nvPr/>
          </p:nvSpPr>
          <p:spPr>
            <a:xfrm>
              <a:off x="8154895" y="4042839"/>
              <a:ext cx="989100" cy="987900"/>
            </a:xfrm>
            <a:prstGeom prst="rtTriangle">
              <a:avLst/>
            </a:prstGeom>
            <a:solidFill>
              <a:srgbClr val="7ED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181163" y="4042839"/>
              <a:ext cx="989100" cy="987900"/>
            </a:xfrm>
            <a:prstGeom prst="rtTriangle">
              <a:avLst/>
            </a:prstGeom>
            <a:solidFill>
              <a:srgbClr val="7ED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7170274" y="4042839"/>
              <a:ext cx="989100" cy="987900"/>
            </a:xfrm>
            <a:prstGeom prst="rect">
              <a:avLst/>
            </a:prstGeom>
            <a:solidFill>
              <a:srgbClr val="008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54757" y="4042853"/>
              <a:ext cx="989100" cy="987900"/>
            </a:xfrm>
            <a:prstGeom prst="rtTriangle">
              <a:avLst/>
            </a:prstGeom>
            <a:solidFill>
              <a:srgbClr val="2C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0" y="5030764"/>
              <a:ext cx="9144000" cy="252000"/>
            </a:xfrm>
            <a:prstGeom prst="rect">
              <a:avLst/>
            </a:prstGeom>
            <a:solidFill>
              <a:srgbClr val="008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1" name="Google Shape;51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6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23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540925" y="851850"/>
            <a:ext cx="4115700" cy="14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Proyecto APT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/>
              <a:t>~</a:t>
            </a:r>
            <a:r>
              <a:rPr b="1" lang="es" sz="4000"/>
              <a:t>SIPstore~</a:t>
            </a:r>
            <a:endParaRPr b="1" sz="40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98091" y="2229550"/>
            <a:ext cx="2001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Avances Fase 2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1" y="2875113"/>
            <a:ext cx="2155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Capstone PTY4614 - 805D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800" y="4560231"/>
            <a:ext cx="2601199" cy="58327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678125" y="3361100"/>
            <a:ext cx="2155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Paolo Cespedes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Juan Cardenas</a:t>
            </a:r>
            <a:br>
              <a:rPr lang="es" sz="1200"/>
            </a:br>
            <a:r>
              <a:rPr lang="es" sz="1200"/>
              <a:t>Daniel Mondaca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Cristian Nuñez</a:t>
            </a:r>
            <a:endParaRPr sz="12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100" y="1236600"/>
            <a:ext cx="3375250" cy="33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6225" y="2293572"/>
            <a:ext cx="3895491" cy="186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Evidencias De Avance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5.Lista y detalle de pedidos:</a:t>
            </a:r>
            <a:endParaRPr/>
          </a:p>
        </p:txBody>
      </p:sp>
      <p:pic>
        <p:nvPicPr>
          <p:cNvPr id="176" name="Google Shape;176;p22" title="Captura de pantalla 2025-10-13 1942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0" y="2255100"/>
            <a:ext cx="4474529" cy="2182275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22" title="Captura_de_pantalla_2025-10-13_1943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925" y="1547250"/>
            <a:ext cx="4412275" cy="2373876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Evidencias De Avance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6.</a:t>
            </a:r>
            <a:r>
              <a:rPr lang="es"/>
              <a:t>Gestión</a:t>
            </a:r>
            <a:r>
              <a:rPr lang="es"/>
              <a:t> de inventario:</a:t>
            </a:r>
            <a:endParaRPr/>
          </a:p>
        </p:txBody>
      </p:sp>
      <p:pic>
        <p:nvPicPr>
          <p:cNvPr id="184" name="Google Shape;184;p23" title="Captura_de_pantalla_2025-10-07_21004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25" y="2084575"/>
            <a:ext cx="5283748" cy="2596351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23" title="Captura_de_pantalla_2025-10-07_21012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837" y="925825"/>
            <a:ext cx="3323062" cy="2596349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Evidencias De Avance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7.Reportes:</a:t>
            </a:r>
            <a:endParaRPr/>
          </a:p>
        </p:txBody>
      </p:sp>
      <p:pic>
        <p:nvPicPr>
          <p:cNvPr id="192" name="Google Shape;192;p24" title="Captura_de_pantalla_2025-10-13_1946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925" y="1770150"/>
            <a:ext cx="3503201" cy="2141575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" name="Google Shape;193;p24" title="Captura_de_pantalla_2025-10-13_1947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68300"/>
            <a:ext cx="4818227" cy="2614301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Evidencias De Avance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8.Stock en tiempo real:</a:t>
            </a:r>
            <a:endParaRPr/>
          </a:p>
        </p:txBody>
      </p:sp>
      <p:pic>
        <p:nvPicPr>
          <p:cNvPr id="200" name="Google Shape;200;p25" title="Captura_de_pantalla_2025-10-14_1050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0650"/>
            <a:ext cx="4062925" cy="1701449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1" name="Google Shape;201;p25" title="Captura_de_pantalla_2025-10-14_10520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052" y="1653925"/>
            <a:ext cx="788300" cy="2279675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25" title="Captura_de_pantalla_2025-10-14_10513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4625" y="1680651"/>
            <a:ext cx="3301425" cy="1512200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Evidencias De Avance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9.Diagrama de </a:t>
            </a:r>
            <a:r>
              <a:rPr lang="es"/>
              <a:t>relación</a:t>
            </a:r>
            <a:r>
              <a:rPr lang="es"/>
              <a:t>:</a:t>
            </a:r>
            <a:endParaRPr/>
          </a:p>
        </p:txBody>
      </p:sp>
      <p:pic>
        <p:nvPicPr>
          <p:cNvPr id="209" name="Google Shape;209;p26" title="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252" y="1074700"/>
            <a:ext cx="6171745" cy="3339000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Próximos</a:t>
            </a:r>
            <a:r>
              <a:rPr b="1" lang="es"/>
              <a:t> Pasos</a:t>
            </a:r>
            <a:endParaRPr b="1"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300" y="4072750"/>
            <a:ext cx="974800" cy="9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975" y="59650"/>
            <a:ext cx="1208751" cy="2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275" y="974100"/>
            <a:ext cx="4454699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/>
        </p:nvSpPr>
        <p:spPr>
          <a:xfrm>
            <a:off x="5069325" y="974100"/>
            <a:ext cx="3967800" cy="2919000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 los sprints 4-5-6 se desarrollarán y probarán las funciones clave del sistema: integración del carrito de compras, pagos seguros, gestión de pedidos, cotizaciones y administración de usuarios. Además, se incorporarán notificaciones, recuperación de contraseñas y sistema de reseñas para completar la experiencia del cliente.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707063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Objetivos</a:t>
            </a:r>
            <a:endParaRPr b="1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2448375" y="466775"/>
            <a:ext cx="6235500" cy="1088400"/>
          </a:xfrm>
          <a:prstGeom prst="rect">
            <a:avLst/>
          </a:prstGeom>
          <a:ln cap="flat" cmpd="sng" w="9525">
            <a:solidFill>
              <a:srgbClr val="008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30"/>
              <a:t>Diseñar e implementar una plataforma integral de e-commerce para la venta de paneles SIP y kits de autoconstrucción, mejorando la experiencia del cliente y la gestión interna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300" y="4072750"/>
            <a:ext cx="974800" cy="9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82700" y="1804675"/>
            <a:ext cx="6325800" cy="2505600"/>
          </a:xfrm>
          <a:prstGeom prst="rect">
            <a:avLst/>
          </a:prstGeom>
          <a:ln cap="flat" cmpd="sng" w="9525">
            <a:solidFill>
              <a:srgbClr val="008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/>
              <a:t>- </a:t>
            </a:r>
            <a:r>
              <a:rPr lang="es" sz="1000"/>
              <a:t>Implementar carrito de compras, cotización automática y pasarela de pago seguro</a:t>
            </a:r>
            <a:br>
              <a:rPr lang="es" sz="1000"/>
            </a:br>
            <a:r>
              <a:rPr lang="es" sz="1000"/>
              <a:t>- Garantizar seguridad y usabilidad (diseño responsivo, cifrado y controles de seguridad)</a:t>
            </a:r>
            <a:br>
              <a:rPr lang="es" sz="1000"/>
            </a:br>
            <a:r>
              <a:rPr lang="es" sz="1000"/>
              <a:t>- Desarrollar un Panel Administrativo robusto</a:t>
            </a:r>
            <a:br>
              <a:rPr lang="es" sz="1000"/>
            </a:br>
            <a:r>
              <a:rPr lang="es" sz="1000"/>
              <a:t>- Integrar un Módulo de Gestión de Inventario en Tiempo Real (productos, stock y monitoreo)</a:t>
            </a:r>
            <a:br>
              <a:rPr lang="es" sz="1000"/>
            </a:br>
            <a:r>
              <a:rPr lang="es" sz="1000"/>
              <a:t>- Integrar un Cotizador de Materiales (según dimensiones desde un panel de control)</a:t>
            </a:r>
            <a:br>
              <a:rPr lang="es" sz="1000"/>
            </a:br>
            <a:r>
              <a:rPr lang="es" sz="1000"/>
              <a:t>- Asegurar la calidad y rendimiento (pruebas de funcionamiento y seguridad; disponibilidad mínima del 90%)</a:t>
            </a:r>
            <a:br>
              <a:rPr lang="es" sz="1000"/>
            </a:br>
            <a:r>
              <a:rPr lang="es" sz="1000"/>
              <a:t>- Capacitar al personal para la correcta adopción del nuevo sistema</a:t>
            </a:r>
            <a:endParaRPr sz="1000"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37225"/>
            <a:ext cx="1972176" cy="4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550" y="1747350"/>
            <a:ext cx="2212774" cy="221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831" y="2808662"/>
            <a:ext cx="2212374" cy="221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Ajustes Del Proyecto</a:t>
            </a:r>
            <a:endParaRPr b="1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2300" y="4072750"/>
            <a:ext cx="974800" cy="9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525" y="4704000"/>
            <a:ext cx="1208751" cy="2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179125" y="1204300"/>
            <a:ext cx="3790800" cy="1677300"/>
          </a:xfrm>
          <a:prstGeom prst="rect">
            <a:avLst/>
          </a:prstGeom>
          <a:ln cap="flat" cmpd="sng" w="9525">
            <a:solidFill>
              <a:srgbClr val="008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Ajustes Realizados</a:t>
            </a:r>
            <a:r>
              <a:rPr lang="es"/>
              <a:t>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30"/>
              <a:t>-Se realizó un ajuste en el tiempo planificado debido a complejidades no previstas, reajustando las fechas de entrega.</a:t>
            </a:r>
            <a:endParaRPr sz="103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30"/>
              <a:t>-Se realizaron cambios mínimos en el diseño y ajustes en los modelos de datos.</a:t>
            </a:r>
            <a:endParaRPr sz="103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156075" y="593575"/>
            <a:ext cx="4702800" cy="1505700"/>
          </a:xfrm>
          <a:prstGeom prst="rect">
            <a:avLst/>
          </a:prstGeom>
          <a:ln cap="flat" cmpd="sng" w="9525">
            <a:solidFill>
              <a:srgbClr val="008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Dificultadores: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30"/>
              <a:t>-La coordinación se vio afectada por factores externos, lo que se resolvió mediante reorganización de calendario.</a:t>
            </a:r>
            <a:endParaRPr sz="103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30"/>
              <a:t>-Surgieron conflictos entre código y problemas de mala integración de herramientas y conflicto de código, lo que obligó a hacer reestructuración de código.</a:t>
            </a:r>
            <a:endParaRPr sz="1030"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156075" y="2333163"/>
            <a:ext cx="4702800" cy="1505700"/>
          </a:xfrm>
          <a:prstGeom prst="rect">
            <a:avLst/>
          </a:prstGeom>
          <a:ln cap="flat" cmpd="sng" w="9525">
            <a:solidFill>
              <a:srgbClr val="008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Facilitadores Clave</a:t>
            </a:r>
            <a:r>
              <a:rPr lang="es"/>
              <a:t>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30"/>
              <a:t>-</a:t>
            </a:r>
            <a:r>
              <a:rPr lang="es" sz="1030"/>
              <a:t>El framework elegido nos permitió desarrollar con alta modularidad, facilitando la división del trabajo y minimizando el riesgo de conflictos.</a:t>
            </a:r>
            <a:endParaRPr sz="103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30"/>
              <a:t>-</a:t>
            </a:r>
            <a:r>
              <a:rPr lang="es" sz="1030"/>
              <a:t>La integración de librerías como Bootstrap aceleró el desarrollo del frontend y aseguró un diseño responsivo inicial.</a:t>
            </a:r>
            <a:endParaRPr sz="103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Metodología</a:t>
            </a:r>
            <a:endParaRPr b="1"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300" y="4072750"/>
            <a:ext cx="974800" cy="9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650" y="33150"/>
            <a:ext cx="1208751" cy="2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199025" y="1017800"/>
            <a:ext cx="3790800" cy="1299300"/>
          </a:xfrm>
          <a:prstGeom prst="rect">
            <a:avLst/>
          </a:prstGeom>
          <a:ln cap="flat" cmpd="sng" w="9525">
            <a:solidFill>
              <a:srgbClr val="008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de Trabajo y Ciclos</a:t>
            </a:r>
            <a:r>
              <a:rPr lang="es"/>
              <a:t>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30"/>
              <a:t>-</a:t>
            </a:r>
            <a:r>
              <a:rPr lang="es" sz="1030"/>
              <a:t>Utilizamos Scrum para gestionar el desarrollo</a:t>
            </a:r>
            <a:endParaRPr sz="103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30"/>
              <a:t>-</a:t>
            </a:r>
            <a:r>
              <a:rPr lang="es" sz="1030"/>
              <a:t>Ciclos de trabajo definidos en Sprints de 1 a 2 semanas</a:t>
            </a:r>
            <a:endParaRPr sz="1030"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99027" y="2398450"/>
            <a:ext cx="5401500" cy="2498100"/>
          </a:xfrm>
          <a:prstGeom prst="rect">
            <a:avLst/>
          </a:prstGeom>
          <a:ln cap="flat" cmpd="sng" w="9525">
            <a:solidFill>
              <a:srgbClr val="008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eremonias Clave</a:t>
            </a:r>
            <a:r>
              <a:rPr lang="es"/>
              <a:t>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30"/>
              <a:t>-Planning del Backlog antes de cada sprint, para validar la priorización y el alcance</a:t>
            </a:r>
            <a:endParaRPr sz="103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30"/>
              <a:t>-</a:t>
            </a:r>
            <a:r>
              <a:rPr lang="es" sz="1030"/>
              <a:t>Reuniones Diarias/Interdiarias de 2 a 4 veces por semana, adaptadas a la disponibilidad del equipo</a:t>
            </a:r>
            <a:endParaRPr sz="103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30"/>
              <a:t>-Reviews Segun disponibilidad del cliente para </a:t>
            </a:r>
            <a:r>
              <a:rPr lang="es" sz="1030"/>
              <a:t>retroalimentación</a:t>
            </a:r>
            <a:endParaRPr sz="103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30"/>
              <a:t>-Retrospectiva que se realiza tras cada sprint para identificar ajustes y mejoras</a:t>
            </a:r>
            <a:endParaRPr sz="1030"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1877" y="826450"/>
            <a:ext cx="2750150" cy="27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Herramientas </a:t>
            </a:r>
            <a:endParaRPr b="1"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300" y="4072750"/>
            <a:ext cx="974800" cy="9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650" y="33150"/>
            <a:ext cx="1208751" cy="2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12850" y="3437100"/>
            <a:ext cx="2226600" cy="1147800"/>
          </a:xfrm>
          <a:prstGeom prst="rect">
            <a:avLst/>
          </a:prstGeom>
          <a:ln cap="flat" cmpd="sng" w="9525">
            <a:solidFill>
              <a:srgbClr val="008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Trello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30"/>
              <a:t>Tablero Kanban para la asignación y seguimiento visual de tareas </a:t>
            </a:r>
            <a:br>
              <a:rPr lang="es" sz="1030"/>
            </a:br>
            <a:r>
              <a:rPr lang="es" sz="1030"/>
              <a:t>( En Proceso → </a:t>
            </a:r>
            <a:r>
              <a:rPr lang="es" sz="1030"/>
              <a:t>Hacer</a:t>
            </a:r>
            <a:r>
              <a:rPr lang="es" sz="1030"/>
              <a:t> → Hecho)</a:t>
            </a:r>
            <a:endParaRPr sz="1030"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082248" y="3123787"/>
            <a:ext cx="2226600" cy="1147800"/>
          </a:xfrm>
          <a:prstGeom prst="rect">
            <a:avLst/>
          </a:prstGeom>
          <a:ln cap="flat" cmpd="sng" w="9525">
            <a:solidFill>
              <a:srgbClr val="008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 Backlog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30"/>
              <a:t>Para la lista central y priorizada de features y requerimientos.</a:t>
            </a:r>
            <a:endParaRPr sz="1030"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6137825" y="2847150"/>
            <a:ext cx="2226600" cy="1147800"/>
          </a:xfrm>
          <a:prstGeom prst="rect">
            <a:avLst/>
          </a:prstGeom>
          <a:ln cap="flat" cmpd="sng" w="9525">
            <a:solidFill>
              <a:srgbClr val="008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Burn Up/Down Chart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30"/>
              <a:t>Para monitorear la velocidad del equipo y la tendencia de avance.</a:t>
            </a:r>
            <a:endParaRPr sz="1030"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38" y="1443476"/>
            <a:ext cx="2351024" cy="15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7725" y="1193575"/>
            <a:ext cx="3114996" cy="16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7400" y="1416851"/>
            <a:ext cx="2100926" cy="1352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30524" y="692275"/>
            <a:ext cx="1945443" cy="13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Evidencias De Avance</a:t>
            </a:r>
            <a:endParaRPr b="1"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1.Home:</a:t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2300" y="4072750"/>
            <a:ext cx="974800" cy="9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3375" y="72925"/>
            <a:ext cx="1208751" cy="2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 title="Screenshot 2025-10-14 21433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7775" y="1326175"/>
            <a:ext cx="3457925" cy="1715974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18" title="Screenshot 2025-10-14 214506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7775" y="2854850"/>
            <a:ext cx="3457925" cy="1714035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18" title="Screenshot 2025-10-14 214532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8225" y="1017805"/>
            <a:ext cx="3589276" cy="2028946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18" title="Screenshot 2025-10-14 214545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43025" y="3016825"/>
            <a:ext cx="3619675" cy="567600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Evidencias De Avance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2.Catalogo productos/kits:</a:t>
            </a:r>
            <a:endParaRPr/>
          </a:p>
        </p:txBody>
      </p:sp>
      <p:pic>
        <p:nvPicPr>
          <p:cNvPr id="154" name="Google Shape;154;p19" title="Screenshot 2025-10-14 2146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25" y="1949738"/>
            <a:ext cx="4103700" cy="1899275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19" title="Screenshot 2025-10-14 21461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550" y="1949752"/>
            <a:ext cx="4066739" cy="1899275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Evidencias De Avance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3.Producto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00" y="1747475"/>
            <a:ext cx="6113202" cy="2872325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Evidencias De Avance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4.Home administrador:</a:t>
            </a:r>
            <a:endParaRPr/>
          </a:p>
        </p:txBody>
      </p:sp>
      <p:pic>
        <p:nvPicPr>
          <p:cNvPr id="169" name="Google Shape;169;p21" title="imagen_2025-10-13_1945530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9900"/>
            <a:ext cx="6000073" cy="3000050"/>
          </a:xfrm>
          <a:prstGeom prst="rect">
            <a:avLst/>
          </a:prstGeom>
          <a:noFill/>
          <a:ln cap="flat" cmpd="sng" w="9525">
            <a:solidFill>
              <a:srgbClr val="2CB1C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