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84588f93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84588f93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84588f93c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84588f93c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857137ee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857137ee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84588f9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84588f9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84588f9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84588f9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84588f93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84588f93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84588f9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84588f9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84588f93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84588f93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84588f93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84588f93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84588f93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84588f93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84588f93c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84588f93c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0" y="0"/>
            <a:ext cx="1986878" cy="5143500"/>
            <a:chOff x="0" y="0"/>
            <a:chExt cx="1986878" cy="5143500"/>
          </a:xfrm>
        </p:grpSpPr>
        <p:sp>
          <p:nvSpPr>
            <p:cNvPr id="55" name="Google Shape;55;p13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ctrTitle"/>
          </p:nvPr>
        </p:nvSpPr>
        <p:spPr>
          <a:xfrm>
            <a:off x="2006694" y="1238350"/>
            <a:ext cx="46614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Proyecto APT </a:t>
            </a:r>
            <a:endParaRPr b="1"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/>
              <a:t>SIPstore</a:t>
            </a:r>
            <a:r>
              <a:rPr lang="es" sz="4800"/>
              <a:t> </a:t>
            </a:r>
            <a:endParaRPr sz="4800"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555907" y="2155056"/>
            <a:ext cx="1591200" cy="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PTY4614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805D</a:t>
            </a:r>
            <a:endParaRPr sz="1600"/>
          </a:p>
        </p:txBody>
      </p:sp>
      <p:sp>
        <p:nvSpPr>
          <p:cNvPr id="59" name="Google Shape;59;p13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105747" y="3536854"/>
            <a:ext cx="15180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Juan Cardenas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Paolo Cespedes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Daniel Mondaca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Cristian Nuñez</a:t>
            </a:r>
            <a:endParaRPr sz="10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741" y="692075"/>
            <a:ext cx="2612400" cy="6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975" y="2751150"/>
            <a:ext cx="3883199" cy="218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ctrTitle"/>
          </p:nvPr>
        </p:nvSpPr>
        <p:spPr>
          <a:xfrm>
            <a:off x="33000" y="585875"/>
            <a:ext cx="5684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250"/>
              <a:t>Evidencias</a:t>
            </a:r>
            <a:endParaRPr b="1" sz="2250"/>
          </a:p>
        </p:txBody>
      </p:sp>
      <p:grpSp>
        <p:nvGrpSpPr>
          <p:cNvPr id="205" name="Google Shape;205;p22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206" name="Google Shape;206;p22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" name="Google Shape;208;p22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22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210" name="Google Shape;210;p22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211" name="Google Shape;211;p22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13" name="Google Shape;21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" name="Google Shape;214;p22"/>
          <p:cNvSpPr txBox="1"/>
          <p:nvPr>
            <p:ph idx="1" type="subTitle"/>
          </p:nvPr>
        </p:nvSpPr>
        <p:spPr>
          <a:xfrm>
            <a:off x="0" y="2185649"/>
            <a:ext cx="22512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/>
              <a:t>Trello</a:t>
            </a:r>
            <a:endParaRPr b="1" sz="12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/>
              <a:t>Herramienta para organizar tareas en un tablero Kanban, permitiendo visualizar responsables, seguimiento y cumplimiento de actividades importantes de manera clara y rápida.</a:t>
            </a:r>
            <a:endParaRPr sz="1050"/>
          </a:p>
        </p:txBody>
      </p:sp>
      <p:sp>
        <p:nvSpPr>
          <p:cNvPr id="215" name="Google Shape;215;p22"/>
          <p:cNvSpPr txBox="1"/>
          <p:nvPr>
            <p:ph idx="1" type="subTitle"/>
          </p:nvPr>
        </p:nvSpPr>
        <p:spPr>
          <a:xfrm>
            <a:off x="2338375" y="2177225"/>
            <a:ext cx="22191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GitHub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Repositorio del código fuente del proyecto, con control de versiones y colaboración entre el equipo. Facilita el trabajo conjunto y la revisión del avance del código.</a:t>
            </a:r>
            <a:endParaRPr sz="1400"/>
          </a:p>
        </p:txBody>
      </p:sp>
      <p:sp>
        <p:nvSpPr>
          <p:cNvPr id="216" name="Google Shape;216;p22"/>
          <p:cNvSpPr txBox="1"/>
          <p:nvPr>
            <p:ph idx="1" type="subTitle"/>
          </p:nvPr>
        </p:nvSpPr>
        <p:spPr>
          <a:xfrm>
            <a:off x="4644650" y="2185650"/>
            <a:ext cx="2188800" cy="11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Documentación del proyecto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Conjunto de documentos técnicos que describen diseño, módulos, metodología y pruebas realizadas. Sirve como respaldo formal y de fácil comprensión del proyecto.</a:t>
            </a:r>
            <a:endParaRPr sz="1400"/>
          </a:p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6972000" y="2165850"/>
            <a:ext cx="2144700" cy="11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Proyecto desarrollado</a:t>
            </a:r>
            <a:endParaRPr b="1"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Producto final implementado que cumple con los objetivos planteados en la planificación. Constituye la evidencia principal que valida los resultados y entregables del trabajo realizado.</a:t>
            </a:r>
            <a:endParaRPr sz="1400"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00" y="995225"/>
            <a:ext cx="2251203" cy="1266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8663" y="1154213"/>
            <a:ext cx="2558526" cy="948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025" y="1128937"/>
            <a:ext cx="1420775" cy="9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5512" y="934800"/>
            <a:ext cx="1326750" cy="132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20652" y="3242434"/>
            <a:ext cx="1973701" cy="205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ctrTitle"/>
          </p:nvPr>
        </p:nvSpPr>
        <p:spPr>
          <a:xfrm>
            <a:off x="33000" y="585875"/>
            <a:ext cx="5684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250"/>
              <a:t>Cierre</a:t>
            </a:r>
            <a:endParaRPr b="1" sz="2250"/>
          </a:p>
        </p:txBody>
      </p:sp>
      <p:sp>
        <p:nvSpPr>
          <p:cNvPr id="228" name="Google Shape;228;p23"/>
          <p:cNvSpPr txBox="1"/>
          <p:nvPr>
            <p:ph idx="1" type="subTitle"/>
          </p:nvPr>
        </p:nvSpPr>
        <p:spPr>
          <a:xfrm>
            <a:off x="1940675" y="1606000"/>
            <a:ext cx="458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23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230" name="Google Shape;230;p23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3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234" name="Google Shape;234;p23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235" name="Google Shape;235;p23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37" name="Google Shape;237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ctrTitle"/>
          </p:nvPr>
        </p:nvSpPr>
        <p:spPr>
          <a:xfrm>
            <a:off x="1729800" y="1305575"/>
            <a:ext cx="5684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250"/>
              <a:t>Link Video</a:t>
            </a:r>
            <a:endParaRPr b="1" sz="2250"/>
          </a:p>
        </p:txBody>
      </p:sp>
      <p:sp>
        <p:nvSpPr>
          <p:cNvPr id="243" name="Google Shape;243;p24"/>
          <p:cNvSpPr txBox="1"/>
          <p:nvPr>
            <p:ph idx="1" type="subTitle"/>
          </p:nvPr>
        </p:nvSpPr>
        <p:spPr>
          <a:xfrm>
            <a:off x="2327850" y="2220050"/>
            <a:ext cx="458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“link video”</a:t>
            </a:r>
            <a:endParaRPr/>
          </a:p>
        </p:txBody>
      </p:sp>
      <p:grpSp>
        <p:nvGrpSpPr>
          <p:cNvPr id="244" name="Google Shape;244;p24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245" name="Google Shape;245;p24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4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248" name="Google Shape;248;p24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249" name="Google Shape;249;p24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51" name="Google Shape;251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33000" y="425050"/>
            <a:ext cx="33534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Sistema</a:t>
            </a:r>
            <a:r>
              <a:rPr b="1" lang="es" sz="2500"/>
              <a:t> web SIPstore</a:t>
            </a:r>
            <a:endParaRPr b="1" sz="2500"/>
          </a:p>
        </p:txBody>
      </p:sp>
      <p:grpSp>
        <p:nvGrpSpPr>
          <p:cNvPr id="68" name="Google Shape;68;p14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69" name="Google Shape;69;p14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6" name="Google Shape;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9600" y="159700"/>
            <a:ext cx="3764375" cy="28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825" y="846650"/>
            <a:ext cx="3566499" cy="236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9075" y="2862800"/>
            <a:ext cx="3088901" cy="228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ctrTitle"/>
          </p:nvPr>
        </p:nvSpPr>
        <p:spPr>
          <a:xfrm>
            <a:off x="33000" y="585875"/>
            <a:ext cx="33534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Relevancia</a:t>
            </a:r>
            <a:endParaRPr b="1" sz="2500"/>
          </a:p>
        </p:txBody>
      </p:sp>
      <p:grpSp>
        <p:nvGrpSpPr>
          <p:cNvPr id="85" name="Google Shape;85;p15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86" name="Google Shape;86;p15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5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90" name="Google Shape;90;p15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3" name="Google Shape;9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" name="Google Shape;9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875" y="2148275"/>
            <a:ext cx="2904450" cy="29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1713" y="2407825"/>
            <a:ext cx="2504726" cy="2504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2600" y="181677"/>
            <a:ext cx="4588749" cy="19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ctrTitle"/>
          </p:nvPr>
        </p:nvSpPr>
        <p:spPr>
          <a:xfrm>
            <a:off x="33000" y="585875"/>
            <a:ext cx="4628100" cy="5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/>
              <a:t>Relación con perfil de egreso</a:t>
            </a:r>
            <a:endParaRPr b="1" sz="2500"/>
          </a:p>
        </p:txBody>
      </p:sp>
      <p:sp>
        <p:nvSpPr>
          <p:cNvPr id="102" name="Google Shape;102;p16"/>
          <p:cNvSpPr txBox="1"/>
          <p:nvPr>
            <p:ph idx="1" type="subTitle"/>
          </p:nvPr>
        </p:nvSpPr>
        <p:spPr>
          <a:xfrm>
            <a:off x="4572000" y="1586925"/>
            <a:ext cx="458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Capacidades de </a:t>
            </a:r>
            <a:r>
              <a:rPr lang="es"/>
              <a:t>análisis</a:t>
            </a:r>
            <a:r>
              <a:rPr lang="es"/>
              <a:t> y desarrollo</a:t>
            </a:r>
            <a:endParaRPr/>
          </a:p>
        </p:txBody>
      </p:sp>
      <p:grpSp>
        <p:nvGrpSpPr>
          <p:cNvPr id="103" name="Google Shape;103;p16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104" name="Google Shape;104;p16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6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108" name="Google Shape;108;p16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109" name="Google Shape;109;p16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11" name="Google Shape;11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6"/>
          <p:cNvSpPr txBox="1"/>
          <p:nvPr>
            <p:ph idx="1" type="subTitle"/>
          </p:nvPr>
        </p:nvSpPr>
        <p:spPr>
          <a:xfrm>
            <a:off x="4572000" y="2379525"/>
            <a:ext cx="458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</a:t>
            </a:r>
            <a:r>
              <a:rPr lang="es"/>
              <a:t> y calidad de software</a:t>
            </a:r>
            <a:endParaRPr/>
          </a:p>
        </p:txBody>
      </p:sp>
      <p:sp>
        <p:nvSpPr>
          <p:cNvPr id="113" name="Google Shape;113;p16"/>
          <p:cNvSpPr txBox="1"/>
          <p:nvPr>
            <p:ph idx="1" type="subTitle"/>
          </p:nvPr>
        </p:nvSpPr>
        <p:spPr>
          <a:xfrm>
            <a:off x="4572000" y="3353550"/>
            <a:ext cx="458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Habilidades de comunicacion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ctrTitle"/>
          </p:nvPr>
        </p:nvSpPr>
        <p:spPr>
          <a:xfrm>
            <a:off x="33000" y="585875"/>
            <a:ext cx="5684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250"/>
              <a:t>Relación con intereses personales</a:t>
            </a:r>
            <a:endParaRPr b="1" sz="2250"/>
          </a:p>
        </p:txBody>
      </p:sp>
      <p:sp>
        <p:nvSpPr>
          <p:cNvPr id="119" name="Google Shape;119;p17"/>
          <p:cNvSpPr txBox="1"/>
          <p:nvPr>
            <p:ph idx="1" type="subTitle"/>
          </p:nvPr>
        </p:nvSpPr>
        <p:spPr>
          <a:xfrm>
            <a:off x="2331725" y="1107575"/>
            <a:ext cx="72033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" sz="1000">
                <a:solidFill>
                  <a:schemeClr val="dk1"/>
                </a:solidFill>
              </a:rPr>
              <a:t>Cristian Núñez: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000">
                <a:solidFill>
                  <a:schemeClr val="dk1"/>
                </a:solidFill>
              </a:rPr>
              <a:t>Interés en diseño y desarrollo de software.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000">
                <a:solidFill>
                  <a:schemeClr val="dk1"/>
                </a:solidFill>
              </a:rPr>
              <a:t>Proyecto APT le permite aplicar modelado de BD, mockups y gestión de requisitos.</a:t>
            </a: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" sz="1000">
                <a:solidFill>
                  <a:schemeClr val="dk1"/>
                </a:solidFill>
              </a:rPr>
              <a:t>Daniel Mondaca:</a:t>
            </a:r>
            <a:br>
              <a:rPr b="1" lang="es" sz="1000">
                <a:solidFill>
                  <a:schemeClr val="dk1"/>
                </a:solidFill>
              </a:rPr>
            </a:b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000">
                <a:solidFill>
                  <a:schemeClr val="dk1"/>
                </a:solidFill>
              </a:rPr>
              <a:t>Interés en desarrollo multiplataforma (web y móvil) + ciberseguridad.</a:t>
            </a: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000">
                <a:solidFill>
                  <a:schemeClr val="dk1"/>
                </a:solidFill>
              </a:rPr>
              <a:t>Proyecto se alinea con catálogo online, pagos seguros y seguridad en la aplicación.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" sz="1000">
                <a:solidFill>
                  <a:schemeClr val="dk1"/>
                </a:solidFill>
              </a:rPr>
              <a:t>Juan Cárdenas:</a:t>
            </a:r>
            <a:br>
              <a:rPr b="1" lang="es" sz="1000">
                <a:solidFill>
                  <a:schemeClr val="dk1"/>
                </a:solidFill>
              </a:rPr>
            </a:b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000">
                <a:solidFill>
                  <a:schemeClr val="dk1"/>
                </a:solidFill>
              </a:rPr>
              <a:t>Interés en análisis de datos y gestión de proyectos.</a:t>
            </a: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000">
                <a:solidFill>
                  <a:schemeClr val="dk1"/>
                </a:solidFill>
              </a:rPr>
              <a:t>Roadmap con dashboard y reportes le permite profundizar en análisis de información.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s" sz="1000">
                <a:solidFill>
                  <a:schemeClr val="dk1"/>
                </a:solidFill>
              </a:rPr>
              <a:t>Paolo Céspedes:</a:t>
            </a:r>
            <a:br>
              <a:rPr b="1" lang="es" sz="1000">
                <a:solidFill>
                  <a:schemeClr val="dk1"/>
                </a:solidFill>
              </a:rPr>
            </a:b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000">
                <a:solidFill>
                  <a:schemeClr val="dk1"/>
                </a:solidFill>
              </a:rPr>
              <a:t>Interés en desarrollo de software y gestión de proyectos.</a:t>
            </a:r>
            <a:br>
              <a:rPr lang="es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1000">
                <a:solidFill>
                  <a:schemeClr val="dk1"/>
                </a:solidFill>
              </a:rPr>
              <a:t>APT le permite liderar la planificación y diseño, reforzando gestión y arquitectura.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00"/>
          </a:p>
        </p:txBody>
      </p:sp>
      <p:grpSp>
        <p:nvGrpSpPr>
          <p:cNvPr id="120" name="Google Shape;120;p17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121" name="Google Shape;121;p17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7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7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125" name="Google Shape;125;p17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126" name="Google Shape;126;p17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7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8" name="Google Shape;12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ctrTitle"/>
          </p:nvPr>
        </p:nvSpPr>
        <p:spPr>
          <a:xfrm>
            <a:off x="33000" y="585875"/>
            <a:ext cx="5684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250"/>
              <a:t>Factibilidad</a:t>
            </a:r>
            <a:endParaRPr b="1" sz="2250"/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4572000" y="1107575"/>
            <a:ext cx="458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Principales Riesgos</a:t>
            </a:r>
            <a:endParaRPr/>
          </a:p>
        </p:txBody>
      </p:sp>
      <p:grpSp>
        <p:nvGrpSpPr>
          <p:cNvPr id="135" name="Google Shape;135;p18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136" name="Google Shape;136;p18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18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" name="Google Shape;139;p18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140" name="Google Shape;140;p18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141" name="Google Shape;141;p18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8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43" name="Google Shape;14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4572000" y="1900175"/>
            <a:ext cx="4580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Factible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725" y="2692763"/>
            <a:ext cx="5215268" cy="17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ctrTitle"/>
          </p:nvPr>
        </p:nvSpPr>
        <p:spPr>
          <a:xfrm>
            <a:off x="131625" y="741200"/>
            <a:ext cx="23172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250"/>
              <a:t>Objetivos</a:t>
            </a:r>
            <a:endParaRPr b="1" sz="2250"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2537362" y="2859650"/>
            <a:ext cx="2642700" cy="12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Objetivo General: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Implementar un sistema web de ventas con gestión de inventario y cotización automática, mejorando eficiencia y alcance de clientes.</a:t>
            </a:r>
            <a:endParaRPr sz="1400"/>
          </a:p>
        </p:txBody>
      </p:sp>
      <p:grpSp>
        <p:nvGrpSpPr>
          <p:cNvPr id="152" name="Google Shape;152;p19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153" name="Google Shape;153;p19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9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157" name="Google Shape;157;p19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158" name="Google Shape;158;p19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9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60" name="Google Shape;16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19"/>
          <p:cNvSpPr txBox="1"/>
          <p:nvPr>
            <p:ph idx="1" type="subTitle"/>
          </p:nvPr>
        </p:nvSpPr>
        <p:spPr>
          <a:xfrm>
            <a:off x="5710700" y="2839550"/>
            <a:ext cx="3142500" cy="19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Objetivos Específicos: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 </a:t>
            </a:r>
            <a:r>
              <a:rPr lang="es" sz="1000"/>
              <a:t>Crear interfaz web intuitiva y segura.</a:t>
            </a:r>
            <a:br>
              <a:rPr lang="es" sz="1000"/>
            </a:b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 Automatizar inventario y cotizaciones.</a:t>
            </a:r>
            <a:br>
              <a:rPr lang="es" sz="1000"/>
            </a:b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 Incluir autenticación y pagos seguros.</a:t>
            </a:r>
            <a:br>
              <a:rPr lang="es" sz="1000"/>
            </a:b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 Asegurar escalabilidad del sistema.</a:t>
            </a:r>
            <a:br>
              <a:rPr lang="es" sz="1000"/>
            </a:br>
            <a:endParaRPr sz="1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/>
              <a:t>- Mejorar experiencia del cliente 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62" name="Google Shape;16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83852" y="1262898"/>
            <a:ext cx="2607425" cy="195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6700" y="603825"/>
            <a:ext cx="4549925" cy="239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7825" y="1122450"/>
            <a:ext cx="1697025" cy="16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ctrTitle"/>
          </p:nvPr>
        </p:nvSpPr>
        <p:spPr>
          <a:xfrm>
            <a:off x="33000" y="585875"/>
            <a:ext cx="5684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250"/>
              <a:t>Metodología</a:t>
            </a:r>
            <a:r>
              <a:rPr b="1" lang="es" sz="2250"/>
              <a:t> de trabajo</a:t>
            </a:r>
            <a:endParaRPr b="1" sz="2250"/>
          </a:p>
        </p:txBody>
      </p:sp>
      <p:grpSp>
        <p:nvGrpSpPr>
          <p:cNvPr id="170" name="Google Shape;170;p20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171" name="Google Shape;171;p20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0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4" name="Google Shape;174;p20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175" name="Google Shape;175;p20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176" name="Google Shape;176;p20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20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78" name="Google Shape;17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2326050" y="2736825"/>
            <a:ext cx="3081000" cy="24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-Se aplicará Scrum, metodología ágil que permite desarrollo incremental e iterativo, adaptándose a las necesidades del cliente.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-El trabajo se dividirá en sprints, desarrollando módulos: ventas en línea, inventario y cotizador automático.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-Eventos Scrum: Sprint Planning, Daily Scrum, Sprint Review y Retrospectiva.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-Objetivo: entregas de valor, colaboración, flexibilidad y cumplimiento de objetivos.</a:t>
            </a:r>
            <a:endParaRPr sz="1400"/>
          </a:p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5334538" y="538675"/>
            <a:ext cx="3499500" cy="24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/>
              <a:t>Roles del equipo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/>
              <a:t>-Paolo Céspedes: Product Owner y Scrum Master, define valor del producto, gestiona backlog y facilita Scrum.</a:t>
            </a:r>
            <a:endParaRPr sz="10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/>
              <a:t>-</a:t>
            </a:r>
            <a:r>
              <a:rPr lang="es" sz="1050"/>
              <a:t>Cristian Nuñez: Apoyo al Scrum Master y al equipo de desarrollo.</a:t>
            </a:r>
            <a:endParaRPr sz="10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050"/>
              <a:t>-</a:t>
            </a:r>
            <a:r>
              <a:rPr lang="es" sz="1050"/>
              <a:t>Daniel Mondaca y Juan Cardenas: Desarrollo del sistema, diseño, programación y pruebas de módulos.</a:t>
            </a:r>
            <a:endParaRPr sz="1050"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075" y="1157951"/>
            <a:ext cx="3015800" cy="16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 rotWithShape="1">
          <a:blip r:embed="rId5">
            <a:alphaModFix/>
          </a:blip>
          <a:srcRect b="16331" l="0" r="0" t="0"/>
          <a:stretch/>
        </p:blipFill>
        <p:spPr>
          <a:xfrm>
            <a:off x="5772625" y="2160350"/>
            <a:ext cx="2857500" cy="2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100" y="1143288"/>
            <a:ext cx="1769500" cy="17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ctrTitle"/>
          </p:nvPr>
        </p:nvSpPr>
        <p:spPr>
          <a:xfrm>
            <a:off x="33000" y="585875"/>
            <a:ext cx="5684400" cy="5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250"/>
              <a:t>Plan de Trabajo</a:t>
            </a:r>
            <a:endParaRPr b="1" sz="2250"/>
          </a:p>
        </p:txBody>
      </p:sp>
      <p:grpSp>
        <p:nvGrpSpPr>
          <p:cNvPr id="189" name="Google Shape;189;p21"/>
          <p:cNvGrpSpPr/>
          <p:nvPr/>
        </p:nvGrpSpPr>
        <p:grpSpPr>
          <a:xfrm flipH="1">
            <a:off x="7163805" y="4769150"/>
            <a:ext cx="1670170" cy="374447"/>
            <a:chOff x="0" y="0"/>
            <a:chExt cx="1986878" cy="5143500"/>
          </a:xfrm>
        </p:grpSpPr>
        <p:sp>
          <p:nvSpPr>
            <p:cNvPr id="190" name="Google Shape;190;p21"/>
            <p:cNvSpPr/>
            <p:nvPr/>
          </p:nvSpPr>
          <p:spPr>
            <a:xfrm>
              <a:off x="1604978" y="0"/>
              <a:ext cx="381900" cy="5143500"/>
            </a:xfrm>
            <a:prstGeom prst="rect">
              <a:avLst/>
            </a:prstGeom>
            <a:solidFill>
              <a:srgbClr val="012D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0" y="0"/>
              <a:ext cx="1445700" cy="5143500"/>
            </a:xfrm>
            <a:prstGeom prst="rect">
              <a:avLst/>
            </a:prstGeom>
            <a:solidFill>
              <a:srgbClr val="FDB9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1"/>
          <p:cNvSpPr/>
          <p:nvPr/>
        </p:nvSpPr>
        <p:spPr>
          <a:xfrm>
            <a:off x="33000" y="3392025"/>
            <a:ext cx="1973700" cy="1751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21"/>
          <p:cNvGrpSpPr/>
          <p:nvPr/>
        </p:nvGrpSpPr>
        <p:grpSpPr>
          <a:xfrm>
            <a:off x="131625" y="0"/>
            <a:ext cx="3566496" cy="454225"/>
            <a:chOff x="131625" y="0"/>
            <a:chExt cx="3566496" cy="454225"/>
          </a:xfrm>
        </p:grpSpPr>
        <p:grpSp>
          <p:nvGrpSpPr>
            <p:cNvPr id="194" name="Google Shape;194;p21"/>
            <p:cNvGrpSpPr/>
            <p:nvPr/>
          </p:nvGrpSpPr>
          <p:grpSpPr>
            <a:xfrm>
              <a:off x="131625" y="0"/>
              <a:ext cx="1855347" cy="374447"/>
              <a:chOff x="0" y="0"/>
              <a:chExt cx="1986878" cy="5143500"/>
            </a:xfrm>
          </p:grpSpPr>
          <p:sp>
            <p:nvSpPr>
              <p:cNvPr id="195" name="Google Shape;195;p21"/>
              <p:cNvSpPr/>
              <p:nvPr/>
            </p:nvSpPr>
            <p:spPr>
              <a:xfrm>
                <a:off x="1604978" y="0"/>
                <a:ext cx="381900" cy="5143500"/>
              </a:xfrm>
              <a:prstGeom prst="rect">
                <a:avLst/>
              </a:prstGeom>
              <a:solidFill>
                <a:srgbClr val="012D5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1"/>
              <p:cNvSpPr/>
              <p:nvPr/>
            </p:nvSpPr>
            <p:spPr>
              <a:xfrm>
                <a:off x="0" y="0"/>
                <a:ext cx="1445700" cy="5143500"/>
              </a:xfrm>
              <a:prstGeom prst="rect">
                <a:avLst/>
              </a:prstGeom>
              <a:solidFill>
                <a:srgbClr val="FDB9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97" name="Google Shape;19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9722" y="39625"/>
              <a:ext cx="1658400" cy="414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8" name="Google Shape;19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93" y="1034700"/>
            <a:ext cx="5492904" cy="22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1875" y="1034700"/>
            <a:ext cx="3477301" cy="28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