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10" r:id="rId4"/>
    <p:sldId id="306" r:id="rId5"/>
    <p:sldId id="264" r:id="rId6"/>
    <p:sldId id="307" r:id="rId7"/>
    <p:sldId id="259" r:id="rId8"/>
    <p:sldId id="276" r:id="rId9"/>
    <p:sldId id="308" r:id="rId10"/>
    <p:sldId id="278" r:id="rId11"/>
    <p:sldId id="281" r:id="rId12"/>
    <p:sldId id="257" r:id="rId13"/>
    <p:sldId id="266" r:id="rId14"/>
    <p:sldId id="267" r:id="rId15"/>
    <p:sldId id="286" r:id="rId16"/>
    <p:sldId id="287" r:id="rId17"/>
    <p:sldId id="288" r:id="rId18"/>
    <p:sldId id="289" r:id="rId19"/>
    <p:sldId id="268" r:id="rId20"/>
    <p:sldId id="269" r:id="rId21"/>
    <p:sldId id="270" r:id="rId22"/>
    <p:sldId id="294" r:id="rId23"/>
    <p:sldId id="293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3" r:id="rId32"/>
    <p:sldId id="302" r:id="rId33"/>
    <p:sldId id="271" r:id="rId34"/>
    <p:sldId id="304" r:id="rId35"/>
    <p:sldId id="305" r:id="rId36"/>
    <p:sldId id="275" r:id="rId37"/>
    <p:sldId id="260" r:id="rId38"/>
    <p:sldId id="28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4DFB73-C69F-4734-8FB6-55E4ED657B6C}">
          <p14:sldIdLst>
            <p14:sldId id="256"/>
            <p14:sldId id="258"/>
            <p14:sldId id="310"/>
            <p14:sldId id="306"/>
          </p14:sldIdLst>
        </p14:section>
        <p14:section name="Observaciones" id="{28390422-3839-4B63-B258-1BE3309415E4}">
          <p14:sldIdLst>
            <p14:sldId id="264"/>
            <p14:sldId id="307"/>
            <p14:sldId id="259"/>
            <p14:sldId id="276"/>
            <p14:sldId id="308"/>
            <p14:sldId id="278"/>
            <p14:sldId id="281"/>
            <p14:sldId id="257"/>
            <p14:sldId id="266"/>
            <p14:sldId id="267"/>
            <p14:sldId id="286"/>
            <p14:sldId id="287"/>
            <p14:sldId id="288"/>
            <p14:sldId id="289"/>
            <p14:sldId id="268"/>
          </p14:sldIdLst>
        </p14:section>
        <p14:section name="Simulaciones" id="{38CE754B-9424-44FE-B74E-BED3E04EAEA1}">
          <p14:sldIdLst>
            <p14:sldId id="269"/>
            <p14:sldId id="270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2"/>
            <p14:sldId id="271"/>
            <p14:sldId id="304"/>
            <p14:sldId id="305"/>
            <p14:sldId id="275"/>
            <p14:sldId id="260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48" autoAdjust="0"/>
  </p:normalViewPr>
  <p:slideViewPr>
    <p:cSldViewPr>
      <p:cViewPr>
        <p:scale>
          <a:sx n="80" d="100"/>
          <a:sy n="80" d="100"/>
        </p:scale>
        <p:origin x="-858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5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5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2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1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3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6CD0-AC23-4554-ABAF-CAA969B3E4E5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E2833-718A-4389-A48C-41448ED8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237312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908720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1666543"/>
            <a:ext cx="6264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VALIDACIÓN DE PARAMETRIZACIONES DE CAPA LÍMITE UTILIZANDO DATOS DE RADAR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620688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Tesis</a:t>
            </a:r>
            <a:r>
              <a:rPr lang="en-US" sz="16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600" b="1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Licenciatura</a:t>
            </a:r>
            <a:r>
              <a:rPr lang="en-US" sz="16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 en </a:t>
            </a:r>
            <a:r>
              <a:rPr lang="en-US" sz="1600" b="1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Ciencias</a:t>
            </a:r>
            <a:r>
              <a:rPr lang="en-US" sz="16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 de la </a:t>
            </a:r>
            <a:r>
              <a:rPr lang="en-US" sz="1600" b="1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Atmósfera</a:t>
            </a:r>
            <a:endParaRPr lang="en-US" sz="16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932457"/>
            <a:ext cx="4104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Tesista</a:t>
            </a:r>
            <a:r>
              <a:rPr lang="en-US" sz="1600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: Paola  Corrales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Directores</a:t>
            </a:r>
            <a:r>
              <a:rPr lang="en-US" sz="1600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: Juan Ruiz y Marisa </a:t>
            </a:r>
            <a:r>
              <a:rPr lang="en-US" sz="1600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Gassmann</a:t>
            </a:r>
            <a:endParaRPr lang="en-US" sz="1600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pic>
        <p:nvPicPr>
          <p:cNvPr id="1026" name="Picture 2" descr="Z:\home\pao\Dropbox\Tesis\tesis-VAD\Tesis\logoDCA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378" y="4803864"/>
            <a:ext cx="1069974" cy="108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home\pao\Dropbox\Tesis\tesis-VAD\Tesis\logoUB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803864"/>
            <a:ext cx="1080000" cy="108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3490" y="6390431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22 de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marzo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2018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VAD</a:t>
            </a:r>
            <a:endParaRPr lang="en-US" sz="40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VAD y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controles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calidad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636874"/>
            <a:ext cx="3024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PT Sans" pitchFamily="34" charset="0"/>
                <a:ea typeface="PT Sans" pitchFamily="34" charset="0"/>
              </a:rPr>
              <a:t>Velocidad del viento (m/s) en función de la altura para cada anillo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individual calculada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con VAD (puntos) y el perfil vertical obtenido luego del promedio pesado (línea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). En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colores se muestra el 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rmse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a (m/s) de cada anillo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2107941"/>
                <a:ext cx="1420261" cy="674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07941"/>
                <a:ext cx="1420261" cy="674672"/>
              </a:xfrm>
              <a:prstGeom prst="rect">
                <a:avLst/>
              </a:prstGeom>
              <a:blipFill rotWithShape="1">
                <a:blip r:embed="rId5"/>
                <a:stretch>
                  <a:fillRect r="-5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2" y="2913412"/>
                <a:ext cx="1963678" cy="65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𝑟𝑚𝑠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13412"/>
                <a:ext cx="1963678" cy="659604"/>
              </a:xfrm>
              <a:prstGeom prst="rect">
                <a:avLst/>
              </a:prstGeom>
              <a:blipFill rotWithShape="1">
                <a:blip r:embed="rId6"/>
                <a:stretch>
                  <a:fillRect r="-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11560" y="134076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PERFÍL FINAL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</p:txBody>
      </p:sp>
      <p:pic>
        <p:nvPicPr>
          <p:cNvPr id="3078" name="Picture 6" descr="Z:\home\pao\Dropbox\Tesis\tesis-VAD\Tesis\Defensa\Fig\evad-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76872"/>
            <a:ext cx="4639458" cy="39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Z:\home\pao\Dropbox\Tesis\tesis-VAD\Tesis\Defensa\Fig\evad-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76872"/>
            <a:ext cx="4639458" cy="39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461956" y="4526868"/>
            <a:ext cx="54260" cy="54260"/>
          </a:xfrm>
          <a:prstGeom prst="ellipse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57800" y="1348026"/>
            <a:ext cx="28083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CONTROLES DE CALIDAD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Consistencia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temporal</a:t>
            </a:r>
            <a:endParaRPr lang="en-US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VAD</a:t>
            </a:r>
            <a:endParaRPr lang="en-US" sz="40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VAD y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controles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calidad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34076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PRUEBAS DE VALIDACIÓN</a:t>
            </a:r>
            <a:endParaRPr lang="en-US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601" y="1916832"/>
            <a:ext cx="289426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Cooper Hewitt" pitchFamily="2" charset="0"/>
                <a:ea typeface="Cooper Hewitt" pitchFamily="2" charset="0"/>
              </a:rPr>
              <a:t>Sin </a:t>
            </a:r>
            <a:r>
              <a:rPr lang="en-US" sz="1600" dirty="0" err="1" smtClean="0">
                <a:latin typeface="Cooper Hewitt" pitchFamily="2" charset="0"/>
                <a:ea typeface="Cooper Hewitt" pitchFamily="2" charset="0"/>
              </a:rPr>
              <a:t>errores</a:t>
            </a:r>
            <a:r>
              <a:rPr lang="en-US" sz="16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600" dirty="0" err="1" smtClean="0">
                <a:latin typeface="Cooper Hewitt" pitchFamily="2" charset="0"/>
                <a:ea typeface="Cooper Hewitt" pitchFamily="2" charset="0"/>
              </a:rPr>
              <a:t>aleatorios</a:t>
            </a:r>
            <a:endParaRPr lang="en-US" sz="1600" dirty="0" smtClean="0">
              <a:latin typeface="Cooper Hewitt" pitchFamily="2" charset="0"/>
              <a:ea typeface="Cooper Hewitt" pitchFamily="2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Cooper Hewitt" pitchFamily="2" charset="0"/>
                <a:ea typeface="Cooper Hewitt" pitchFamily="2" charset="0"/>
              </a:rPr>
              <a:t>Con </a:t>
            </a:r>
            <a:r>
              <a:rPr lang="en-US" sz="1600" dirty="0" err="1" smtClean="0">
                <a:latin typeface="Cooper Hewitt" pitchFamily="2" charset="0"/>
                <a:ea typeface="Cooper Hewitt" pitchFamily="2" charset="0"/>
              </a:rPr>
              <a:t>errores</a:t>
            </a:r>
            <a:r>
              <a:rPr lang="en-US" sz="16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600" dirty="0" err="1" smtClean="0">
                <a:latin typeface="Cooper Hewitt" pitchFamily="2" charset="0"/>
                <a:ea typeface="Cooper Hewitt" pitchFamily="2" charset="0"/>
              </a:rPr>
              <a:t>aleatorios</a:t>
            </a:r>
            <a:endParaRPr lang="en-US" sz="1600" dirty="0" smtClean="0">
              <a:latin typeface="Cooper Hewitt" pitchFamily="2" charset="0"/>
              <a:ea typeface="Cooper Hewitt" pitchFamily="2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err="1" smtClean="0">
                <a:latin typeface="Cooper Hewitt" pitchFamily="2" charset="0"/>
                <a:ea typeface="Cooper Hewitt" pitchFamily="2" charset="0"/>
              </a:rPr>
              <a:t>Errores</a:t>
            </a:r>
            <a:r>
              <a:rPr lang="en-US" sz="16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600" dirty="0" err="1" smtClean="0">
                <a:latin typeface="Cooper Hewitt" pitchFamily="2" charset="0"/>
                <a:ea typeface="Cooper Hewitt" pitchFamily="2" charset="0"/>
              </a:rPr>
              <a:t>aleatorios</a:t>
            </a:r>
            <a:r>
              <a:rPr lang="en-US" sz="1600" dirty="0" smtClean="0">
                <a:latin typeface="Cooper Hewitt" pitchFamily="2" charset="0"/>
                <a:ea typeface="Cooper Hewitt" pitchFamily="2" charset="0"/>
              </a:rPr>
              <a:t> + </a:t>
            </a:r>
            <a:r>
              <a:rPr lang="en-US" sz="1600" dirty="0" err="1" smtClean="0">
                <a:latin typeface="Cooper Hewitt" pitchFamily="2" charset="0"/>
                <a:ea typeface="Cooper Hewitt" pitchFamily="2" charset="0"/>
              </a:rPr>
              <a:t>Datos</a:t>
            </a:r>
            <a:r>
              <a:rPr lang="en-US" sz="16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600" dirty="0" err="1" smtClean="0">
                <a:latin typeface="Cooper Hewitt" pitchFamily="2" charset="0"/>
                <a:ea typeface="Cooper Hewitt" pitchFamily="2" charset="0"/>
              </a:rPr>
              <a:t>Faltantes</a:t>
            </a:r>
            <a:endParaRPr lang="en-US" sz="1600" dirty="0" smtClean="0">
              <a:latin typeface="Cooper Hewitt" pitchFamily="2" charset="0"/>
              <a:ea typeface="Cooper Hewitt" pitchFamily="2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err="1" smtClean="0">
                <a:latin typeface="Cooper Hewitt" pitchFamily="2" charset="0"/>
                <a:ea typeface="Cooper Hewitt" pitchFamily="2" charset="0"/>
              </a:rPr>
              <a:t>Datos</a:t>
            </a:r>
            <a:r>
              <a:rPr lang="en-US" sz="16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600" dirty="0" err="1" smtClean="0">
                <a:latin typeface="Cooper Hewitt" pitchFamily="2" charset="0"/>
                <a:ea typeface="Cooper Hewitt" pitchFamily="2" charset="0"/>
              </a:rPr>
              <a:t>reales</a:t>
            </a:r>
            <a:endParaRPr lang="en-US" sz="1600" dirty="0">
              <a:latin typeface="Cooper Hewitt" pitchFamily="2" charset="0"/>
              <a:ea typeface="Cooper Hewitt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7585" y="2276872"/>
            <a:ext cx="8109758" cy="3960440"/>
            <a:chOff x="827585" y="2276872"/>
            <a:chExt cx="8109758" cy="3960440"/>
          </a:xfrm>
        </p:grpSpPr>
        <p:sp>
          <p:nvSpPr>
            <p:cNvPr id="8" name="TextBox 7"/>
            <p:cNvSpPr txBox="1"/>
            <p:nvPr/>
          </p:nvSpPr>
          <p:spPr>
            <a:xfrm>
              <a:off x="827585" y="4564866"/>
              <a:ext cx="2232247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400" dirty="0">
                  <a:latin typeface="PT Sans" pitchFamily="34" charset="0"/>
                  <a:ea typeface="PT Sans" pitchFamily="34" charset="0"/>
                </a:rPr>
                <a:t>Viento medio (m/s) en función de la altura a partir del sondeo, y las </a:t>
              </a:r>
              <a:r>
                <a:rPr lang="es-ES" sz="1400" dirty="0" smtClean="0">
                  <a:latin typeface="PT Sans" pitchFamily="34" charset="0"/>
                  <a:ea typeface="PT Sans" pitchFamily="34" charset="0"/>
                </a:rPr>
                <a:t>distintas pruebas </a:t>
              </a:r>
              <a:r>
                <a:rPr lang="es-ES" sz="1400" dirty="0">
                  <a:latin typeface="PT Sans" pitchFamily="34" charset="0"/>
                  <a:ea typeface="PT Sans" pitchFamily="34" charset="0"/>
                </a:rPr>
                <a:t>de validación (a) y detalle ampliado del máximo en niveles bajos (b).</a:t>
              </a:r>
              <a:endParaRPr lang="en-US" sz="1400" dirty="0">
                <a:latin typeface="PT Sans" pitchFamily="34" charset="0"/>
                <a:ea typeface="PT Sans" pitchFamily="34" charset="0"/>
              </a:endParaRPr>
            </a:p>
          </p:txBody>
        </p:sp>
        <p:pic>
          <p:nvPicPr>
            <p:cNvPr id="4102" name="Picture 6" descr="Z:\home\pao\Dropbox\Tesis\tesis-VAD\Tesis\Defensa\Fig\validacion-perfiles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785" y="2276872"/>
              <a:ext cx="2932430" cy="394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7" descr="Z:\home\pao\Dropbox\Tesis\tesis-VAD\Tesis\Defensa\Fig\validacion-perfiles-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2292858"/>
              <a:ext cx="2853175" cy="394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26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VAD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Conclusiones</a:t>
            </a:r>
            <a:endParaRPr lang="en-US" sz="1200" b="1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492896"/>
            <a:ext cx="78488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El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algoritmo tiene un buen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desempeño al estimar el perfil vertical de viento.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No es particularmente sensible a errores aleatorios.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 presencia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de datos faltantes genera un aumento en los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errores al estimar el perfil.</a:t>
            </a:r>
            <a:endParaRPr lang="en-US" sz="2000" dirty="0">
              <a:solidFill>
                <a:schemeClr val="bg1"/>
              </a:solidFill>
              <a:latin typeface="PT Sans" pitchFamily="34" charset="0"/>
              <a:ea typeface="P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CASO 1: 14/01/2016</a:t>
            </a:r>
            <a:endParaRPr lang="en-US" sz="40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Situación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sinóptica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9552" y="5301208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Altura geopotencial (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mpg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) en 1000 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hPa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para las 00 y las 12 UTC del 14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de enero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de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2016. </a:t>
            </a:r>
          </a:p>
          <a:p>
            <a:pPr algn="ctr"/>
            <a:r>
              <a:rPr lang="es-ES" sz="1400" dirty="0" smtClean="0">
                <a:latin typeface="PT Sans" pitchFamily="34" charset="0"/>
                <a:ea typeface="PT Sans" pitchFamily="34" charset="0"/>
              </a:rPr>
              <a:t>Datos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de </a:t>
            </a:r>
            <a:r>
              <a:rPr lang="es-ES" sz="1400" dirty="0" err="1" smtClean="0">
                <a:latin typeface="PT Sans" pitchFamily="34" charset="0"/>
                <a:ea typeface="PT Sans" pitchFamily="34" charset="0"/>
              </a:rPr>
              <a:t>Reanálisis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8024" y="4620255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smtClean="0">
                <a:latin typeface="PT Sans" pitchFamily="34" charset="0"/>
                <a:ea typeface="PT Sans" pitchFamily="34" charset="0"/>
              </a:rPr>
              <a:t>Temperatura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(°C) y humedad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específica observadas por la estación meteorológica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Paraná.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El sombreado corresponde a nubosidad. </a:t>
            </a:r>
          </a:p>
          <a:p>
            <a:pPr algn="ctr"/>
            <a:r>
              <a:rPr lang="es-ES" sz="1400" dirty="0" smtClean="0">
                <a:latin typeface="PT Sans" pitchFamily="34" charset="0"/>
                <a:ea typeface="PT Sans" pitchFamily="34" charset="0"/>
              </a:rPr>
              <a:t>Datos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Servicio Meteorológico Nacional.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5122" name="Picture 2" descr="Z:\home\pao\Dropbox\Tesis\tesis-VAD\Tesis\Defensa\Fig\hgt-caso1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8" y="1502497"/>
            <a:ext cx="3627434" cy="385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Z:\home\pao\Dropbox\Tesis\tesis-VAD\Tesis\Defensa\Fig\meteo-caso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94" y="1985536"/>
            <a:ext cx="4660634" cy="26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Intensidad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y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magnitud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del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INTENSIDAD DEL VIENTO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5805264"/>
            <a:ext cx="816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Intensidad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del viento (m/s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)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estimada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a partir de las observaciones de radar utilizando la técnica VAD.</a:t>
            </a:r>
          </a:p>
          <a:p>
            <a:pPr algn="ctr"/>
            <a:r>
              <a:rPr lang="es-ES" sz="1400" dirty="0" smtClean="0">
                <a:latin typeface="PT Sans" pitchFamily="34" charset="0"/>
                <a:ea typeface="PT Sans" pitchFamily="34" charset="0"/>
              </a:rPr>
              <a:t>Se muestran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los errores calculados (</a:t>
            </a:r>
            <a:r>
              <a:rPr lang="es-ES" sz="1400" i="1" dirty="0">
                <a:latin typeface="PT Sans" pitchFamily="34" charset="0"/>
                <a:ea typeface="PT Sans" pitchFamily="34" charset="0"/>
              </a:rPr>
              <a:t>dispersión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en círculos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y </a:t>
            </a:r>
            <a:r>
              <a:rPr lang="es-ES" sz="1400" i="1" dirty="0" err="1">
                <a:latin typeface="PT Sans" pitchFamily="34" charset="0"/>
                <a:ea typeface="PT Sans" pitchFamily="34" charset="0"/>
              </a:rPr>
              <a:t>rmse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en cruces) cuando superan los 0.5 m/s.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8" name="Picture 2" descr="Z:\home\pao\Dropbox\Tesis\tesis-VAD\Tesis\Defensa\Fig\campo-caso1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4"/>
          <a:stretch/>
        </p:blipFill>
        <p:spPr bwMode="auto">
          <a:xfrm>
            <a:off x="611560" y="995259"/>
            <a:ext cx="8000851" cy="481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2699792" y="995259"/>
            <a:ext cx="0" cy="438522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44394" y="992603"/>
            <a:ext cx="0" cy="438522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Perfiles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y LLJ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PERFILES VERTICALES DE VIENTO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253" y="4149080"/>
            <a:ext cx="40849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PT Sans" pitchFamily="34" charset="0"/>
                <a:ea typeface="PT Sans" pitchFamily="34" charset="0"/>
              </a:rPr>
              <a:t>Perfil vertical de viento (m/s) estimado a partir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de los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datos de radar a las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06 y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las 17 UTC y el 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rmse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(m/s) en cada punto (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sombreado.) Las marcas en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los ejes indican la magnitud del viento máxima y mínima (por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encima del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LLJ) y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la altura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a la que ocurren. Los valores en superficie fueron obtenidos a partir de los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datos del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la estación meteorológica Paraná Aero.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6151" name="Picture 7" descr="Z:\home\pao\Dropbox\Tesis\tesis-VAD\Tesis\Defensa\Fig\perfiles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77123"/>
            <a:ext cx="2487384" cy="531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3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Intensidad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y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magnitud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del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DIRECCIÓN DEL VIENTO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5786100"/>
            <a:ext cx="8169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>
                <a:latin typeface="PT Sans" pitchFamily="34" charset="0"/>
                <a:ea typeface="PT Sans" pitchFamily="34" charset="0"/>
              </a:rPr>
              <a:t>Dirección del viento (grados) estimada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a partir de las observaciones de radar utilizando la técnica VAD.</a:t>
            </a:r>
          </a:p>
          <a:p>
            <a:pPr algn="ctr"/>
            <a:r>
              <a:rPr lang="es-ES" sz="1400" dirty="0" smtClean="0">
                <a:latin typeface="PT Sans" pitchFamily="34" charset="0"/>
                <a:ea typeface="PT Sans" pitchFamily="34" charset="0"/>
              </a:rPr>
              <a:t>Se muestran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los errores calculados (</a:t>
            </a:r>
            <a:r>
              <a:rPr lang="es-ES" sz="1400" i="1" dirty="0">
                <a:latin typeface="PT Sans" pitchFamily="34" charset="0"/>
                <a:ea typeface="PT Sans" pitchFamily="34" charset="0"/>
              </a:rPr>
              <a:t>dispersión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en círculos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y </a:t>
            </a:r>
            <a:r>
              <a:rPr lang="es-ES" sz="1400" i="1" dirty="0" err="1">
                <a:latin typeface="PT Sans" pitchFamily="34" charset="0"/>
                <a:ea typeface="PT Sans" pitchFamily="34" charset="0"/>
              </a:rPr>
              <a:t>rmse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en cruces) cuando superan los 0.5 m/s.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1026" name="Picture 2" descr="Z:\home\pao\Dropbox\Tesis\tesis-VAD\Tesis\Tesis_files\figure-docx\campo-caso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5264"/>
            <a:ext cx="720193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Z:\home\pao\Dropbox\Tesis\tesis-VAD\Tesis\Defensa\Fig\campo-caso1-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"/>
          <a:stretch/>
        </p:blipFill>
        <p:spPr bwMode="auto">
          <a:xfrm>
            <a:off x="603597" y="936374"/>
            <a:ext cx="8000851" cy="486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043608" y="5169067"/>
            <a:ext cx="6480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43608" y="4725144"/>
            <a:ext cx="6480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43608" y="4437112"/>
            <a:ext cx="648072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90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Hodógrafas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y OI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HODÓGRAFA TEMPORAL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5099" y="5283205"/>
            <a:ext cx="69252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>
                <a:latin typeface="PT Sans" pitchFamily="34" charset="0"/>
                <a:ea typeface="PT Sans" pitchFamily="34" charset="0"/>
              </a:rPr>
              <a:t>Hodógrafa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temporal para el nivel correspondiente a los datos de la estación</a:t>
            </a:r>
          </a:p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meteorológica (a) y 0.3 y 1 km a partir de la estimación del viento con los dato del radar</a:t>
            </a:r>
          </a:p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(b). el cuadrado marca el primer tiempo (00 UTC) y cada circulo representa un valor</a:t>
            </a:r>
          </a:p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horario (con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círculos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más grandes cada 6 horas).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63131" y="1378822"/>
            <a:ext cx="6133205" cy="3822523"/>
            <a:chOff x="1463131" y="1378822"/>
            <a:chExt cx="6133205" cy="3822523"/>
          </a:xfrm>
        </p:grpSpPr>
        <p:pic>
          <p:nvPicPr>
            <p:cNvPr id="8197" name="Picture 5" descr="Z:\home\pao\Dropbox\Tesis\tesis-VAD\Tesis\Defensa\Fig\hodografa-nivel-1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161"/>
            <a:stretch/>
          </p:blipFill>
          <p:spPr bwMode="auto">
            <a:xfrm>
              <a:off x="1463131" y="1378822"/>
              <a:ext cx="2388789" cy="3822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346789" y="1378822"/>
              <a:ext cx="3249547" cy="3822523"/>
              <a:chOff x="4058757" y="1424963"/>
              <a:chExt cx="3249547" cy="3822523"/>
            </a:xfrm>
          </p:grpSpPr>
          <p:pic>
            <p:nvPicPr>
              <p:cNvPr id="8198" name="Picture 6" descr="Z:\home\pao\Dropbox\Tesis\tesis-VAD\Tesis\Defensa\Fig\hodografa-nivel-2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58757" y="1424963"/>
                <a:ext cx="3212870" cy="38225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5" descr="Z:\home\pao\Dropbox\Tesis\tesis-VAD\Tesis\Defensa\Fig\hodografa-nivel-1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554" t="37884" b="50000"/>
              <a:stretch/>
            </p:blipFill>
            <p:spPr bwMode="auto">
              <a:xfrm>
                <a:off x="6661035" y="2564904"/>
                <a:ext cx="647269" cy="463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947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Intensidad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y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magnitud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del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ALTURA DE LA CAPA LÍMITE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5" y="5283205"/>
            <a:ext cx="309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err="1">
                <a:latin typeface="PT Sans" pitchFamily="34" charset="0"/>
                <a:ea typeface="PT Sans" pitchFamily="34" charset="0"/>
              </a:rPr>
              <a:t>Reflecttividad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(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dBZ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)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y valor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absoluto del gradiente vertical de 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reflectividad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(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dBZ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/m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) </a:t>
            </a:r>
            <a:r>
              <a:rPr lang="es-ES" sz="1400" dirty="0" err="1" smtClean="0">
                <a:latin typeface="PT Sans" pitchFamily="34" charset="0"/>
                <a:ea typeface="PT Sans" pitchFamily="34" charset="0"/>
              </a:rPr>
              <a:t>mediddos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por el radar en función de la altura y el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tiempo Y 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4098" name="Picture 2" descr="Z:\home\pao\Dropbox\Tesis\tesis-VAD\Tesis\Tesis_files\figure-docx\pblh-dbz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437399"/>
            <a:ext cx="5632066" cy="30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Z:\home\pao\Dropbox\Tesis\tesis-VAD\Tesis\Tesis_files\figure-docx\dbz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66564"/>
            <a:ext cx="5632066" cy="306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5" y="1339940"/>
            <a:ext cx="23042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Buscar</a:t>
            </a:r>
            <a:r>
              <a:rPr lang="en-US" dirty="0" smtClean="0">
                <a:solidFill>
                  <a:srgbClr val="FF0000"/>
                </a:solidFill>
              </a:rPr>
              <a:t> la </a:t>
            </a:r>
            <a:r>
              <a:rPr lang="en-US" dirty="0" err="1" smtClean="0">
                <a:solidFill>
                  <a:srgbClr val="FF0000"/>
                </a:solidFill>
              </a:rPr>
              <a:t>manera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igualar</a:t>
            </a:r>
            <a:r>
              <a:rPr lang="en-US" dirty="0" smtClean="0">
                <a:solidFill>
                  <a:srgbClr val="FF0000"/>
                </a:solidFill>
              </a:rPr>
              <a:t> el </a:t>
            </a:r>
            <a:r>
              <a:rPr lang="en-US" dirty="0" err="1" smtClean="0">
                <a:solidFill>
                  <a:srgbClr val="FF0000"/>
                </a:solidFill>
              </a:rPr>
              <a:t>eje</a:t>
            </a:r>
            <a:r>
              <a:rPr lang="en-US" dirty="0" smtClean="0">
                <a:solidFill>
                  <a:srgbClr val="FF0000"/>
                </a:solidFill>
              </a:rPr>
              <a:t> x </a:t>
            </a:r>
            <a:r>
              <a:rPr lang="en-US" dirty="0" err="1" smtClean="0">
                <a:solidFill>
                  <a:srgbClr val="FF0000"/>
                </a:solidFill>
              </a:rPr>
              <a:t>para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comparar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mejor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Agregar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magnitud</a:t>
            </a:r>
            <a:r>
              <a:rPr lang="en-US" dirty="0" smtClean="0">
                <a:solidFill>
                  <a:srgbClr val="FF0000"/>
                </a:solidFill>
              </a:rPr>
              <a:t> del </a:t>
            </a:r>
            <a:r>
              <a:rPr lang="en-US" dirty="0" err="1" smtClean="0">
                <a:solidFill>
                  <a:srgbClr val="FF0000"/>
                </a:solidFill>
              </a:rPr>
              <a:t>viento</a:t>
            </a:r>
            <a:r>
              <a:rPr lang="en-US" dirty="0" smtClean="0">
                <a:solidFill>
                  <a:srgbClr val="FF0000"/>
                </a:solidFill>
              </a:rPr>
              <a:t> en </a:t>
            </a:r>
            <a:r>
              <a:rPr lang="en-US" dirty="0" err="1" smtClean="0">
                <a:solidFill>
                  <a:srgbClr val="FF0000"/>
                </a:solidFill>
              </a:rPr>
              <a:t>dBZ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Agregar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altura</a:t>
            </a:r>
            <a:r>
              <a:rPr lang="en-US" dirty="0" smtClean="0">
                <a:solidFill>
                  <a:srgbClr val="FF0000"/>
                </a:solidFill>
              </a:rPr>
              <a:t> de la </a:t>
            </a:r>
            <a:r>
              <a:rPr lang="en-US" dirty="0" err="1" smtClean="0">
                <a:solidFill>
                  <a:srgbClr val="FF0000"/>
                </a:solidFill>
              </a:rPr>
              <a:t>pbl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nocturna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2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CONCLUSIONES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Conclusiones</a:t>
            </a:r>
            <a:endParaRPr lang="en-US" sz="12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484784"/>
            <a:ext cx="7848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resolución tanto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espacial como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temporal permitieron observar la evolución diaria de la capa límite hasta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alturas que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van entre 1000 y 3000 m de altura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Se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observó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el desarrollo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del LLJ durante las horas nocturnas con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un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máximo viento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de 16 m/s y a 300 m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de altura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Las </a:t>
            </a:r>
            <a:r>
              <a:rPr lang="es-E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hodógrafas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temporales de viento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presentaron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concordancia con el modelo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de oscilación inercial,  su variación con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 altura.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Éste podría ser el </a:t>
            </a:r>
            <a:r>
              <a:rPr lang="es-E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mecanísmo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s-E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proncipal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del desarrollo del LLJ.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Las estimaciones de la altura de la capa estable fueron consistentes con ambos métodos y el tope de la capa </a:t>
            </a:r>
            <a:r>
              <a:rPr lang="en-US" sz="2000" dirty="0" err="1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mezclada</a:t>
            </a:r>
            <a:r>
              <a:rPr lang="en-U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estimada</a:t>
            </a:r>
            <a:r>
              <a:rPr lang="en-U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partir</a:t>
            </a:r>
            <a:r>
              <a:rPr lang="en-U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de la </a:t>
            </a:r>
            <a:r>
              <a:rPr lang="en-US" sz="2000" dirty="0" err="1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información</a:t>
            </a:r>
            <a:r>
              <a:rPr lang="en-U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dBZ</a:t>
            </a:r>
            <a:r>
              <a:rPr lang="en-U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fue acorde a lo esperado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teóricamente.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Se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observó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la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evolución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de la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capa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mezclada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que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presentó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perfiles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de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viento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homogéneo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durante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las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horas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de mayor </a:t>
            </a:r>
            <a:r>
              <a:rPr lang="en-U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calentamiento</a:t>
            </a:r>
            <a:r>
              <a:rPr lang="en-U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.  </a:t>
            </a:r>
            <a:endParaRPr lang="en-US" sz="2000" dirty="0">
              <a:solidFill>
                <a:schemeClr val="bg1"/>
              </a:solidFill>
              <a:latin typeface="PT Sans" pitchFamily="34" charset="0"/>
              <a:ea typeface="P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2656"/>
            <a:ext cx="9144000" cy="1152128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63288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MOTIVACIÓN Y ANTECEDENTES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Motivación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Ciencias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la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Atmósfera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70080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XX:</a:t>
            </a:r>
            <a:endParaRPr lang="en-US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Importancia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estudiar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la CLP: LLJ, MSC,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Contaminación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Disponibilidad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datos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 radar: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Figura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Sinarame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Verificación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modelos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2656"/>
            <a:ext cx="9144000" cy="1152128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63288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ANÁLISIS DE LAS SIMULACIONES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Configuración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del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modelo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pic>
        <p:nvPicPr>
          <p:cNvPr id="5122" name="Picture 2" descr="Z:\home\pao\Dropbox\Tesis\tesis-VAD\Tesis\Tesis_files\figure-docx\dominio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0" b="18065"/>
          <a:stretch/>
        </p:blipFill>
        <p:spPr bwMode="auto">
          <a:xfrm>
            <a:off x="503548" y="2276872"/>
            <a:ext cx="3122676" cy="27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5249893"/>
            <a:ext cx="3338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Dominio utilizado en el modelo con resolución de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12 km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(dominio exterior) y 4 km (dominio interior). El punto representa la ubicación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del radar.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61950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DOMINIO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5936" y="2308805"/>
            <a:ext cx="44644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 smtClean="0">
                <a:latin typeface="Cooper Hewitt" pitchFamily="2" charset="0"/>
                <a:ea typeface="Cooper Hewitt" pitchFamily="2" charset="0"/>
              </a:rPr>
              <a:t>Dominio 1: 12 x 12 km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 smtClean="0">
                <a:latin typeface="Cooper Hewitt" pitchFamily="2" charset="0"/>
                <a:ea typeface="Cooper Hewitt" pitchFamily="2" charset="0"/>
              </a:rPr>
              <a:t>Dominio 2: 4 x 4 km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 smtClean="0">
                <a:latin typeface="Cooper Hewitt" pitchFamily="2" charset="0"/>
                <a:ea typeface="Cooper Hewitt" pitchFamily="2" charset="0"/>
              </a:rPr>
              <a:t>42 niveles verticales (los primeros 20 ubicados en dentro de los 1800 m.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 smtClean="0">
                <a:latin typeface="Cooper Hewitt" pitchFamily="2" charset="0"/>
                <a:ea typeface="Cooper Hewitt" pitchFamily="2" charset="0"/>
              </a:rPr>
              <a:t>Simulaciones de 42 </a:t>
            </a:r>
            <a:r>
              <a:rPr lang="es-ES" dirty="0" err="1" smtClean="0">
                <a:latin typeface="Cooper Hewitt" pitchFamily="2" charset="0"/>
                <a:ea typeface="Cooper Hewitt" pitchFamily="2" charset="0"/>
              </a:rPr>
              <a:t>hs</a:t>
            </a:r>
            <a:r>
              <a:rPr lang="es-ES" dirty="0">
                <a:latin typeface="Cooper Hewitt" pitchFamily="2" charset="0"/>
                <a:ea typeface="Cooper Hewitt" pitchFamily="2" charset="0"/>
              </a:rPr>
              <a:t>.</a:t>
            </a:r>
            <a:endParaRPr lang="es-ES" dirty="0" smtClean="0">
              <a:latin typeface="Cooper Hewitt" pitchFamily="2" charset="0"/>
              <a:ea typeface="Cooper Hewitt" pitchFamily="2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 smtClean="0">
                <a:latin typeface="Cooper Hewitt" pitchFamily="2" charset="0"/>
                <a:ea typeface="Cooper Hewitt" pitchFamily="2" charset="0"/>
              </a:rPr>
              <a:t>Salidas cada 10 minutos.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s-ES" dirty="0" smtClean="0">
                <a:latin typeface="Cooper Hewitt" pitchFamily="2" charset="0"/>
                <a:ea typeface="Cooper Hewitt" pitchFamily="2" charset="0"/>
              </a:rPr>
              <a:t>Condiciones iniciales y de borde: Análisis </a:t>
            </a:r>
            <a:r>
              <a:rPr lang="es-ES" dirty="0">
                <a:latin typeface="Cooper Hewitt" pitchFamily="2" charset="0"/>
                <a:ea typeface="Cooper Hewitt" pitchFamily="2" charset="0"/>
              </a:rPr>
              <a:t>Final (FNL) </a:t>
            </a:r>
            <a:r>
              <a:rPr lang="es-ES" dirty="0" smtClean="0">
                <a:latin typeface="Cooper Hewitt" pitchFamily="2" charset="0"/>
                <a:ea typeface="Cooper Hewitt" pitchFamily="2" charset="0"/>
              </a:rPr>
              <a:t>del NCEP (0.25° x 0.25°, cada </a:t>
            </a:r>
            <a:r>
              <a:rPr lang="es-ES" dirty="0">
                <a:latin typeface="Cooper Hewitt" pitchFamily="2" charset="0"/>
                <a:ea typeface="Cooper Hewitt" pitchFamily="2" charset="0"/>
              </a:rPr>
              <a:t>6 </a:t>
            </a:r>
            <a:r>
              <a:rPr lang="es-ES" dirty="0" smtClean="0">
                <a:latin typeface="Cooper Hewitt" pitchFamily="2" charset="0"/>
                <a:ea typeface="Cooper Hewitt" pitchFamily="2" charset="0"/>
              </a:rPr>
              <a:t>horas).</a:t>
            </a:r>
          </a:p>
        </p:txBody>
      </p:sp>
    </p:spTree>
    <p:extLst>
      <p:ext uri="{BB962C8B-B14F-4D97-AF65-F5344CB8AC3E}">
        <p14:creationId xmlns:p14="http://schemas.microsoft.com/office/powerpoint/2010/main" val="29810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Parametrizaciones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utilizadas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PARAMETRIZACIONES UTILIZADAS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653255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  <a:defRPr>
                <a:latin typeface="Cooper Hewitt" pitchFamily="2" charset="0"/>
                <a:ea typeface="Cooper Hewitt" pitchFamily="2" charset="0"/>
              </a:defRPr>
            </a:lvl1pPr>
          </a:lstStyle>
          <a:p>
            <a:r>
              <a:rPr lang="en-US" dirty="0" smtClean="0"/>
              <a:t>OL: RRTMG (</a:t>
            </a:r>
            <a:r>
              <a:rPr lang="en-US" dirty="0"/>
              <a:t>Rapid </a:t>
            </a:r>
            <a:r>
              <a:rPr lang="en-US" dirty="0" err="1"/>
              <a:t>Radiative</a:t>
            </a:r>
            <a:r>
              <a:rPr lang="en-US" dirty="0"/>
              <a:t> Transfer Model for </a:t>
            </a:r>
            <a:r>
              <a:rPr lang="en-US" dirty="0" smtClean="0"/>
              <a:t>GCMs) </a:t>
            </a:r>
          </a:p>
          <a:p>
            <a:r>
              <a:rPr lang="en-US" dirty="0" smtClean="0"/>
              <a:t>OC: </a:t>
            </a:r>
            <a:r>
              <a:rPr lang="en-US" dirty="0" err="1" smtClean="0"/>
              <a:t>Dudhia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Microfísica</a:t>
            </a:r>
            <a:r>
              <a:rPr lang="en-US" dirty="0" smtClean="0"/>
              <a:t>: WSM6 (WRF Moment </a:t>
            </a:r>
            <a:r>
              <a:rPr lang="en-US" dirty="0"/>
              <a:t>6-Class </a:t>
            </a:r>
            <a:r>
              <a:rPr lang="en-US" dirty="0" smtClean="0"/>
              <a:t>Microphysics) </a:t>
            </a:r>
            <a:endParaRPr lang="en-US" dirty="0"/>
          </a:p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superficie</a:t>
            </a:r>
            <a:r>
              <a:rPr lang="en-US" dirty="0" smtClean="0"/>
              <a:t>: Noah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Parametrizaciones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capa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límite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PARAMETRIZACIONES DE CAPA LÍMITE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1484784"/>
            <a:ext cx="792088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lnSpc>
                <a:spcPct val="150000"/>
              </a:lnSpc>
              <a:spcAft>
                <a:spcPts val="600"/>
              </a:spcAft>
              <a:buFont typeface="Arial"/>
              <a:buChar char="•"/>
              <a:defRPr>
                <a:latin typeface="Cooper Hewitt" pitchFamily="2" charset="0"/>
                <a:ea typeface="Cooper Hewitt" pitchFamily="2" charset="0"/>
              </a:defRPr>
            </a:lvl1pPr>
          </a:lstStyle>
          <a:p>
            <a:r>
              <a:rPr lang="en-US" b="1" dirty="0" smtClean="0">
                <a:solidFill>
                  <a:srgbClr val="21908C"/>
                </a:solidFill>
              </a:rPr>
              <a:t>YSU: </a:t>
            </a:r>
            <a:r>
              <a:rPr lang="en-US" dirty="0" err="1" smtClean="0"/>
              <a:t>Esquema</a:t>
            </a:r>
            <a:r>
              <a:rPr lang="en-US" dirty="0" smtClean="0"/>
              <a:t> no local y </a:t>
            </a:r>
            <a:r>
              <a:rPr lang="en-US" dirty="0" err="1" smtClean="0"/>
              <a:t>configuración</a:t>
            </a:r>
            <a:r>
              <a:rPr lang="en-US" dirty="0" smtClean="0"/>
              <a:t> con </a:t>
            </a:r>
            <a:r>
              <a:rPr lang="en-US" dirty="0" err="1" smtClean="0"/>
              <a:t>clausura</a:t>
            </a:r>
            <a:r>
              <a:rPr lang="en-US" dirty="0" smtClean="0"/>
              <a:t> de primer </a:t>
            </a:r>
            <a:r>
              <a:rPr lang="en-US" dirty="0" err="1" smtClean="0"/>
              <a:t>orden</a:t>
            </a:r>
            <a:r>
              <a:rPr lang="en-US" dirty="0" smtClean="0"/>
              <a:t>. Los </a:t>
            </a:r>
            <a:r>
              <a:rPr lang="en-US" dirty="0" err="1" smtClean="0"/>
              <a:t>coeficientes</a:t>
            </a:r>
            <a:r>
              <a:rPr lang="en-US" dirty="0" smtClean="0"/>
              <a:t> de </a:t>
            </a:r>
            <a:r>
              <a:rPr lang="en-US" dirty="0" err="1" smtClean="0"/>
              <a:t>difusividad</a:t>
            </a:r>
            <a:r>
              <a:rPr lang="en-US" dirty="0" smtClean="0"/>
              <a:t> </a:t>
            </a:r>
            <a:r>
              <a:rPr lang="en-US" dirty="0" err="1" smtClean="0"/>
              <a:t>turbulenta</a:t>
            </a:r>
            <a:r>
              <a:rPr lang="en-US" dirty="0" smtClean="0"/>
              <a:t> se </a:t>
            </a:r>
            <a:r>
              <a:rPr lang="en-US" dirty="0" err="1" smtClean="0"/>
              <a:t>obtienen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independiente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condiciones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21908C"/>
                </a:solidFill>
              </a:rPr>
              <a:t>MYJ: </a:t>
            </a:r>
            <a:r>
              <a:rPr lang="en-US" dirty="0" err="1" smtClean="0"/>
              <a:t>Esquema</a:t>
            </a:r>
            <a:r>
              <a:rPr lang="en-US" dirty="0" smtClean="0"/>
              <a:t> local con </a:t>
            </a:r>
            <a:r>
              <a:rPr lang="en-US" dirty="0" err="1" smtClean="0"/>
              <a:t>clausura</a:t>
            </a:r>
            <a:r>
              <a:rPr lang="en-US" dirty="0" smtClean="0"/>
              <a:t> de </a:t>
            </a:r>
            <a:r>
              <a:rPr lang="en-US" dirty="0" err="1" smtClean="0"/>
              <a:t>orden</a:t>
            </a:r>
            <a:r>
              <a:rPr lang="en-US" dirty="0" smtClean="0"/>
              <a:t> 1.5. </a:t>
            </a:r>
            <a:r>
              <a:rPr lang="es-ES" dirty="0" smtClean="0"/>
              <a:t>Determina los coeficientes </a:t>
            </a:r>
            <a:r>
              <a:rPr lang="es-ES" dirty="0"/>
              <a:t>de difusión a partir del cálculo de la energía cinética de las </a:t>
            </a:r>
            <a:r>
              <a:rPr lang="es-ES" dirty="0" smtClean="0"/>
              <a:t>perturbaciones pronosticada.</a:t>
            </a:r>
            <a:endParaRPr lang="en-US" dirty="0" smtClean="0"/>
          </a:p>
          <a:p>
            <a:r>
              <a:rPr lang="en-US" b="1" dirty="0" smtClean="0">
                <a:solidFill>
                  <a:srgbClr val="21908C"/>
                </a:solidFill>
              </a:rPr>
              <a:t>ACM2: </a:t>
            </a:r>
            <a:r>
              <a:rPr lang="en-US" dirty="0" err="1" smtClean="0"/>
              <a:t>Esquema</a:t>
            </a:r>
            <a:r>
              <a:rPr lang="en-US" dirty="0" smtClean="0"/>
              <a:t> no local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transporte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arriba</a:t>
            </a:r>
            <a:r>
              <a:rPr lang="en-US" dirty="0" smtClean="0"/>
              <a:t> y local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transporte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abajo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7744" y="5301208"/>
            <a:ext cx="347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Esquema</a:t>
            </a:r>
            <a:r>
              <a:rPr lang="en-US" dirty="0" smtClean="0"/>
              <a:t> </a:t>
            </a:r>
            <a:r>
              <a:rPr lang="en-US" dirty="0" err="1" smtClean="0"/>
              <a:t>simular</a:t>
            </a:r>
            <a:r>
              <a:rPr lang="en-US" dirty="0" smtClean="0"/>
              <a:t> a Fig 1 </a:t>
            </a:r>
            <a:r>
              <a:rPr lang="en-US" dirty="0" err="1" smtClean="0"/>
              <a:t>Plein</a:t>
            </a:r>
            <a:r>
              <a:rPr lang="en-US" dirty="0" smtClean="0"/>
              <a:t> 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COMPARACIÓN</a:t>
            </a:r>
            <a:endParaRPr lang="en-US" sz="40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Comparación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Intensidad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del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INTENSIDAD DEL VIENTO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5834" y="5570656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Dirección del viento (grados) estimada por el radar (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Obs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) y simulada por</a:t>
            </a:r>
          </a:p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el modelo WRF utilizando distintos esquemas de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CLP y posteriormente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procesados con VAD.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8194" name="Picture 2" descr="Z:\home\pao\Dropbox\Tesis\tesis-VAD\Tesis\Tesis_files\figure-docx\vad-modelo-sp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01" y="1002848"/>
            <a:ext cx="7181699" cy="46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3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Dirección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del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DIRECCIÓN DEL VIENTO</a:t>
            </a:r>
          </a:p>
        </p:txBody>
      </p:sp>
      <p:pic>
        <p:nvPicPr>
          <p:cNvPr id="7171" name="Picture 3" descr="Z:\home\pao\Dropbox\Tesis\tesis-VAD\Tesis\Tesis_files\figure-docx\vad-modelo-dir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64" y="1003538"/>
            <a:ext cx="7180636" cy="465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75834" y="5570656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Dirección del viento (grados) estimada por el radar (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Obs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) y simulada por</a:t>
            </a:r>
          </a:p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el modelo WRF utilizando distintos esquemas de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CLP y posteriormente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procesados con VAD.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3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Diferencia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DIFERENCIA</a:t>
            </a:r>
          </a:p>
        </p:txBody>
      </p:sp>
      <p:pic>
        <p:nvPicPr>
          <p:cNvPr id="6146" name="Picture 2" descr="Z:\home\pao\Dropbox\Tesis\tesis-VAD\Tesis\Tesis_files\figure-docx\diferencia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015" y="0"/>
            <a:ext cx="2507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Z:\home\pao\Dropbox\Tesis\tesis-VAD\Tesis\Tesis_files\figure-docx\diferencia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470" y="0"/>
            <a:ext cx="25079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7932" y="5085184"/>
            <a:ext cx="3096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PT Sans" pitchFamily="34" charset="0"/>
                <a:ea typeface="PT Sans" pitchFamily="34" charset="0"/>
              </a:rPr>
              <a:t>Diferencia entre las observaciones y cada simulación para la magnitud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del viento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(m/s) (a) y el ángulo de la dirección del viento (grados) (b)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Variación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vertical de los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errores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ERRORES</a:t>
            </a:r>
          </a:p>
        </p:txBody>
      </p:sp>
      <p:pic>
        <p:nvPicPr>
          <p:cNvPr id="5" name="Picture 2" descr="Z:\home\pao\Dropbox\Tesis\tesis-VAD\Tesis\Tesis_files\figure-docx\err-sp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17" y="918012"/>
            <a:ext cx="5555591" cy="47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75834" y="5498648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PT Sans" pitchFamily="34" charset="0"/>
                <a:ea typeface="PT Sans" pitchFamily="34" charset="0"/>
              </a:rPr>
              <a:t>Bias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, 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rmse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y 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rmsens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en m/s y coeficiente de correlación para la estimación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de la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velocidad del viento (m/s) con cada simulación en función de la altura y la simulación.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Perfiles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y LLJ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PERFILES VERTICALES DE </a:t>
            </a:r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VIENTO</a:t>
            </a:r>
            <a:endParaRPr lang="en-US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5834" y="5498648"/>
            <a:ext cx="6624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Perfil de viento (m/s) observado por el radar a las 06 y las 17 UTC y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perfiles simulados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por el modelo para los mismos momentos. Las marcas en los ejes indican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la magnitud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del viento máxima y mínima y la altura a la que ocurren.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9218" name="Picture 2" descr="Z:\home\pao\Dropbox\Tesis\tesis-VAD\Tesis\Tesis_files\figure-docx\perfiles-mo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20515"/>
            <a:ext cx="6763498" cy="452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Hodógrafas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y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Oscilación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Inercial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HODÓGRAFAS TEMPORALES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5834" y="5301208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PT Sans" pitchFamily="34" charset="0"/>
                <a:ea typeface="PT Sans" pitchFamily="34" charset="0"/>
              </a:rPr>
              <a:t>Hodógrafa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temporal para tres niveles. Cada circulo representa un valor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horario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(con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círculos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más grandes cada 4 horas) y el cuadrado marca el primer tiempo (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00 UTC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).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10242" name="Picture 2" descr="Z:\home\pao\Dropbox\Tesis\tesis-VAD\Tesis\Tesis_files\figure-docx\hodografa-wrf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6"/>
          <a:stretch/>
        </p:blipFill>
        <p:spPr bwMode="auto">
          <a:xfrm>
            <a:off x="1187624" y="1341446"/>
            <a:ext cx="6764231" cy="395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4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2656"/>
            <a:ext cx="9144000" cy="1152128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632882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MOTIVACIÓN Y ANTECEDENTES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Motivación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Ciencias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la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Atmósfera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700808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XX:</a:t>
            </a:r>
            <a:endParaRPr lang="en-US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Importancia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estudiar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la CLP: LLJ, MSC,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Contaminación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Disponibilidad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datos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 radar: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Figura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Sinarame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Verificación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modelos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Altura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la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capa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límite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ALTURA DE LA CAPA LÍMITE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5834" y="5229200"/>
            <a:ext cx="66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Altura de la capa límite (m) en cada simulación E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stimada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directamente por cada esquema de CLP (a) Comparación entre la altura calculada por cada esquema (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línea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) y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la estimada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a partir de la altura del viento máximo (puntos) sólo en el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período estable (b).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11266" name="Picture 2" descr="Z:\home\pao\Dropbox\Tesis\tesis-VAD\Tesis\Tesis_files\figure-docx\pblh-wrf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654309"/>
            <a:ext cx="4682297" cy="33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Z:\home\pao\Dropbox\Tesis\tesis-VAD\Tesis\Tesis_files\figure-docx\pblh-wrf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54949"/>
            <a:ext cx="4680520" cy="336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918012"/>
            <a:ext cx="456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la </a:t>
            </a:r>
            <a:r>
              <a:rPr lang="en-US" dirty="0" err="1" smtClean="0">
                <a:solidFill>
                  <a:srgbClr val="FF0000"/>
                </a:solidFill>
              </a:rPr>
              <a:t>izquierda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señalar</a:t>
            </a:r>
            <a:r>
              <a:rPr lang="en-US" dirty="0" smtClean="0">
                <a:solidFill>
                  <a:srgbClr val="FF0000"/>
                </a:solidFill>
              </a:rPr>
              <a:t> el </a:t>
            </a:r>
            <a:r>
              <a:rPr lang="en-US" dirty="0" err="1" smtClean="0">
                <a:solidFill>
                  <a:srgbClr val="FF0000"/>
                </a:solidFill>
              </a:rPr>
              <a:t>período</a:t>
            </a:r>
            <a:r>
              <a:rPr lang="en-US" dirty="0" smtClean="0">
                <a:solidFill>
                  <a:srgbClr val="FF0000"/>
                </a:solidFill>
              </a:rPr>
              <a:t> de la </a:t>
            </a:r>
            <a:r>
              <a:rPr lang="en-US" dirty="0" err="1" smtClean="0">
                <a:solidFill>
                  <a:srgbClr val="FF0000"/>
                </a:solidFill>
              </a:rPr>
              <a:t>derecha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Altura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la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capa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límite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ALTURA DE LA CAPA LÍMITE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365104"/>
            <a:ext cx="2160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PT Sans" pitchFamily="34" charset="0"/>
                <a:ea typeface="PT Sans" pitchFamily="34" charset="0"/>
              </a:rPr>
              <a:t>Valor absoluto del gradiente vertical de 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reflectividad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(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dBZ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/m) en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función de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la altura y el tiempo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y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la altura de la capa límite estimada en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cada simulación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12290" name="Picture 2" descr="Z:\home\pao\Dropbox\Tesis\tesis-VAD\Tesis\Tesis_files\figure-docx\dbz-wrf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14604"/>
            <a:ext cx="6048672" cy="470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simulaciones</a:t>
            </a:r>
            <a:endParaRPr lang="en-US" sz="12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Coeficientes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difusividad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turbulenta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486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COEFICIENTES DE DIFUSIVIDAD TURBULENTA</a:t>
            </a:r>
          </a:p>
        </p:txBody>
      </p:sp>
      <p:pic>
        <p:nvPicPr>
          <p:cNvPr id="13315" name="Picture 3" descr="Z:\home\pao\Dropbox\Tesis\tesis-VAD\Tesis\Tesis_files\figure-docx\k_ulke_wrf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44" y="3690045"/>
            <a:ext cx="4499992" cy="283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Z:\home\pao\Dropbox\Tesis\tesis-VAD\Tesis\Tesis_files\figure-docx\k_ulke_wrf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944" y="1025749"/>
            <a:ext cx="4499992" cy="283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7544" y="4564866"/>
            <a:ext cx="33123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PT Sans" pitchFamily="34" charset="0"/>
                <a:ea typeface="PT Sans" pitchFamily="34" charset="0"/>
              </a:rPr>
              <a:t>Coeficientes de 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difusividad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turbulenta de calor sensible (a) y cantidad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de movimiento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(b) promediados entre las 05 y 06 UTC (período estable, izquierda) y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entre las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16 y 17 UTC (período inestable, derecha) de la capa límite en todas las simulaciones.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CONCLUSIONES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Conclusiones</a:t>
            </a:r>
            <a:endParaRPr lang="en-US" sz="1200" b="1" dirty="0" smtClean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Intensidad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y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magnitud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del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644764"/>
            <a:ext cx="784887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En términos cualitativos las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tres simulaciones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lograron representar las condiciones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generales: la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evolución de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 magnitud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del viento, el LLJ durante la noche y el perfil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homogéneo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típico de la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capa mezclada.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Las diferencias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en la magnitud del viento entre las observaciones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y cada simulación fueron positivas en niveles altos y negativos por debajo donde el </a:t>
            </a:r>
            <a:r>
              <a:rPr lang="es-ES" sz="2000" dirty="0" err="1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bias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fue positivo.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 correlación entre las observaciones y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las simulaciones es buena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hasta 600 m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, posiblemente debido a las diferencias observadas en la oscilación inercial.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 diferencia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para la dirección del viento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es pequeña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o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nula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en los primeros 1000 m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y luego crece en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los niveles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superiores.</a:t>
            </a:r>
          </a:p>
        </p:txBody>
      </p:sp>
    </p:spTree>
    <p:extLst>
      <p:ext uri="{BB962C8B-B14F-4D97-AF65-F5344CB8AC3E}">
        <p14:creationId xmlns:p14="http://schemas.microsoft.com/office/powerpoint/2010/main" val="11372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CONCLUSIONES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Conclusiones</a:t>
            </a:r>
            <a:endParaRPr lang="en-US" sz="1200" b="1" dirty="0" smtClean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Intensidad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y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magnitud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del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2064038"/>
            <a:ext cx="784887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Las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tres simulaciones tuvieron un mejor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desempeño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en los primeros 600 a 1000 m de altura. </a:t>
            </a:r>
            <a:endParaRPr lang="es-ES" sz="2000" dirty="0" smtClean="0">
              <a:solidFill>
                <a:schemeClr val="bg1"/>
              </a:solidFill>
              <a:latin typeface="PT Sans" pitchFamily="34" charset="0"/>
              <a:ea typeface="PT Sans" pitchFamily="34" charset="0"/>
            </a:endParaRP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MYJ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presentó un mayor error total y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menor correlación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en la magnitud del viento pero fue el mejor al simular su dirección. </a:t>
            </a:r>
            <a:endParaRPr lang="es-ES" sz="2000" dirty="0" smtClean="0">
              <a:solidFill>
                <a:schemeClr val="bg1"/>
              </a:solidFill>
              <a:latin typeface="PT Sans" pitchFamily="34" charset="0"/>
              <a:ea typeface="PT Sans" pitchFamily="34" charset="0"/>
            </a:endParaRP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A pesar de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sus diferencias, YSU y ACM2 tienen un comportamiento muy similar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Por encima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de los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1000 m de altura el desempeño disminuye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para todas las simulaciones. Podría deberse a una mala representación de los procesos o a errores en la técnica VAD</a:t>
            </a:r>
          </a:p>
        </p:txBody>
      </p:sp>
    </p:spTree>
    <p:extLst>
      <p:ext uri="{BB962C8B-B14F-4D97-AF65-F5344CB8AC3E}">
        <p14:creationId xmlns:p14="http://schemas.microsoft.com/office/powerpoint/2010/main" val="17464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CONCLUSIONES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Conclusiones</a:t>
            </a:r>
            <a:endParaRPr lang="en-US" sz="1200" b="1" dirty="0" smtClean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Ciencias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la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Atmósfera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556792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El LLJ simulado se prolonga entre una y dos horas más de lo observado y el máximo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de viento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es ligeramente superior. </a:t>
            </a:r>
            <a:endParaRPr lang="es-ES" sz="2000" dirty="0" smtClean="0">
              <a:solidFill>
                <a:schemeClr val="bg1"/>
              </a:solidFill>
              <a:latin typeface="PT Sans" pitchFamily="34" charset="0"/>
              <a:ea typeface="PT Sans" pitchFamily="34" charset="0"/>
            </a:endParaRP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las </a:t>
            </a:r>
            <a:r>
              <a:rPr lang="es-ES" sz="2000" dirty="0" err="1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hodógrafas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presentan concordancia con las observaciones y el modelo de oscilación inercial hasta los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500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m de altura.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MYJ presenta un mejor desempeño al representar la altura de la capa límite lo que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podría indicar que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el transporte local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de las distintas propiedades es suficiente para desarrollar la profundidad de la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capa a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través de pequeños torbellinos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Los perfiles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de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los coeficientes de </a:t>
            </a:r>
            <a:r>
              <a:rPr lang="es-ES" sz="2000" dirty="0" err="1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difusividad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en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el régimen estable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no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presentaron la estructura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esperada. Se observó un máximo por encima de la capa que podría estar asociada a la cortante generada por el LLJ.</a:t>
            </a:r>
          </a:p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La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mezcla débil generada por MYJ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está asociada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a un LLJ más intenso mientras que en YSU y ACM2 ocurre lo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contrario.</a:t>
            </a:r>
          </a:p>
        </p:txBody>
      </p:sp>
    </p:spTree>
    <p:extLst>
      <p:ext uri="{BB962C8B-B14F-4D97-AF65-F5344CB8AC3E}">
        <p14:creationId xmlns:p14="http://schemas.microsoft.com/office/powerpoint/2010/main" val="327030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560874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CONCLUSIONES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Conclusiones</a:t>
            </a:r>
            <a:endParaRPr lang="en-US" sz="1200" b="1" dirty="0" smtClean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Ciencias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la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Atmósfera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556792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chemeClr val="bg1"/>
              </a:buClr>
              <a:buFont typeface="Arial"/>
              <a:buChar char="•"/>
            </a:pP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Durante el día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los perfiles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muestran un máximo dentro de la capa mezclada y la profundidad de la mezcla </a:t>
            </a:r>
            <a:r>
              <a:rPr lang="es-ES" sz="2000" dirty="0" smtClean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en cada </a:t>
            </a:r>
            <a:r>
              <a:rPr lang="es-ES" sz="2000" dirty="0">
                <a:solidFill>
                  <a:schemeClr val="bg1"/>
                </a:solidFill>
                <a:latin typeface="PT Sans" pitchFamily="34" charset="0"/>
                <a:ea typeface="PT Sans" pitchFamily="34" charset="0"/>
              </a:rPr>
              <a:t>simulación concuerda con la altura de la capa mezclada estimada por cada esquema.</a:t>
            </a:r>
            <a:endParaRPr lang="es-ES" sz="2000" dirty="0" smtClean="0">
              <a:solidFill>
                <a:schemeClr val="bg1"/>
              </a:solidFill>
              <a:latin typeface="PT Sans" pitchFamily="34" charset="0"/>
              <a:ea typeface="PT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00808"/>
            <a:ext cx="9144000" cy="3240360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845385"/>
            <a:ext cx="62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¡GRACIAS!</a:t>
            </a:r>
            <a:endParaRPr lang="en-US" sz="6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Tesis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Licenciatura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en</a:t>
            </a: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Ciencias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la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Atmósfera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VAD</a:t>
            </a:r>
            <a:endParaRPr lang="en-US" sz="40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VAD y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controles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calidad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134076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VALIDACIÓN</a:t>
            </a:r>
          </a:p>
        </p:txBody>
      </p:sp>
      <p:pic>
        <p:nvPicPr>
          <p:cNvPr id="5124" name="Picture 4" descr="Z:\home\pao\Dropbox\Tesis\tesis-VAD\Tesis\Tesis_files\figure-docx\validacion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7" b="27168"/>
          <a:stretch/>
        </p:blipFill>
        <p:spPr bwMode="auto">
          <a:xfrm>
            <a:off x="2597509" y="1052736"/>
            <a:ext cx="3054611" cy="26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Z:\home\pao\Dropbox\Tesis\tesis-VAD\Tesis\Tesis_files\figure-docx\validacion-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9" b="25591"/>
          <a:stretch/>
        </p:blipFill>
        <p:spPr bwMode="auto">
          <a:xfrm>
            <a:off x="5693852" y="980728"/>
            <a:ext cx="3054612" cy="283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Z:\home\pao\Dropbox\Tesis\tesis-VAD\Tesis\Tesis_files\figure-docx\validacion-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3" b="27535"/>
          <a:stretch/>
        </p:blipFill>
        <p:spPr bwMode="auto">
          <a:xfrm>
            <a:off x="2597509" y="3546640"/>
            <a:ext cx="3054611" cy="26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Z:\home\pao\Dropbox\Tesis\tesis-VAD\Tesis\Tesis_files\figure-docx\validacion-4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8" b="27939"/>
          <a:stretch/>
        </p:blipFill>
        <p:spPr bwMode="auto">
          <a:xfrm>
            <a:off x="5693853" y="3546640"/>
            <a:ext cx="3054611" cy="26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3140968"/>
            <a:ext cx="22322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PT Sans" pitchFamily="34" charset="0"/>
                <a:ea typeface="PT Sans" pitchFamily="34" charset="0"/>
              </a:rPr>
              <a:t>Velocidad radial (m/s) observada a las 12 UTC por el radar de </a:t>
            </a:r>
            <a:r>
              <a:rPr lang="es-ES" sz="1400" dirty="0" err="1">
                <a:latin typeface="PT Sans" pitchFamily="34" charset="0"/>
                <a:ea typeface="PT Sans" pitchFamily="34" charset="0"/>
              </a:rPr>
              <a:t>Anguil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en la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elevación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1.3°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(a), la misma variable transformada a partir del sondeo de la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estación Santa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Rosa Aero para la misma hora (b), velocidad radial mostrada en (b) pero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con errores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aleatorios (c) y con los mismos datos faltantes observados por el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radar (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d)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13" name="Picture 4" descr="Z:\home\pao\Dropbox\Tesis\tesis-VAD\Tesis\Tesis_files\figure-docx\validacion-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4" t="72255" r="17492" b="10423"/>
          <a:stretch/>
        </p:blipFill>
        <p:spPr bwMode="auto">
          <a:xfrm>
            <a:off x="5070765" y="5814982"/>
            <a:ext cx="1589468" cy="70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2656"/>
            <a:ext cx="9144000" cy="1152128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632882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OBJETIVOS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Objetivos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Ciencias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la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Atmósfera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879664"/>
            <a:ext cx="7848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ES" sz="2400" dirty="0" smtClean="0">
                <a:latin typeface="Cooper Hewitt" pitchFamily="2" charset="0"/>
                <a:ea typeface="Cooper Hewitt" pitchFamily="2" charset="0"/>
              </a:rPr>
              <a:t>Desarrollar </a:t>
            </a:r>
            <a:r>
              <a:rPr lang="es-ES" sz="2400" dirty="0">
                <a:latin typeface="Cooper Hewitt" pitchFamily="2" charset="0"/>
                <a:ea typeface="Cooper Hewitt" pitchFamily="2" charset="0"/>
              </a:rPr>
              <a:t>una metodología para el estudio de los procesos de capa límite a partir de los datos de radar </a:t>
            </a:r>
            <a:r>
              <a:rPr lang="es-ES" sz="2400" dirty="0" err="1">
                <a:latin typeface="Cooper Hewitt" pitchFamily="2" charset="0"/>
                <a:ea typeface="Cooper Hewitt" pitchFamily="2" charset="0"/>
              </a:rPr>
              <a:t>Doppler</a:t>
            </a:r>
            <a:r>
              <a:rPr lang="es-ES" sz="2400" dirty="0">
                <a:latin typeface="Cooper Hewitt" pitchFamily="2" charset="0"/>
                <a:ea typeface="Cooper Hewitt" pitchFamily="2" charset="0"/>
              </a:rPr>
              <a:t> </a:t>
            </a:r>
            <a:r>
              <a:rPr lang="es-ES" sz="2400" dirty="0" smtClean="0">
                <a:latin typeface="Cooper Hewitt" pitchFamily="2" charset="0"/>
                <a:ea typeface="Cooper Hewitt" pitchFamily="2" charset="0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es-ES" sz="2400" dirty="0" smtClean="0">
                <a:latin typeface="Cooper Hewitt" pitchFamily="2" charset="0"/>
                <a:ea typeface="Cooper Hewitt" pitchFamily="2" charset="0"/>
              </a:rPr>
              <a:t>Analizar </a:t>
            </a:r>
            <a:r>
              <a:rPr lang="es-ES" sz="2400" dirty="0">
                <a:latin typeface="Cooper Hewitt" pitchFamily="2" charset="0"/>
                <a:ea typeface="Cooper Hewitt" pitchFamily="2" charset="0"/>
              </a:rPr>
              <a:t>el comportamiento de tres </a:t>
            </a:r>
            <a:r>
              <a:rPr lang="es-ES" sz="2400" dirty="0" err="1">
                <a:latin typeface="Cooper Hewitt" pitchFamily="2" charset="0"/>
                <a:ea typeface="Cooper Hewitt" pitchFamily="2" charset="0"/>
              </a:rPr>
              <a:t>parametrizaciones</a:t>
            </a:r>
            <a:r>
              <a:rPr lang="es-ES" sz="2400" dirty="0">
                <a:latin typeface="Cooper Hewitt" pitchFamily="2" charset="0"/>
                <a:ea typeface="Cooper Hewitt" pitchFamily="2" charset="0"/>
              </a:rPr>
              <a:t> de CLP disponibles en el modelo </a:t>
            </a:r>
            <a:r>
              <a:rPr lang="es-ES" sz="2400" dirty="0" err="1">
                <a:latin typeface="Cooper Hewitt" pitchFamily="2" charset="0"/>
                <a:ea typeface="Cooper Hewitt" pitchFamily="2" charset="0"/>
              </a:rPr>
              <a:t>Weather</a:t>
            </a:r>
            <a:r>
              <a:rPr lang="es-ES" sz="2400" dirty="0">
                <a:latin typeface="Cooper Hewitt" pitchFamily="2" charset="0"/>
                <a:ea typeface="Cooper Hewitt" pitchFamily="2" charset="0"/>
              </a:rPr>
              <a:t> </a:t>
            </a:r>
            <a:r>
              <a:rPr lang="es-ES" sz="2400" dirty="0" err="1">
                <a:latin typeface="Cooper Hewitt" pitchFamily="2" charset="0"/>
                <a:ea typeface="Cooper Hewitt" pitchFamily="2" charset="0"/>
              </a:rPr>
              <a:t>Research</a:t>
            </a:r>
            <a:r>
              <a:rPr lang="es-ES" sz="2400" dirty="0">
                <a:latin typeface="Cooper Hewitt" pitchFamily="2" charset="0"/>
                <a:ea typeface="Cooper Hewitt" pitchFamily="2" charset="0"/>
              </a:rPr>
              <a:t> and </a:t>
            </a:r>
            <a:r>
              <a:rPr lang="es-ES" sz="2400" dirty="0" err="1" smtClean="0">
                <a:latin typeface="Cooper Hewitt" pitchFamily="2" charset="0"/>
                <a:ea typeface="Cooper Hewitt" pitchFamily="2" charset="0"/>
              </a:rPr>
              <a:t>Forecasting</a:t>
            </a:r>
            <a:r>
              <a:rPr lang="es-ES" sz="2400" dirty="0" smtClean="0">
                <a:latin typeface="Cooper Hewitt" pitchFamily="2" charset="0"/>
                <a:ea typeface="Cooper Hewitt" pitchFamily="2" charset="0"/>
              </a:rPr>
              <a:t> al </a:t>
            </a:r>
            <a:r>
              <a:rPr lang="es-ES" sz="2400" dirty="0">
                <a:latin typeface="Cooper Hewitt" pitchFamily="2" charset="0"/>
                <a:ea typeface="Cooper Hewitt" pitchFamily="2" charset="0"/>
              </a:rPr>
              <a:t>representar algunos de los </a:t>
            </a:r>
            <a:r>
              <a:rPr lang="es-ES" sz="2400" dirty="0" smtClean="0">
                <a:latin typeface="Cooper Hewitt" pitchFamily="2" charset="0"/>
                <a:ea typeface="Cooper Hewitt" pitchFamily="2" charset="0"/>
              </a:rPr>
              <a:t>procesos de capa límite . </a:t>
            </a:r>
            <a:endParaRPr lang="en-US" sz="2400" dirty="0">
              <a:latin typeface="Cooper Hewitt" pitchFamily="2" charset="0"/>
              <a:ea typeface="Cooper Hew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2656"/>
            <a:ext cx="9144000" cy="1152128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63288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ANÁLISIS DE LAS OBSERACIONES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Marco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teórico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700808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MARCO TEÓRICO:</a:t>
            </a:r>
            <a:endParaRPr lang="en-US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r>
              <a:rPr lang="en-US" dirty="0" smtClean="0">
                <a:latin typeface="Cooper Hewitt" pitchFamily="2" charset="0"/>
                <a:ea typeface="Cooper Hewitt" pitchFamily="2" charset="0"/>
              </a:rPr>
              <a:t>Fig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capa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límite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Stull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Evolución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del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Van de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Wiel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endParaRPr lang="en-US" dirty="0">
              <a:latin typeface="Cooper Hewitt" pitchFamily="2" charset="0"/>
              <a:ea typeface="Cooper Hew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2656"/>
            <a:ext cx="9144000" cy="1152128"/>
          </a:xfrm>
          <a:prstGeom prst="rect">
            <a:avLst/>
          </a:prstGeom>
          <a:solidFill>
            <a:srgbClr val="21908C"/>
          </a:solidFill>
          <a:ln>
            <a:solidFill>
              <a:srgbClr val="219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63288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ooper Hewitt" pitchFamily="2" charset="0"/>
                <a:ea typeface="Cooper Hewitt" pitchFamily="2" charset="0"/>
              </a:rPr>
              <a:t>ANÁLISIS DE LAS OBSERACIONES</a:t>
            </a:r>
            <a:endParaRPr lang="en-US" sz="4000" b="1" dirty="0">
              <a:solidFill>
                <a:schemeClr val="bg1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Casos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estudio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700808"/>
            <a:ext cx="79208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SITUACIONES DE INTERÉS:</a:t>
            </a:r>
          </a:p>
          <a:p>
            <a:endParaRPr lang="en-US" dirty="0">
              <a:latin typeface="Cooper Hewitt" pitchFamily="2" charset="0"/>
              <a:ea typeface="Cooper Hewitt" pitchFamily="2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Cielos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despejados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Días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verano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leve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a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moderado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56087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DATOS DE RADAR DOPPLER</a:t>
            </a:r>
            <a:endParaRPr lang="en-US" sz="40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47864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1560" y="1700808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Cooper Hewitt" pitchFamily="2" charset="0"/>
                <a:ea typeface="Cooper Hewitt" pitchFamily="2" charset="0"/>
              </a:rPr>
              <a:t>Se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utilizaron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los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datos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del radar Doppler INTA Paraná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que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opera en la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banda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C. El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escaneo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se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realiza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en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sentido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azimutal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con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giros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de 360°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que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se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repiten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para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12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elevaciones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verticales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 </a:t>
            </a:r>
            <a:r>
              <a:rPr lang="es-ES" dirty="0" smtClean="0">
                <a:latin typeface="Cooper Hewitt" pitchFamily="2" charset="0"/>
                <a:ea typeface="Cooper Hewitt" pitchFamily="2" charset="0"/>
              </a:rPr>
              <a:t>entre </a:t>
            </a:r>
            <a:r>
              <a:rPr lang="es-ES" dirty="0">
                <a:latin typeface="Cooper Hewitt" pitchFamily="2" charset="0"/>
                <a:ea typeface="Cooper Hewitt" pitchFamily="2" charset="0"/>
              </a:rPr>
              <a:t>0.5° y 15.1</a:t>
            </a:r>
            <a:r>
              <a:rPr lang="es-ES" dirty="0" smtClean="0">
                <a:latin typeface="Cooper Hewitt" pitchFamily="2" charset="0"/>
                <a:ea typeface="Cooper Hewitt" pitchFamily="2" charset="0"/>
              </a:rPr>
              <a:t>° con un rango de 240 km.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latin typeface="Cooper Hewitt" pitchFamily="2" charset="0"/>
                <a:ea typeface="Cooper Hewitt" pitchFamily="2" charset="0"/>
              </a:rPr>
              <a:t>La resolución temporal es de 10 minutos 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latin typeface="Cooper Hewitt" pitchFamily="2" charset="0"/>
                <a:ea typeface="Cooper Hewitt" pitchFamily="2" charset="0"/>
              </a:rPr>
              <a:t>aproximadamente.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Características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los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datos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radar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680" y="4923745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PT Sans" pitchFamily="34" charset="0"/>
                <a:ea typeface="PT Sans" pitchFamily="34" charset="0"/>
              </a:rPr>
              <a:t>Topografía sobre el nivel del terreno respecto de la ubicación del radar.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El circulo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negro corresponde al </a:t>
            </a:r>
            <a:endParaRPr lang="es-ES" sz="1400" dirty="0" smtClean="0">
              <a:latin typeface="PT Sans" pitchFamily="34" charset="0"/>
              <a:ea typeface="PT Sans" pitchFamily="34" charset="0"/>
            </a:endParaRPr>
          </a:p>
          <a:p>
            <a:pPr algn="r"/>
            <a:r>
              <a:rPr lang="es-ES" sz="1400" dirty="0" smtClean="0">
                <a:latin typeface="PT Sans" pitchFamily="34" charset="0"/>
                <a:ea typeface="PT Sans" pitchFamily="34" charset="0"/>
              </a:rPr>
              <a:t>dominio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de análisis centrado en el radar, de 40km de radio.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pic>
        <p:nvPicPr>
          <p:cNvPr id="1037" name="Picture 13" descr="Z:\home\pao\Dropbox\Tesis\tesis-VAD\Tesis\Defensa\Fig\dominio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51336"/>
            <a:ext cx="3681842" cy="34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VIENTO </a:t>
            </a:r>
            <a:r>
              <a:rPr lang="en-US" sz="40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RADIAL</a:t>
            </a:r>
            <a:endParaRPr lang="en-US" sz="40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Viento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radial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5613448"/>
            <a:ext cx="3748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latin typeface="PT Sans" pitchFamily="34" charset="0"/>
                <a:ea typeface="PT Sans" pitchFamily="34" charset="0"/>
              </a:rPr>
              <a:t>Velocidad radial (m/s) observada a las 06 UTC por el radar de Paraná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en la </a:t>
            </a:r>
            <a:r>
              <a:rPr lang="es-ES" sz="1400" dirty="0">
                <a:latin typeface="PT Sans" pitchFamily="34" charset="0"/>
                <a:ea typeface="PT Sans" pitchFamily="34" charset="0"/>
              </a:rPr>
              <a:t>elevación 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1.3° luego de remover el </a:t>
            </a:r>
            <a:r>
              <a:rPr lang="es-ES" sz="1400" dirty="0" err="1" smtClean="0">
                <a:latin typeface="PT Sans" pitchFamily="34" charset="0"/>
                <a:ea typeface="PT Sans" pitchFamily="34" charset="0"/>
              </a:rPr>
              <a:t>aliasing</a:t>
            </a:r>
            <a:r>
              <a:rPr lang="es-ES" sz="1400" dirty="0" smtClean="0">
                <a:latin typeface="PT Sans" pitchFamily="34" charset="0"/>
                <a:ea typeface="PT Sans" pitchFamily="34" charset="0"/>
              </a:rPr>
              <a:t>.</a:t>
            </a:r>
            <a:endParaRPr lang="en-US" sz="1400" dirty="0">
              <a:latin typeface="PT Sans" pitchFamily="34" charset="0"/>
              <a:ea typeface="PT Sans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283968" y="1730024"/>
            <a:ext cx="4672545" cy="4795320"/>
            <a:chOff x="4283968" y="1730024"/>
            <a:chExt cx="4672545" cy="4795320"/>
          </a:xfrm>
        </p:grpSpPr>
        <p:sp>
          <p:nvSpPr>
            <p:cNvPr id="9" name="TextBox 8"/>
            <p:cNvSpPr txBox="1"/>
            <p:nvPr/>
          </p:nvSpPr>
          <p:spPr>
            <a:xfrm>
              <a:off x="4743509" y="5571237"/>
              <a:ext cx="37534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PT Sans" pitchFamily="34" charset="0"/>
                  <a:ea typeface="PT Sans" pitchFamily="34" charset="0"/>
                </a:rPr>
                <a:t>Velocidad radial (m/s) en función del azimut (grados) para un rango y </a:t>
              </a:r>
              <a:r>
                <a:rPr lang="es-ES" sz="1400" dirty="0" smtClean="0">
                  <a:latin typeface="PT Sans" pitchFamily="34" charset="0"/>
                  <a:ea typeface="PT Sans" pitchFamily="34" charset="0"/>
                </a:rPr>
                <a:t>án</a:t>
              </a:r>
              <a:r>
                <a:rPr lang="es-ES" sz="1400" dirty="0" smtClean="0">
                  <a:latin typeface="PT Sans" pitchFamily="34" charset="0"/>
                  <a:ea typeface="PT Sans" pitchFamily="34" charset="0"/>
                </a:rPr>
                <a:t>gulo </a:t>
              </a:r>
              <a:r>
                <a:rPr lang="es-ES" sz="1400" dirty="0" smtClean="0">
                  <a:latin typeface="PT Sans" pitchFamily="34" charset="0"/>
                  <a:ea typeface="PT Sans" pitchFamily="34" charset="0"/>
                </a:rPr>
                <a:t>de </a:t>
              </a:r>
              <a:r>
                <a:rPr lang="es-ES" sz="1400" dirty="0">
                  <a:latin typeface="PT Sans" pitchFamily="34" charset="0"/>
                  <a:ea typeface="PT Sans" pitchFamily="34" charset="0"/>
                </a:rPr>
                <a:t>elevación fijos. En color se ajusta una función sinusoidal a los datos.</a:t>
              </a:r>
              <a:endParaRPr lang="en-US" sz="1400" dirty="0">
                <a:latin typeface="PT Sans" pitchFamily="34" charset="0"/>
                <a:ea typeface="PT Sans" pitchFamily="34" charset="0"/>
              </a:endParaRPr>
            </a:p>
          </p:txBody>
        </p:sp>
        <p:pic>
          <p:nvPicPr>
            <p:cNvPr id="2050" name="Picture 2" descr="Z:\home\pao\Dropbox\Tesis\tesis-VAD\Tesis\Defensa\Fig\vad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730024"/>
              <a:ext cx="4672545" cy="37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3" name="Picture 5" descr="Z:\home\pao\Dropbox\Tesis\tesis-VAD\Tesis\Defensa\Fig\aliasing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15608"/>
            <a:ext cx="3566469" cy="371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1979712" y="2708920"/>
            <a:ext cx="1080120" cy="108012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0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3968" y="1730024"/>
            <a:ext cx="4672545" cy="4795320"/>
            <a:chOff x="4283968" y="1730024"/>
            <a:chExt cx="4672545" cy="4795320"/>
          </a:xfrm>
        </p:grpSpPr>
        <p:pic>
          <p:nvPicPr>
            <p:cNvPr id="16" name="Picture 2" descr="Z:\home\pao\Dropbox\Tesis\tesis-VAD\Tesis\Defensa\Fig\vad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1730024"/>
              <a:ext cx="4672545" cy="371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4743509" y="5571237"/>
              <a:ext cx="375346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>
                  <a:latin typeface="PT Sans" pitchFamily="34" charset="0"/>
                  <a:ea typeface="PT Sans" pitchFamily="34" charset="0"/>
                </a:rPr>
                <a:t>Velocidad radial (m/s) en función del azimut (grados) para un rango y </a:t>
              </a:r>
              <a:r>
                <a:rPr lang="es-ES" sz="1400" dirty="0" smtClean="0">
                  <a:latin typeface="PT Sans" pitchFamily="34" charset="0"/>
                  <a:ea typeface="PT Sans" pitchFamily="34" charset="0"/>
                </a:rPr>
                <a:t>án</a:t>
              </a:r>
              <a:r>
                <a:rPr lang="es-ES" sz="1400" dirty="0" smtClean="0">
                  <a:latin typeface="PT Sans" pitchFamily="34" charset="0"/>
                  <a:ea typeface="PT Sans" pitchFamily="34" charset="0"/>
                </a:rPr>
                <a:t>gulo </a:t>
              </a:r>
              <a:r>
                <a:rPr lang="es-ES" sz="1400" dirty="0" smtClean="0">
                  <a:latin typeface="PT Sans" pitchFamily="34" charset="0"/>
                  <a:ea typeface="PT Sans" pitchFamily="34" charset="0"/>
                </a:rPr>
                <a:t>de </a:t>
              </a:r>
              <a:r>
                <a:rPr lang="es-ES" sz="1400" dirty="0">
                  <a:latin typeface="PT Sans" pitchFamily="34" charset="0"/>
                  <a:ea typeface="PT Sans" pitchFamily="34" charset="0"/>
                </a:rPr>
                <a:t>elevación fijos. En color se ajusta una función sinusoidal a los datos.</a:t>
              </a:r>
              <a:endParaRPr lang="en-US" sz="1400" dirty="0">
                <a:latin typeface="PT Sans" pitchFamily="34" charset="0"/>
                <a:ea typeface="PT Sans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5536" y="560874"/>
            <a:ext cx="626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VAD</a:t>
            </a:r>
            <a:endParaRPr lang="en-US" sz="40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779912" y="6588641"/>
            <a:ext cx="53640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536" y="635171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Análisis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las</a:t>
            </a:r>
            <a:r>
              <a:rPr lang="en-US" sz="1200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sz="1200" b="1" dirty="0" err="1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observaciones</a:t>
            </a:r>
            <a:endParaRPr lang="en-US" sz="1200" b="1" dirty="0" smtClean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  <a:p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VAD y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controles</a:t>
            </a:r>
            <a:r>
              <a:rPr lang="en-US" sz="1200" dirty="0" smtClean="0">
                <a:latin typeface="Cooper Hewitt" pitchFamily="2" charset="0"/>
                <a:ea typeface="Cooper Hewitt" pitchFamily="2" charset="0"/>
              </a:rPr>
              <a:t> de </a:t>
            </a:r>
            <a:r>
              <a:rPr lang="en-US" sz="1200" dirty="0" err="1" smtClean="0">
                <a:latin typeface="Cooper Hewitt" pitchFamily="2" charset="0"/>
                <a:ea typeface="Cooper Hewitt" pitchFamily="2" charset="0"/>
              </a:rPr>
              <a:t>calidad</a:t>
            </a:r>
            <a:endParaRPr lang="en-US" sz="1200" dirty="0">
              <a:latin typeface="Cooper Hewitt" pitchFamily="2" charset="0"/>
              <a:ea typeface="Cooper Hewitt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26869" y="1556792"/>
                <a:ext cx="5317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s-ES" i="1" smtClean="0">
                          <a:latin typeface="Cambria Math"/>
                        </a:rPr>
                        <m:t>=  </m:t>
                      </m:r>
                      <m:r>
                        <a:rPr lang="en-US" b="0" i="1" smtClean="0">
                          <a:latin typeface="Cambria Math"/>
                        </a:rPr>
                        <m:t>𝑣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s-ES" i="1">
                          <a:latin typeface="Cambria Math"/>
                        </a:rPr>
                        <m:t> + </m:t>
                      </m:r>
                      <m:r>
                        <a:rPr lang="es-ES" i="1">
                          <a:latin typeface="Cambria Math"/>
                        </a:rPr>
                        <m:t>𝑢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s-ES" i="1">
                          <a:latin typeface="Cambria Math"/>
                        </a:rPr>
                        <m:t> − </m:t>
                      </m:r>
                      <m:r>
                        <a:rPr lang="es-ES" i="1">
                          <a:latin typeface="Cambria Math"/>
                        </a:rPr>
                        <m:t>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9" y="1556792"/>
                <a:ext cx="531799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0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26869" y="2077340"/>
                <a:ext cx="4468531" cy="847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</a:rPr>
                        <m:t>= 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pt-B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9" y="2077340"/>
                <a:ext cx="4468531" cy="847604"/>
              </a:xfrm>
              <a:prstGeom prst="rect">
                <a:avLst/>
              </a:prstGeom>
              <a:blipFill rotWithShape="1">
                <a:blip r:embed="rId4"/>
                <a:stretch>
                  <a:fillRect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6869" y="3356992"/>
                <a:ext cx="2047292" cy="7084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2 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9" y="3356992"/>
                <a:ext cx="2047292" cy="708464"/>
              </a:xfrm>
              <a:prstGeom prst="rect">
                <a:avLst/>
              </a:prstGeom>
              <a:blipFill rotWithShape="1"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26869" y="4022094"/>
                <a:ext cx="336643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&lt;0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9" y="4022094"/>
                <a:ext cx="3366434" cy="714683"/>
              </a:xfrm>
              <a:prstGeom prst="rect">
                <a:avLst/>
              </a:prstGeom>
              <a:blipFill rotWithShape="1">
                <a:blip r:embed="rId6"/>
                <a:stretch>
                  <a:fillRect r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26869" y="4802549"/>
                <a:ext cx="349467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&gt;0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69" y="4802549"/>
                <a:ext cx="3494675" cy="714683"/>
              </a:xfrm>
              <a:prstGeom prst="rect">
                <a:avLst/>
              </a:prstGeom>
              <a:blipFill rotWithShape="1">
                <a:blip r:embed="rId7"/>
                <a:stretch>
                  <a:fillRect r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860032" y="3573016"/>
            <a:ext cx="34746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21908C"/>
                </a:solidFill>
                <a:latin typeface="Cooper Hewitt" pitchFamily="2" charset="0"/>
                <a:ea typeface="Cooper Hewitt" pitchFamily="2" charset="0"/>
              </a:rPr>
              <a:t>CONTROLES DE CALIDAD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Cantidad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de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datos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por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anillo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Hueco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continuo en un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anillo</a:t>
            </a:r>
            <a:endParaRPr lang="en-US" dirty="0" smtClean="0">
              <a:latin typeface="Cooper Hewitt" pitchFamily="2" charset="0"/>
              <a:ea typeface="Cooper Hewitt" pitchFamily="2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Errores</a:t>
            </a:r>
            <a:r>
              <a:rPr lang="en-US" dirty="0" smtClean="0">
                <a:latin typeface="Cooper Hewitt" pitchFamily="2" charset="0"/>
                <a:ea typeface="Cooper Hewitt" pitchFamily="2" charset="0"/>
              </a:rPr>
              <a:t>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aleatorios</a:t>
            </a:r>
            <a:endParaRPr lang="en-US" dirty="0">
              <a:latin typeface="Cooper Hewitt" pitchFamily="2" charset="0"/>
              <a:ea typeface="Cooper Hewitt" pitchFamily="2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latin typeface="Cooper Hewitt" pitchFamily="2" charset="0"/>
                <a:ea typeface="Cooper Hewitt" pitchFamily="2" charset="0"/>
              </a:rPr>
              <a:t>R </a:t>
            </a:r>
            <a:r>
              <a:rPr lang="en-US" dirty="0" err="1" smtClean="0">
                <a:latin typeface="Cooper Hewitt" pitchFamily="2" charset="0"/>
                <a:ea typeface="Cooper Hewitt" pitchFamily="2" charset="0"/>
              </a:rPr>
              <a:t>cuadrado</a:t>
            </a:r>
            <a:endParaRPr lang="en-US" sz="2400" b="1" dirty="0">
              <a:solidFill>
                <a:srgbClr val="21908C"/>
              </a:solidFill>
              <a:latin typeface="Cooper Hewitt" pitchFamily="2" charset="0"/>
              <a:ea typeface="Cooper Hew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5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" grpId="0"/>
      <p:bldP spid="14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2511</Words>
  <Application>Microsoft Office PowerPoint</Application>
  <PresentationFormat>On-screen Show (4:3)</PresentationFormat>
  <Paragraphs>235</Paragraphs>
  <Slides>38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</dc:creator>
  <cp:lastModifiedBy>pao</cp:lastModifiedBy>
  <cp:revision>97</cp:revision>
  <dcterms:created xsi:type="dcterms:W3CDTF">2018-03-13T14:51:29Z</dcterms:created>
  <dcterms:modified xsi:type="dcterms:W3CDTF">2018-03-16T19:34:43Z</dcterms:modified>
</cp:coreProperties>
</file>