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1306" r:id="rId2"/>
    <p:sldId id="1262" r:id="rId3"/>
    <p:sldId id="1265" r:id="rId4"/>
    <p:sldId id="1336" r:id="rId5"/>
    <p:sldId id="1341" r:id="rId6"/>
    <p:sldId id="1342" r:id="rId7"/>
    <p:sldId id="1343" r:id="rId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26">
          <p15:clr>
            <a:srgbClr val="A4A3A4"/>
          </p15:clr>
        </p15:guide>
        <p15:guide id="2" orient="horz" pos="503">
          <p15:clr>
            <a:srgbClr val="A4A3A4"/>
          </p15:clr>
        </p15:guide>
        <p15:guide id="3" pos="7463">
          <p15:clr>
            <a:srgbClr val="A4A3A4"/>
          </p15:clr>
        </p15:guide>
        <p15:guide id="4" pos="14284">
          <p15:clr>
            <a:srgbClr val="A4A3A4"/>
          </p15:clr>
        </p15:guide>
        <p15:guide id="5" pos="107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40709"/>
    <a:srgbClr val="445469"/>
    <a:srgbClr val="19252F"/>
    <a:srgbClr val="8844B4"/>
    <a:srgbClr val="51286C"/>
    <a:srgbClr val="8941B6"/>
    <a:srgbClr val="041B31"/>
    <a:srgbClr val="403D3F"/>
    <a:srgbClr val="3A3940"/>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57" autoAdjust="0"/>
    <p:restoredTop sz="99409" autoAdjust="0"/>
  </p:normalViewPr>
  <p:slideViewPr>
    <p:cSldViewPr snapToGrid="0" snapToObjects="1">
      <p:cViewPr varScale="1">
        <p:scale>
          <a:sx n="58" d="100"/>
          <a:sy n="58" d="100"/>
        </p:scale>
        <p:origin x="570" y="78"/>
      </p:cViewPr>
      <p:guideLst>
        <p:guide orient="horz" pos="8126"/>
        <p:guide orient="horz" pos="503"/>
        <p:guide pos="7463"/>
        <p:guide pos="14284"/>
        <p:guide pos="1073"/>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E0B930-2840-274E-BDA1-481DA793A93F}" type="datetimeFigureOut">
              <a:t>12/10/2020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92BBE0-422E-9444-969E-B251DCE2DA1A}" type="slidenum">
              <a:t>‹#›</a:t>
            </a:fld>
            <a:endParaRPr lang="en-US"/>
          </a:p>
        </p:txBody>
      </p:sp>
    </p:spTree>
    <p:extLst>
      <p:ext uri="{BB962C8B-B14F-4D97-AF65-F5344CB8AC3E}">
        <p14:creationId xmlns:p14="http://schemas.microsoft.com/office/powerpoint/2010/main" val="2423671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12/10/2020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977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phone_06_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9913041" y="3587048"/>
            <a:ext cx="4502441" cy="7953887"/>
          </a:xfrm>
        </p:spPr>
        <p:txBody>
          <a:bodyPr>
            <a:normAutofit/>
          </a:bodyPr>
          <a:lstStyle>
            <a:lvl1pPr>
              <a:defRPr sz="3600"/>
            </a:lvl1pPr>
          </a:lstStyle>
          <a:p>
            <a:endParaRPr lang="en-US" dirty="0"/>
          </a:p>
        </p:txBody>
      </p:sp>
    </p:spTree>
    <p:extLst>
      <p:ext uri="{BB962C8B-B14F-4D97-AF65-F5344CB8AC3E}">
        <p14:creationId xmlns:p14="http://schemas.microsoft.com/office/powerpoint/2010/main" val="149910935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book_Air_mockup">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8264285" y="4434812"/>
            <a:ext cx="7911357" cy="4878143"/>
          </a:xfrm>
        </p:spPr>
        <p:txBody>
          <a:bodyPr>
            <a:normAutofit/>
          </a:bodyPr>
          <a:lstStyle>
            <a:lvl1pPr>
              <a:defRPr sz="3600"/>
            </a:lvl1pPr>
          </a:lstStyle>
          <a:p>
            <a:endParaRPr lang="en-US" dirty="0"/>
          </a:p>
        </p:txBody>
      </p:sp>
    </p:spTree>
    <p:extLst>
      <p:ext uri="{BB962C8B-B14F-4D97-AF65-F5344CB8AC3E}">
        <p14:creationId xmlns:p14="http://schemas.microsoft.com/office/powerpoint/2010/main" val="34511579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9" name="Picture Placeholder 4"/>
          <p:cNvSpPr>
            <a:spLocks noGrp="1"/>
          </p:cNvSpPr>
          <p:nvPr>
            <p:ph type="pic" sz="quarter" idx="10"/>
          </p:nvPr>
        </p:nvSpPr>
        <p:spPr>
          <a:xfrm>
            <a:off x="15014443" y="3579452"/>
            <a:ext cx="5339002" cy="7198647"/>
          </a:xfrm>
        </p:spPr>
        <p:txBody>
          <a:bodyPr>
            <a:normAutofit/>
          </a:bodyPr>
          <a:lstStyle>
            <a:lvl1pPr>
              <a:defRPr sz="3600"/>
            </a:lvl1pPr>
          </a:lstStyle>
          <a:p>
            <a:endParaRPr lang="en-US" dirty="0"/>
          </a:p>
        </p:txBody>
      </p:sp>
    </p:spTree>
    <p:extLst>
      <p:ext uri="{BB962C8B-B14F-4D97-AF65-F5344CB8AC3E}">
        <p14:creationId xmlns:p14="http://schemas.microsoft.com/office/powerpoint/2010/main" val="20666692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pad_mockup2">
    <p:spTree>
      <p:nvGrpSpPr>
        <p:cNvPr id="1" name=""/>
        <p:cNvGrpSpPr/>
        <p:nvPr/>
      </p:nvGrpSpPr>
      <p:grpSpPr>
        <a:xfrm>
          <a:off x="0" y="0"/>
          <a:ext cx="0" cy="0"/>
          <a:chOff x="0" y="0"/>
          <a:chExt cx="0" cy="0"/>
        </a:xfrm>
      </p:grpSpPr>
      <p:sp>
        <p:nvSpPr>
          <p:cNvPr id="8" name="Picture Placeholder 4"/>
          <p:cNvSpPr>
            <a:spLocks noGrp="1"/>
          </p:cNvSpPr>
          <p:nvPr>
            <p:ph type="pic" sz="quarter" idx="10"/>
          </p:nvPr>
        </p:nvSpPr>
        <p:spPr>
          <a:xfrm>
            <a:off x="8404364" y="4348336"/>
            <a:ext cx="7581067" cy="5633968"/>
          </a:xfrm>
        </p:spPr>
        <p:txBody>
          <a:bodyPr>
            <a:normAutofit/>
          </a:bodyPr>
          <a:lstStyle>
            <a:lvl1pPr>
              <a:defRPr sz="3600"/>
            </a:lvl1pPr>
          </a:lstStyle>
          <a:p>
            <a:endParaRPr lang="en-US" dirty="0"/>
          </a:p>
        </p:txBody>
      </p:sp>
    </p:spTree>
    <p:extLst>
      <p:ext uri="{BB962C8B-B14F-4D97-AF65-F5344CB8AC3E}">
        <p14:creationId xmlns:p14="http://schemas.microsoft.com/office/powerpoint/2010/main" val="20677266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_macbook_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7891913" y="4392894"/>
            <a:ext cx="8506534" cy="5298817"/>
          </a:xfrm>
        </p:spPr>
        <p:txBody>
          <a:bodyPr>
            <a:normAutofit/>
          </a:bodyPr>
          <a:lstStyle>
            <a:lvl1pPr>
              <a:defRPr sz="3600"/>
            </a:lvl1pPr>
          </a:lstStyle>
          <a:p>
            <a:endParaRPr lang="en-US" dirty="0"/>
          </a:p>
        </p:txBody>
      </p:sp>
    </p:spTree>
    <p:extLst>
      <p:ext uri="{BB962C8B-B14F-4D97-AF65-F5344CB8AC3E}">
        <p14:creationId xmlns:p14="http://schemas.microsoft.com/office/powerpoint/2010/main" val="40377392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c_Compare">
    <p:spTree>
      <p:nvGrpSpPr>
        <p:cNvPr id="1" name=""/>
        <p:cNvGrpSpPr/>
        <p:nvPr/>
      </p:nvGrpSpPr>
      <p:grpSpPr>
        <a:xfrm>
          <a:off x="0" y="0"/>
          <a:ext cx="0" cy="0"/>
          <a:chOff x="0" y="0"/>
          <a:chExt cx="0" cy="0"/>
        </a:xfrm>
      </p:grpSpPr>
      <p:sp>
        <p:nvSpPr>
          <p:cNvPr id="32" name="Picture Placeholder 4"/>
          <p:cNvSpPr>
            <a:spLocks noGrp="1"/>
          </p:cNvSpPr>
          <p:nvPr>
            <p:ph type="pic" sz="quarter" idx="10"/>
          </p:nvPr>
        </p:nvSpPr>
        <p:spPr>
          <a:xfrm>
            <a:off x="3610270" y="3179562"/>
            <a:ext cx="5874531" cy="3338782"/>
          </a:xfrm>
        </p:spPr>
        <p:txBody>
          <a:bodyPr>
            <a:normAutofit/>
          </a:bodyPr>
          <a:lstStyle>
            <a:lvl1pPr>
              <a:defRPr sz="3600"/>
            </a:lvl1pPr>
          </a:lstStyle>
          <a:p>
            <a:endParaRPr lang="en-US" dirty="0"/>
          </a:p>
        </p:txBody>
      </p:sp>
      <p:sp>
        <p:nvSpPr>
          <p:cNvPr id="33" name="Picture Placeholder 4"/>
          <p:cNvSpPr>
            <a:spLocks noGrp="1"/>
          </p:cNvSpPr>
          <p:nvPr>
            <p:ph type="pic" sz="quarter" idx="11"/>
          </p:nvPr>
        </p:nvSpPr>
        <p:spPr>
          <a:xfrm>
            <a:off x="14729858" y="3186174"/>
            <a:ext cx="5874531" cy="3338782"/>
          </a:xfrm>
        </p:spPr>
        <p:txBody>
          <a:bodyPr>
            <a:normAutofit/>
          </a:bodyPr>
          <a:lstStyle>
            <a:lvl1pPr>
              <a:defRPr sz="3600"/>
            </a:lvl1pPr>
          </a:lstStyle>
          <a:p>
            <a:endParaRPr lang="en-US" dirty="0"/>
          </a:p>
        </p:txBody>
      </p:sp>
    </p:spTree>
    <p:extLst>
      <p:ext uri="{BB962C8B-B14F-4D97-AF65-F5344CB8AC3E}">
        <p14:creationId xmlns:p14="http://schemas.microsoft.com/office/powerpoint/2010/main" val="9608548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ull Image 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24377650" cy="13716000"/>
          </a:xfrm>
        </p:spPr>
        <p:txBody>
          <a:bodyPr>
            <a:normAutofit/>
          </a:bodyPr>
          <a:lstStyle>
            <a:lvl1pPr marL="0" indent="0">
              <a:buNone/>
              <a:defRPr sz="3200"/>
            </a:lvl1pPr>
          </a:lstStyle>
          <a:p>
            <a:endParaRPr lang="en-US" dirty="0"/>
          </a:p>
        </p:txBody>
      </p:sp>
    </p:spTree>
    <p:extLst>
      <p:ext uri="{BB962C8B-B14F-4D97-AF65-F5344CB8AC3E}">
        <p14:creationId xmlns:p14="http://schemas.microsoft.com/office/powerpoint/2010/main" val="9022729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Oval 8"/>
          <p:cNvSpPr/>
          <p:nvPr userDrawn="1"/>
        </p:nvSpPr>
        <p:spPr>
          <a:xfrm>
            <a:off x="22827305" y="829676"/>
            <a:ext cx="652540" cy="652540"/>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675964" y="730259"/>
            <a:ext cx="21025723" cy="2651126"/>
          </a:xfrm>
          <a:prstGeom prst="rect">
            <a:avLst/>
          </a:prstGeom>
        </p:spPr>
        <p:txBody>
          <a:bodyPr vert="horz" lIns="182843" tIns="91422" rIns="182843" bIns="91422"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182843" tIns="91422" rIns="182843" bIns="91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9"/>
            <a:ext cx="5484971" cy="730250"/>
          </a:xfrm>
          <a:prstGeom prst="rect">
            <a:avLst/>
          </a:prstGeom>
        </p:spPr>
        <p:txBody>
          <a:bodyPr vert="horz" lIns="182843" tIns="91422" rIns="182843" bIns="91422" rtlCol="0" anchor="ctr"/>
          <a:lstStyle>
            <a:lvl1pPr algn="l">
              <a:defRPr sz="2400">
                <a:solidFill>
                  <a:schemeClr val="tx1">
                    <a:tint val="75000"/>
                  </a:schemeClr>
                </a:solidFill>
                <a:latin typeface="Lato Regular"/>
              </a:defRPr>
            </a:lvl1pPr>
          </a:lstStyle>
          <a:p>
            <a:endParaRPr lang="en-US" dirty="0"/>
          </a:p>
        </p:txBody>
      </p:sp>
      <p:sp>
        <p:nvSpPr>
          <p:cNvPr id="5" name="Footer Placeholder 4"/>
          <p:cNvSpPr>
            <a:spLocks noGrp="1"/>
          </p:cNvSpPr>
          <p:nvPr>
            <p:ph type="ftr" sz="quarter" idx="3"/>
          </p:nvPr>
        </p:nvSpPr>
        <p:spPr>
          <a:xfrm>
            <a:off x="8075097" y="12712709"/>
            <a:ext cx="8227457" cy="730250"/>
          </a:xfrm>
          <a:prstGeom prst="rect">
            <a:avLst/>
          </a:prstGeom>
        </p:spPr>
        <p:txBody>
          <a:bodyPr vert="horz" lIns="182843" tIns="91422" rIns="182843" bIns="91422" rtlCol="0" anchor="ctr"/>
          <a:lstStyle>
            <a:lvl1pPr algn="ctr">
              <a:defRPr sz="2400">
                <a:solidFill>
                  <a:schemeClr val="tx1">
                    <a:tint val="75000"/>
                  </a:schemeClr>
                </a:solidFill>
                <a:latin typeface="Lato Regular"/>
              </a:defRPr>
            </a:lvl1pPr>
          </a:lstStyle>
          <a:p>
            <a:endParaRPr lang="en-US" dirty="0"/>
          </a:p>
        </p:txBody>
      </p:sp>
      <p:sp>
        <p:nvSpPr>
          <p:cNvPr id="6" name="Slide Number Placeholder 5"/>
          <p:cNvSpPr>
            <a:spLocks noGrp="1"/>
          </p:cNvSpPr>
          <p:nvPr>
            <p:ph type="sldNum" sz="quarter" idx="4"/>
          </p:nvPr>
        </p:nvSpPr>
        <p:spPr>
          <a:xfrm>
            <a:off x="17216715" y="12712709"/>
            <a:ext cx="5484971" cy="730250"/>
          </a:xfrm>
          <a:prstGeom prst="rect">
            <a:avLst/>
          </a:prstGeom>
        </p:spPr>
        <p:txBody>
          <a:bodyPr vert="horz" lIns="182843" tIns="91422" rIns="182843" bIns="91422" rtlCol="0" anchor="ctr"/>
          <a:lstStyle>
            <a:lvl1pPr algn="r">
              <a:defRPr sz="2400">
                <a:solidFill>
                  <a:schemeClr val="tx1">
                    <a:tint val="75000"/>
                  </a:schemeClr>
                </a:solidFill>
                <a:latin typeface="Lato Regular"/>
              </a:defRPr>
            </a:lvl1pPr>
          </a:lstStyle>
          <a:p>
            <a:fld id="{FCEE2C88-6C8F-484D-AF69-578F576B1F44}" type="slidenum">
              <a:rPr lang="en-US" smtClean="0"/>
              <a:pPr/>
              <a:t>‹#›</a:t>
            </a:fld>
            <a:endParaRPr lang="en-US" dirty="0"/>
          </a:p>
        </p:txBody>
      </p:sp>
      <p:sp>
        <p:nvSpPr>
          <p:cNvPr id="8" name="TextBox 7"/>
          <p:cNvSpPr txBox="1"/>
          <p:nvPr userDrawn="1"/>
        </p:nvSpPr>
        <p:spPr>
          <a:xfrm>
            <a:off x="22749829" y="819678"/>
            <a:ext cx="808104" cy="615517"/>
          </a:xfrm>
          <a:prstGeom prst="rect">
            <a:avLst/>
          </a:prstGeom>
          <a:noFill/>
        </p:spPr>
        <p:txBody>
          <a:bodyPr wrap="none" lIns="182843" tIns="91422" rIns="182843" bIns="91422" rtlCol="0">
            <a:spAutoFit/>
          </a:bodyPr>
          <a:lstStyle/>
          <a:p>
            <a:pPr algn="ctr"/>
            <a:fld id="{260E2A6B-A809-4840-BF14-8648BC0BDF87}" type="slidenum">
              <a:rPr lang="id-ID" sz="2800" b="0" smtClean="0">
                <a:solidFill>
                  <a:schemeClr val="bg1"/>
                </a:solidFill>
                <a:latin typeface="Lato Regular"/>
                <a:cs typeface="Lato Regular"/>
              </a:rPr>
              <a:pPr algn="ctr"/>
              <a:t>‹#›</a:t>
            </a:fld>
            <a:endParaRPr lang="id-ID" sz="2800" b="0" dirty="0">
              <a:solidFill>
                <a:schemeClr val="bg1"/>
              </a:solidFill>
              <a:latin typeface="Lato Regular"/>
              <a:cs typeface="Lato Regular"/>
            </a:endParaRPr>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47" r:id="rId1"/>
    <p:sldLayoutId id="2147483756" r:id="rId2"/>
    <p:sldLayoutId id="2147483757" r:id="rId3"/>
    <p:sldLayoutId id="2147483758" r:id="rId4"/>
    <p:sldLayoutId id="2147483759" r:id="rId5"/>
    <p:sldLayoutId id="2147483760" r:id="rId6"/>
    <p:sldLayoutId id="2147483762" r:id="rId7"/>
    <p:sldLayoutId id="2147483775" r:id="rId8"/>
  </p:sldLayoutIdLst>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hf hdr="0" ftr="0" dt="0"/>
  <p:txStyles>
    <p:title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panose="020F0502020204030203" pitchFamily="34" charset="0"/>
          <a:ea typeface="+mn-ea"/>
          <a:cs typeface="+mn-cs"/>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panose="020F0502020204030203" pitchFamily="34" charset="0"/>
          <a:ea typeface="+mn-ea"/>
          <a:cs typeface="+mn-cs"/>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panose="020F0502020204030203" pitchFamily="34" charset="0"/>
          <a:ea typeface="+mn-ea"/>
          <a:cs typeface="+mn-cs"/>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panose="020F0502020204030203" pitchFamily="34" charset="0"/>
          <a:ea typeface="+mn-ea"/>
          <a:cs typeface="+mn-cs"/>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panose="020F0502020204030203" pitchFamily="34" charset="0"/>
          <a:ea typeface="+mn-ea"/>
          <a:cs typeface="+mn-cs"/>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kaggle.com/ruchi798/tv-shows-on-netflix-prime-video-hulu-and-disney"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kaggle.com/ruchi798/movies-on-netflix-prime-video-hulu-and-disney"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Oval 372"/>
          <p:cNvSpPr/>
          <p:nvPr/>
        </p:nvSpPr>
        <p:spPr>
          <a:xfrm>
            <a:off x="1360504" y="1437992"/>
            <a:ext cx="10828321" cy="10828321"/>
          </a:xfrm>
          <a:prstGeom prst="ellipse">
            <a:avLst/>
          </a:prstGeom>
          <a:solidFill>
            <a:schemeClr val="accent2">
              <a:lumMod val="75000"/>
              <a:alpha val="1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2223043" y="2367368"/>
            <a:ext cx="9090159" cy="9090159"/>
          </a:xfrm>
          <a:prstGeom prst="ellipse">
            <a:avLst/>
          </a:prstGeom>
          <a:solidFill>
            <a:schemeClr val="accent2">
              <a:lumMod val="75000"/>
              <a:alpha val="7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Content Placeholder 2"/>
          <p:cNvSpPr txBox="1">
            <a:spLocks/>
          </p:cNvSpPr>
          <p:nvPr/>
        </p:nvSpPr>
        <p:spPr bwMode="auto">
          <a:xfrm>
            <a:off x="1829560" y="4404068"/>
            <a:ext cx="9890207" cy="4499693"/>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10000" b="1" dirty="0">
                <a:solidFill>
                  <a:schemeClr val="bg1"/>
                </a:solidFill>
                <a:latin typeface="Lato Regular"/>
                <a:cs typeface="Lato Regular"/>
              </a:rPr>
              <a:t>Streaming Platforms </a:t>
            </a:r>
          </a:p>
          <a:p>
            <a:pPr marL="0" indent="0" algn="ctr">
              <a:buNone/>
              <a:defRPr/>
            </a:pPr>
            <a:r>
              <a:rPr lang="en-US" sz="7200" b="1" dirty="0">
                <a:solidFill>
                  <a:schemeClr val="bg1"/>
                </a:solidFill>
                <a:latin typeface="Lato Regular"/>
                <a:cs typeface="Lato Regular"/>
              </a:rPr>
              <a:t>Data analysis</a:t>
            </a:r>
          </a:p>
        </p:txBody>
      </p:sp>
      <p:sp>
        <p:nvSpPr>
          <p:cNvPr id="17" name="TextBox 16">
            <a:extLst>
              <a:ext uri="{FF2B5EF4-FFF2-40B4-BE49-F238E27FC236}">
                <a16:creationId xmlns:a16="http://schemas.microsoft.com/office/drawing/2014/main" id="{C7950042-131E-421B-B048-28D0AEF7EA68}"/>
              </a:ext>
            </a:extLst>
          </p:cNvPr>
          <p:cNvSpPr txBox="1"/>
          <p:nvPr/>
        </p:nvSpPr>
        <p:spPr>
          <a:xfrm>
            <a:off x="12548619" y="1859536"/>
            <a:ext cx="8233664" cy="1015663"/>
          </a:xfrm>
          <a:prstGeom prst="rect">
            <a:avLst/>
          </a:prstGeom>
          <a:noFill/>
        </p:spPr>
        <p:txBody>
          <a:bodyPr wrap="none" rtlCol="0">
            <a:spAutoFit/>
          </a:bodyPr>
          <a:lstStyle/>
          <a:p>
            <a:r>
              <a:rPr lang="en-US" sz="6000" b="1" dirty="0">
                <a:latin typeface="Lato Regular"/>
                <a:cs typeface="Lato Regular"/>
              </a:rPr>
              <a:t>Meet Our Kappa Team</a:t>
            </a:r>
          </a:p>
        </p:txBody>
      </p:sp>
      <p:grpSp>
        <p:nvGrpSpPr>
          <p:cNvPr id="18" name="Group 17">
            <a:extLst>
              <a:ext uri="{FF2B5EF4-FFF2-40B4-BE49-F238E27FC236}">
                <a16:creationId xmlns:a16="http://schemas.microsoft.com/office/drawing/2014/main" id="{C88060A0-2EF0-447A-BC97-0F78459816D9}"/>
              </a:ext>
            </a:extLst>
          </p:cNvPr>
          <p:cNvGrpSpPr/>
          <p:nvPr/>
        </p:nvGrpSpPr>
        <p:grpSpPr>
          <a:xfrm>
            <a:off x="12672043" y="3038061"/>
            <a:ext cx="1478230" cy="258682"/>
            <a:chOff x="1703388" y="2006913"/>
            <a:chExt cx="1478230" cy="258682"/>
          </a:xfrm>
        </p:grpSpPr>
        <p:sp>
          <p:nvSpPr>
            <p:cNvPr id="19" name="Oval 18">
              <a:extLst>
                <a:ext uri="{FF2B5EF4-FFF2-40B4-BE49-F238E27FC236}">
                  <a16:creationId xmlns:a16="http://schemas.microsoft.com/office/drawing/2014/main" id="{75C197EC-D703-40F0-91EA-E4C757238698}"/>
                </a:ext>
              </a:extLst>
            </p:cNvPr>
            <p:cNvSpPr/>
            <p:nvPr/>
          </p:nvSpPr>
          <p:spPr>
            <a:xfrm>
              <a:off x="1703388" y="2006913"/>
              <a:ext cx="258682"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3CC2339-7EF2-4EA9-8632-2D63F7F300F4}"/>
                </a:ext>
              </a:extLst>
            </p:cNvPr>
            <p:cNvSpPr/>
            <p:nvPr/>
          </p:nvSpPr>
          <p:spPr>
            <a:xfrm>
              <a:off x="2008275" y="2006913"/>
              <a:ext cx="258682"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6418283-45ED-4366-8F3D-D17E2714A6E9}"/>
                </a:ext>
              </a:extLst>
            </p:cNvPr>
            <p:cNvSpPr/>
            <p:nvPr/>
          </p:nvSpPr>
          <p:spPr>
            <a:xfrm>
              <a:off x="2313162" y="2006913"/>
              <a:ext cx="258682"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C1BC277-CA51-4217-B0BF-4CBE72D89799}"/>
                </a:ext>
              </a:extLst>
            </p:cNvPr>
            <p:cNvSpPr/>
            <p:nvPr/>
          </p:nvSpPr>
          <p:spPr>
            <a:xfrm>
              <a:off x="2618049" y="2006913"/>
              <a:ext cx="258682"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1AD1324-6A4D-414E-ABB6-6EFD365F13C5}"/>
                </a:ext>
              </a:extLst>
            </p:cNvPr>
            <p:cNvSpPr/>
            <p:nvPr/>
          </p:nvSpPr>
          <p:spPr>
            <a:xfrm>
              <a:off x="2922936" y="2006913"/>
              <a:ext cx="258682"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B4561124-526B-434F-80BD-2C019D25A156}"/>
              </a:ext>
            </a:extLst>
          </p:cNvPr>
          <p:cNvSpPr txBox="1"/>
          <p:nvPr/>
        </p:nvSpPr>
        <p:spPr>
          <a:xfrm>
            <a:off x="13106271" y="4244008"/>
            <a:ext cx="5787290" cy="1015663"/>
          </a:xfrm>
          <a:prstGeom prst="rect">
            <a:avLst/>
          </a:prstGeom>
          <a:noFill/>
        </p:spPr>
        <p:txBody>
          <a:bodyPr wrap="none" rtlCol="0">
            <a:spAutoFit/>
          </a:bodyPr>
          <a:lstStyle/>
          <a:p>
            <a:r>
              <a:rPr lang="en-US" sz="6000" dirty="0">
                <a:latin typeface="Lato Regular"/>
                <a:ea typeface="Open Sans Light" panose="020B0306030504020204" pitchFamily="34" charset="0"/>
                <a:cs typeface="Lato Regular"/>
              </a:rPr>
              <a:t>Paola E. Vazquez</a:t>
            </a:r>
          </a:p>
        </p:txBody>
      </p:sp>
      <p:sp>
        <p:nvSpPr>
          <p:cNvPr id="25" name="TextBox 24">
            <a:extLst>
              <a:ext uri="{FF2B5EF4-FFF2-40B4-BE49-F238E27FC236}">
                <a16:creationId xmlns:a16="http://schemas.microsoft.com/office/drawing/2014/main" id="{9F114AF6-CC87-4832-9E8A-6A1FFD2DAA20}"/>
              </a:ext>
            </a:extLst>
          </p:cNvPr>
          <p:cNvSpPr txBox="1"/>
          <p:nvPr/>
        </p:nvSpPr>
        <p:spPr>
          <a:xfrm>
            <a:off x="13106271" y="8892400"/>
            <a:ext cx="4555542" cy="1015663"/>
          </a:xfrm>
          <a:prstGeom prst="rect">
            <a:avLst/>
          </a:prstGeom>
          <a:noFill/>
        </p:spPr>
        <p:txBody>
          <a:bodyPr wrap="none" rtlCol="0">
            <a:spAutoFit/>
          </a:bodyPr>
          <a:lstStyle/>
          <a:p>
            <a:r>
              <a:rPr lang="en-US" sz="6000" dirty="0">
                <a:latin typeface="Lato Regular"/>
                <a:ea typeface="Open Sans Light" panose="020B0306030504020204" pitchFamily="34" charset="0"/>
                <a:cs typeface="Lato Regular"/>
              </a:rPr>
              <a:t>Joaquin </a:t>
            </a:r>
            <a:r>
              <a:rPr lang="en-US" sz="6000" dirty="0" err="1">
                <a:latin typeface="Lato Regular"/>
                <a:ea typeface="Open Sans Light" panose="020B0306030504020204" pitchFamily="34" charset="0"/>
                <a:cs typeface="Lato Regular"/>
              </a:rPr>
              <a:t>Osio</a:t>
            </a:r>
            <a:endParaRPr lang="en-US" sz="6000" dirty="0">
              <a:latin typeface="Lato Regular"/>
              <a:ea typeface="Open Sans Light" panose="020B0306030504020204" pitchFamily="34" charset="0"/>
              <a:cs typeface="Lato Regular"/>
            </a:endParaRPr>
          </a:p>
        </p:txBody>
      </p:sp>
      <p:sp>
        <p:nvSpPr>
          <p:cNvPr id="26" name="TextBox 25">
            <a:extLst>
              <a:ext uri="{FF2B5EF4-FFF2-40B4-BE49-F238E27FC236}">
                <a16:creationId xmlns:a16="http://schemas.microsoft.com/office/drawing/2014/main" id="{57F6A74E-4AED-44B7-9877-906EC7701965}"/>
              </a:ext>
            </a:extLst>
          </p:cNvPr>
          <p:cNvSpPr txBox="1"/>
          <p:nvPr/>
        </p:nvSpPr>
        <p:spPr>
          <a:xfrm>
            <a:off x="13106271" y="7342936"/>
            <a:ext cx="5684698" cy="1015663"/>
          </a:xfrm>
          <a:prstGeom prst="rect">
            <a:avLst/>
          </a:prstGeom>
          <a:noFill/>
        </p:spPr>
        <p:txBody>
          <a:bodyPr wrap="none" rtlCol="0">
            <a:spAutoFit/>
          </a:bodyPr>
          <a:lstStyle/>
          <a:p>
            <a:r>
              <a:rPr lang="en-US" sz="6000" dirty="0">
                <a:latin typeface="Lato Regular"/>
                <a:ea typeface="Open Sans Light" panose="020B0306030504020204" pitchFamily="34" charset="0"/>
                <a:cs typeface="Lato Regular"/>
              </a:rPr>
              <a:t>Jose Luis Duarte</a:t>
            </a:r>
          </a:p>
        </p:txBody>
      </p:sp>
      <p:sp>
        <p:nvSpPr>
          <p:cNvPr id="27" name="TextBox 26">
            <a:extLst>
              <a:ext uri="{FF2B5EF4-FFF2-40B4-BE49-F238E27FC236}">
                <a16:creationId xmlns:a16="http://schemas.microsoft.com/office/drawing/2014/main" id="{E6B7A49A-2A21-49B2-9431-57F79B293A33}"/>
              </a:ext>
            </a:extLst>
          </p:cNvPr>
          <p:cNvSpPr txBox="1"/>
          <p:nvPr/>
        </p:nvSpPr>
        <p:spPr>
          <a:xfrm>
            <a:off x="13106269" y="5793472"/>
            <a:ext cx="4071949" cy="1015663"/>
          </a:xfrm>
          <a:prstGeom prst="rect">
            <a:avLst/>
          </a:prstGeom>
          <a:noFill/>
        </p:spPr>
        <p:txBody>
          <a:bodyPr wrap="none" rtlCol="0">
            <a:spAutoFit/>
          </a:bodyPr>
          <a:lstStyle/>
          <a:p>
            <a:r>
              <a:rPr lang="en-US" sz="6000" dirty="0">
                <a:latin typeface="Lato Regular"/>
                <a:ea typeface="Open Sans Light" panose="020B0306030504020204" pitchFamily="34" charset="0"/>
                <a:cs typeface="Lato Regular"/>
              </a:rPr>
              <a:t>Edgar </a:t>
            </a:r>
            <a:r>
              <a:rPr lang="en-US" sz="6000" dirty="0" err="1">
                <a:latin typeface="Lato Regular"/>
                <a:ea typeface="Open Sans Light" panose="020B0306030504020204" pitchFamily="34" charset="0"/>
                <a:cs typeface="Lato Regular"/>
              </a:rPr>
              <a:t>Alejo</a:t>
            </a:r>
            <a:endParaRPr lang="en-US" sz="6000" dirty="0">
              <a:latin typeface="Lato Regular"/>
              <a:ea typeface="Open Sans Light" panose="020B0306030504020204" pitchFamily="34" charset="0"/>
              <a:cs typeface="Lato Regular"/>
            </a:endParaRPr>
          </a:p>
        </p:txBody>
      </p:sp>
      <p:sp>
        <p:nvSpPr>
          <p:cNvPr id="28" name="TextBox 27">
            <a:extLst>
              <a:ext uri="{FF2B5EF4-FFF2-40B4-BE49-F238E27FC236}">
                <a16:creationId xmlns:a16="http://schemas.microsoft.com/office/drawing/2014/main" id="{D01B0820-FEB6-4E83-BC27-34C17D1358F9}"/>
              </a:ext>
            </a:extLst>
          </p:cNvPr>
          <p:cNvSpPr txBox="1"/>
          <p:nvPr/>
        </p:nvSpPr>
        <p:spPr>
          <a:xfrm>
            <a:off x="13106270" y="10441864"/>
            <a:ext cx="5079339" cy="1015663"/>
          </a:xfrm>
          <a:prstGeom prst="rect">
            <a:avLst/>
          </a:prstGeom>
          <a:noFill/>
        </p:spPr>
        <p:txBody>
          <a:bodyPr wrap="none" rtlCol="0">
            <a:spAutoFit/>
          </a:bodyPr>
          <a:lstStyle/>
          <a:p>
            <a:r>
              <a:rPr lang="en-US" sz="6000" dirty="0">
                <a:latin typeface="Lato Regular"/>
                <a:ea typeface="Open Sans Light" panose="020B0306030504020204" pitchFamily="34" charset="0"/>
                <a:cs typeface="Lato Regular"/>
              </a:rPr>
              <a:t>Pedro Terrazas</a:t>
            </a:r>
          </a:p>
        </p:txBody>
      </p:sp>
    </p:spTree>
    <p:extLst>
      <p:ext uri="{BB962C8B-B14F-4D97-AF65-F5344CB8AC3E}">
        <p14:creationId xmlns:p14="http://schemas.microsoft.com/office/powerpoint/2010/main" val="24233846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995619" y="3194810"/>
            <a:ext cx="3175317" cy="866083"/>
          </a:xfrm>
          <a:prstGeom prst="rect">
            <a:avLst/>
          </a:prstGeom>
          <a:noFill/>
        </p:spPr>
        <p:txBody>
          <a:bodyPr wrap="none" lIns="243852" tIns="121926" rIns="243852" bIns="121926" rtlCol="0">
            <a:spAutoFit/>
          </a:bodyPr>
          <a:lstStyle/>
          <a:p>
            <a:pPr>
              <a:lnSpc>
                <a:spcPct val="120000"/>
              </a:lnSpc>
            </a:pPr>
            <a:r>
              <a:rPr lang="en-US" sz="3700" b="1" dirty="0">
                <a:latin typeface="Lato Regular"/>
                <a:cs typeface="Lato Regular"/>
              </a:rPr>
              <a:t>Background</a:t>
            </a:r>
          </a:p>
        </p:txBody>
      </p:sp>
      <p:sp>
        <p:nvSpPr>
          <p:cNvPr id="105" name="TextBox 104"/>
          <p:cNvSpPr txBox="1"/>
          <p:nvPr/>
        </p:nvSpPr>
        <p:spPr>
          <a:xfrm>
            <a:off x="1995619" y="4378271"/>
            <a:ext cx="6442430" cy="6996879"/>
          </a:xfrm>
          <a:prstGeom prst="rect">
            <a:avLst/>
          </a:prstGeom>
          <a:noFill/>
        </p:spPr>
        <p:txBody>
          <a:bodyPr wrap="square" lIns="219419" tIns="109710" rIns="219419" bIns="109710" rtlCol="0">
            <a:spAutoFit/>
          </a:bodyPr>
          <a:lstStyle/>
          <a:p>
            <a:pPr>
              <a:lnSpc>
                <a:spcPct val="110000"/>
              </a:lnSpc>
              <a:spcBef>
                <a:spcPts val="600"/>
              </a:spcBef>
              <a:spcAft>
                <a:spcPts val="600"/>
              </a:spcAft>
            </a:pPr>
            <a:r>
              <a:rPr lang="en-US" sz="2000" dirty="0"/>
              <a:t>The COVID-19 (Coronavirus Disease) has resulted in increased demand for online streaming and entertainment services. </a:t>
            </a:r>
          </a:p>
          <a:p>
            <a:pPr>
              <a:lnSpc>
                <a:spcPct val="110000"/>
              </a:lnSpc>
              <a:spcBef>
                <a:spcPts val="600"/>
              </a:spcBef>
              <a:spcAft>
                <a:spcPts val="600"/>
              </a:spcAft>
            </a:pPr>
            <a:endParaRPr lang="en-US" sz="2000" dirty="0"/>
          </a:p>
          <a:p>
            <a:pPr>
              <a:lnSpc>
                <a:spcPct val="110000"/>
              </a:lnSpc>
              <a:spcBef>
                <a:spcPts val="600"/>
              </a:spcBef>
              <a:spcAft>
                <a:spcPts val="600"/>
              </a:spcAft>
            </a:pPr>
            <a:r>
              <a:rPr lang="en-US" sz="2000" dirty="0"/>
              <a:t>Video streaming services have experienced a rise of around 10% in viewership during the lockdown. </a:t>
            </a:r>
          </a:p>
          <a:p>
            <a:pPr>
              <a:lnSpc>
                <a:spcPct val="110000"/>
              </a:lnSpc>
              <a:spcBef>
                <a:spcPts val="600"/>
              </a:spcBef>
              <a:spcAft>
                <a:spcPts val="600"/>
              </a:spcAft>
            </a:pPr>
            <a:endParaRPr lang="en-US" sz="2000" dirty="0"/>
          </a:p>
          <a:p>
            <a:pPr>
              <a:lnSpc>
                <a:spcPct val="110000"/>
              </a:lnSpc>
              <a:spcBef>
                <a:spcPts val="600"/>
              </a:spcBef>
              <a:spcAft>
                <a:spcPts val="600"/>
              </a:spcAft>
            </a:pPr>
            <a:r>
              <a:rPr lang="en-US" sz="2000" dirty="0">
                <a:latin typeface="Lato Light"/>
                <a:cs typeface="Lato Light"/>
              </a:rPr>
              <a:t>Our project is </a:t>
            </a:r>
            <a:r>
              <a:rPr lang="en-US" sz="2000" b="1" dirty="0">
                <a:latin typeface="Lato Light"/>
                <a:cs typeface="Lato Light"/>
              </a:rPr>
              <a:t>based on using the past projects Data Analysis insights and complete them by integrating all TV shows information to the same process.</a:t>
            </a:r>
          </a:p>
          <a:p>
            <a:pPr>
              <a:lnSpc>
                <a:spcPct val="110000"/>
              </a:lnSpc>
              <a:spcBef>
                <a:spcPts val="600"/>
              </a:spcBef>
              <a:spcAft>
                <a:spcPts val="600"/>
              </a:spcAft>
            </a:pPr>
            <a:endParaRPr lang="en-US" sz="2000" b="1" dirty="0">
              <a:latin typeface="Lato Light"/>
              <a:cs typeface="Lato Light"/>
            </a:endParaRPr>
          </a:p>
          <a:p>
            <a:pPr>
              <a:lnSpc>
                <a:spcPct val="110000"/>
              </a:lnSpc>
              <a:spcBef>
                <a:spcPts val="600"/>
              </a:spcBef>
              <a:spcAft>
                <a:spcPts val="600"/>
              </a:spcAft>
            </a:pPr>
            <a:r>
              <a:rPr lang="en-US" sz="2000" dirty="0">
                <a:latin typeface="Lato Light"/>
                <a:cs typeface="Lato Light"/>
              </a:rPr>
              <a:t>All of this by using different tolls, some of them are:</a:t>
            </a:r>
          </a:p>
          <a:p>
            <a:pPr marL="342900" indent="-342900">
              <a:lnSpc>
                <a:spcPct val="110000"/>
              </a:lnSpc>
              <a:spcBef>
                <a:spcPts val="600"/>
              </a:spcBef>
              <a:spcAft>
                <a:spcPts val="600"/>
              </a:spcAft>
              <a:buFont typeface="Arial" panose="020B0604020202020204" pitchFamily="34" charset="0"/>
              <a:buChar char="•"/>
            </a:pPr>
            <a:r>
              <a:rPr lang="en-US" sz="2000" b="1" dirty="0">
                <a:latin typeface="Lato Light"/>
                <a:cs typeface="Lato Light"/>
              </a:rPr>
              <a:t>Pandas</a:t>
            </a:r>
          </a:p>
          <a:p>
            <a:pPr marL="342900" indent="-342900">
              <a:lnSpc>
                <a:spcPct val="110000"/>
              </a:lnSpc>
              <a:spcBef>
                <a:spcPts val="600"/>
              </a:spcBef>
              <a:spcAft>
                <a:spcPts val="600"/>
              </a:spcAft>
              <a:buFont typeface="Arial" panose="020B0604020202020204" pitchFamily="34" charset="0"/>
              <a:buChar char="•"/>
            </a:pPr>
            <a:r>
              <a:rPr lang="en-US" sz="2000" b="1" dirty="0">
                <a:latin typeface="Lato Light"/>
                <a:cs typeface="Lato Light"/>
              </a:rPr>
              <a:t>PG Admin</a:t>
            </a:r>
          </a:p>
          <a:p>
            <a:pPr>
              <a:lnSpc>
                <a:spcPct val="110000"/>
              </a:lnSpc>
              <a:spcBef>
                <a:spcPts val="600"/>
              </a:spcBef>
              <a:spcAft>
                <a:spcPts val="600"/>
              </a:spcAft>
            </a:pPr>
            <a:r>
              <a:rPr lang="en-US" sz="2000" b="1" dirty="0">
                <a:latin typeface="Lato Light"/>
                <a:cs typeface="Lato Light"/>
              </a:rPr>
              <a:t>  </a:t>
            </a:r>
          </a:p>
        </p:txBody>
      </p:sp>
      <p:sp>
        <p:nvSpPr>
          <p:cNvPr id="59" name="TextBox 58"/>
          <p:cNvSpPr txBox="1"/>
          <p:nvPr/>
        </p:nvSpPr>
        <p:spPr>
          <a:xfrm>
            <a:off x="1995619" y="672007"/>
            <a:ext cx="2569678" cy="400110"/>
          </a:xfrm>
          <a:prstGeom prst="rect">
            <a:avLst/>
          </a:prstGeom>
          <a:noFill/>
        </p:spPr>
        <p:txBody>
          <a:bodyPr wrap="none" rtlCol="0">
            <a:spAutoFit/>
          </a:bodyPr>
          <a:lstStyle/>
          <a:p>
            <a:r>
              <a:rPr lang="en-US" sz="2000" b="1" spc="600" dirty="0">
                <a:latin typeface="Lato Regular"/>
                <a:cs typeface="Lato Regular"/>
              </a:rPr>
              <a:t>KAPPA TEAM</a:t>
            </a:r>
          </a:p>
        </p:txBody>
      </p:sp>
      <p:grpSp>
        <p:nvGrpSpPr>
          <p:cNvPr id="60" name="Group 59"/>
          <p:cNvGrpSpPr/>
          <p:nvPr/>
        </p:nvGrpSpPr>
        <p:grpSpPr>
          <a:xfrm>
            <a:off x="2087548" y="1981377"/>
            <a:ext cx="1478230" cy="258682"/>
            <a:chOff x="1703388" y="2006913"/>
            <a:chExt cx="1478230" cy="258682"/>
          </a:xfrm>
        </p:grpSpPr>
        <p:sp>
          <p:nvSpPr>
            <p:cNvPr id="61" name="Oval 60"/>
            <p:cNvSpPr/>
            <p:nvPr/>
          </p:nvSpPr>
          <p:spPr>
            <a:xfrm>
              <a:off x="1703388" y="2006913"/>
              <a:ext cx="258682"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Oval 61"/>
            <p:cNvSpPr/>
            <p:nvPr/>
          </p:nvSpPr>
          <p:spPr>
            <a:xfrm>
              <a:off x="2008275" y="2006913"/>
              <a:ext cx="258682"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Oval 69"/>
            <p:cNvSpPr/>
            <p:nvPr/>
          </p:nvSpPr>
          <p:spPr>
            <a:xfrm>
              <a:off x="2313162" y="2006913"/>
              <a:ext cx="258682"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Oval 70"/>
            <p:cNvSpPr/>
            <p:nvPr/>
          </p:nvSpPr>
          <p:spPr>
            <a:xfrm>
              <a:off x="2618049" y="2006913"/>
              <a:ext cx="258682"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Oval 71"/>
            <p:cNvSpPr/>
            <p:nvPr/>
          </p:nvSpPr>
          <p:spPr>
            <a:xfrm>
              <a:off x="2922936" y="2006913"/>
              <a:ext cx="258682"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3" name="TextBox 72"/>
          <p:cNvSpPr txBox="1"/>
          <p:nvPr/>
        </p:nvSpPr>
        <p:spPr>
          <a:xfrm>
            <a:off x="1941869" y="897230"/>
            <a:ext cx="6330066" cy="1015663"/>
          </a:xfrm>
          <a:prstGeom prst="rect">
            <a:avLst/>
          </a:prstGeom>
          <a:noFill/>
        </p:spPr>
        <p:txBody>
          <a:bodyPr wrap="none" rtlCol="0">
            <a:spAutoFit/>
          </a:bodyPr>
          <a:lstStyle/>
          <a:p>
            <a:r>
              <a:rPr lang="en-US" sz="6000" dirty="0">
                <a:latin typeface="Lato Regular"/>
                <a:cs typeface="Lato Regular"/>
              </a:rPr>
              <a:t>About Our Project</a:t>
            </a:r>
          </a:p>
        </p:txBody>
      </p:sp>
      <p:pic>
        <p:nvPicPr>
          <p:cNvPr id="5" name="Imagen 4" descr="Logotipo&#10;&#10;Descripción generada automáticamente">
            <a:extLst>
              <a:ext uri="{FF2B5EF4-FFF2-40B4-BE49-F238E27FC236}">
                <a16:creationId xmlns:a16="http://schemas.microsoft.com/office/drawing/2014/main" id="{0A34B536-548E-453E-B5AE-4205CBD2FA6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446397" y="3627851"/>
            <a:ext cx="5202287" cy="1601329"/>
          </a:xfrm>
          <a:prstGeom prst="rect">
            <a:avLst/>
          </a:prstGeom>
        </p:spPr>
      </p:pic>
      <p:pic>
        <p:nvPicPr>
          <p:cNvPr id="7" name="Imagen 6" descr="Logotipo&#10;&#10;Descripción generada automáticamente">
            <a:extLst>
              <a:ext uri="{FF2B5EF4-FFF2-40B4-BE49-F238E27FC236}">
                <a16:creationId xmlns:a16="http://schemas.microsoft.com/office/drawing/2014/main" id="{75BC1E08-AF8F-4923-B06C-F358874E39D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071006" y="6678436"/>
            <a:ext cx="5202287" cy="1601329"/>
          </a:xfrm>
          <a:prstGeom prst="rect">
            <a:avLst/>
          </a:prstGeom>
        </p:spPr>
      </p:pic>
      <p:pic>
        <p:nvPicPr>
          <p:cNvPr id="9" name="Imagen 8" descr="Logotipo, Icono&#10;&#10;Descripción generada automáticamente">
            <a:extLst>
              <a:ext uri="{FF2B5EF4-FFF2-40B4-BE49-F238E27FC236}">
                <a16:creationId xmlns:a16="http://schemas.microsoft.com/office/drawing/2014/main" id="{362B0803-914E-4EBE-BE80-F2ECFD7DA46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1446396" y="7137340"/>
            <a:ext cx="5202287" cy="1601329"/>
          </a:xfrm>
          <a:prstGeom prst="rect">
            <a:avLst/>
          </a:prstGeom>
        </p:spPr>
      </p:pic>
      <p:pic>
        <p:nvPicPr>
          <p:cNvPr id="11" name="Imagen 10" descr="Imagen que contiene Icono&#10;&#10;Descripción generada automáticamente">
            <a:extLst>
              <a:ext uri="{FF2B5EF4-FFF2-40B4-BE49-F238E27FC236}">
                <a16:creationId xmlns:a16="http://schemas.microsoft.com/office/drawing/2014/main" id="{67077AB2-077F-4A63-886B-AB52A58C4E1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8071006" y="3099530"/>
            <a:ext cx="5202287" cy="2557481"/>
          </a:xfrm>
          <a:prstGeom prst="rect">
            <a:avLst/>
          </a:prstGeom>
        </p:spPr>
      </p:pic>
      <p:sp>
        <p:nvSpPr>
          <p:cNvPr id="14" name="CuadroTexto 13">
            <a:extLst>
              <a:ext uri="{FF2B5EF4-FFF2-40B4-BE49-F238E27FC236}">
                <a16:creationId xmlns:a16="http://schemas.microsoft.com/office/drawing/2014/main" id="{FCBB7451-A127-42D6-BCE0-3D56A8D31DF0}"/>
              </a:ext>
            </a:extLst>
          </p:cNvPr>
          <p:cNvSpPr txBox="1"/>
          <p:nvPr/>
        </p:nvSpPr>
        <p:spPr>
          <a:xfrm>
            <a:off x="13091737" y="9836268"/>
            <a:ext cx="8776505" cy="2031325"/>
          </a:xfrm>
          <a:prstGeom prst="rect">
            <a:avLst/>
          </a:prstGeom>
          <a:noFill/>
        </p:spPr>
        <p:txBody>
          <a:bodyPr wrap="none" rtlCol="0">
            <a:spAutoFit/>
          </a:bodyPr>
          <a:lstStyle/>
          <a:p>
            <a:r>
              <a:rPr lang="es-MX" sz="1800" dirty="0"/>
              <a:t>DATA SOURCE:</a:t>
            </a:r>
          </a:p>
          <a:p>
            <a:r>
              <a:rPr lang="es-MX" sz="1800" dirty="0">
                <a:hlinkClick r:id="rId6"/>
              </a:rPr>
              <a:t>https://www.kaggle.com/ruchi798/movies-on-netflix-prime-video-hulu-and-disney</a:t>
            </a:r>
            <a:endParaRPr lang="es-MX" sz="1800" dirty="0"/>
          </a:p>
          <a:p>
            <a:br>
              <a:rPr lang="fi-FI" sz="1800" dirty="0"/>
            </a:br>
            <a:r>
              <a:rPr lang="fi-FI" sz="1800" dirty="0">
                <a:hlinkClick r:id="rId7"/>
              </a:rPr>
              <a:t>https://www.kaggle.com/ruchi798/tv-shows-on-netflix-prime-video-hulu-and-disney</a:t>
            </a:r>
            <a:endParaRPr lang="fi-FI" sz="1800" dirty="0"/>
          </a:p>
          <a:p>
            <a:endParaRPr lang="fi-FI" sz="1800" dirty="0"/>
          </a:p>
          <a:p>
            <a:endParaRPr lang="fi-FI" sz="1800" dirty="0"/>
          </a:p>
          <a:p>
            <a:endParaRPr lang="es-MX" sz="1800" dirty="0"/>
          </a:p>
        </p:txBody>
      </p:sp>
      <p:sp>
        <p:nvSpPr>
          <p:cNvPr id="15" name="CuadroTexto 14">
            <a:extLst>
              <a:ext uri="{FF2B5EF4-FFF2-40B4-BE49-F238E27FC236}">
                <a16:creationId xmlns:a16="http://schemas.microsoft.com/office/drawing/2014/main" id="{B567C0BC-E263-4630-818B-40C6AE22E19F}"/>
              </a:ext>
            </a:extLst>
          </p:cNvPr>
          <p:cNvSpPr txBox="1"/>
          <p:nvPr/>
        </p:nvSpPr>
        <p:spPr>
          <a:xfrm>
            <a:off x="1941869" y="13090769"/>
            <a:ext cx="7030707" cy="307777"/>
          </a:xfrm>
          <a:prstGeom prst="rect">
            <a:avLst/>
          </a:prstGeom>
          <a:noFill/>
        </p:spPr>
        <p:txBody>
          <a:bodyPr wrap="none" rtlCol="0">
            <a:spAutoFit/>
          </a:bodyPr>
          <a:lstStyle/>
          <a:p>
            <a:r>
              <a:rPr lang="es-MX" sz="1400" dirty="0" err="1"/>
              <a:t>Source</a:t>
            </a:r>
            <a:r>
              <a:rPr lang="es-MX" sz="1400" dirty="0"/>
              <a:t>: https://www.grandviewresearch.com/industry-analysis/video-streaming-market</a:t>
            </a:r>
          </a:p>
        </p:txBody>
      </p:sp>
    </p:spTree>
    <p:extLst>
      <p:ext uri="{BB962C8B-B14F-4D97-AF65-F5344CB8AC3E}">
        <p14:creationId xmlns:p14="http://schemas.microsoft.com/office/powerpoint/2010/main" val="32388843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5157622" y="3746937"/>
            <a:ext cx="1836134" cy="744783"/>
          </a:xfrm>
          <a:prstGeom prst="rect">
            <a:avLst/>
          </a:prstGeom>
        </p:spPr>
        <p:txBody>
          <a:bodyPr wrap="none" lIns="219419" tIns="109710" rIns="219419" bIns="109710">
            <a:spAutoFit/>
          </a:bodyPr>
          <a:lstStyle/>
          <a:p>
            <a:r>
              <a:rPr lang="en-US" sz="3400" b="1" dirty="0">
                <a:latin typeface="Lato Regular"/>
                <a:ea typeface="Open Sans Light" panose="020B0306030504020204" pitchFamily="34" charset="0"/>
                <a:cs typeface="Lato Regular"/>
              </a:rPr>
              <a:t>Obtain</a:t>
            </a:r>
          </a:p>
        </p:txBody>
      </p:sp>
      <p:sp>
        <p:nvSpPr>
          <p:cNvPr id="37" name="TextBox 36"/>
          <p:cNvSpPr txBox="1"/>
          <p:nvPr/>
        </p:nvSpPr>
        <p:spPr>
          <a:xfrm>
            <a:off x="5186178" y="4286393"/>
            <a:ext cx="6442430" cy="1309553"/>
          </a:xfrm>
          <a:prstGeom prst="rect">
            <a:avLst/>
          </a:prstGeom>
          <a:noFill/>
        </p:spPr>
        <p:txBody>
          <a:bodyPr wrap="square" lIns="219419" tIns="109710" rIns="219419" bIns="109710" rtlCol="0">
            <a:spAutoFit/>
          </a:bodyPr>
          <a:lstStyle/>
          <a:p>
            <a:pPr>
              <a:lnSpc>
                <a:spcPct val="110000"/>
              </a:lnSpc>
            </a:pPr>
            <a:r>
              <a:rPr lang="en-US" sz="2200" dirty="0"/>
              <a:t>Explain what happens in this industry and why, by answering a series of questions that we previously elaborated for this Database</a:t>
            </a:r>
            <a:endParaRPr lang="en-US" sz="2200" dirty="0">
              <a:latin typeface="Lato Light"/>
              <a:cs typeface="Lato Light"/>
            </a:endParaRPr>
          </a:p>
        </p:txBody>
      </p:sp>
      <p:sp>
        <p:nvSpPr>
          <p:cNvPr id="85" name="Oval 84"/>
          <p:cNvSpPr/>
          <p:nvPr/>
        </p:nvSpPr>
        <p:spPr bwMode="auto">
          <a:xfrm>
            <a:off x="3569815" y="3969401"/>
            <a:ext cx="1529720" cy="153011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dirty="0">
              <a:latin typeface="Lato Light"/>
            </a:endParaRPr>
          </a:p>
        </p:txBody>
      </p:sp>
      <p:sp>
        <p:nvSpPr>
          <p:cNvPr id="88" name="Oval 87"/>
          <p:cNvSpPr/>
          <p:nvPr/>
        </p:nvSpPr>
        <p:spPr bwMode="auto">
          <a:xfrm>
            <a:off x="3583342" y="5952378"/>
            <a:ext cx="1529720" cy="15301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dirty="0">
              <a:latin typeface="Lato Light"/>
            </a:endParaRPr>
          </a:p>
        </p:txBody>
      </p:sp>
      <p:sp>
        <p:nvSpPr>
          <p:cNvPr id="92" name="Oval 91"/>
          <p:cNvSpPr/>
          <p:nvPr/>
        </p:nvSpPr>
        <p:spPr bwMode="auto">
          <a:xfrm>
            <a:off x="3574240" y="7961120"/>
            <a:ext cx="1529720" cy="153011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dirty="0">
              <a:latin typeface="Lato Light"/>
            </a:endParaRPr>
          </a:p>
        </p:txBody>
      </p:sp>
      <p:sp>
        <p:nvSpPr>
          <p:cNvPr id="100" name="Rectangle 99"/>
          <p:cNvSpPr/>
          <p:nvPr/>
        </p:nvSpPr>
        <p:spPr>
          <a:xfrm>
            <a:off x="5150097" y="5706306"/>
            <a:ext cx="2049332" cy="744783"/>
          </a:xfrm>
          <a:prstGeom prst="rect">
            <a:avLst/>
          </a:prstGeom>
        </p:spPr>
        <p:txBody>
          <a:bodyPr wrap="none" lIns="219419" tIns="109710" rIns="219419" bIns="109710">
            <a:spAutoFit/>
          </a:bodyPr>
          <a:lstStyle/>
          <a:p>
            <a:r>
              <a:rPr lang="en-US" sz="3400" b="1" dirty="0">
                <a:latin typeface="Lato Regular"/>
                <a:ea typeface="Open Sans Light" panose="020B0306030504020204" pitchFamily="34" charset="0"/>
                <a:cs typeface="Lato Regular"/>
              </a:rPr>
              <a:t>Analyze</a:t>
            </a:r>
          </a:p>
        </p:txBody>
      </p:sp>
      <p:sp>
        <p:nvSpPr>
          <p:cNvPr id="101" name="TextBox 100"/>
          <p:cNvSpPr txBox="1"/>
          <p:nvPr/>
        </p:nvSpPr>
        <p:spPr>
          <a:xfrm>
            <a:off x="5178653" y="6245762"/>
            <a:ext cx="6442430" cy="937143"/>
          </a:xfrm>
          <a:prstGeom prst="rect">
            <a:avLst/>
          </a:prstGeom>
          <a:noFill/>
        </p:spPr>
        <p:txBody>
          <a:bodyPr wrap="square" lIns="219419" tIns="109710" rIns="219419" bIns="109710" rtlCol="0">
            <a:spAutoFit/>
          </a:bodyPr>
          <a:lstStyle/>
          <a:p>
            <a:pPr>
              <a:lnSpc>
                <a:spcPct val="110000"/>
              </a:lnSpc>
            </a:pPr>
            <a:r>
              <a:rPr lang="en-US" sz="2200" dirty="0">
                <a:latin typeface="Lato Light"/>
                <a:cs typeface="Lato Light"/>
              </a:rPr>
              <a:t>Discovered and Identify relations, behavior, comparisons and tendencies between the data.</a:t>
            </a:r>
          </a:p>
        </p:txBody>
      </p:sp>
      <p:sp>
        <p:nvSpPr>
          <p:cNvPr id="102" name="Rectangle 101"/>
          <p:cNvSpPr/>
          <p:nvPr/>
        </p:nvSpPr>
        <p:spPr>
          <a:xfrm>
            <a:off x="5150097" y="7734943"/>
            <a:ext cx="1573241" cy="744783"/>
          </a:xfrm>
          <a:prstGeom prst="rect">
            <a:avLst/>
          </a:prstGeom>
        </p:spPr>
        <p:txBody>
          <a:bodyPr wrap="none" lIns="219419" tIns="109710" rIns="219419" bIns="109710">
            <a:spAutoFit/>
          </a:bodyPr>
          <a:lstStyle/>
          <a:p>
            <a:r>
              <a:rPr lang="en-US" sz="3400" b="1" dirty="0">
                <a:latin typeface="Lato Regular"/>
                <a:ea typeface="Open Sans Light" panose="020B0306030504020204" pitchFamily="34" charset="0"/>
                <a:cs typeface="Lato Regular"/>
              </a:rPr>
              <a:t>Clean</a:t>
            </a:r>
          </a:p>
        </p:txBody>
      </p:sp>
      <p:sp>
        <p:nvSpPr>
          <p:cNvPr id="103" name="TextBox 102"/>
          <p:cNvSpPr txBox="1"/>
          <p:nvPr/>
        </p:nvSpPr>
        <p:spPr>
          <a:xfrm>
            <a:off x="5178653" y="8274399"/>
            <a:ext cx="6442430" cy="1309553"/>
          </a:xfrm>
          <a:prstGeom prst="rect">
            <a:avLst/>
          </a:prstGeom>
          <a:noFill/>
        </p:spPr>
        <p:txBody>
          <a:bodyPr wrap="square" lIns="219419" tIns="109710" rIns="219419" bIns="109710" rtlCol="0">
            <a:spAutoFit/>
          </a:bodyPr>
          <a:lstStyle/>
          <a:p>
            <a:pPr>
              <a:lnSpc>
                <a:spcPct val="110000"/>
              </a:lnSpc>
            </a:pPr>
            <a:r>
              <a:rPr lang="en-US" sz="2200" dirty="0"/>
              <a:t>Determine the quality of the data, as well as the number of nulls regarding the relevance for the entire database.</a:t>
            </a:r>
            <a:endParaRPr lang="en-US" sz="2200" dirty="0">
              <a:latin typeface="Lato Light"/>
              <a:cs typeface="Lato Light"/>
            </a:endParaRPr>
          </a:p>
        </p:txBody>
      </p:sp>
      <p:sp>
        <p:nvSpPr>
          <p:cNvPr id="48" name="Oval 47"/>
          <p:cNvSpPr/>
          <p:nvPr/>
        </p:nvSpPr>
        <p:spPr bwMode="auto">
          <a:xfrm>
            <a:off x="3590378" y="9908494"/>
            <a:ext cx="1529720" cy="15301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218984">
              <a:defRPr/>
            </a:pPr>
            <a:endParaRPr lang="en-US" dirty="0">
              <a:latin typeface="Lato Light"/>
            </a:endParaRPr>
          </a:p>
        </p:txBody>
      </p:sp>
      <p:sp>
        <p:nvSpPr>
          <p:cNvPr id="49" name="Rectangle 48"/>
          <p:cNvSpPr/>
          <p:nvPr/>
        </p:nvSpPr>
        <p:spPr>
          <a:xfrm>
            <a:off x="5204324" y="9701438"/>
            <a:ext cx="1760535" cy="744783"/>
          </a:xfrm>
          <a:prstGeom prst="rect">
            <a:avLst/>
          </a:prstGeom>
        </p:spPr>
        <p:txBody>
          <a:bodyPr wrap="none" lIns="219419" tIns="109710" rIns="219419" bIns="109710">
            <a:spAutoFit/>
          </a:bodyPr>
          <a:lstStyle/>
          <a:p>
            <a:r>
              <a:rPr lang="en-US" sz="3400" b="1" dirty="0">
                <a:latin typeface="Lato Regular"/>
                <a:ea typeface="Open Sans Light" panose="020B0306030504020204" pitchFamily="34" charset="0"/>
                <a:cs typeface="Lato Regular"/>
              </a:rPr>
              <a:t>Create</a:t>
            </a:r>
          </a:p>
        </p:txBody>
      </p:sp>
      <p:sp>
        <p:nvSpPr>
          <p:cNvPr id="50" name="TextBox 49"/>
          <p:cNvSpPr txBox="1"/>
          <p:nvPr/>
        </p:nvSpPr>
        <p:spPr>
          <a:xfrm>
            <a:off x="5232880" y="10240894"/>
            <a:ext cx="6442430" cy="1309553"/>
          </a:xfrm>
          <a:prstGeom prst="rect">
            <a:avLst/>
          </a:prstGeom>
          <a:noFill/>
        </p:spPr>
        <p:txBody>
          <a:bodyPr wrap="square" lIns="219419" tIns="109710" rIns="219419" bIns="109710" rtlCol="0">
            <a:spAutoFit/>
          </a:bodyPr>
          <a:lstStyle/>
          <a:p>
            <a:pPr>
              <a:lnSpc>
                <a:spcPct val="110000"/>
              </a:lnSpc>
            </a:pPr>
            <a:r>
              <a:rPr lang="en-US" sz="2200" dirty="0">
                <a:latin typeface="Lato Light"/>
                <a:cs typeface="Lato Light"/>
              </a:rPr>
              <a:t>Known the structure, shape and conditions about our Database, identify each columns, data type and general information.</a:t>
            </a:r>
          </a:p>
        </p:txBody>
      </p:sp>
      <p:sp>
        <p:nvSpPr>
          <p:cNvPr id="59" name="TextBox 58"/>
          <p:cNvSpPr txBox="1"/>
          <p:nvPr/>
        </p:nvSpPr>
        <p:spPr>
          <a:xfrm>
            <a:off x="1611459" y="697543"/>
            <a:ext cx="1969117" cy="400110"/>
          </a:xfrm>
          <a:prstGeom prst="rect">
            <a:avLst/>
          </a:prstGeom>
          <a:noFill/>
        </p:spPr>
        <p:txBody>
          <a:bodyPr wrap="none" rtlCol="0">
            <a:spAutoFit/>
          </a:bodyPr>
          <a:lstStyle/>
          <a:p>
            <a:r>
              <a:rPr lang="en-US" sz="2000" b="1" spc="600">
                <a:latin typeface="Lato Regular"/>
                <a:cs typeface="Lato Regular"/>
              </a:rPr>
              <a:t>FEATURES</a:t>
            </a:r>
            <a:endParaRPr lang="en-US" sz="2000" b="1" spc="600" dirty="0">
              <a:latin typeface="Lato Regular"/>
              <a:cs typeface="Lato Regular"/>
            </a:endParaRPr>
          </a:p>
        </p:txBody>
      </p:sp>
      <p:grpSp>
        <p:nvGrpSpPr>
          <p:cNvPr id="60" name="Group 59"/>
          <p:cNvGrpSpPr/>
          <p:nvPr/>
        </p:nvGrpSpPr>
        <p:grpSpPr>
          <a:xfrm>
            <a:off x="1703388" y="2006913"/>
            <a:ext cx="1478230" cy="258682"/>
            <a:chOff x="1703388" y="2006913"/>
            <a:chExt cx="1478230" cy="258682"/>
          </a:xfrm>
        </p:grpSpPr>
        <p:sp>
          <p:nvSpPr>
            <p:cNvPr id="61" name="Oval 60"/>
            <p:cNvSpPr/>
            <p:nvPr/>
          </p:nvSpPr>
          <p:spPr>
            <a:xfrm>
              <a:off x="1703388" y="2006913"/>
              <a:ext cx="258682"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Oval 61"/>
            <p:cNvSpPr/>
            <p:nvPr/>
          </p:nvSpPr>
          <p:spPr>
            <a:xfrm>
              <a:off x="2008275" y="2006913"/>
              <a:ext cx="258682"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Oval 65"/>
            <p:cNvSpPr/>
            <p:nvPr/>
          </p:nvSpPr>
          <p:spPr>
            <a:xfrm>
              <a:off x="2313162" y="2006913"/>
              <a:ext cx="258682"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Oval 66"/>
            <p:cNvSpPr/>
            <p:nvPr/>
          </p:nvSpPr>
          <p:spPr>
            <a:xfrm>
              <a:off x="2618049" y="2006913"/>
              <a:ext cx="258682"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Oval 67"/>
            <p:cNvSpPr/>
            <p:nvPr/>
          </p:nvSpPr>
          <p:spPr>
            <a:xfrm>
              <a:off x="2922936" y="2006913"/>
              <a:ext cx="258682"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69" name="TextBox 68"/>
          <p:cNvSpPr txBox="1"/>
          <p:nvPr/>
        </p:nvSpPr>
        <p:spPr>
          <a:xfrm>
            <a:off x="1557709" y="922766"/>
            <a:ext cx="5290807" cy="1015663"/>
          </a:xfrm>
          <a:prstGeom prst="rect">
            <a:avLst/>
          </a:prstGeom>
          <a:noFill/>
        </p:spPr>
        <p:txBody>
          <a:bodyPr wrap="none" rtlCol="0">
            <a:spAutoFit/>
          </a:bodyPr>
          <a:lstStyle/>
          <a:p>
            <a:r>
              <a:rPr lang="en-US" sz="6000" dirty="0">
                <a:latin typeface="Lato Regular"/>
                <a:cs typeface="Lato Regular"/>
              </a:rPr>
              <a:t>Project Process</a:t>
            </a:r>
          </a:p>
        </p:txBody>
      </p:sp>
      <p:grpSp>
        <p:nvGrpSpPr>
          <p:cNvPr id="70" name="Group 18"/>
          <p:cNvGrpSpPr>
            <a:grpSpLocks noChangeAspect="1"/>
          </p:cNvGrpSpPr>
          <p:nvPr/>
        </p:nvGrpSpPr>
        <p:grpSpPr bwMode="auto">
          <a:xfrm>
            <a:off x="13797327" y="4227046"/>
            <a:ext cx="8577125" cy="7737204"/>
            <a:chOff x="1862" y="1370"/>
            <a:chExt cx="2073" cy="1870"/>
          </a:xfrm>
        </p:grpSpPr>
        <p:sp>
          <p:nvSpPr>
            <p:cNvPr id="71" name="Freeform 19"/>
            <p:cNvSpPr>
              <a:spLocks/>
            </p:cNvSpPr>
            <p:nvPr/>
          </p:nvSpPr>
          <p:spPr bwMode="auto">
            <a:xfrm>
              <a:off x="1862" y="2457"/>
              <a:ext cx="1038" cy="783"/>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4">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2" name="Freeform 20"/>
            <p:cNvSpPr>
              <a:spLocks/>
            </p:cNvSpPr>
            <p:nvPr/>
          </p:nvSpPr>
          <p:spPr bwMode="auto">
            <a:xfrm>
              <a:off x="2898" y="2457"/>
              <a:ext cx="1037" cy="783"/>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4">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3" name="Freeform 21"/>
            <p:cNvSpPr>
              <a:spLocks/>
            </p:cNvSpPr>
            <p:nvPr/>
          </p:nvSpPr>
          <p:spPr bwMode="auto">
            <a:xfrm>
              <a:off x="1862" y="2156"/>
              <a:ext cx="2073" cy="595"/>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4" name="Freeform 22"/>
            <p:cNvSpPr>
              <a:spLocks/>
            </p:cNvSpPr>
            <p:nvPr/>
          </p:nvSpPr>
          <p:spPr bwMode="auto">
            <a:xfrm>
              <a:off x="2107" y="2051"/>
              <a:ext cx="791" cy="598"/>
            </a:xfrm>
            <a:custGeom>
              <a:avLst/>
              <a:gdLst>
                <a:gd name="T0" fmla="*/ 791 w 791"/>
                <a:gd name="T1" fmla="*/ 598 h 598"/>
                <a:gd name="T2" fmla="*/ 0 w 791"/>
                <a:gd name="T3" fmla="*/ 373 h 598"/>
                <a:gd name="T4" fmla="*/ 0 w 791"/>
                <a:gd name="T5" fmla="*/ 0 h 598"/>
                <a:gd name="T6" fmla="*/ 791 w 791"/>
                <a:gd name="T7" fmla="*/ 224 h 598"/>
                <a:gd name="T8" fmla="*/ 791 w 791"/>
                <a:gd name="T9" fmla="*/ 598 h 598"/>
              </a:gdLst>
              <a:ahLst/>
              <a:cxnLst>
                <a:cxn ang="0">
                  <a:pos x="T0" y="T1"/>
                </a:cxn>
                <a:cxn ang="0">
                  <a:pos x="T2" y="T3"/>
                </a:cxn>
                <a:cxn ang="0">
                  <a:pos x="T4" y="T5"/>
                </a:cxn>
                <a:cxn ang="0">
                  <a:pos x="T6" y="T7"/>
                </a:cxn>
                <a:cxn ang="0">
                  <a:pos x="T8" y="T9"/>
                </a:cxn>
              </a:cxnLst>
              <a:rect l="0" t="0" r="r" b="b"/>
              <a:pathLst>
                <a:path w="791" h="598">
                  <a:moveTo>
                    <a:pt x="791" y="598"/>
                  </a:moveTo>
                  <a:lnTo>
                    <a:pt x="0" y="373"/>
                  </a:lnTo>
                  <a:lnTo>
                    <a:pt x="0" y="0"/>
                  </a:lnTo>
                  <a:lnTo>
                    <a:pt x="791" y="224"/>
                  </a:lnTo>
                  <a:lnTo>
                    <a:pt x="791" y="598"/>
                  </a:lnTo>
                  <a:close/>
                </a:path>
              </a:pathLst>
            </a:custGeom>
            <a:solidFill>
              <a:schemeClr val="accent3">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5" name="Freeform 23"/>
            <p:cNvSpPr>
              <a:spLocks/>
            </p:cNvSpPr>
            <p:nvPr/>
          </p:nvSpPr>
          <p:spPr bwMode="auto">
            <a:xfrm>
              <a:off x="2898" y="2051"/>
              <a:ext cx="792" cy="598"/>
            </a:xfrm>
            <a:custGeom>
              <a:avLst/>
              <a:gdLst>
                <a:gd name="T0" fmla="*/ 792 w 792"/>
                <a:gd name="T1" fmla="*/ 373 h 598"/>
                <a:gd name="T2" fmla="*/ 0 w 792"/>
                <a:gd name="T3" fmla="*/ 598 h 598"/>
                <a:gd name="T4" fmla="*/ 0 w 792"/>
                <a:gd name="T5" fmla="*/ 224 h 598"/>
                <a:gd name="T6" fmla="*/ 792 w 792"/>
                <a:gd name="T7" fmla="*/ 0 h 598"/>
                <a:gd name="T8" fmla="*/ 792 w 792"/>
                <a:gd name="T9" fmla="*/ 373 h 598"/>
              </a:gdLst>
              <a:ahLst/>
              <a:cxnLst>
                <a:cxn ang="0">
                  <a:pos x="T0" y="T1"/>
                </a:cxn>
                <a:cxn ang="0">
                  <a:pos x="T2" y="T3"/>
                </a:cxn>
                <a:cxn ang="0">
                  <a:pos x="T4" y="T5"/>
                </a:cxn>
                <a:cxn ang="0">
                  <a:pos x="T6" y="T7"/>
                </a:cxn>
                <a:cxn ang="0">
                  <a:pos x="T8" y="T9"/>
                </a:cxn>
              </a:cxnLst>
              <a:rect l="0" t="0" r="r" b="b"/>
              <a:pathLst>
                <a:path w="792" h="598">
                  <a:moveTo>
                    <a:pt x="792" y="373"/>
                  </a:moveTo>
                  <a:lnTo>
                    <a:pt x="0" y="598"/>
                  </a:lnTo>
                  <a:lnTo>
                    <a:pt x="0" y="224"/>
                  </a:lnTo>
                  <a:lnTo>
                    <a:pt x="792" y="0"/>
                  </a:lnTo>
                  <a:lnTo>
                    <a:pt x="792" y="373"/>
                  </a:lnTo>
                  <a:close/>
                </a:path>
              </a:pathLst>
            </a:custGeom>
            <a:solidFill>
              <a:schemeClr val="accent3">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6" name="Freeform 24"/>
            <p:cNvSpPr>
              <a:spLocks/>
            </p:cNvSpPr>
            <p:nvPr/>
          </p:nvSpPr>
          <p:spPr bwMode="auto">
            <a:xfrm>
              <a:off x="2107" y="1821"/>
              <a:ext cx="1583" cy="454"/>
            </a:xfrm>
            <a:custGeom>
              <a:avLst/>
              <a:gdLst>
                <a:gd name="T0" fmla="*/ 1583 w 1583"/>
                <a:gd name="T1" fmla="*/ 230 h 454"/>
                <a:gd name="T2" fmla="*/ 791 w 1583"/>
                <a:gd name="T3" fmla="*/ 454 h 454"/>
                <a:gd name="T4" fmla="*/ 0 w 1583"/>
                <a:gd name="T5" fmla="*/ 230 h 454"/>
                <a:gd name="T6" fmla="*/ 0 w 1583"/>
                <a:gd name="T7" fmla="*/ 225 h 454"/>
                <a:gd name="T8" fmla="*/ 791 w 1583"/>
                <a:gd name="T9" fmla="*/ 0 h 454"/>
                <a:gd name="T10" fmla="*/ 1583 w 1583"/>
                <a:gd name="T11" fmla="*/ 225 h 454"/>
                <a:gd name="T12" fmla="*/ 1583 w 1583"/>
                <a:gd name="T13" fmla="*/ 230 h 454"/>
              </a:gdLst>
              <a:ahLst/>
              <a:cxnLst>
                <a:cxn ang="0">
                  <a:pos x="T0" y="T1"/>
                </a:cxn>
                <a:cxn ang="0">
                  <a:pos x="T2" y="T3"/>
                </a:cxn>
                <a:cxn ang="0">
                  <a:pos x="T4" y="T5"/>
                </a:cxn>
                <a:cxn ang="0">
                  <a:pos x="T6" y="T7"/>
                </a:cxn>
                <a:cxn ang="0">
                  <a:pos x="T8" y="T9"/>
                </a:cxn>
                <a:cxn ang="0">
                  <a:pos x="T10" y="T11"/>
                </a:cxn>
                <a:cxn ang="0">
                  <a:pos x="T12" y="T13"/>
                </a:cxn>
              </a:cxnLst>
              <a:rect l="0" t="0" r="r" b="b"/>
              <a:pathLst>
                <a:path w="1583" h="454">
                  <a:moveTo>
                    <a:pt x="1583" y="230"/>
                  </a:moveTo>
                  <a:lnTo>
                    <a:pt x="791" y="454"/>
                  </a:lnTo>
                  <a:lnTo>
                    <a:pt x="0" y="230"/>
                  </a:lnTo>
                  <a:lnTo>
                    <a:pt x="0" y="225"/>
                  </a:lnTo>
                  <a:lnTo>
                    <a:pt x="791" y="0"/>
                  </a:lnTo>
                  <a:lnTo>
                    <a:pt x="1583" y="225"/>
                  </a:lnTo>
                  <a:lnTo>
                    <a:pt x="1583" y="23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7" name="Freeform 25"/>
            <p:cNvSpPr>
              <a:spLocks/>
            </p:cNvSpPr>
            <p:nvPr/>
          </p:nvSpPr>
          <p:spPr bwMode="auto">
            <a:xfrm>
              <a:off x="2300" y="1726"/>
              <a:ext cx="603" cy="455"/>
            </a:xfrm>
            <a:custGeom>
              <a:avLst/>
              <a:gdLst>
                <a:gd name="T0" fmla="*/ 603 w 603"/>
                <a:gd name="T1" fmla="*/ 455 h 455"/>
                <a:gd name="T2" fmla="*/ 0 w 603"/>
                <a:gd name="T3" fmla="*/ 284 h 455"/>
                <a:gd name="T4" fmla="*/ 0 w 603"/>
                <a:gd name="T5" fmla="*/ 0 h 455"/>
                <a:gd name="T6" fmla="*/ 603 w 603"/>
                <a:gd name="T7" fmla="*/ 171 h 455"/>
                <a:gd name="T8" fmla="*/ 603 w 603"/>
                <a:gd name="T9" fmla="*/ 455 h 455"/>
              </a:gdLst>
              <a:ahLst/>
              <a:cxnLst>
                <a:cxn ang="0">
                  <a:pos x="T0" y="T1"/>
                </a:cxn>
                <a:cxn ang="0">
                  <a:pos x="T2" y="T3"/>
                </a:cxn>
                <a:cxn ang="0">
                  <a:pos x="T4" y="T5"/>
                </a:cxn>
                <a:cxn ang="0">
                  <a:pos x="T6" y="T7"/>
                </a:cxn>
                <a:cxn ang="0">
                  <a:pos x="T8" y="T9"/>
                </a:cxn>
              </a:cxnLst>
              <a:rect l="0" t="0" r="r" b="b"/>
              <a:pathLst>
                <a:path w="603" h="455">
                  <a:moveTo>
                    <a:pt x="603" y="455"/>
                  </a:moveTo>
                  <a:lnTo>
                    <a:pt x="0" y="284"/>
                  </a:lnTo>
                  <a:lnTo>
                    <a:pt x="0" y="0"/>
                  </a:lnTo>
                  <a:lnTo>
                    <a:pt x="603" y="171"/>
                  </a:lnTo>
                  <a:lnTo>
                    <a:pt x="603" y="455"/>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8" name="Freeform 26"/>
            <p:cNvSpPr>
              <a:spLocks/>
            </p:cNvSpPr>
            <p:nvPr/>
          </p:nvSpPr>
          <p:spPr bwMode="auto">
            <a:xfrm>
              <a:off x="2902" y="1726"/>
              <a:ext cx="603" cy="455"/>
            </a:xfrm>
            <a:custGeom>
              <a:avLst/>
              <a:gdLst>
                <a:gd name="T0" fmla="*/ 603 w 603"/>
                <a:gd name="T1" fmla="*/ 284 h 455"/>
                <a:gd name="T2" fmla="*/ 0 w 603"/>
                <a:gd name="T3" fmla="*/ 455 h 455"/>
                <a:gd name="T4" fmla="*/ 0 w 603"/>
                <a:gd name="T5" fmla="*/ 171 h 455"/>
                <a:gd name="T6" fmla="*/ 603 w 603"/>
                <a:gd name="T7" fmla="*/ 0 h 455"/>
                <a:gd name="T8" fmla="*/ 603 w 603"/>
                <a:gd name="T9" fmla="*/ 284 h 455"/>
              </a:gdLst>
              <a:ahLst/>
              <a:cxnLst>
                <a:cxn ang="0">
                  <a:pos x="T0" y="T1"/>
                </a:cxn>
                <a:cxn ang="0">
                  <a:pos x="T2" y="T3"/>
                </a:cxn>
                <a:cxn ang="0">
                  <a:pos x="T4" y="T5"/>
                </a:cxn>
                <a:cxn ang="0">
                  <a:pos x="T6" y="T7"/>
                </a:cxn>
                <a:cxn ang="0">
                  <a:pos x="T8" y="T9"/>
                </a:cxn>
              </a:cxnLst>
              <a:rect l="0" t="0" r="r" b="b"/>
              <a:pathLst>
                <a:path w="603" h="455">
                  <a:moveTo>
                    <a:pt x="603" y="284"/>
                  </a:moveTo>
                  <a:lnTo>
                    <a:pt x="0" y="455"/>
                  </a:lnTo>
                  <a:lnTo>
                    <a:pt x="0" y="171"/>
                  </a:lnTo>
                  <a:lnTo>
                    <a:pt x="603" y="0"/>
                  </a:lnTo>
                  <a:lnTo>
                    <a:pt x="603" y="284"/>
                  </a:lnTo>
                  <a:close/>
                </a:path>
              </a:pathLst>
            </a:custGeom>
            <a:solidFill>
              <a:schemeClr val="accent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9" name="Freeform 27"/>
            <p:cNvSpPr>
              <a:spLocks/>
            </p:cNvSpPr>
            <p:nvPr/>
          </p:nvSpPr>
          <p:spPr bwMode="auto">
            <a:xfrm>
              <a:off x="2300" y="1551"/>
              <a:ext cx="1205" cy="346"/>
            </a:xfrm>
            <a:custGeom>
              <a:avLst/>
              <a:gdLst>
                <a:gd name="T0" fmla="*/ 1205 w 1205"/>
                <a:gd name="T1" fmla="*/ 175 h 346"/>
                <a:gd name="T2" fmla="*/ 602 w 1205"/>
                <a:gd name="T3" fmla="*/ 346 h 346"/>
                <a:gd name="T4" fmla="*/ 0 w 1205"/>
                <a:gd name="T5" fmla="*/ 175 h 346"/>
                <a:gd name="T6" fmla="*/ 0 w 1205"/>
                <a:gd name="T7" fmla="*/ 171 h 346"/>
                <a:gd name="T8" fmla="*/ 603 w 1205"/>
                <a:gd name="T9" fmla="*/ 0 h 346"/>
                <a:gd name="T10" fmla="*/ 1205 w 1205"/>
                <a:gd name="T11" fmla="*/ 171 h 346"/>
                <a:gd name="T12" fmla="*/ 1205 w 1205"/>
                <a:gd name="T13" fmla="*/ 175 h 346"/>
              </a:gdLst>
              <a:ahLst/>
              <a:cxnLst>
                <a:cxn ang="0">
                  <a:pos x="T0" y="T1"/>
                </a:cxn>
                <a:cxn ang="0">
                  <a:pos x="T2" y="T3"/>
                </a:cxn>
                <a:cxn ang="0">
                  <a:pos x="T4" y="T5"/>
                </a:cxn>
                <a:cxn ang="0">
                  <a:pos x="T6" y="T7"/>
                </a:cxn>
                <a:cxn ang="0">
                  <a:pos x="T8" y="T9"/>
                </a:cxn>
                <a:cxn ang="0">
                  <a:pos x="T10" y="T11"/>
                </a:cxn>
                <a:cxn ang="0">
                  <a:pos x="T12" y="T13"/>
                </a:cxn>
              </a:cxnLst>
              <a:rect l="0" t="0" r="r" b="b"/>
              <a:pathLst>
                <a:path w="1205" h="346">
                  <a:moveTo>
                    <a:pt x="1205" y="175"/>
                  </a:moveTo>
                  <a:lnTo>
                    <a:pt x="602" y="346"/>
                  </a:lnTo>
                  <a:lnTo>
                    <a:pt x="0" y="175"/>
                  </a:lnTo>
                  <a:lnTo>
                    <a:pt x="0" y="171"/>
                  </a:lnTo>
                  <a:lnTo>
                    <a:pt x="603" y="0"/>
                  </a:lnTo>
                  <a:lnTo>
                    <a:pt x="1205" y="171"/>
                  </a:lnTo>
                  <a:lnTo>
                    <a:pt x="1205" y="175"/>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0" name="Freeform 28"/>
            <p:cNvSpPr>
              <a:spLocks/>
            </p:cNvSpPr>
            <p:nvPr/>
          </p:nvSpPr>
          <p:spPr bwMode="auto">
            <a:xfrm>
              <a:off x="2477" y="1493"/>
              <a:ext cx="426" cy="321"/>
            </a:xfrm>
            <a:custGeom>
              <a:avLst/>
              <a:gdLst>
                <a:gd name="T0" fmla="*/ 426 w 426"/>
                <a:gd name="T1" fmla="*/ 321 h 321"/>
                <a:gd name="T2" fmla="*/ 0 w 426"/>
                <a:gd name="T3" fmla="*/ 201 h 321"/>
                <a:gd name="T4" fmla="*/ 0 w 426"/>
                <a:gd name="T5" fmla="*/ 0 h 321"/>
                <a:gd name="T6" fmla="*/ 426 w 426"/>
                <a:gd name="T7" fmla="*/ 121 h 321"/>
                <a:gd name="T8" fmla="*/ 426 w 426"/>
                <a:gd name="T9" fmla="*/ 321 h 321"/>
              </a:gdLst>
              <a:ahLst/>
              <a:cxnLst>
                <a:cxn ang="0">
                  <a:pos x="T0" y="T1"/>
                </a:cxn>
                <a:cxn ang="0">
                  <a:pos x="T2" y="T3"/>
                </a:cxn>
                <a:cxn ang="0">
                  <a:pos x="T4" y="T5"/>
                </a:cxn>
                <a:cxn ang="0">
                  <a:pos x="T6" y="T7"/>
                </a:cxn>
                <a:cxn ang="0">
                  <a:pos x="T8" y="T9"/>
                </a:cxn>
              </a:cxnLst>
              <a:rect l="0" t="0" r="r" b="b"/>
              <a:pathLst>
                <a:path w="426" h="321">
                  <a:moveTo>
                    <a:pt x="426" y="321"/>
                  </a:moveTo>
                  <a:lnTo>
                    <a:pt x="0" y="201"/>
                  </a:lnTo>
                  <a:lnTo>
                    <a:pt x="0" y="0"/>
                  </a:lnTo>
                  <a:lnTo>
                    <a:pt x="426" y="121"/>
                  </a:lnTo>
                  <a:lnTo>
                    <a:pt x="426" y="321"/>
                  </a:lnTo>
                  <a:close/>
                </a:path>
              </a:pathLst>
            </a:custGeom>
            <a:solidFill>
              <a:schemeClr val="accent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1" name="Freeform 29"/>
            <p:cNvSpPr>
              <a:spLocks/>
            </p:cNvSpPr>
            <p:nvPr/>
          </p:nvSpPr>
          <p:spPr bwMode="auto">
            <a:xfrm>
              <a:off x="2903" y="1493"/>
              <a:ext cx="425" cy="321"/>
            </a:xfrm>
            <a:custGeom>
              <a:avLst/>
              <a:gdLst>
                <a:gd name="T0" fmla="*/ 425 w 425"/>
                <a:gd name="T1" fmla="*/ 201 h 321"/>
                <a:gd name="T2" fmla="*/ 0 w 425"/>
                <a:gd name="T3" fmla="*/ 321 h 321"/>
                <a:gd name="T4" fmla="*/ 0 w 425"/>
                <a:gd name="T5" fmla="*/ 121 h 321"/>
                <a:gd name="T6" fmla="*/ 425 w 425"/>
                <a:gd name="T7" fmla="*/ 0 h 321"/>
                <a:gd name="T8" fmla="*/ 425 w 425"/>
                <a:gd name="T9" fmla="*/ 201 h 321"/>
              </a:gdLst>
              <a:ahLst/>
              <a:cxnLst>
                <a:cxn ang="0">
                  <a:pos x="T0" y="T1"/>
                </a:cxn>
                <a:cxn ang="0">
                  <a:pos x="T2" y="T3"/>
                </a:cxn>
                <a:cxn ang="0">
                  <a:pos x="T4" y="T5"/>
                </a:cxn>
                <a:cxn ang="0">
                  <a:pos x="T6" y="T7"/>
                </a:cxn>
                <a:cxn ang="0">
                  <a:pos x="T8" y="T9"/>
                </a:cxn>
              </a:cxnLst>
              <a:rect l="0" t="0" r="r" b="b"/>
              <a:pathLst>
                <a:path w="425" h="321">
                  <a:moveTo>
                    <a:pt x="425" y="201"/>
                  </a:moveTo>
                  <a:lnTo>
                    <a:pt x="0" y="321"/>
                  </a:lnTo>
                  <a:lnTo>
                    <a:pt x="0" y="121"/>
                  </a:lnTo>
                  <a:lnTo>
                    <a:pt x="425" y="0"/>
                  </a:lnTo>
                  <a:lnTo>
                    <a:pt x="425" y="201"/>
                  </a:lnTo>
                  <a:close/>
                </a:path>
              </a:pathLst>
            </a:custGeom>
            <a:solidFill>
              <a:schemeClr val="accent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82" name="Freeform 30"/>
            <p:cNvSpPr>
              <a:spLocks/>
            </p:cNvSpPr>
            <p:nvPr/>
          </p:nvSpPr>
          <p:spPr bwMode="auto">
            <a:xfrm>
              <a:off x="2477" y="1370"/>
              <a:ext cx="851" cy="244"/>
            </a:xfrm>
            <a:custGeom>
              <a:avLst/>
              <a:gdLst>
                <a:gd name="T0" fmla="*/ 851 w 851"/>
                <a:gd name="T1" fmla="*/ 123 h 244"/>
                <a:gd name="T2" fmla="*/ 426 w 851"/>
                <a:gd name="T3" fmla="*/ 244 h 244"/>
                <a:gd name="T4" fmla="*/ 0 w 851"/>
                <a:gd name="T5" fmla="*/ 123 h 244"/>
                <a:gd name="T6" fmla="*/ 0 w 851"/>
                <a:gd name="T7" fmla="*/ 120 h 244"/>
                <a:gd name="T8" fmla="*/ 426 w 851"/>
                <a:gd name="T9" fmla="*/ 0 h 244"/>
                <a:gd name="T10" fmla="*/ 851 w 851"/>
                <a:gd name="T11" fmla="*/ 120 h 244"/>
                <a:gd name="T12" fmla="*/ 851 w 851"/>
                <a:gd name="T13" fmla="*/ 123 h 244"/>
              </a:gdLst>
              <a:ahLst/>
              <a:cxnLst>
                <a:cxn ang="0">
                  <a:pos x="T0" y="T1"/>
                </a:cxn>
                <a:cxn ang="0">
                  <a:pos x="T2" y="T3"/>
                </a:cxn>
                <a:cxn ang="0">
                  <a:pos x="T4" y="T5"/>
                </a:cxn>
                <a:cxn ang="0">
                  <a:pos x="T6" y="T7"/>
                </a:cxn>
                <a:cxn ang="0">
                  <a:pos x="T8" y="T9"/>
                </a:cxn>
                <a:cxn ang="0">
                  <a:pos x="T10" y="T11"/>
                </a:cxn>
                <a:cxn ang="0">
                  <a:pos x="T12" y="T13"/>
                </a:cxn>
              </a:cxnLst>
              <a:rect l="0" t="0" r="r" b="b"/>
              <a:pathLst>
                <a:path w="851" h="244">
                  <a:moveTo>
                    <a:pt x="851" y="123"/>
                  </a:moveTo>
                  <a:lnTo>
                    <a:pt x="426" y="244"/>
                  </a:lnTo>
                  <a:lnTo>
                    <a:pt x="0" y="123"/>
                  </a:lnTo>
                  <a:lnTo>
                    <a:pt x="0" y="120"/>
                  </a:lnTo>
                  <a:lnTo>
                    <a:pt x="426" y="0"/>
                  </a:lnTo>
                  <a:lnTo>
                    <a:pt x="851" y="120"/>
                  </a:lnTo>
                  <a:lnTo>
                    <a:pt x="851" y="123"/>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grpSp>
      <p:cxnSp>
        <p:nvCxnSpPr>
          <p:cNvPr id="3" name="Elbow Connector 2"/>
          <p:cNvCxnSpPr/>
          <p:nvPr/>
        </p:nvCxnSpPr>
        <p:spPr>
          <a:xfrm>
            <a:off x="7146635" y="4201186"/>
            <a:ext cx="9006726" cy="556268"/>
          </a:xfrm>
          <a:prstGeom prst="bentConnector3">
            <a:avLst>
              <a:gd name="adj1" fmla="val 50000"/>
            </a:avLst>
          </a:prstGeom>
          <a:ln>
            <a:solidFill>
              <a:schemeClr val="bg1">
                <a:lumMod val="65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89" name="Elbow Connector 88"/>
          <p:cNvCxnSpPr/>
          <p:nvPr/>
        </p:nvCxnSpPr>
        <p:spPr>
          <a:xfrm flipV="1">
            <a:off x="7235755" y="5706306"/>
            <a:ext cx="8204630" cy="450577"/>
          </a:xfrm>
          <a:prstGeom prst="bentConnector3">
            <a:avLst>
              <a:gd name="adj1" fmla="val 52172"/>
            </a:avLst>
          </a:prstGeom>
          <a:ln>
            <a:solidFill>
              <a:schemeClr val="bg1">
                <a:lumMod val="65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90" name="Elbow Connector 89"/>
          <p:cNvCxnSpPr/>
          <p:nvPr/>
        </p:nvCxnSpPr>
        <p:spPr>
          <a:xfrm flipV="1">
            <a:off x="7329339" y="7044712"/>
            <a:ext cx="7235576" cy="1123719"/>
          </a:xfrm>
          <a:prstGeom prst="bentConnector3">
            <a:avLst>
              <a:gd name="adj1" fmla="val 54619"/>
            </a:avLst>
          </a:prstGeom>
          <a:ln>
            <a:solidFill>
              <a:schemeClr val="bg1">
                <a:lumMod val="65000"/>
              </a:schemeClr>
            </a:solidFill>
            <a:prstDash val="dot"/>
            <a:tailEnd type="arrow"/>
          </a:ln>
        </p:spPr>
        <p:style>
          <a:lnRef idx="2">
            <a:schemeClr val="accent1"/>
          </a:lnRef>
          <a:fillRef idx="0">
            <a:schemeClr val="accent1"/>
          </a:fillRef>
          <a:effectRef idx="1">
            <a:schemeClr val="accent1"/>
          </a:effectRef>
          <a:fontRef idx="minor">
            <a:schemeClr val="tx1"/>
          </a:fontRef>
        </p:style>
      </p:cxnSp>
      <p:cxnSp>
        <p:nvCxnSpPr>
          <p:cNvPr id="91" name="Elbow Connector 90"/>
          <p:cNvCxnSpPr>
            <a:cxnSpLocks/>
          </p:cNvCxnSpPr>
          <p:nvPr/>
        </p:nvCxnSpPr>
        <p:spPr>
          <a:xfrm flipV="1">
            <a:off x="7329339" y="8724554"/>
            <a:ext cx="6261765" cy="1349276"/>
          </a:xfrm>
          <a:prstGeom prst="bentConnector3">
            <a:avLst>
              <a:gd name="adj1" fmla="val 50000"/>
            </a:avLst>
          </a:prstGeom>
          <a:ln>
            <a:solidFill>
              <a:schemeClr val="bg1">
                <a:lumMod val="65000"/>
              </a:schemeClr>
            </a:solidFill>
            <a:prstDash val="dot"/>
            <a:tailEnd type="arrow"/>
          </a:ln>
        </p:spPr>
        <p:style>
          <a:lnRef idx="2">
            <a:schemeClr val="accent1"/>
          </a:lnRef>
          <a:fillRef idx="0">
            <a:schemeClr val="accent1"/>
          </a:fillRef>
          <a:effectRef idx="1">
            <a:schemeClr val="accent1"/>
          </a:effectRef>
          <a:fontRef idx="minor">
            <a:schemeClr val="tx1"/>
          </a:fontRef>
        </p:style>
      </p:cxnSp>
      <p:pic>
        <p:nvPicPr>
          <p:cNvPr id="4" name="Imagen 3" descr="Imagen que contiene Diagrama&#10;&#10;Descripción generada automáticamente">
            <a:extLst>
              <a:ext uri="{FF2B5EF4-FFF2-40B4-BE49-F238E27FC236}">
                <a16:creationId xmlns:a16="http://schemas.microsoft.com/office/drawing/2014/main" id="{AD29E419-41F4-4F78-9052-41F8D9C0BADC}"/>
              </a:ext>
            </a:extLst>
          </p:cNvPr>
          <p:cNvPicPr>
            <a:picLocks noChangeAspect="1"/>
          </p:cNvPicPr>
          <p:nvPr/>
        </p:nvPicPr>
        <p:blipFill>
          <a:blip r:embed="rId2" cstate="email">
            <a:lum bright="70000" contrast="-70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3953137" y="6245762"/>
            <a:ext cx="863029" cy="836610"/>
          </a:xfrm>
          <a:prstGeom prst="rect">
            <a:avLst/>
          </a:prstGeom>
        </p:spPr>
      </p:pic>
      <p:pic>
        <p:nvPicPr>
          <p:cNvPr id="6" name="Imagen 5">
            <a:extLst>
              <a:ext uri="{FF2B5EF4-FFF2-40B4-BE49-F238E27FC236}">
                <a16:creationId xmlns:a16="http://schemas.microsoft.com/office/drawing/2014/main" id="{580DD6DA-B206-473C-8E76-2364FC19E43A}"/>
              </a:ext>
            </a:extLst>
          </p:cNvPr>
          <p:cNvPicPr>
            <a:picLocks noChangeAspect="1"/>
          </p:cNvPicPr>
          <p:nvPr/>
        </p:nvPicPr>
        <p:blipFill>
          <a:blip r:embed="rId4" cstate="email">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3926812" y="10240894"/>
            <a:ext cx="815492" cy="815492"/>
          </a:xfrm>
          <a:prstGeom prst="rect">
            <a:avLst/>
          </a:prstGeom>
        </p:spPr>
      </p:pic>
      <p:pic>
        <p:nvPicPr>
          <p:cNvPr id="8" name="Imagen 7" descr="Imagen que contiene Forma&#10;&#10;Descripción generada automáticamente">
            <a:extLst>
              <a:ext uri="{FF2B5EF4-FFF2-40B4-BE49-F238E27FC236}">
                <a16:creationId xmlns:a16="http://schemas.microsoft.com/office/drawing/2014/main" id="{62F8D6C6-B356-4F59-9126-E9705C7EB935}"/>
              </a:ext>
            </a:extLst>
          </p:cNvPr>
          <p:cNvPicPr>
            <a:picLocks noChangeAspect="1"/>
          </p:cNvPicPr>
          <p:nvPr/>
        </p:nvPicPr>
        <p:blipFill>
          <a:blip r:embed="rId6" cstate="email">
            <a:lum bright="70000" contrast="-70000"/>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tretch>
            <a:fillRect/>
          </a:stretch>
        </p:blipFill>
        <p:spPr>
          <a:xfrm>
            <a:off x="3957413" y="8318785"/>
            <a:ext cx="811537" cy="811537"/>
          </a:xfrm>
          <a:prstGeom prst="rect">
            <a:avLst/>
          </a:prstGeom>
        </p:spPr>
      </p:pic>
      <p:pic>
        <p:nvPicPr>
          <p:cNvPr id="10" name="Imagen 9" descr="Imagen que contiene Forma&#10;&#10;Descripción generada automáticamente">
            <a:extLst>
              <a:ext uri="{FF2B5EF4-FFF2-40B4-BE49-F238E27FC236}">
                <a16:creationId xmlns:a16="http://schemas.microsoft.com/office/drawing/2014/main" id="{79F91498-959F-4FCF-BBB6-C4EB3356972B}"/>
              </a:ext>
            </a:extLst>
          </p:cNvPr>
          <p:cNvPicPr>
            <a:picLocks noChangeAspect="1"/>
          </p:cNvPicPr>
          <p:nvPr/>
        </p:nvPicPr>
        <p:blipFill>
          <a:blip r:embed="rId8" cstate="email">
            <a:lum bright="70000" contrast="-70000"/>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3953137" y="4376032"/>
            <a:ext cx="762843" cy="762843"/>
          </a:xfrm>
          <a:prstGeom prst="rect">
            <a:avLst/>
          </a:prstGeom>
        </p:spPr>
      </p:pic>
    </p:spTree>
    <p:extLst>
      <p:ext uri="{BB962C8B-B14F-4D97-AF65-F5344CB8AC3E}">
        <p14:creationId xmlns:p14="http://schemas.microsoft.com/office/powerpoint/2010/main" val="22222005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1611459" y="697543"/>
            <a:ext cx="3583545" cy="400110"/>
          </a:xfrm>
          <a:prstGeom prst="rect">
            <a:avLst/>
          </a:prstGeom>
          <a:noFill/>
        </p:spPr>
        <p:txBody>
          <a:bodyPr wrap="none" rtlCol="0">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600" normalizeH="0" baseline="0" noProof="0" dirty="0">
                <a:ln>
                  <a:noFill/>
                </a:ln>
                <a:solidFill>
                  <a:srgbClr val="445469"/>
                </a:solidFill>
                <a:effectLst/>
                <a:uLnTx/>
                <a:uFillTx/>
                <a:latin typeface="Lato Regular"/>
                <a:ea typeface="+mn-ea"/>
                <a:cs typeface="Lato Regular"/>
              </a:rPr>
              <a:t>PROJECT PROCESS</a:t>
            </a:r>
          </a:p>
        </p:txBody>
      </p:sp>
      <p:grpSp>
        <p:nvGrpSpPr>
          <p:cNvPr id="65" name="Group 64"/>
          <p:cNvGrpSpPr/>
          <p:nvPr/>
        </p:nvGrpSpPr>
        <p:grpSpPr>
          <a:xfrm>
            <a:off x="1703388" y="2006913"/>
            <a:ext cx="1478230" cy="258682"/>
            <a:chOff x="1703388" y="2006913"/>
            <a:chExt cx="1478230" cy="258682"/>
          </a:xfrm>
        </p:grpSpPr>
        <p:sp>
          <p:nvSpPr>
            <p:cNvPr id="66" name="Oval 65"/>
            <p:cNvSpPr/>
            <p:nvPr/>
          </p:nvSpPr>
          <p:spPr>
            <a:xfrm>
              <a:off x="1703388" y="2006913"/>
              <a:ext cx="258682"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67" name="Oval 66"/>
            <p:cNvSpPr/>
            <p:nvPr/>
          </p:nvSpPr>
          <p:spPr>
            <a:xfrm>
              <a:off x="2008275" y="2006913"/>
              <a:ext cx="258682"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68" name="Oval 67"/>
            <p:cNvSpPr/>
            <p:nvPr/>
          </p:nvSpPr>
          <p:spPr>
            <a:xfrm>
              <a:off x="2313162" y="2006913"/>
              <a:ext cx="258682"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0" name="Oval 69"/>
            <p:cNvSpPr/>
            <p:nvPr/>
          </p:nvSpPr>
          <p:spPr>
            <a:xfrm>
              <a:off x="2618049" y="2006913"/>
              <a:ext cx="258682"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7" name="Oval 76"/>
            <p:cNvSpPr/>
            <p:nvPr/>
          </p:nvSpPr>
          <p:spPr>
            <a:xfrm>
              <a:off x="2922936" y="2006913"/>
              <a:ext cx="258682"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grpSp>
      <p:sp>
        <p:nvSpPr>
          <p:cNvPr id="78" name="TextBox 77"/>
          <p:cNvSpPr txBox="1"/>
          <p:nvPr/>
        </p:nvSpPr>
        <p:spPr>
          <a:xfrm>
            <a:off x="1557709" y="922766"/>
            <a:ext cx="3118161" cy="1015663"/>
          </a:xfrm>
          <a:prstGeom prst="rect">
            <a:avLst/>
          </a:prstGeom>
          <a:noFill/>
        </p:spPr>
        <p:txBody>
          <a:bodyPr wrap="none" rtlCol="0">
            <a:spAutoFit/>
          </a:bodyPr>
          <a:lstStyle/>
          <a:p>
            <a:r>
              <a:rPr lang="en-US" sz="6000" b="1" dirty="0">
                <a:latin typeface="Lato Regular"/>
                <a:ea typeface="Open Sans Light" panose="020B0306030504020204" pitchFamily="34" charset="0"/>
                <a:cs typeface="Lato Regular"/>
              </a:rPr>
              <a:t>Analyze</a:t>
            </a:r>
          </a:p>
        </p:txBody>
      </p:sp>
      <p:pic>
        <p:nvPicPr>
          <p:cNvPr id="3" name="Picture 2">
            <a:extLst>
              <a:ext uri="{FF2B5EF4-FFF2-40B4-BE49-F238E27FC236}">
                <a16:creationId xmlns:a16="http://schemas.microsoft.com/office/drawing/2014/main" id="{FC378A2F-2318-4F30-A32C-5AB83858D0A2}"/>
              </a:ext>
            </a:extLst>
          </p:cNvPr>
          <p:cNvPicPr>
            <a:picLocks noChangeAspect="1"/>
          </p:cNvPicPr>
          <p:nvPr/>
        </p:nvPicPr>
        <p:blipFill>
          <a:blip r:embed="rId2"/>
          <a:stretch>
            <a:fillRect/>
          </a:stretch>
        </p:blipFill>
        <p:spPr>
          <a:xfrm>
            <a:off x="1703389" y="3042458"/>
            <a:ext cx="11326806" cy="8666629"/>
          </a:xfrm>
          <a:prstGeom prst="rect">
            <a:avLst/>
          </a:prstGeom>
        </p:spPr>
      </p:pic>
      <p:pic>
        <p:nvPicPr>
          <p:cNvPr id="7" name="Picture 6">
            <a:extLst>
              <a:ext uri="{FF2B5EF4-FFF2-40B4-BE49-F238E27FC236}">
                <a16:creationId xmlns:a16="http://schemas.microsoft.com/office/drawing/2014/main" id="{3CE21C22-9CC7-4561-BB4D-D774F9097EFE}"/>
              </a:ext>
            </a:extLst>
          </p:cNvPr>
          <p:cNvPicPr>
            <a:picLocks noChangeAspect="1"/>
          </p:cNvPicPr>
          <p:nvPr/>
        </p:nvPicPr>
        <p:blipFill>
          <a:blip r:embed="rId3"/>
          <a:stretch>
            <a:fillRect/>
          </a:stretch>
        </p:blipFill>
        <p:spPr>
          <a:xfrm>
            <a:off x="13541363" y="3042458"/>
            <a:ext cx="10332790" cy="3730812"/>
          </a:xfrm>
          <a:prstGeom prst="rect">
            <a:avLst/>
          </a:prstGeom>
        </p:spPr>
      </p:pic>
      <p:sp>
        <p:nvSpPr>
          <p:cNvPr id="17" name="TextBox 16">
            <a:extLst>
              <a:ext uri="{FF2B5EF4-FFF2-40B4-BE49-F238E27FC236}">
                <a16:creationId xmlns:a16="http://schemas.microsoft.com/office/drawing/2014/main" id="{3FE7813D-5A44-40B0-A08C-D13DDE6E52C2}"/>
              </a:ext>
            </a:extLst>
          </p:cNvPr>
          <p:cNvSpPr txBox="1"/>
          <p:nvPr/>
        </p:nvSpPr>
        <p:spPr>
          <a:xfrm>
            <a:off x="13541363" y="6942730"/>
            <a:ext cx="3506112" cy="866083"/>
          </a:xfrm>
          <a:prstGeom prst="rect">
            <a:avLst/>
          </a:prstGeom>
          <a:noFill/>
        </p:spPr>
        <p:txBody>
          <a:bodyPr wrap="none" lIns="243852" tIns="121926" rIns="243852" bIns="121926" rtlCol="0">
            <a:spAutoFit/>
          </a:bodyPr>
          <a:lstStyle/>
          <a:p>
            <a:pPr>
              <a:lnSpc>
                <a:spcPct val="120000"/>
              </a:lnSpc>
            </a:pPr>
            <a:r>
              <a:rPr lang="en-US" sz="3700" b="1" dirty="0">
                <a:latin typeface="Lato Regular"/>
                <a:cs typeface="Lato Regular"/>
              </a:rPr>
              <a:t>Main Insights</a:t>
            </a:r>
          </a:p>
        </p:txBody>
      </p:sp>
      <p:sp>
        <p:nvSpPr>
          <p:cNvPr id="18" name="TextBox 17">
            <a:extLst>
              <a:ext uri="{FF2B5EF4-FFF2-40B4-BE49-F238E27FC236}">
                <a16:creationId xmlns:a16="http://schemas.microsoft.com/office/drawing/2014/main" id="{1524472C-5E08-42B0-B869-14C5BD09BD6B}"/>
              </a:ext>
            </a:extLst>
          </p:cNvPr>
          <p:cNvSpPr txBox="1"/>
          <p:nvPr/>
        </p:nvSpPr>
        <p:spPr>
          <a:xfrm>
            <a:off x="13826260" y="7978273"/>
            <a:ext cx="8618104" cy="5858106"/>
          </a:xfrm>
          <a:prstGeom prst="rect">
            <a:avLst/>
          </a:prstGeom>
          <a:noFill/>
        </p:spPr>
        <p:txBody>
          <a:bodyPr wrap="square" lIns="219419" tIns="109710" rIns="219419" bIns="109710" rtlCol="0">
            <a:spAutoFit/>
          </a:bodyPr>
          <a:lstStyle/>
          <a:p>
            <a:pPr>
              <a:lnSpc>
                <a:spcPct val="150000"/>
              </a:lnSpc>
              <a:spcBef>
                <a:spcPts val="600"/>
              </a:spcBef>
              <a:spcAft>
                <a:spcPts val="600"/>
              </a:spcAft>
            </a:pPr>
            <a:r>
              <a:rPr lang="en-US" sz="2000" dirty="0"/>
              <a:t>Both data-bases use numeric structure to identify streaming platforms.</a:t>
            </a:r>
          </a:p>
          <a:p>
            <a:pPr>
              <a:lnSpc>
                <a:spcPct val="150000"/>
              </a:lnSpc>
              <a:spcBef>
                <a:spcPts val="600"/>
              </a:spcBef>
              <a:spcAft>
                <a:spcPts val="600"/>
              </a:spcAft>
            </a:pPr>
            <a:r>
              <a:rPr lang="en-US" sz="2000" dirty="0"/>
              <a:t>Movies data-base used multiple identifiers for movies like gender and age.</a:t>
            </a:r>
          </a:p>
          <a:p>
            <a:pPr>
              <a:lnSpc>
                <a:spcPct val="150000"/>
              </a:lnSpc>
              <a:spcBef>
                <a:spcPts val="600"/>
              </a:spcBef>
              <a:spcAft>
                <a:spcPts val="600"/>
              </a:spcAft>
            </a:pPr>
            <a:r>
              <a:rPr lang="en-US" sz="2000" dirty="0"/>
              <a:t>TV shows does not present any additional information besides of streaming platforms and ratings.</a:t>
            </a:r>
          </a:p>
          <a:p>
            <a:pPr>
              <a:lnSpc>
                <a:spcPct val="150000"/>
              </a:lnSpc>
              <a:spcBef>
                <a:spcPts val="600"/>
              </a:spcBef>
              <a:spcAft>
                <a:spcPts val="600"/>
              </a:spcAft>
            </a:pPr>
            <a:r>
              <a:rPr lang="en-US" sz="2000" dirty="0"/>
              <a:t>Movies data-base contains +40% more data than Tv shows data-base.</a:t>
            </a:r>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r>
              <a:rPr lang="en-US" sz="2000" b="1" dirty="0">
                <a:latin typeface="Lato Light"/>
                <a:cs typeface="Lato Light"/>
              </a:rPr>
              <a:t>  </a:t>
            </a:r>
          </a:p>
        </p:txBody>
      </p:sp>
    </p:spTree>
    <p:extLst>
      <p:ext uri="{BB962C8B-B14F-4D97-AF65-F5344CB8AC3E}">
        <p14:creationId xmlns:p14="http://schemas.microsoft.com/office/powerpoint/2010/main" val="33653568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1611459" y="697543"/>
            <a:ext cx="3583545" cy="400110"/>
          </a:xfrm>
          <a:prstGeom prst="rect">
            <a:avLst/>
          </a:prstGeom>
          <a:noFill/>
        </p:spPr>
        <p:txBody>
          <a:bodyPr wrap="none" rtlCol="0">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600" normalizeH="0" baseline="0" noProof="0" dirty="0">
                <a:ln>
                  <a:noFill/>
                </a:ln>
                <a:solidFill>
                  <a:srgbClr val="445469"/>
                </a:solidFill>
                <a:effectLst/>
                <a:uLnTx/>
                <a:uFillTx/>
                <a:latin typeface="Lato Regular"/>
                <a:ea typeface="+mn-ea"/>
                <a:cs typeface="Lato Regular"/>
              </a:rPr>
              <a:t>PROJECT PROCESS</a:t>
            </a:r>
          </a:p>
        </p:txBody>
      </p:sp>
      <p:grpSp>
        <p:nvGrpSpPr>
          <p:cNvPr id="65" name="Group 64"/>
          <p:cNvGrpSpPr/>
          <p:nvPr/>
        </p:nvGrpSpPr>
        <p:grpSpPr>
          <a:xfrm>
            <a:off x="1703388" y="2006913"/>
            <a:ext cx="1478230" cy="258682"/>
            <a:chOff x="1703388" y="2006913"/>
            <a:chExt cx="1478230" cy="258682"/>
          </a:xfrm>
        </p:grpSpPr>
        <p:sp>
          <p:nvSpPr>
            <p:cNvPr id="66" name="Oval 65"/>
            <p:cNvSpPr/>
            <p:nvPr/>
          </p:nvSpPr>
          <p:spPr>
            <a:xfrm>
              <a:off x="1703388" y="2006913"/>
              <a:ext cx="258682"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67" name="Oval 66"/>
            <p:cNvSpPr/>
            <p:nvPr/>
          </p:nvSpPr>
          <p:spPr>
            <a:xfrm>
              <a:off x="2008275" y="2006913"/>
              <a:ext cx="258682"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68" name="Oval 67"/>
            <p:cNvSpPr/>
            <p:nvPr/>
          </p:nvSpPr>
          <p:spPr>
            <a:xfrm>
              <a:off x="2313162" y="2006913"/>
              <a:ext cx="258682"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0" name="Oval 69"/>
            <p:cNvSpPr/>
            <p:nvPr/>
          </p:nvSpPr>
          <p:spPr>
            <a:xfrm>
              <a:off x="2618049" y="2006913"/>
              <a:ext cx="258682"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7" name="Oval 76"/>
            <p:cNvSpPr/>
            <p:nvPr/>
          </p:nvSpPr>
          <p:spPr>
            <a:xfrm>
              <a:off x="2922936" y="2006913"/>
              <a:ext cx="258682"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grpSp>
      <p:sp>
        <p:nvSpPr>
          <p:cNvPr id="78" name="TextBox 77"/>
          <p:cNvSpPr txBox="1"/>
          <p:nvPr/>
        </p:nvSpPr>
        <p:spPr>
          <a:xfrm>
            <a:off x="1557709" y="922766"/>
            <a:ext cx="2178802" cy="1015663"/>
          </a:xfrm>
          <a:prstGeom prst="rect">
            <a:avLst/>
          </a:prstGeom>
          <a:noFill/>
        </p:spPr>
        <p:txBody>
          <a:bodyPr wrap="none" rtlCol="0">
            <a:spAutoFit/>
          </a:bodyPr>
          <a:lstStyle/>
          <a:p>
            <a:r>
              <a:rPr lang="en-US" sz="6000" b="1" dirty="0">
                <a:latin typeface="Lato Regular"/>
                <a:ea typeface="Open Sans Light" panose="020B0306030504020204" pitchFamily="34" charset="0"/>
                <a:cs typeface="Lato Regular"/>
              </a:rPr>
              <a:t>Clean</a:t>
            </a:r>
          </a:p>
        </p:txBody>
      </p:sp>
      <p:sp>
        <p:nvSpPr>
          <p:cNvPr id="17" name="TextBox 16">
            <a:extLst>
              <a:ext uri="{FF2B5EF4-FFF2-40B4-BE49-F238E27FC236}">
                <a16:creationId xmlns:a16="http://schemas.microsoft.com/office/drawing/2014/main" id="{3FE7813D-5A44-40B0-A08C-D13DDE6E52C2}"/>
              </a:ext>
            </a:extLst>
          </p:cNvPr>
          <p:cNvSpPr txBox="1"/>
          <p:nvPr/>
        </p:nvSpPr>
        <p:spPr>
          <a:xfrm>
            <a:off x="13541363" y="8032036"/>
            <a:ext cx="3506112" cy="866083"/>
          </a:xfrm>
          <a:prstGeom prst="rect">
            <a:avLst/>
          </a:prstGeom>
          <a:noFill/>
        </p:spPr>
        <p:txBody>
          <a:bodyPr wrap="none" lIns="243852" tIns="121926" rIns="243852" bIns="121926" rtlCol="0">
            <a:spAutoFit/>
          </a:bodyPr>
          <a:lstStyle/>
          <a:p>
            <a:pPr>
              <a:lnSpc>
                <a:spcPct val="120000"/>
              </a:lnSpc>
            </a:pPr>
            <a:r>
              <a:rPr lang="en-US" sz="3700" b="1" dirty="0">
                <a:latin typeface="Lato Regular"/>
                <a:cs typeface="Lato Regular"/>
              </a:rPr>
              <a:t>Main Insights</a:t>
            </a:r>
          </a:p>
        </p:txBody>
      </p:sp>
      <p:sp>
        <p:nvSpPr>
          <p:cNvPr id="18" name="TextBox 17">
            <a:extLst>
              <a:ext uri="{FF2B5EF4-FFF2-40B4-BE49-F238E27FC236}">
                <a16:creationId xmlns:a16="http://schemas.microsoft.com/office/drawing/2014/main" id="{1524472C-5E08-42B0-B869-14C5BD09BD6B}"/>
              </a:ext>
            </a:extLst>
          </p:cNvPr>
          <p:cNvSpPr txBox="1"/>
          <p:nvPr/>
        </p:nvSpPr>
        <p:spPr>
          <a:xfrm>
            <a:off x="13826260" y="9067579"/>
            <a:ext cx="8618104" cy="6319771"/>
          </a:xfrm>
          <a:prstGeom prst="rect">
            <a:avLst/>
          </a:prstGeom>
          <a:noFill/>
        </p:spPr>
        <p:txBody>
          <a:bodyPr wrap="square" lIns="219419" tIns="109710" rIns="219419" bIns="109710" rtlCol="0">
            <a:spAutoFit/>
          </a:bodyPr>
          <a:lstStyle/>
          <a:p>
            <a:pPr>
              <a:lnSpc>
                <a:spcPct val="150000"/>
              </a:lnSpc>
              <a:spcBef>
                <a:spcPts val="600"/>
              </a:spcBef>
              <a:spcAft>
                <a:spcPts val="600"/>
              </a:spcAft>
            </a:pPr>
            <a:r>
              <a:rPr lang="en-US" sz="2000" dirty="0"/>
              <a:t>Both data-bases contained unidentified columns (type), this were discarded for cleaning purposes.</a:t>
            </a:r>
          </a:p>
          <a:p>
            <a:pPr>
              <a:lnSpc>
                <a:spcPct val="150000"/>
              </a:lnSpc>
              <a:spcBef>
                <a:spcPts val="600"/>
              </a:spcBef>
              <a:spcAft>
                <a:spcPts val="600"/>
              </a:spcAft>
            </a:pPr>
            <a:r>
              <a:rPr lang="en-US" sz="2000" dirty="0"/>
              <a:t>Rotten Tomatoes ratings continues to be the least reliable source of information in both data-bases.</a:t>
            </a:r>
          </a:p>
          <a:p>
            <a:pPr>
              <a:lnSpc>
                <a:spcPct val="150000"/>
              </a:lnSpc>
              <a:spcBef>
                <a:spcPts val="600"/>
              </a:spcBef>
              <a:spcAft>
                <a:spcPts val="600"/>
              </a:spcAft>
            </a:pPr>
            <a:r>
              <a:rPr lang="en-US" sz="2000" dirty="0"/>
              <a:t>Only exclusive movies and Tv shows by platform were selected to be used as viable information.</a:t>
            </a:r>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r>
              <a:rPr lang="en-US" sz="2000" b="1" dirty="0">
                <a:latin typeface="Lato Light"/>
                <a:cs typeface="Lato Light"/>
              </a:rPr>
              <a:t>  </a:t>
            </a:r>
          </a:p>
        </p:txBody>
      </p:sp>
      <p:pic>
        <p:nvPicPr>
          <p:cNvPr id="4" name="Picture 3">
            <a:extLst>
              <a:ext uri="{FF2B5EF4-FFF2-40B4-BE49-F238E27FC236}">
                <a16:creationId xmlns:a16="http://schemas.microsoft.com/office/drawing/2014/main" id="{145D946C-95BE-4247-8E70-A54A4AC84567}"/>
              </a:ext>
            </a:extLst>
          </p:cNvPr>
          <p:cNvPicPr>
            <a:picLocks noChangeAspect="1"/>
          </p:cNvPicPr>
          <p:nvPr/>
        </p:nvPicPr>
        <p:blipFill>
          <a:blip r:embed="rId2"/>
          <a:stretch>
            <a:fillRect/>
          </a:stretch>
        </p:blipFill>
        <p:spPr>
          <a:xfrm>
            <a:off x="1832729" y="2675537"/>
            <a:ext cx="10307488" cy="2743583"/>
          </a:xfrm>
          <a:prstGeom prst="rect">
            <a:avLst/>
          </a:prstGeom>
        </p:spPr>
      </p:pic>
      <p:pic>
        <p:nvPicPr>
          <p:cNvPr id="6" name="Picture 5">
            <a:extLst>
              <a:ext uri="{FF2B5EF4-FFF2-40B4-BE49-F238E27FC236}">
                <a16:creationId xmlns:a16="http://schemas.microsoft.com/office/drawing/2014/main" id="{A96B48E5-1DE4-4318-B078-ECE43DFFD974}"/>
              </a:ext>
            </a:extLst>
          </p:cNvPr>
          <p:cNvPicPr>
            <a:picLocks noChangeAspect="1"/>
          </p:cNvPicPr>
          <p:nvPr/>
        </p:nvPicPr>
        <p:blipFill>
          <a:blip r:embed="rId3"/>
          <a:stretch>
            <a:fillRect/>
          </a:stretch>
        </p:blipFill>
        <p:spPr>
          <a:xfrm>
            <a:off x="1613623" y="5609521"/>
            <a:ext cx="10526594" cy="6916115"/>
          </a:xfrm>
          <a:prstGeom prst="rect">
            <a:avLst/>
          </a:prstGeom>
        </p:spPr>
      </p:pic>
      <p:pic>
        <p:nvPicPr>
          <p:cNvPr id="9" name="Picture 8">
            <a:extLst>
              <a:ext uri="{FF2B5EF4-FFF2-40B4-BE49-F238E27FC236}">
                <a16:creationId xmlns:a16="http://schemas.microsoft.com/office/drawing/2014/main" id="{2F914C56-7D3B-4885-B8E3-D86BD256986F}"/>
              </a:ext>
            </a:extLst>
          </p:cNvPr>
          <p:cNvPicPr>
            <a:picLocks noChangeAspect="1"/>
          </p:cNvPicPr>
          <p:nvPr/>
        </p:nvPicPr>
        <p:blipFill>
          <a:blip r:embed="rId4"/>
          <a:stretch>
            <a:fillRect/>
          </a:stretch>
        </p:blipFill>
        <p:spPr>
          <a:xfrm>
            <a:off x="12876778" y="2675537"/>
            <a:ext cx="10517068" cy="4915586"/>
          </a:xfrm>
          <a:prstGeom prst="rect">
            <a:avLst/>
          </a:prstGeom>
        </p:spPr>
      </p:pic>
    </p:spTree>
    <p:extLst>
      <p:ext uri="{BB962C8B-B14F-4D97-AF65-F5344CB8AC3E}">
        <p14:creationId xmlns:p14="http://schemas.microsoft.com/office/powerpoint/2010/main" val="10213877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1611459" y="697543"/>
            <a:ext cx="3583545" cy="400110"/>
          </a:xfrm>
          <a:prstGeom prst="rect">
            <a:avLst/>
          </a:prstGeom>
          <a:noFill/>
        </p:spPr>
        <p:txBody>
          <a:bodyPr wrap="none" rtlCol="0">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600" normalizeH="0" baseline="0" noProof="0" dirty="0">
                <a:ln>
                  <a:noFill/>
                </a:ln>
                <a:solidFill>
                  <a:srgbClr val="445469"/>
                </a:solidFill>
                <a:effectLst/>
                <a:uLnTx/>
                <a:uFillTx/>
                <a:latin typeface="Lato Regular"/>
                <a:ea typeface="+mn-ea"/>
                <a:cs typeface="Lato Regular"/>
              </a:rPr>
              <a:t>PROJECT PROCESS</a:t>
            </a:r>
          </a:p>
        </p:txBody>
      </p:sp>
      <p:grpSp>
        <p:nvGrpSpPr>
          <p:cNvPr id="65" name="Group 64"/>
          <p:cNvGrpSpPr/>
          <p:nvPr/>
        </p:nvGrpSpPr>
        <p:grpSpPr>
          <a:xfrm>
            <a:off x="1703388" y="2006913"/>
            <a:ext cx="1478230" cy="258682"/>
            <a:chOff x="1703388" y="2006913"/>
            <a:chExt cx="1478230" cy="258682"/>
          </a:xfrm>
        </p:grpSpPr>
        <p:sp>
          <p:nvSpPr>
            <p:cNvPr id="66" name="Oval 65"/>
            <p:cNvSpPr/>
            <p:nvPr/>
          </p:nvSpPr>
          <p:spPr>
            <a:xfrm>
              <a:off x="1703388" y="2006913"/>
              <a:ext cx="258682"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67" name="Oval 66"/>
            <p:cNvSpPr/>
            <p:nvPr/>
          </p:nvSpPr>
          <p:spPr>
            <a:xfrm>
              <a:off x="2008275" y="2006913"/>
              <a:ext cx="258682"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68" name="Oval 67"/>
            <p:cNvSpPr/>
            <p:nvPr/>
          </p:nvSpPr>
          <p:spPr>
            <a:xfrm>
              <a:off x="2313162" y="2006913"/>
              <a:ext cx="258682"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0" name="Oval 69"/>
            <p:cNvSpPr/>
            <p:nvPr/>
          </p:nvSpPr>
          <p:spPr>
            <a:xfrm>
              <a:off x="2618049" y="2006913"/>
              <a:ext cx="258682"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7" name="Oval 76"/>
            <p:cNvSpPr/>
            <p:nvPr/>
          </p:nvSpPr>
          <p:spPr>
            <a:xfrm>
              <a:off x="2922936" y="2006913"/>
              <a:ext cx="258682"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grpSp>
      <p:sp>
        <p:nvSpPr>
          <p:cNvPr id="78" name="TextBox 77"/>
          <p:cNvSpPr txBox="1"/>
          <p:nvPr/>
        </p:nvSpPr>
        <p:spPr>
          <a:xfrm>
            <a:off x="1557709" y="922766"/>
            <a:ext cx="2512611" cy="1015663"/>
          </a:xfrm>
          <a:prstGeom prst="rect">
            <a:avLst/>
          </a:prstGeom>
          <a:noFill/>
        </p:spPr>
        <p:txBody>
          <a:bodyPr wrap="none" rtlCol="0">
            <a:spAutoFit/>
          </a:bodyPr>
          <a:lstStyle/>
          <a:p>
            <a:r>
              <a:rPr lang="en-US" sz="6000" b="1" dirty="0">
                <a:latin typeface="Lato Regular"/>
                <a:ea typeface="Open Sans Light" panose="020B0306030504020204" pitchFamily="34" charset="0"/>
                <a:cs typeface="Lato Regular"/>
              </a:rPr>
              <a:t>Create</a:t>
            </a:r>
          </a:p>
        </p:txBody>
      </p:sp>
      <p:sp>
        <p:nvSpPr>
          <p:cNvPr id="17" name="TextBox 16">
            <a:extLst>
              <a:ext uri="{FF2B5EF4-FFF2-40B4-BE49-F238E27FC236}">
                <a16:creationId xmlns:a16="http://schemas.microsoft.com/office/drawing/2014/main" id="{3FE7813D-5A44-40B0-A08C-D13DDE6E52C2}"/>
              </a:ext>
            </a:extLst>
          </p:cNvPr>
          <p:cNvSpPr txBox="1"/>
          <p:nvPr/>
        </p:nvSpPr>
        <p:spPr>
          <a:xfrm>
            <a:off x="13541363" y="6942730"/>
            <a:ext cx="3506112" cy="866083"/>
          </a:xfrm>
          <a:prstGeom prst="rect">
            <a:avLst/>
          </a:prstGeom>
          <a:noFill/>
        </p:spPr>
        <p:txBody>
          <a:bodyPr wrap="none" lIns="243852" tIns="121926" rIns="243852" bIns="121926" rtlCol="0">
            <a:spAutoFit/>
          </a:bodyPr>
          <a:lstStyle/>
          <a:p>
            <a:pPr>
              <a:lnSpc>
                <a:spcPct val="120000"/>
              </a:lnSpc>
            </a:pPr>
            <a:r>
              <a:rPr lang="en-US" sz="3700" b="1" dirty="0">
                <a:latin typeface="Lato Regular"/>
                <a:cs typeface="Lato Regular"/>
              </a:rPr>
              <a:t>Main Insights</a:t>
            </a:r>
          </a:p>
        </p:txBody>
      </p:sp>
      <p:sp>
        <p:nvSpPr>
          <p:cNvPr id="18" name="TextBox 17">
            <a:extLst>
              <a:ext uri="{FF2B5EF4-FFF2-40B4-BE49-F238E27FC236}">
                <a16:creationId xmlns:a16="http://schemas.microsoft.com/office/drawing/2014/main" id="{1524472C-5E08-42B0-B869-14C5BD09BD6B}"/>
              </a:ext>
            </a:extLst>
          </p:cNvPr>
          <p:cNvSpPr txBox="1"/>
          <p:nvPr/>
        </p:nvSpPr>
        <p:spPr>
          <a:xfrm>
            <a:off x="13826260" y="7978273"/>
            <a:ext cx="8618104" cy="9551425"/>
          </a:xfrm>
          <a:prstGeom prst="rect">
            <a:avLst/>
          </a:prstGeom>
          <a:noFill/>
        </p:spPr>
        <p:txBody>
          <a:bodyPr wrap="square" lIns="219419" tIns="109710" rIns="219419" bIns="109710" rtlCol="0">
            <a:spAutoFit/>
          </a:bodyPr>
          <a:lstStyle/>
          <a:p>
            <a:pPr>
              <a:lnSpc>
                <a:spcPct val="150000"/>
              </a:lnSpc>
              <a:spcBef>
                <a:spcPts val="600"/>
              </a:spcBef>
              <a:spcAft>
                <a:spcPts val="600"/>
              </a:spcAft>
            </a:pPr>
            <a:r>
              <a:rPr lang="en-US" sz="2000" dirty="0"/>
              <a:t>Exclusivity markers were created depending on the streaming platform:</a:t>
            </a:r>
          </a:p>
          <a:p>
            <a:pPr marL="1257117" lvl="1" indent="-342900">
              <a:lnSpc>
                <a:spcPct val="150000"/>
              </a:lnSpc>
              <a:spcBef>
                <a:spcPts val="600"/>
              </a:spcBef>
              <a:spcAft>
                <a:spcPts val="600"/>
              </a:spcAft>
              <a:buFont typeface="Arial" panose="020B0604020202020204" pitchFamily="34" charset="0"/>
              <a:buChar char="•"/>
            </a:pPr>
            <a:r>
              <a:rPr lang="en-US" sz="2000" dirty="0"/>
              <a:t>N (</a:t>
            </a:r>
            <a:r>
              <a:rPr lang="en-US" sz="2000" dirty="0" err="1"/>
              <a:t>Netlfix</a:t>
            </a:r>
            <a:r>
              <a:rPr lang="en-US" sz="2000" dirty="0"/>
              <a:t>), D (Disney), P (Prime video), H (Hulu)</a:t>
            </a:r>
          </a:p>
          <a:p>
            <a:pPr>
              <a:lnSpc>
                <a:spcPct val="150000"/>
              </a:lnSpc>
              <a:spcBef>
                <a:spcPts val="600"/>
              </a:spcBef>
              <a:spcAft>
                <a:spcPts val="600"/>
              </a:spcAft>
            </a:pPr>
            <a:r>
              <a:rPr lang="en-US" sz="2000" dirty="0"/>
              <a:t>Exclusivity markers were used to create the interlink between both databases.</a:t>
            </a:r>
          </a:p>
          <a:p>
            <a:pPr>
              <a:lnSpc>
                <a:spcPct val="150000"/>
              </a:lnSpc>
              <a:spcBef>
                <a:spcPts val="600"/>
              </a:spcBef>
              <a:spcAft>
                <a:spcPts val="600"/>
              </a:spcAft>
            </a:pPr>
            <a:r>
              <a:rPr lang="en-US" sz="2000" dirty="0"/>
              <a:t>New exclusivity data-base contained more than 20k records, using the next parameters:</a:t>
            </a:r>
          </a:p>
          <a:p>
            <a:pPr marL="1257117" lvl="1" indent="-342900">
              <a:lnSpc>
                <a:spcPct val="150000"/>
              </a:lnSpc>
              <a:spcBef>
                <a:spcPts val="600"/>
              </a:spcBef>
              <a:spcAft>
                <a:spcPts val="600"/>
              </a:spcAft>
              <a:buFont typeface="Arial" panose="020B0604020202020204" pitchFamily="34" charset="0"/>
              <a:buChar char="•"/>
            </a:pPr>
            <a:r>
              <a:rPr lang="en-US" sz="2000" dirty="0"/>
              <a:t>Tittle</a:t>
            </a:r>
          </a:p>
          <a:p>
            <a:pPr marL="1257117" lvl="1" indent="-342900">
              <a:lnSpc>
                <a:spcPct val="150000"/>
              </a:lnSpc>
              <a:spcBef>
                <a:spcPts val="600"/>
              </a:spcBef>
              <a:spcAft>
                <a:spcPts val="600"/>
              </a:spcAft>
              <a:buFont typeface="Arial" panose="020B0604020202020204" pitchFamily="34" charset="0"/>
              <a:buChar char="•"/>
            </a:pPr>
            <a:r>
              <a:rPr lang="en-US" sz="2000" dirty="0"/>
              <a:t>IMDb ranking</a:t>
            </a:r>
          </a:p>
          <a:p>
            <a:pPr marL="1257117" lvl="1" indent="-342900">
              <a:lnSpc>
                <a:spcPct val="150000"/>
              </a:lnSpc>
              <a:spcBef>
                <a:spcPts val="600"/>
              </a:spcBef>
              <a:spcAft>
                <a:spcPts val="600"/>
              </a:spcAft>
              <a:buFont typeface="Arial" panose="020B0604020202020204" pitchFamily="34" charset="0"/>
              <a:buChar char="•"/>
            </a:pPr>
            <a:r>
              <a:rPr lang="en-US" sz="2000" dirty="0"/>
              <a:t>Streaming platform identifier</a:t>
            </a:r>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r>
              <a:rPr lang="en-US" sz="2000" b="1" dirty="0">
                <a:latin typeface="Lato Light"/>
                <a:cs typeface="Lato Light"/>
              </a:rPr>
              <a:t>  </a:t>
            </a:r>
          </a:p>
        </p:txBody>
      </p:sp>
      <p:pic>
        <p:nvPicPr>
          <p:cNvPr id="3" name="Picture 2">
            <a:extLst>
              <a:ext uri="{FF2B5EF4-FFF2-40B4-BE49-F238E27FC236}">
                <a16:creationId xmlns:a16="http://schemas.microsoft.com/office/drawing/2014/main" id="{8DC033EE-FC07-4CEF-ADE9-031BA165F3AF}"/>
              </a:ext>
            </a:extLst>
          </p:cNvPr>
          <p:cNvPicPr>
            <a:picLocks noChangeAspect="1"/>
          </p:cNvPicPr>
          <p:nvPr/>
        </p:nvPicPr>
        <p:blipFill rotWithShape="1">
          <a:blip r:embed="rId2"/>
          <a:srcRect b="38537"/>
          <a:stretch/>
        </p:blipFill>
        <p:spPr>
          <a:xfrm>
            <a:off x="1865335" y="2482185"/>
            <a:ext cx="10669489" cy="4163006"/>
          </a:xfrm>
          <a:prstGeom prst="rect">
            <a:avLst/>
          </a:prstGeom>
        </p:spPr>
      </p:pic>
      <p:pic>
        <p:nvPicPr>
          <p:cNvPr id="5" name="Picture 4">
            <a:extLst>
              <a:ext uri="{FF2B5EF4-FFF2-40B4-BE49-F238E27FC236}">
                <a16:creationId xmlns:a16="http://schemas.microsoft.com/office/drawing/2014/main" id="{26D2F5CE-2595-4EE4-8F4F-C71CB235220E}"/>
              </a:ext>
            </a:extLst>
          </p:cNvPr>
          <p:cNvPicPr>
            <a:picLocks noChangeAspect="1"/>
          </p:cNvPicPr>
          <p:nvPr/>
        </p:nvPicPr>
        <p:blipFill rotWithShape="1">
          <a:blip r:embed="rId3"/>
          <a:srcRect b="2754"/>
          <a:stretch/>
        </p:blipFill>
        <p:spPr>
          <a:xfrm>
            <a:off x="1865335" y="6942730"/>
            <a:ext cx="10669489" cy="6142057"/>
          </a:xfrm>
          <a:prstGeom prst="rect">
            <a:avLst/>
          </a:prstGeom>
        </p:spPr>
      </p:pic>
      <p:pic>
        <p:nvPicPr>
          <p:cNvPr id="7" name="Picture 6">
            <a:extLst>
              <a:ext uri="{FF2B5EF4-FFF2-40B4-BE49-F238E27FC236}">
                <a16:creationId xmlns:a16="http://schemas.microsoft.com/office/drawing/2014/main" id="{214A0CD1-32B5-4F50-9DA1-4C4465A8AC32}"/>
              </a:ext>
            </a:extLst>
          </p:cNvPr>
          <p:cNvPicPr>
            <a:picLocks noChangeAspect="1"/>
          </p:cNvPicPr>
          <p:nvPr/>
        </p:nvPicPr>
        <p:blipFill>
          <a:blip r:embed="rId4"/>
          <a:stretch>
            <a:fillRect/>
          </a:stretch>
        </p:blipFill>
        <p:spPr>
          <a:xfrm>
            <a:off x="13022398" y="2482185"/>
            <a:ext cx="10469436" cy="4163006"/>
          </a:xfrm>
          <a:prstGeom prst="rect">
            <a:avLst/>
          </a:prstGeom>
        </p:spPr>
      </p:pic>
    </p:spTree>
    <p:extLst>
      <p:ext uri="{BB962C8B-B14F-4D97-AF65-F5344CB8AC3E}">
        <p14:creationId xmlns:p14="http://schemas.microsoft.com/office/powerpoint/2010/main" val="7210660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1611459" y="697543"/>
            <a:ext cx="3583545" cy="400110"/>
          </a:xfrm>
          <a:prstGeom prst="rect">
            <a:avLst/>
          </a:prstGeom>
          <a:noFill/>
        </p:spPr>
        <p:txBody>
          <a:bodyPr wrap="none" rtlCol="0">
            <a:sp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600" normalizeH="0" baseline="0" noProof="0" dirty="0">
                <a:ln>
                  <a:noFill/>
                </a:ln>
                <a:solidFill>
                  <a:srgbClr val="445469"/>
                </a:solidFill>
                <a:effectLst/>
                <a:uLnTx/>
                <a:uFillTx/>
                <a:latin typeface="Lato Regular"/>
                <a:ea typeface="+mn-ea"/>
                <a:cs typeface="Lato Regular"/>
              </a:rPr>
              <a:t>PROJECT PROCESS</a:t>
            </a:r>
          </a:p>
        </p:txBody>
      </p:sp>
      <p:grpSp>
        <p:nvGrpSpPr>
          <p:cNvPr id="65" name="Group 64"/>
          <p:cNvGrpSpPr/>
          <p:nvPr/>
        </p:nvGrpSpPr>
        <p:grpSpPr>
          <a:xfrm>
            <a:off x="1703388" y="2006913"/>
            <a:ext cx="1478230" cy="258682"/>
            <a:chOff x="1703388" y="2006913"/>
            <a:chExt cx="1478230" cy="258682"/>
          </a:xfrm>
        </p:grpSpPr>
        <p:sp>
          <p:nvSpPr>
            <p:cNvPr id="66" name="Oval 65"/>
            <p:cNvSpPr/>
            <p:nvPr/>
          </p:nvSpPr>
          <p:spPr>
            <a:xfrm>
              <a:off x="1703388" y="2006913"/>
              <a:ext cx="258682"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67" name="Oval 66"/>
            <p:cNvSpPr/>
            <p:nvPr/>
          </p:nvSpPr>
          <p:spPr>
            <a:xfrm>
              <a:off x="2008275" y="2006913"/>
              <a:ext cx="258682"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68" name="Oval 67"/>
            <p:cNvSpPr/>
            <p:nvPr/>
          </p:nvSpPr>
          <p:spPr>
            <a:xfrm>
              <a:off x="2313162" y="2006913"/>
              <a:ext cx="258682"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0" name="Oval 69"/>
            <p:cNvSpPr/>
            <p:nvPr/>
          </p:nvSpPr>
          <p:spPr>
            <a:xfrm>
              <a:off x="2618049" y="2006913"/>
              <a:ext cx="258682"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sp>
          <p:nvSpPr>
            <p:cNvPr id="77" name="Oval 76"/>
            <p:cNvSpPr/>
            <p:nvPr/>
          </p:nvSpPr>
          <p:spPr>
            <a:xfrm>
              <a:off x="2922936" y="2006913"/>
              <a:ext cx="258682"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1828434"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Lato Light"/>
                <a:ea typeface="+mn-ea"/>
                <a:cs typeface="+mn-cs"/>
              </a:endParaRPr>
            </a:p>
          </p:txBody>
        </p:sp>
      </p:grpSp>
      <p:sp>
        <p:nvSpPr>
          <p:cNvPr id="78" name="TextBox 77"/>
          <p:cNvSpPr txBox="1"/>
          <p:nvPr/>
        </p:nvSpPr>
        <p:spPr>
          <a:xfrm>
            <a:off x="1557709" y="922766"/>
            <a:ext cx="8116389" cy="1015663"/>
          </a:xfrm>
          <a:prstGeom prst="rect">
            <a:avLst/>
          </a:prstGeom>
          <a:noFill/>
        </p:spPr>
        <p:txBody>
          <a:bodyPr wrap="none" rtlCol="0">
            <a:spAutoFit/>
          </a:bodyPr>
          <a:lstStyle/>
          <a:p>
            <a:r>
              <a:rPr lang="en-US" sz="6000" b="1" dirty="0">
                <a:latin typeface="Lato Regular"/>
                <a:ea typeface="Open Sans Light" panose="020B0306030504020204" pitchFamily="34" charset="0"/>
                <a:cs typeface="Lato Regular"/>
              </a:rPr>
              <a:t>Results &amp; Conclusions</a:t>
            </a:r>
          </a:p>
        </p:txBody>
      </p:sp>
      <p:sp>
        <p:nvSpPr>
          <p:cNvPr id="18" name="TextBox 17">
            <a:extLst>
              <a:ext uri="{FF2B5EF4-FFF2-40B4-BE49-F238E27FC236}">
                <a16:creationId xmlns:a16="http://schemas.microsoft.com/office/drawing/2014/main" id="{1524472C-5E08-42B0-B869-14C5BD09BD6B}"/>
              </a:ext>
            </a:extLst>
          </p:cNvPr>
          <p:cNvSpPr txBox="1"/>
          <p:nvPr/>
        </p:nvSpPr>
        <p:spPr>
          <a:xfrm>
            <a:off x="13458677" y="2773923"/>
            <a:ext cx="9215585" cy="8474207"/>
          </a:xfrm>
          <a:prstGeom prst="rect">
            <a:avLst/>
          </a:prstGeom>
          <a:noFill/>
        </p:spPr>
        <p:txBody>
          <a:bodyPr wrap="square" lIns="219419" tIns="109710" rIns="219419" bIns="109710" rtlCol="0">
            <a:spAutoFit/>
          </a:bodyPr>
          <a:lstStyle/>
          <a:p>
            <a:pPr>
              <a:lnSpc>
                <a:spcPct val="150000"/>
              </a:lnSpc>
              <a:spcBef>
                <a:spcPts val="600"/>
              </a:spcBef>
              <a:spcAft>
                <a:spcPts val="600"/>
              </a:spcAft>
            </a:pPr>
            <a:r>
              <a:rPr lang="en-US" sz="2000" dirty="0"/>
              <a:t>Data-base links were successful by combining Pandas and PG Admin forces.</a:t>
            </a:r>
          </a:p>
          <a:p>
            <a:pPr>
              <a:lnSpc>
                <a:spcPct val="150000"/>
              </a:lnSpc>
              <a:spcBef>
                <a:spcPts val="600"/>
              </a:spcBef>
              <a:spcAft>
                <a:spcPts val="600"/>
              </a:spcAft>
            </a:pPr>
            <a:r>
              <a:rPr lang="en-US" sz="2000" dirty="0"/>
              <a:t>The results were showed as a list to improve the reader accessibility to the information.</a:t>
            </a:r>
          </a:p>
          <a:p>
            <a:pPr>
              <a:lnSpc>
                <a:spcPct val="150000"/>
              </a:lnSpc>
              <a:spcBef>
                <a:spcPts val="600"/>
              </a:spcBef>
              <a:spcAft>
                <a:spcPts val="600"/>
              </a:spcAft>
            </a:pPr>
            <a:r>
              <a:rPr lang="en-US" sz="2000" dirty="0"/>
              <a:t>The use and creation of exclusivity streaming platform markers  was the main driver to conclude the project and obtain a completely formed database.</a:t>
            </a:r>
          </a:p>
          <a:p>
            <a:pPr>
              <a:lnSpc>
                <a:spcPct val="150000"/>
              </a:lnSpc>
              <a:spcBef>
                <a:spcPts val="600"/>
              </a:spcBef>
              <a:spcAft>
                <a:spcPts val="600"/>
              </a:spcAft>
            </a:pPr>
            <a:endParaRPr lang="en-US" sz="2000" dirty="0"/>
          </a:p>
          <a:p>
            <a:pPr>
              <a:lnSpc>
                <a:spcPct val="150000"/>
              </a:lnSpc>
              <a:spcBef>
                <a:spcPts val="600"/>
              </a:spcBef>
              <a:spcAft>
                <a:spcPts val="600"/>
              </a:spcAft>
            </a:pPr>
            <a:r>
              <a:rPr lang="en-US" sz="2000" b="1" dirty="0"/>
              <a:t>Main Challenge:</a:t>
            </a:r>
            <a:r>
              <a:rPr lang="en-US" sz="2000" dirty="0"/>
              <a:t> The use of Admin PG conflicted the connection between our databases due to the column names and exclusive platform markers, making it challenging to move though the information without the use of “” with each column title.</a:t>
            </a:r>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endParaRPr lang="en-US" sz="2000" dirty="0"/>
          </a:p>
          <a:p>
            <a:pPr>
              <a:lnSpc>
                <a:spcPct val="150000"/>
              </a:lnSpc>
              <a:spcBef>
                <a:spcPts val="600"/>
              </a:spcBef>
              <a:spcAft>
                <a:spcPts val="600"/>
              </a:spcAft>
            </a:pPr>
            <a:r>
              <a:rPr lang="en-US" sz="2000" b="1" dirty="0">
                <a:latin typeface="Lato Light"/>
                <a:cs typeface="Lato Light"/>
              </a:rPr>
              <a:t>  </a:t>
            </a:r>
          </a:p>
        </p:txBody>
      </p:sp>
      <p:pic>
        <p:nvPicPr>
          <p:cNvPr id="3" name="Picture 2" descr="Graphical user interface, application, table&#10;&#10;Description automatically generated">
            <a:extLst>
              <a:ext uri="{FF2B5EF4-FFF2-40B4-BE49-F238E27FC236}">
                <a16:creationId xmlns:a16="http://schemas.microsoft.com/office/drawing/2014/main" id="{5F469A59-05E4-4668-AC9D-1875939C5910}"/>
              </a:ext>
            </a:extLst>
          </p:cNvPr>
          <p:cNvPicPr>
            <a:picLocks noChangeAspect="1"/>
          </p:cNvPicPr>
          <p:nvPr/>
        </p:nvPicPr>
        <p:blipFill rotWithShape="1">
          <a:blip r:embed="rId2">
            <a:extLst>
              <a:ext uri="{28A0092B-C50C-407E-A947-70E740481C1C}">
                <a14:useLocalDpi xmlns:a14="http://schemas.microsoft.com/office/drawing/2010/main" val="0"/>
              </a:ext>
            </a:extLst>
          </a:blip>
          <a:srcRect l="17496" t="5507" r="14046" b="6479"/>
          <a:stretch/>
        </p:blipFill>
        <p:spPr>
          <a:xfrm>
            <a:off x="1703388" y="2437894"/>
            <a:ext cx="10167186" cy="4661175"/>
          </a:xfrm>
          <a:prstGeom prst="rect">
            <a:avLst/>
          </a:prstGeom>
        </p:spPr>
      </p:pic>
      <p:pic>
        <p:nvPicPr>
          <p:cNvPr id="5" name="Picture 4" descr="Graphical user interface, application, table&#10;&#10;Description automatically generated">
            <a:extLst>
              <a:ext uri="{FF2B5EF4-FFF2-40B4-BE49-F238E27FC236}">
                <a16:creationId xmlns:a16="http://schemas.microsoft.com/office/drawing/2014/main" id="{88865AA2-3750-490C-88CD-ACC550FDA794}"/>
              </a:ext>
            </a:extLst>
          </p:cNvPr>
          <p:cNvPicPr>
            <a:picLocks noChangeAspect="1"/>
          </p:cNvPicPr>
          <p:nvPr/>
        </p:nvPicPr>
        <p:blipFill rotWithShape="1">
          <a:blip r:embed="rId3">
            <a:extLst>
              <a:ext uri="{28A0092B-C50C-407E-A947-70E740481C1C}">
                <a14:useLocalDpi xmlns:a14="http://schemas.microsoft.com/office/drawing/2010/main" val="0"/>
              </a:ext>
            </a:extLst>
          </a:blip>
          <a:srcRect l="17070" t="5710" r="13116" b="6333"/>
          <a:stretch/>
        </p:blipFill>
        <p:spPr>
          <a:xfrm>
            <a:off x="1703388" y="7271368"/>
            <a:ext cx="10167187" cy="5521866"/>
          </a:xfrm>
          <a:prstGeom prst="rect">
            <a:avLst/>
          </a:prstGeom>
        </p:spPr>
      </p:pic>
      <p:sp>
        <p:nvSpPr>
          <p:cNvPr id="14" name="Oval 13">
            <a:extLst>
              <a:ext uri="{FF2B5EF4-FFF2-40B4-BE49-F238E27FC236}">
                <a16:creationId xmlns:a16="http://schemas.microsoft.com/office/drawing/2014/main" id="{A318F95C-E3FA-4620-9701-2E8C1E52B360}"/>
              </a:ext>
            </a:extLst>
          </p:cNvPr>
          <p:cNvSpPr/>
          <p:nvPr/>
        </p:nvSpPr>
        <p:spPr>
          <a:xfrm>
            <a:off x="14962600" y="7946240"/>
            <a:ext cx="5556641" cy="5556641"/>
          </a:xfrm>
          <a:prstGeom prst="ellipse">
            <a:avLst/>
          </a:prstGeom>
          <a:solidFill>
            <a:schemeClr val="accent2">
              <a:lumMod val="75000"/>
              <a:alpha val="1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5" name="Oval 14">
            <a:extLst>
              <a:ext uri="{FF2B5EF4-FFF2-40B4-BE49-F238E27FC236}">
                <a16:creationId xmlns:a16="http://schemas.microsoft.com/office/drawing/2014/main" id="{E3EFCB74-88B8-4447-9B76-FB824B161C21}"/>
              </a:ext>
            </a:extLst>
          </p:cNvPr>
          <p:cNvSpPr/>
          <p:nvPr/>
        </p:nvSpPr>
        <p:spPr>
          <a:xfrm>
            <a:off x="15408577" y="8392216"/>
            <a:ext cx="4664690" cy="4664690"/>
          </a:xfrm>
          <a:prstGeom prst="ellipse">
            <a:avLst/>
          </a:prstGeom>
          <a:solidFill>
            <a:schemeClr val="accent2">
              <a:lumMod val="75000"/>
              <a:alpha val="7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6" name="Content Placeholder 2">
            <a:extLst>
              <a:ext uri="{FF2B5EF4-FFF2-40B4-BE49-F238E27FC236}">
                <a16:creationId xmlns:a16="http://schemas.microsoft.com/office/drawing/2014/main" id="{ECDF850D-AA57-4F46-878A-15E1A2CA167D}"/>
              </a:ext>
            </a:extLst>
          </p:cNvPr>
          <p:cNvSpPr txBox="1">
            <a:spLocks/>
          </p:cNvSpPr>
          <p:nvPr/>
        </p:nvSpPr>
        <p:spPr bwMode="auto">
          <a:xfrm>
            <a:off x="15203301" y="9939731"/>
            <a:ext cx="5075241" cy="1569660"/>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sz="4800" b="1" dirty="0">
                <a:solidFill>
                  <a:schemeClr val="bg1"/>
                </a:solidFill>
                <a:latin typeface="Lato Regular"/>
                <a:cs typeface="Lato Regular"/>
              </a:rPr>
              <a:t>Tank you for your time</a:t>
            </a:r>
            <a:endParaRPr lang="en-US" sz="3200" b="1" dirty="0">
              <a:solidFill>
                <a:schemeClr val="bg1"/>
              </a:solidFill>
              <a:latin typeface="Lato Regular"/>
              <a:cs typeface="Lato Regular"/>
            </a:endParaRPr>
          </a:p>
        </p:txBody>
      </p:sp>
    </p:spTree>
    <p:extLst>
      <p:ext uri="{BB962C8B-B14F-4D97-AF65-F5344CB8AC3E}">
        <p14:creationId xmlns:p14="http://schemas.microsoft.com/office/powerpoint/2010/main" val="17382626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theme/theme1.xml><?xml version="1.0" encoding="utf-8"?>
<a:theme xmlns:a="http://schemas.openxmlformats.org/drawingml/2006/main" name="Default Theme">
  <a:themeElements>
    <a:clrScheme name="Executive Light 1">
      <a:dk1>
        <a:srgbClr val="445469"/>
      </a:dk1>
      <a:lt1>
        <a:sysClr val="window" lastClr="FFFFFF"/>
      </a:lt1>
      <a:dk2>
        <a:srgbClr val="445469"/>
      </a:dk2>
      <a:lt2>
        <a:srgbClr val="FFFFFF"/>
      </a:lt2>
      <a:accent1>
        <a:srgbClr val="1DB1F5"/>
      </a:accent1>
      <a:accent2>
        <a:srgbClr val="1FB69F"/>
      </a:accent2>
      <a:accent3>
        <a:srgbClr val="85C515"/>
      </a:accent3>
      <a:accent4>
        <a:srgbClr val="FEBD17"/>
      </a:accent4>
      <a:accent5>
        <a:srgbClr val="F32215"/>
      </a:accent5>
      <a:accent6>
        <a:srgbClr val="B6B5B7"/>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Foundry.thmx</Template>
  <TotalTime>19222</TotalTime>
  <Words>510</Words>
  <Application>Microsoft Office PowerPoint</Application>
  <PresentationFormat>Custom</PresentationFormat>
  <Paragraphs>88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Lato</vt:lpstr>
      <vt:lpstr>Lato Light</vt:lpstr>
      <vt:lpstr>Lato Regular</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Jetfabrik</dc:creator>
  <cp:keywords/>
  <dc:description/>
  <cp:lastModifiedBy>Joax</cp:lastModifiedBy>
  <cp:revision>3202</cp:revision>
  <dcterms:created xsi:type="dcterms:W3CDTF">2014-11-12T21:47:38Z</dcterms:created>
  <dcterms:modified xsi:type="dcterms:W3CDTF">2020-12-10T23:01:57Z</dcterms:modified>
  <cp:category/>
</cp:coreProperties>
</file>