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7" r:id="rId4"/>
    <p:sldId id="262" r:id="rId5"/>
    <p:sldId id="264" r:id="rId6"/>
    <p:sldId id="260" r:id="rId7"/>
    <p:sldId id="265" r:id="rId8"/>
    <p:sldId id="263" r:id="rId9"/>
    <p:sldId id="267" r:id="rId10"/>
    <p:sldId id="268" r:id="rId11"/>
    <p:sldId id="269" r:id="rId12"/>
    <p:sldId id="270" r:id="rId13"/>
    <p:sldId id="271" r:id="rId14"/>
    <p:sldId id="25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8244"/>
  </p:normalViewPr>
  <p:slideViewPr>
    <p:cSldViewPr snapToGrid="0">
      <p:cViewPr>
        <p:scale>
          <a:sx n="81" d="100"/>
          <a:sy n="81" d="100"/>
        </p:scale>
        <p:origin x="140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005D86-68B9-3C43-B4BE-F2B16495C272}" type="doc">
      <dgm:prSet loTypeId="urn:microsoft.com/office/officeart/2005/8/layout/bProcess4" loCatId="" qsTypeId="urn:microsoft.com/office/officeart/2005/8/quickstyle/simple1" qsCatId="simple" csTypeId="urn:microsoft.com/office/officeart/2005/8/colors/accent6_5" csCatId="accent6" phldr="1"/>
      <dgm:spPr/>
      <dgm:t>
        <a:bodyPr/>
        <a:lstStyle/>
        <a:p>
          <a:endParaRPr lang="en-GB"/>
        </a:p>
      </dgm:t>
    </dgm:pt>
    <dgm:pt modelId="{59D14B00-5C03-1841-ABD9-DDE7EA85F7F8}">
      <dgm:prSet phldrT="[Text]" phldr="0"/>
      <dgm:spPr/>
      <dgm:t>
        <a:bodyPr/>
        <a:lstStyle/>
        <a:p>
          <a:r>
            <a:rPr lang="en-GB" dirty="0">
              <a:latin typeface="Avenir Book" panose="02000503020000020003" pitchFamily="2" charset="0"/>
            </a:rPr>
            <a:t>Collecting ACS data, Data Wrangling &amp; Variable selection</a:t>
          </a:r>
        </a:p>
      </dgm:t>
    </dgm:pt>
    <dgm:pt modelId="{B3CF9DC5-C058-C149-884C-F3754441370D}" type="parTrans" cxnId="{8327BD98-558C-3343-A167-BAA2F32E0EFE}">
      <dgm:prSet/>
      <dgm:spPr/>
      <dgm:t>
        <a:bodyPr/>
        <a:lstStyle/>
        <a:p>
          <a:endParaRPr lang="en-GB"/>
        </a:p>
      </dgm:t>
    </dgm:pt>
    <dgm:pt modelId="{06A15B97-A1E7-B740-A021-D93D4BBFFC41}" type="sibTrans" cxnId="{8327BD98-558C-3343-A167-BAA2F32E0EFE}">
      <dgm:prSet/>
      <dgm:spPr/>
      <dgm:t>
        <a:bodyPr/>
        <a:lstStyle/>
        <a:p>
          <a:endParaRPr lang="en-GB"/>
        </a:p>
      </dgm:t>
    </dgm:pt>
    <dgm:pt modelId="{210D436A-844A-1A40-8E62-EC74CC1205C7}">
      <dgm:prSet phldrT="[Text]"/>
      <dgm:spPr/>
      <dgm:t>
        <a:bodyPr/>
        <a:lstStyle/>
        <a:p>
          <a:pPr>
            <a:buFont typeface="Arial" panose="020B0604020202020204" pitchFamily="34" charset="0"/>
            <a:buChar char="•"/>
          </a:pPr>
          <a:r>
            <a:rPr lang="en-GB" b="0" i="0" u="none" dirty="0">
              <a:latin typeface="Avenir Book" panose="02000503020000020003" pitchFamily="2" charset="0"/>
            </a:rPr>
            <a:t>Including T &amp; W's measures of ideology based on congressional district</a:t>
          </a:r>
          <a:endParaRPr lang="en-GB" dirty="0">
            <a:latin typeface="Avenir Book" panose="02000503020000020003" pitchFamily="2" charset="0"/>
          </a:endParaRPr>
        </a:p>
      </dgm:t>
    </dgm:pt>
    <dgm:pt modelId="{7CA6E317-63A5-194B-A8D0-E62CEC8C2D23}" type="parTrans" cxnId="{9909CF84-309A-E940-AAAB-CF47FAB28B97}">
      <dgm:prSet/>
      <dgm:spPr/>
      <dgm:t>
        <a:bodyPr/>
        <a:lstStyle/>
        <a:p>
          <a:endParaRPr lang="en-GB"/>
        </a:p>
      </dgm:t>
    </dgm:pt>
    <dgm:pt modelId="{A963D3E3-B24B-2E40-9DE9-94DD5F14143E}" type="sibTrans" cxnId="{9909CF84-309A-E940-AAAB-CF47FAB28B97}">
      <dgm:prSet/>
      <dgm:spPr/>
      <dgm:t>
        <a:bodyPr/>
        <a:lstStyle/>
        <a:p>
          <a:endParaRPr lang="en-GB"/>
        </a:p>
      </dgm:t>
    </dgm:pt>
    <dgm:pt modelId="{06DF3B32-6994-FE4C-88F8-88A44CBCF075}">
      <dgm:prSet phldrT="[Text]" phldr="0"/>
      <dgm:spPr/>
      <dgm:t>
        <a:bodyPr/>
        <a:lstStyle/>
        <a:p>
          <a:r>
            <a:rPr lang="en-GB" dirty="0">
              <a:latin typeface="Avenir Book" panose="02000503020000020003" pitchFamily="2" charset="0"/>
            </a:rPr>
            <a:t>Scaling the variables for Lasso</a:t>
          </a:r>
        </a:p>
      </dgm:t>
    </dgm:pt>
    <dgm:pt modelId="{024C2C3B-13C1-B340-A5EA-90D1AABF1571}" type="parTrans" cxnId="{487CF59A-B506-D34F-895A-DB0363266854}">
      <dgm:prSet/>
      <dgm:spPr/>
      <dgm:t>
        <a:bodyPr/>
        <a:lstStyle/>
        <a:p>
          <a:endParaRPr lang="en-GB"/>
        </a:p>
      </dgm:t>
    </dgm:pt>
    <dgm:pt modelId="{2DF0BFB8-9E19-C040-A69D-88B421AC507C}" type="sibTrans" cxnId="{487CF59A-B506-D34F-895A-DB0363266854}">
      <dgm:prSet/>
      <dgm:spPr/>
      <dgm:t>
        <a:bodyPr/>
        <a:lstStyle/>
        <a:p>
          <a:endParaRPr lang="en-GB"/>
        </a:p>
      </dgm:t>
    </dgm:pt>
    <dgm:pt modelId="{180AFF90-9C6D-C340-8524-47E86566502F}">
      <dgm:prSet phldrT="[Text]"/>
      <dgm:spPr/>
      <dgm:t>
        <a:bodyPr/>
        <a:lstStyle/>
        <a:p>
          <a:r>
            <a:rPr lang="en-GB" dirty="0">
              <a:latin typeface="Avenir Book" panose="02000503020000020003" pitchFamily="2" charset="0"/>
            </a:rPr>
            <a:t>Using Lasso Regression</a:t>
          </a:r>
        </a:p>
      </dgm:t>
    </dgm:pt>
    <dgm:pt modelId="{8ED50A26-8ED2-3C47-91A6-1329ED4CE19C}" type="parTrans" cxnId="{7B20C793-61A5-B543-83E2-2DB59BBFDBE7}">
      <dgm:prSet/>
      <dgm:spPr/>
      <dgm:t>
        <a:bodyPr/>
        <a:lstStyle/>
        <a:p>
          <a:endParaRPr lang="en-GB"/>
        </a:p>
      </dgm:t>
    </dgm:pt>
    <dgm:pt modelId="{EAD2CFFF-9190-9248-8664-551C244E294F}" type="sibTrans" cxnId="{7B20C793-61A5-B543-83E2-2DB59BBFDBE7}">
      <dgm:prSet/>
      <dgm:spPr/>
      <dgm:t>
        <a:bodyPr/>
        <a:lstStyle/>
        <a:p>
          <a:endParaRPr lang="en-GB"/>
        </a:p>
      </dgm:t>
    </dgm:pt>
    <dgm:pt modelId="{68BC77B9-CEC8-B341-B319-2287629A7426}">
      <dgm:prSet phldrT="[Text]" phldr="0"/>
      <dgm:spPr/>
      <dgm:t>
        <a:bodyPr/>
        <a:lstStyle/>
        <a:p>
          <a:r>
            <a:rPr lang="en-GB" dirty="0"/>
            <a:t>Findings</a:t>
          </a:r>
        </a:p>
      </dgm:t>
    </dgm:pt>
    <dgm:pt modelId="{51967F92-0591-034A-9E32-B506F92EC944}" type="parTrans" cxnId="{0630A18F-2687-3942-97D0-A1FD97F9E841}">
      <dgm:prSet/>
      <dgm:spPr/>
      <dgm:t>
        <a:bodyPr/>
        <a:lstStyle/>
        <a:p>
          <a:endParaRPr lang="en-GB"/>
        </a:p>
      </dgm:t>
    </dgm:pt>
    <dgm:pt modelId="{08A4B9EF-7625-BF40-85CF-714464E95BDC}" type="sibTrans" cxnId="{0630A18F-2687-3942-97D0-A1FD97F9E841}">
      <dgm:prSet/>
      <dgm:spPr/>
      <dgm:t>
        <a:bodyPr/>
        <a:lstStyle/>
        <a:p>
          <a:endParaRPr lang="en-GB"/>
        </a:p>
      </dgm:t>
    </dgm:pt>
    <dgm:pt modelId="{33B021E7-805B-0D49-A113-AAD9BF806508}">
      <dgm:prSet phldrT="[Text]" phldr="0"/>
      <dgm:spPr/>
      <dgm:t>
        <a:bodyPr/>
        <a:lstStyle/>
        <a:p>
          <a:r>
            <a:rPr lang="en-GB" dirty="0"/>
            <a:t>Analysis</a:t>
          </a:r>
        </a:p>
      </dgm:t>
    </dgm:pt>
    <dgm:pt modelId="{32191FA0-4C3F-664C-8367-E953EF59EC22}" type="parTrans" cxnId="{E14FE48C-B5B9-0E4D-95FB-F922C44F5844}">
      <dgm:prSet/>
      <dgm:spPr/>
      <dgm:t>
        <a:bodyPr/>
        <a:lstStyle/>
        <a:p>
          <a:endParaRPr lang="en-GB"/>
        </a:p>
      </dgm:t>
    </dgm:pt>
    <dgm:pt modelId="{86EFA8B5-D7FA-FB46-BDF7-43AD393FAE8C}" type="sibTrans" cxnId="{E14FE48C-B5B9-0E4D-95FB-F922C44F5844}">
      <dgm:prSet/>
      <dgm:spPr/>
      <dgm:t>
        <a:bodyPr/>
        <a:lstStyle/>
        <a:p>
          <a:endParaRPr lang="en-GB"/>
        </a:p>
      </dgm:t>
    </dgm:pt>
    <dgm:pt modelId="{B11A146B-1E09-5942-85EA-9CA41B738CA1}">
      <dgm:prSet phldrT="[Text]" phldr="0"/>
      <dgm:spPr/>
      <dgm:t>
        <a:bodyPr/>
        <a:lstStyle/>
        <a:p>
          <a:r>
            <a:rPr lang="en-GB" dirty="0"/>
            <a:t>Scope for Future Research</a:t>
          </a:r>
        </a:p>
      </dgm:t>
    </dgm:pt>
    <dgm:pt modelId="{6ECD08A2-AE14-E74B-808B-81D55957FB99}" type="sibTrans" cxnId="{683C4710-F0A0-9145-AF2D-9299097CC516}">
      <dgm:prSet/>
      <dgm:spPr/>
      <dgm:t>
        <a:bodyPr/>
        <a:lstStyle/>
        <a:p>
          <a:endParaRPr lang="en-GB"/>
        </a:p>
      </dgm:t>
    </dgm:pt>
    <dgm:pt modelId="{81AFC42B-5C5C-5848-9382-86B14202A5BF}" type="parTrans" cxnId="{683C4710-F0A0-9145-AF2D-9299097CC516}">
      <dgm:prSet/>
      <dgm:spPr/>
      <dgm:t>
        <a:bodyPr/>
        <a:lstStyle/>
        <a:p>
          <a:endParaRPr lang="en-GB"/>
        </a:p>
      </dgm:t>
    </dgm:pt>
    <dgm:pt modelId="{1D2DC10D-60FB-1E4D-B1EC-108F2AC4DB8C}" type="pres">
      <dgm:prSet presAssocID="{F0005D86-68B9-3C43-B4BE-F2B16495C272}" presName="Name0" presStyleCnt="0">
        <dgm:presLayoutVars>
          <dgm:dir/>
          <dgm:resizeHandles/>
        </dgm:presLayoutVars>
      </dgm:prSet>
      <dgm:spPr/>
    </dgm:pt>
    <dgm:pt modelId="{CF4681D3-EFBE-E145-A612-0FFA107F4F49}" type="pres">
      <dgm:prSet presAssocID="{59D14B00-5C03-1841-ABD9-DDE7EA85F7F8}" presName="compNode" presStyleCnt="0"/>
      <dgm:spPr/>
    </dgm:pt>
    <dgm:pt modelId="{460FA25C-04D4-A24F-B240-D0B132A26109}" type="pres">
      <dgm:prSet presAssocID="{59D14B00-5C03-1841-ABD9-DDE7EA85F7F8}" presName="dummyConnPt" presStyleCnt="0"/>
      <dgm:spPr/>
    </dgm:pt>
    <dgm:pt modelId="{648AC1A3-5CA7-C842-9D11-F2638673E03A}" type="pres">
      <dgm:prSet presAssocID="{59D14B00-5C03-1841-ABD9-DDE7EA85F7F8}" presName="node" presStyleLbl="node1" presStyleIdx="0" presStyleCnt="7">
        <dgm:presLayoutVars>
          <dgm:bulletEnabled val="1"/>
        </dgm:presLayoutVars>
      </dgm:prSet>
      <dgm:spPr/>
    </dgm:pt>
    <dgm:pt modelId="{33FBE2E2-B21B-3D44-93BC-BC5523461EEE}" type="pres">
      <dgm:prSet presAssocID="{06A15B97-A1E7-B740-A021-D93D4BBFFC41}" presName="sibTrans" presStyleLbl="bgSibTrans2D1" presStyleIdx="0" presStyleCnt="6"/>
      <dgm:spPr/>
    </dgm:pt>
    <dgm:pt modelId="{FAEE4BA1-5A40-3F45-888A-5EBC16820FD6}" type="pres">
      <dgm:prSet presAssocID="{210D436A-844A-1A40-8E62-EC74CC1205C7}" presName="compNode" presStyleCnt="0"/>
      <dgm:spPr/>
    </dgm:pt>
    <dgm:pt modelId="{B8CE1FD9-B345-DF42-AE67-C84578E9306D}" type="pres">
      <dgm:prSet presAssocID="{210D436A-844A-1A40-8E62-EC74CC1205C7}" presName="dummyConnPt" presStyleCnt="0"/>
      <dgm:spPr/>
    </dgm:pt>
    <dgm:pt modelId="{5751EFBF-0DA7-A84F-BF41-F2F1C26412C5}" type="pres">
      <dgm:prSet presAssocID="{210D436A-844A-1A40-8E62-EC74CC1205C7}" presName="node" presStyleLbl="node1" presStyleIdx="1" presStyleCnt="7">
        <dgm:presLayoutVars>
          <dgm:bulletEnabled val="1"/>
        </dgm:presLayoutVars>
      </dgm:prSet>
      <dgm:spPr/>
    </dgm:pt>
    <dgm:pt modelId="{B6E31FF2-AD79-884F-B3A4-E6A23A54A493}" type="pres">
      <dgm:prSet presAssocID="{A963D3E3-B24B-2E40-9DE9-94DD5F14143E}" presName="sibTrans" presStyleLbl="bgSibTrans2D1" presStyleIdx="1" presStyleCnt="6"/>
      <dgm:spPr/>
    </dgm:pt>
    <dgm:pt modelId="{C5F922A6-866B-ED4B-9E48-521B0914ABB9}" type="pres">
      <dgm:prSet presAssocID="{06DF3B32-6994-FE4C-88F8-88A44CBCF075}" presName="compNode" presStyleCnt="0"/>
      <dgm:spPr/>
    </dgm:pt>
    <dgm:pt modelId="{8AF91302-98AB-3B4D-A95D-38D78C1C7CF4}" type="pres">
      <dgm:prSet presAssocID="{06DF3B32-6994-FE4C-88F8-88A44CBCF075}" presName="dummyConnPt" presStyleCnt="0"/>
      <dgm:spPr/>
    </dgm:pt>
    <dgm:pt modelId="{05C38776-7A9D-C342-8100-1CBFBE75E5C9}" type="pres">
      <dgm:prSet presAssocID="{06DF3B32-6994-FE4C-88F8-88A44CBCF075}" presName="node" presStyleLbl="node1" presStyleIdx="2" presStyleCnt="7">
        <dgm:presLayoutVars>
          <dgm:bulletEnabled val="1"/>
        </dgm:presLayoutVars>
      </dgm:prSet>
      <dgm:spPr/>
    </dgm:pt>
    <dgm:pt modelId="{369FA048-017E-4C4A-BC45-6E4454950200}" type="pres">
      <dgm:prSet presAssocID="{2DF0BFB8-9E19-C040-A69D-88B421AC507C}" presName="sibTrans" presStyleLbl="bgSibTrans2D1" presStyleIdx="2" presStyleCnt="6"/>
      <dgm:spPr/>
    </dgm:pt>
    <dgm:pt modelId="{0D2F76B6-8ED3-1B42-BFFA-8BBD4C505B01}" type="pres">
      <dgm:prSet presAssocID="{180AFF90-9C6D-C340-8524-47E86566502F}" presName="compNode" presStyleCnt="0"/>
      <dgm:spPr/>
    </dgm:pt>
    <dgm:pt modelId="{158780D0-FF2D-4C4D-A8D2-C70855FAA32A}" type="pres">
      <dgm:prSet presAssocID="{180AFF90-9C6D-C340-8524-47E86566502F}" presName="dummyConnPt" presStyleCnt="0"/>
      <dgm:spPr/>
    </dgm:pt>
    <dgm:pt modelId="{0E7ECA90-97CB-BB45-B1AA-E49184666EEC}" type="pres">
      <dgm:prSet presAssocID="{180AFF90-9C6D-C340-8524-47E86566502F}" presName="node" presStyleLbl="node1" presStyleIdx="3" presStyleCnt="7">
        <dgm:presLayoutVars>
          <dgm:bulletEnabled val="1"/>
        </dgm:presLayoutVars>
      </dgm:prSet>
      <dgm:spPr/>
    </dgm:pt>
    <dgm:pt modelId="{65D43E3D-9A9E-EB48-BD83-58BEFDA72416}" type="pres">
      <dgm:prSet presAssocID="{EAD2CFFF-9190-9248-8664-551C244E294F}" presName="sibTrans" presStyleLbl="bgSibTrans2D1" presStyleIdx="3" presStyleCnt="6"/>
      <dgm:spPr/>
    </dgm:pt>
    <dgm:pt modelId="{F1DE3931-9301-D143-A6A2-5A5B4B1B169C}" type="pres">
      <dgm:prSet presAssocID="{68BC77B9-CEC8-B341-B319-2287629A7426}" presName="compNode" presStyleCnt="0"/>
      <dgm:spPr/>
    </dgm:pt>
    <dgm:pt modelId="{E6199DE2-D9C3-CE42-9E95-A3F97B530CD3}" type="pres">
      <dgm:prSet presAssocID="{68BC77B9-CEC8-B341-B319-2287629A7426}" presName="dummyConnPt" presStyleCnt="0"/>
      <dgm:spPr/>
    </dgm:pt>
    <dgm:pt modelId="{E009E264-39DA-C549-A7DB-843F827B42C5}" type="pres">
      <dgm:prSet presAssocID="{68BC77B9-CEC8-B341-B319-2287629A7426}" presName="node" presStyleLbl="node1" presStyleIdx="4" presStyleCnt="7">
        <dgm:presLayoutVars>
          <dgm:bulletEnabled val="1"/>
        </dgm:presLayoutVars>
      </dgm:prSet>
      <dgm:spPr/>
    </dgm:pt>
    <dgm:pt modelId="{F20AE9D8-4DC9-2849-95FD-CA912D2C6EED}" type="pres">
      <dgm:prSet presAssocID="{08A4B9EF-7625-BF40-85CF-714464E95BDC}" presName="sibTrans" presStyleLbl="bgSibTrans2D1" presStyleIdx="4" presStyleCnt="6"/>
      <dgm:spPr/>
    </dgm:pt>
    <dgm:pt modelId="{F633C1BD-B36F-674E-9D69-1BAB0AB531B1}" type="pres">
      <dgm:prSet presAssocID="{33B021E7-805B-0D49-A113-AAD9BF806508}" presName="compNode" presStyleCnt="0"/>
      <dgm:spPr/>
    </dgm:pt>
    <dgm:pt modelId="{932E93F4-BB97-E94A-AEF6-830467B79EB1}" type="pres">
      <dgm:prSet presAssocID="{33B021E7-805B-0D49-A113-AAD9BF806508}" presName="dummyConnPt" presStyleCnt="0"/>
      <dgm:spPr/>
    </dgm:pt>
    <dgm:pt modelId="{65F7D35D-FEC0-4D47-B0CA-87CC3DB27AD9}" type="pres">
      <dgm:prSet presAssocID="{33B021E7-805B-0D49-A113-AAD9BF806508}" presName="node" presStyleLbl="node1" presStyleIdx="5" presStyleCnt="7">
        <dgm:presLayoutVars>
          <dgm:bulletEnabled val="1"/>
        </dgm:presLayoutVars>
      </dgm:prSet>
      <dgm:spPr/>
    </dgm:pt>
    <dgm:pt modelId="{89819F0F-0D1B-1941-9C3E-A40FE2C56234}" type="pres">
      <dgm:prSet presAssocID="{86EFA8B5-D7FA-FB46-BDF7-43AD393FAE8C}" presName="sibTrans" presStyleLbl="bgSibTrans2D1" presStyleIdx="5" presStyleCnt="6"/>
      <dgm:spPr/>
    </dgm:pt>
    <dgm:pt modelId="{8E39ED3B-2C9A-E94D-93B8-A325474B4DD8}" type="pres">
      <dgm:prSet presAssocID="{B11A146B-1E09-5942-85EA-9CA41B738CA1}" presName="compNode" presStyleCnt="0"/>
      <dgm:spPr/>
    </dgm:pt>
    <dgm:pt modelId="{76F3B509-5076-6448-B044-F6F98C0E8DA6}" type="pres">
      <dgm:prSet presAssocID="{B11A146B-1E09-5942-85EA-9CA41B738CA1}" presName="dummyConnPt" presStyleCnt="0"/>
      <dgm:spPr/>
    </dgm:pt>
    <dgm:pt modelId="{FE52DDC5-C452-CC47-8280-D0FF91F98B06}" type="pres">
      <dgm:prSet presAssocID="{B11A146B-1E09-5942-85EA-9CA41B738CA1}" presName="node" presStyleLbl="node1" presStyleIdx="6" presStyleCnt="7">
        <dgm:presLayoutVars>
          <dgm:bulletEnabled val="1"/>
        </dgm:presLayoutVars>
      </dgm:prSet>
      <dgm:spPr/>
    </dgm:pt>
  </dgm:ptLst>
  <dgm:cxnLst>
    <dgm:cxn modelId="{6386C50E-A18E-4F44-966E-8FE9871BA214}" type="presOf" srcId="{86EFA8B5-D7FA-FB46-BDF7-43AD393FAE8C}" destId="{89819F0F-0D1B-1941-9C3E-A40FE2C56234}" srcOrd="0" destOrd="0" presId="urn:microsoft.com/office/officeart/2005/8/layout/bProcess4"/>
    <dgm:cxn modelId="{8421520F-6842-EF40-8751-ADCA7EBB844D}" type="presOf" srcId="{180AFF90-9C6D-C340-8524-47E86566502F}" destId="{0E7ECA90-97CB-BB45-B1AA-E49184666EEC}" srcOrd="0" destOrd="0" presId="urn:microsoft.com/office/officeart/2005/8/layout/bProcess4"/>
    <dgm:cxn modelId="{683C4710-F0A0-9145-AF2D-9299097CC516}" srcId="{F0005D86-68B9-3C43-B4BE-F2B16495C272}" destId="{B11A146B-1E09-5942-85EA-9CA41B738CA1}" srcOrd="6" destOrd="0" parTransId="{81AFC42B-5C5C-5848-9382-86B14202A5BF}" sibTransId="{6ECD08A2-AE14-E74B-808B-81D55957FB99}"/>
    <dgm:cxn modelId="{632D7218-77DC-3C46-99BB-D4489E2503B0}" type="presOf" srcId="{2DF0BFB8-9E19-C040-A69D-88B421AC507C}" destId="{369FA048-017E-4C4A-BC45-6E4454950200}" srcOrd="0" destOrd="0" presId="urn:microsoft.com/office/officeart/2005/8/layout/bProcess4"/>
    <dgm:cxn modelId="{AD77A550-B606-744A-A095-42BB7BFA9E47}" type="presOf" srcId="{B11A146B-1E09-5942-85EA-9CA41B738CA1}" destId="{FE52DDC5-C452-CC47-8280-D0FF91F98B06}" srcOrd="0" destOrd="0" presId="urn:microsoft.com/office/officeart/2005/8/layout/bProcess4"/>
    <dgm:cxn modelId="{A9F68754-D2D6-D241-8EFE-931726F1D048}" type="presOf" srcId="{210D436A-844A-1A40-8E62-EC74CC1205C7}" destId="{5751EFBF-0DA7-A84F-BF41-F2F1C26412C5}" srcOrd="0" destOrd="0" presId="urn:microsoft.com/office/officeart/2005/8/layout/bProcess4"/>
    <dgm:cxn modelId="{8851925D-421A-D046-860B-6AAF51C69F64}" type="presOf" srcId="{A963D3E3-B24B-2E40-9DE9-94DD5F14143E}" destId="{B6E31FF2-AD79-884F-B3A4-E6A23A54A493}" srcOrd="0" destOrd="0" presId="urn:microsoft.com/office/officeart/2005/8/layout/bProcess4"/>
    <dgm:cxn modelId="{8946386C-18CD-6D40-B2C1-CF6D3F36DBFC}" type="presOf" srcId="{59D14B00-5C03-1841-ABD9-DDE7EA85F7F8}" destId="{648AC1A3-5CA7-C842-9D11-F2638673E03A}" srcOrd="0" destOrd="0" presId="urn:microsoft.com/office/officeart/2005/8/layout/bProcess4"/>
    <dgm:cxn modelId="{E6C0367B-A9AC-9647-9B90-525DD98385A3}" type="presOf" srcId="{F0005D86-68B9-3C43-B4BE-F2B16495C272}" destId="{1D2DC10D-60FB-1E4D-B1EC-108F2AC4DB8C}" srcOrd="0" destOrd="0" presId="urn:microsoft.com/office/officeart/2005/8/layout/bProcess4"/>
    <dgm:cxn modelId="{30976180-F49D-F142-AFAD-FEB70FF6CC15}" type="presOf" srcId="{68BC77B9-CEC8-B341-B319-2287629A7426}" destId="{E009E264-39DA-C549-A7DB-843F827B42C5}" srcOrd="0" destOrd="0" presId="urn:microsoft.com/office/officeart/2005/8/layout/bProcess4"/>
    <dgm:cxn modelId="{7F23A382-4CC5-3F43-8D8A-38BC1E1C0309}" type="presOf" srcId="{EAD2CFFF-9190-9248-8664-551C244E294F}" destId="{65D43E3D-9A9E-EB48-BD83-58BEFDA72416}" srcOrd="0" destOrd="0" presId="urn:microsoft.com/office/officeart/2005/8/layout/bProcess4"/>
    <dgm:cxn modelId="{9909CF84-309A-E940-AAAB-CF47FAB28B97}" srcId="{F0005D86-68B9-3C43-B4BE-F2B16495C272}" destId="{210D436A-844A-1A40-8E62-EC74CC1205C7}" srcOrd="1" destOrd="0" parTransId="{7CA6E317-63A5-194B-A8D0-E62CEC8C2D23}" sibTransId="{A963D3E3-B24B-2E40-9DE9-94DD5F14143E}"/>
    <dgm:cxn modelId="{E14FE48C-B5B9-0E4D-95FB-F922C44F5844}" srcId="{F0005D86-68B9-3C43-B4BE-F2B16495C272}" destId="{33B021E7-805B-0D49-A113-AAD9BF806508}" srcOrd="5" destOrd="0" parTransId="{32191FA0-4C3F-664C-8367-E953EF59EC22}" sibTransId="{86EFA8B5-D7FA-FB46-BDF7-43AD393FAE8C}"/>
    <dgm:cxn modelId="{0630A18F-2687-3942-97D0-A1FD97F9E841}" srcId="{F0005D86-68B9-3C43-B4BE-F2B16495C272}" destId="{68BC77B9-CEC8-B341-B319-2287629A7426}" srcOrd="4" destOrd="0" parTransId="{51967F92-0591-034A-9E32-B506F92EC944}" sibTransId="{08A4B9EF-7625-BF40-85CF-714464E95BDC}"/>
    <dgm:cxn modelId="{7B20C793-61A5-B543-83E2-2DB59BBFDBE7}" srcId="{F0005D86-68B9-3C43-B4BE-F2B16495C272}" destId="{180AFF90-9C6D-C340-8524-47E86566502F}" srcOrd="3" destOrd="0" parTransId="{8ED50A26-8ED2-3C47-91A6-1329ED4CE19C}" sibTransId="{EAD2CFFF-9190-9248-8664-551C244E294F}"/>
    <dgm:cxn modelId="{8327BD98-558C-3343-A167-BAA2F32E0EFE}" srcId="{F0005D86-68B9-3C43-B4BE-F2B16495C272}" destId="{59D14B00-5C03-1841-ABD9-DDE7EA85F7F8}" srcOrd="0" destOrd="0" parTransId="{B3CF9DC5-C058-C149-884C-F3754441370D}" sibTransId="{06A15B97-A1E7-B740-A021-D93D4BBFFC41}"/>
    <dgm:cxn modelId="{487CF59A-B506-D34F-895A-DB0363266854}" srcId="{F0005D86-68B9-3C43-B4BE-F2B16495C272}" destId="{06DF3B32-6994-FE4C-88F8-88A44CBCF075}" srcOrd="2" destOrd="0" parTransId="{024C2C3B-13C1-B340-A5EA-90D1AABF1571}" sibTransId="{2DF0BFB8-9E19-C040-A69D-88B421AC507C}"/>
    <dgm:cxn modelId="{371E10AC-04FF-9B41-B6A0-9C3FF1A30027}" type="presOf" srcId="{33B021E7-805B-0D49-A113-AAD9BF806508}" destId="{65F7D35D-FEC0-4D47-B0CA-87CC3DB27AD9}" srcOrd="0" destOrd="0" presId="urn:microsoft.com/office/officeart/2005/8/layout/bProcess4"/>
    <dgm:cxn modelId="{B12827C2-8E6E-9C41-AA8F-764A85FB9D51}" type="presOf" srcId="{06A15B97-A1E7-B740-A021-D93D4BBFFC41}" destId="{33FBE2E2-B21B-3D44-93BC-BC5523461EEE}" srcOrd="0" destOrd="0" presId="urn:microsoft.com/office/officeart/2005/8/layout/bProcess4"/>
    <dgm:cxn modelId="{9AD147D8-652C-D641-92EB-766C266C8ABE}" type="presOf" srcId="{08A4B9EF-7625-BF40-85CF-714464E95BDC}" destId="{F20AE9D8-4DC9-2849-95FD-CA912D2C6EED}" srcOrd="0" destOrd="0" presId="urn:microsoft.com/office/officeart/2005/8/layout/bProcess4"/>
    <dgm:cxn modelId="{162909F6-B7B3-6440-A812-2F6D33C2048E}" type="presOf" srcId="{06DF3B32-6994-FE4C-88F8-88A44CBCF075}" destId="{05C38776-7A9D-C342-8100-1CBFBE75E5C9}" srcOrd="0" destOrd="0" presId="urn:microsoft.com/office/officeart/2005/8/layout/bProcess4"/>
    <dgm:cxn modelId="{6D339E9F-FB89-C741-A223-BFEA4BB80921}" type="presParOf" srcId="{1D2DC10D-60FB-1E4D-B1EC-108F2AC4DB8C}" destId="{CF4681D3-EFBE-E145-A612-0FFA107F4F49}" srcOrd="0" destOrd="0" presId="urn:microsoft.com/office/officeart/2005/8/layout/bProcess4"/>
    <dgm:cxn modelId="{A614AF1C-A1D2-6549-9490-0B57EEB82E1E}" type="presParOf" srcId="{CF4681D3-EFBE-E145-A612-0FFA107F4F49}" destId="{460FA25C-04D4-A24F-B240-D0B132A26109}" srcOrd="0" destOrd="0" presId="urn:microsoft.com/office/officeart/2005/8/layout/bProcess4"/>
    <dgm:cxn modelId="{908A66D8-3CDB-5E48-A1BC-095EBD3F7DC1}" type="presParOf" srcId="{CF4681D3-EFBE-E145-A612-0FFA107F4F49}" destId="{648AC1A3-5CA7-C842-9D11-F2638673E03A}" srcOrd="1" destOrd="0" presId="urn:microsoft.com/office/officeart/2005/8/layout/bProcess4"/>
    <dgm:cxn modelId="{3A2F0172-413A-F74C-9F78-5F516D5047A0}" type="presParOf" srcId="{1D2DC10D-60FB-1E4D-B1EC-108F2AC4DB8C}" destId="{33FBE2E2-B21B-3D44-93BC-BC5523461EEE}" srcOrd="1" destOrd="0" presId="urn:microsoft.com/office/officeart/2005/8/layout/bProcess4"/>
    <dgm:cxn modelId="{3B9644C9-2B50-944F-AD9E-326710859717}" type="presParOf" srcId="{1D2DC10D-60FB-1E4D-B1EC-108F2AC4DB8C}" destId="{FAEE4BA1-5A40-3F45-888A-5EBC16820FD6}" srcOrd="2" destOrd="0" presId="urn:microsoft.com/office/officeart/2005/8/layout/bProcess4"/>
    <dgm:cxn modelId="{BD9B3F22-8008-EA43-9B6A-01FF5B8CC78B}" type="presParOf" srcId="{FAEE4BA1-5A40-3F45-888A-5EBC16820FD6}" destId="{B8CE1FD9-B345-DF42-AE67-C84578E9306D}" srcOrd="0" destOrd="0" presId="urn:microsoft.com/office/officeart/2005/8/layout/bProcess4"/>
    <dgm:cxn modelId="{CCB079CB-D004-A54E-963B-45D548D3CFBC}" type="presParOf" srcId="{FAEE4BA1-5A40-3F45-888A-5EBC16820FD6}" destId="{5751EFBF-0DA7-A84F-BF41-F2F1C26412C5}" srcOrd="1" destOrd="0" presId="urn:microsoft.com/office/officeart/2005/8/layout/bProcess4"/>
    <dgm:cxn modelId="{C3BA5FEC-9AB8-2B4A-8F3C-EF1E7E829348}" type="presParOf" srcId="{1D2DC10D-60FB-1E4D-B1EC-108F2AC4DB8C}" destId="{B6E31FF2-AD79-884F-B3A4-E6A23A54A493}" srcOrd="3" destOrd="0" presId="urn:microsoft.com/office/officeart/2005/8/layout/bProcess4"/>
    <dgm:cxn modelId="{0C8E6750-3F22-8C42-9B02-B31740C6945B}" type="presParOf" srcId="{1D2DC10D-60FB-1E4D-B1EC-108F2AC4DB8C}" destId="{C5F922A6-866B-ED4B-9E48-521B0914ABB9}" srcOrd="4" destOrd="0" presId="urn:microsoft.com/office/officeart/2005/8/layout/bProcess4"/>
    <dgm:cxn modelId="{DD6A5AFB-B2C4-1B4B-AB36-9ECBD2A90946}" type="presParOf" srcId="{C5F922A6-866B-ED4B-9E48-521B0914ABB9}" destId="{8AF91302-98AB-3B4D-A95D-38D78C1C7CF4}" srcOrd="0" destOrd="0" presId="urn:microsoft.com/office/officeart/2005/8/layout/bProcess4"/>
    <dgm:cxn modelId="{40E7B377-E053-F046-9093-0702150E0D45}" type="presParOf" srcId="{C5F922A6-866B-ED4B-9E48-521B0914ABB9}" destId="{05C38776-7A9D-C342-8100-1CBFBE75E5C9}" srcOrd="1" destOrd="0" presId="urn:microsoft.com/office/officeart/2005/8/layout/bProcess4"/>
    <dgm:cxn modelId="{537E7319-C54A-5A42-A2AA-0C3864C098E4}" type="presParOf" srcId="{1D2DC10D-60FB-1E4D-B1EC-108F2AC4DB8C}" destId="{369FA048-017E-4C4A-BC45-6E4454950200}" srcOrd="5" destOrd="0" presId="urn:microsoft.com/office/officeart/2005/8/layout/bProcess4"/>
    <dgm:cxn modelId="{6DA6451D-D1B3-9346-B518-E2A234ADF331}" type="presParOf" srcId="{1D2DC10D-60FB-1E4D-B1EC-108F2AC4DB8C}" destId="{0D2F76B6-8ED3-1B42-BFFA-8BBD4C505B01}" srcOrd="6" destOrd="0" presId="urn:microsoft.com/office/officeart/2005/8/layout/bProcess4"/>
    <dgm:cxn modelId="{DD360B7E-75C2-854B-96D9-D9F1929268D5}" type="presParOf" srcId="{0D2F76B6-8ED3-1B42-BFFA-8BBD4C505B01}" destId="{158780D0-FF2D-4C4D-A8D2-C70855FAA32A}" srcOrd="0" destOrd="0" presId="urn:microsoft.com/office/officeart/2005/8/layout/bProcess4"/>
    <dgm:cxn modelId="{7A3B3393-3964-2D43-B864-7EEDCD441482}" type="presParOf" srcId="{0D2F76B6-8ED3-1B42-BFFA-8BBD4C505B01}" destId="{0E7ECA90-97CB-BB45-B1AA-E49184666EEC}" srcOrd="1" destOrd="0" presId="urn:microsoft.com/office/officeart/2005/8/layout/bProcess4"/>
    <dgm:cxn modelId="{1A361D0B-9440-4847-9D37-2B089EAE3F97}" type="presParOf" srcId="{1D2DC10D-60FB-1E4D-B1EC-108F2AC4DB8C}" destId="{65D43E3D-9A9E-EB48-BD83-58BEFDA72416}" srcOrd="7" destOrd="0" presId="urn:microsoft.com/office/officeart/2005/8/layout/bProcess4"/>
    <dgm:cxn modelId="{B9F6704F-C35D-1A4F-9718-AFF2D83A32E8}" type="presParOf" srcId="{1D2DC10D-60FB-1E4D-B1EC-108F2AC4DB8C}" destId="{F1DE3931-9301-D143-A6A2-5A5B4B1B169C}" srcOrd="8" destOrd="0" presId="urn:microsoft.com/office/officeart/2005/8/layout/bProcess4"/>
    <dgm:cxn modelId="{B24A003F-98E7-E140-818B-9121C2E89B8D}" type="presParOf" srcId="{F1DE3931-9301-D143-A6A2-5A5B4B1B169C}" destId="{E6199DE2-D9C3-CE42-9E95-A3F97B530CD3}" srcOrd="0" destOrd="0" presId="urn:microsoft.com/office/officeart/2005/8/layout/bProcess4"/>
    <dgm:cxn modelId="{A3AD347A-27E1-A742-8194-24BC0D9EA576}" type="presParOf" srcId="{F1DE3931-9301-D143-A6A2-5A5B4B1B169C}" destId="{E009E264-39DA-C549-A7DB-843F827B42C5}" srcOrd="1" destOrd="0" presId="urn:microsoft.com/office/officeart/2005/8/layout/bProcess4"/>
    <dgm:cxn modelId="{0FF62A36-9975-5943-98E3-9AE5A80B0442}" type="presParOf" srcId="{1D2DC10D-60FB-1E4D-B1EC-108F2AC4DB8C}" destId="{F20AE9D8-4DC9-2849-95FD-CA912D2C6EED}" srcOrd="9" destOrd="0" presId="urn:microsoft.com/office/officeart/2005/8/layout/bProcess4"/>
    <dgm:cxn modelId="{43C8E830-BE94-0346-BE21-B0EF8C4A352B}" type="presParOf" srcId="{1D2DC10D-60FB-1E4D-B1EC-108F2AC4DB8C}" destId="{F633C1BD-B36F-674E-9D69-1BAB0AB531B1}" srcOrd="10" destOrd="0" presId="urn:microsoft.com/office/officeart/2005/8/layout/bProcess4"/>
    <dgm:cxn modelId="{A407D5B3-A37C-3846-8463-725C69453BD4}" type="presParOf" srcId="{F633C1BD-B36F-674E-9D69-1BAB0AB531B1}" destId="{932E93F4-BB97-E94A-AEF6-830467B79EB1}" srcOrd="0" destOrd="0" presId="urn:microsoft.com/office/officeart/2005/8/layout/bProcess4"/>
    <dgm:cxn modelId="{5592D1AA-D7E5-104E-805C-0F5BCA55C4E3}" type="presParOf" srcId="{F633C1BD-B36F-674E-9D69-1BAB0AB531B1}" destId="{65F7D35D-FEC0-4D47-B0CA-87CC3DB27AD9}" srcOrd="1" destOrd="0" presId="urn:microsoft.com/office/officeart/2005/8/layout/bProcess4"/>
    <dgm:cxn modelId="{AA9BF8A2-0E7F-E447-BFD1-5C0C5782A674}" type="presParOf" srcId="{1D2DC10D-60FB-1E4D-B1EC-108F2AC4DB8C}" destId="{89819F0F-0D1B-1941-9C3E-A40FE2C56234}" srcOrd="11" destOrd="0" presId="urn:microsoft.com/office/officeart/2005/8/layout/bProcess4"/>
    <dgm:cxn modelId="{E9C439B3-5660-2144-B4F2-46C639E200C3}" type="presParOf" srcId="{1D2DC10D-60FB-1E4D-B1EC-108F2AC4DB8C}" destId="{8E39ED3B-2C9A-E94D-93B8-A325474B4DD8}" srcOrd="12" destOrd="0" presId="urn:microsoft.com/office/officeart/2005/8/layout/bProcess4"/>
    <dgm:cxn modelId="{5868BCDF-1D10-704E-B334-DC33F779CB20}" type="presParOf" srcId="{8E39ED3B-2C9A-E94D-93B8-A325474B4DD8}" destId="{76F3B509-5076-6448-B044-F6F98C0E8DA6}" srcOrd="0" destOrd="0" presId="urn:microsoft.com/office/officeart/2005/8/layout/bProcess4"/>
    <dgm:cxn modelId="{2F4C9D06-175A-1445-8209-F4012E63CE8B}" type="presParOf" srcId="{8E39ED3B-2C9A-E94D-93B8-A325474B4DD8}" destId="{FE52DDC5-C452-CC47-8280-D0FF91F98B0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BE2E2-B21B-3D44-93BC-BC5523461EEE}">
      <dsp:nvSpPr>
        <dsp:cNvPr id="0" name=""/>
        <dsp:cNvSpPr/>
      </dsp:nvSpPr>
      <dsp:spPr>
        <a:xfrm rot="5400000">
          <a:off x="-374328" y="1438591"/>
          <a:ext cx="1654072" cy="199667"/>
        </a:xfrm>
        <a:prstGeom prst="rect">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8AC1A3-5CA7-C842-9D11-F2638673E03A}">
      <dsp:nvSpPr>
        <dsp:cNvPr id="0" name=""/>
        <dsp:cNvSpPr/>
      </dsp:nvSpPr>
      <dsp:spPr>
        <a:xfrm>
          <a:off x="4087" y="379875"/>
          <a:ext cx="2218531" cy="1331118"/>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venir Book" panose="02000503020000020003" pitchFamily="2" charset="0"/>
            </a:rPr>
            <a:t>Collecting ACS data, Data Wrangling &amp; Variable selection</a:t>
          </a:r>
        </a:p>
      </dsp:txBody>
      <dsp:txXfrm>
        <a:off x="43074" y="418862"/>
        <a:ext cx="2140557" cy="1253144"/>
      </dsp:txXfrm>
    </dsp:sp>
    <dsp:sp modelId="{B6E31FF2-AD79-884F-B3A4-E6A23A54A493}">
      <dsp:nvSpPr>
        <dsp:cNvPr id="0" name=""/>
        <dsp:cNvSpPr/>
      </dsp:nvSpPr>
      <dsp:spPr>
        <a:xfrm rot="5400000">
          <a:off x="-374328" y="3102489"/>
          <a:ext cx="1654072" cy="199667"/>
        </a:xfrm>
        <a:prstGeom prst="rect">
          <a:avLst/>
        </a:prstGeom>
        <a:solidFill>
          <a:schemeClr val="accent6">
            <a:shade val="90000"/>
            <a:hueOff val="75974"/>
            <a:satOff val="-3035"/>
            <a:lumOff val="70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51EFBF-0DA7-A84F-BF41-F2F1C26412C5}">
      <dsp:nvSpPr>
        <dsp:cNvPr id="0" name=""/>
        <dsp:cNvSpPr/>
      </dsp:nvSpPr>
      <dsp:spPr>
        <a:xfrm>
          <a:off x="4087" y="2043774"/>
          <a:ext cx="2218531" cy="1331118"/>
        </a:xfrm>
        <a:prstGeom prst="roundRect">
          <a:avLst>
            <a:gd name="adj" fmla="val 10000"/>
          </a:avLst>
        </a:prstGeom>
        <a:solidFill>
          <a:schemeClr val="accent6">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GB" sz="1600" b="0" i="0" u="none" kern="1200" dirty="0">
              <a:latin typeface="Avenir Book" panose="02000503020000020003" pitchFamily="2" charset="0"/>
            </a:rPr>
            <a:t>Including T &amp; W's measures of ideology based on congressional district</a:t>
          </a:r>
          <a:endParaRPr lang="en-GB" sz="1600" kern="1200" dirty="0">
            <a:latin typeface="Avenir Book" panose="02000503020000020003" pitchFamily="2" charset="0"/>
          </a:endParaRPr>
        </a:p>
      </dsp:txBody>
      <dsp:txXfrm>
        <a:off x="43074" y="2082761"/>
        <a:ext cx="2140557" cy="1253144"/>
      </dsp:txXfrm>
    </dsp:sp>
    <dsp:sp modelId="{369FA048-017E-4C4A-BC45-6E4454950200}">
      <dsp:nvSpPr>
        <dsp:cNvPr id="0" name=""/>
        <dsp:cNvSpPr/>
      </dsp:nvSpPr>
      <dsp:spPr>
        <a:xfrm>
          <a:off x="457620" y="3934438"/>
          <a:ext cx="2940820" cy="199667"/>
        </a:xfrm>
        <a:prstGeom prst="rect">
          <a:avLst/>
        </a:prstGeom>
        <a:solidFill>
          <a:schemeClr val="accent6">
            <a:shade val="90000"/>
            <a:hueOff val="151948"/>
            <a:satOff val="-6069"/>
            <a:lumOff val="140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C38776-7A9D-C342-8100-1CBFBE75E5C9}">
      <dsp:nvSpPr>
        <dsp:cNvPr id="0" name=""/>
        <dsp:cNvSpPr/>
      </dsp:nvSpPr>
      <dsp:spPr>
        <a:xfrm>
          <a:off x="4087" y="3707672"/>
          <a:ext cx="2218531" cy="1331118"/>
        </a:xfrm>
        <a:prstGeom prst="roundRect">
          <a:avLst>
            <a:gd name="adj" fmla="val 10000"/>
          </a:avLst>
        </a:prstGeom>
        <a:solidFill>
          <a:schemeClr val="accent6">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venir Book" panose="02000503020000020003" pitchFamily="2" charset="0"/>
            </a:rPr>
            <a:t>Scaling the variables for Lasso</a:t>
          </a:r>
        </a:p>
      </dsp:txBody>
      <dsp:txXfrm>
        <a:off x="43074" y="3746659"/>
        <a:ext cx="2140557" cy="1253144"/>
      </dsp:txXfrm>
    </dsp:sp>
    <dsp:sp modelId="{65D43E3D-9A9E-EB48-BD83-58BEFDA72416}">
      <dsp:nvSpPr>
        <dsp:cNvPr id="0" name=""/>
        <dsp:cNvSpPr/>
      </dsp:nvSpPr>
      <dsp:spPr>
        <a:xfrm rot="16200000">
          <a:off x="2576317" y="3102489"/>
          <a:ext cx="1654072" cy="199667"/>
        </a:xfrm>
        <a:prstGeom prst="rect">
          <a:avLst/>
        </a:prstGeom>
        <a:solidFill>
          <a:schemeClr val="accent6">
            <a:shade val="90000"/>
            <a:hueOff val="227922"/>
            <a:satOff val="-9104"/>
            <a:lumOff val="211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7ECA90-97CB-BB45-B1AA-E49184666EEC}">
      <dsp:nvSpPr>
        <dsp:cNvPr id="0" name=""/>
        <dsp:cNvSpPr/>
      </dsp:nvSpPr>
      <dsp:spPr>
        <a:xfrm>
          <a:off x="2954734" y="3707672"/>
          <a:ext cx="2218531" cy="1331118"/>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Avenir Book" panose="02000503020000020003" pitchFamily="2" charset="0"/>
            </a:rPr>
            <a:t>Using Lasso Regression</a:t>
          </a:r>
        </a:p>
      </dsp:txBody>
      <dsp:txXfrm>
        <a:off x="2993721" y="3746659"/>
        <a:ext cx="2140557" cy="1253144"/>
      </dsp:txXfrm>
    </dsp:sp>
    <dsp:sp modelId="{F20AE9D8-4DC9-2849-95FD-CA912D2C6EED}">
      <dsp:nvSpPr>
        <dsp:cNvPr id="0" name=""/>
        <dsp:cNvSpPr/>
      </dsp:nvSpPr>
      <dsp:spPr>
        <a:xfrm rot="16200000">
          <a:off x="2576317" y="1438591"/>
          <a:ext cx="1654072" cy="199667"/>
        </a:xfrm>
        <a:prstGeom prst="rect">
          <a:avLst/>
        </a:prstGeom>
        <a:solidFill>
          <a:schemeClr val="accent6">
            <a:shade val="90000"/>
            <a:hueOff val="303896"/>
            <a:satOff val="-12138"/>
            <a:lumOff val="281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9E264-39DA-C549-A7DB-843F827B42C5}">
      <dsp:nvSpPr>
        <dsp:cNvPr id="0" name=""/>
        <dsp:cNvSpPr/>
      </dsp:nvSpPr>
      <dsp:spPr>
        <a:xfrm>
          <a:off x="2954734" y="2043774"/>
          <a:ext cx="2218531" cy="1331118"/>
        </a:xfrm>
        <a:prstGeom prst="roundRect">
          <a:avLst>
            <a:gd name="adj" fmla="val 10000"/>
          </a:avLst>
        </a:prstGeom>
        <a:solidFill>
          <a:schemeClr val="accent6">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Findings</a:t>
          </a:r>
        </a:p>
      </dsp:txBody>
      <dsp:txXfrm>
        <a:off x="2993721" y="2082761"/>
        <a:ext cx="2140557" cy="1253144"/>
      </dsp:txXfrm>
    </dsp:sp>
    <dsp:sp modelId="{89819F0F-0D1B-1941-9C3E-A40FE2C56234}">
      <dsp:nvSpPr>
        <dsp:cNvPr id="0" name=""/>
        <dsp:cNvSpPr/>
      </dsp:nvSpPr>
      <dsp:spPr>
        <a:xfrm>
          <a:off x="3408266" y="606641"/>
          <a:ext cx="2940820" cy="199667"/>
        </a:xfrm>
        <a:prstGeom prst="rect">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F7D35D-FEC0-4D47-B0CA-87CC3DB27AD9}">
      <dsp:nvSpPr>
        <dsp:cNvPr id="0" name=""/>
        <dsp:cNvSpPr/>
      </dsp:nvSpPr>
      <dsp:spPr>
        <a:xfrm>
          <a:off x="2954734" y="379875"/>
          <a:ext cx="2218531" cy="1331118"/>
        </a:xfrm>
        <a:prstGeom prst="roundRect">
          <a:avLst>
            <a:gd name="adj" fmla="val 10000"/>
          </a:avLst>
        </a:prstGeom>
        <a:solidFill>
          <a:schemeClr val="accent6">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Analysis</a:t>
          </a:r>
        </a:p>
      </dsp:txBody>
      <dsp:txXfrm>
        <a:off x="2993721" y="418862"/>
        <a:ext cx="2140557" cy="1253144"/>
      </dsp:txXfrm>
    </dsp:sp>
    <dsp:sp modelId="{FE52DDC5-C452-CC47-8280-D0FF91F98B06}">
      <dsp:nvSpPr>
        <dsp:cNvPr id="0" name=""/>
        <dsp:cNvSpPr/>
      </dsp:nvSpPr>
      <dsp:spPr>
        <a:xfrm>
          <a:off x="5905380" y="379875"/>
          <a:ext cx="2218531" cy="1331118"/>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Scope for Future Research</a:t>
          </a:r>
        </a:p>
      </dsp:txBody>
      <dsp:txXfrm>
        <a:off x="5944367" y="418862"/>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D2753-7B61-9049-85DB-A6B1E7601ED0}" type="datetimeFigureOut">
              <a:rPr lang="en-US" smtClean="0"/>
              <a:t>3/10/21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42A06-FD28-C14A-9AC5-1499A523E67D}" type="slidenum">
              <a:rPr lang="en-US" smtClean="0"/>
              <a:t>‹#›</a:t>
            </a:fld>
            <a:endParaRPr lang="en-US"/>
          </a:p>
        </p:txBody>
      </p:sp>
    </p:spTree>
    <p:extLst>
      <p:ext uri="{BB962C8B-B14F-4D97-AF65-F5344CB8AC3E}">
        <p14:creationId xmlns:p14="http://schemas.microsoft.com/office/powerpoint/2010/main" val="2213956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ensus.gov/programs-surveys/acs/about.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ensus.gov/programs-surveys/acs/abou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ensus.gov/programs-surveys/acs/abou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latin typeface="Avenir Book" panose="02000503020000020003" pitchFamily="2" charset="0"/>
              </a:rPr>
              <a:t>Medicaid provides health coverage to millions of Americans, including eligible low-income adults, children, pregnant women, elderly adults and people with disabilities. Medicaid is administered by states, according to federal requirements. The program is funded jointly by states and the federal government. [</a:t>
            </a:r>
            <a:r>
              <a:rPr lang="en-GB" b="1" dirty="0" err="1">
                <a:solidFill>
                  <a:schemeClr val="bg1"/>
                </a:solidFill>
                <a:latin typeface="Avenir Book" panose="02000503020000020003" pitchFamily="2" charset="0"/>
              </a:rPr>
              <a:t>i</a:t>
            </a:r>
            <a:r>
              <a:rPr lang="en-GB" b="1" dirty="0">
                <a:solidFill>
                  <a:schemeClr val="bg1"/>
                </a:solidFill>
                <a:latin typeface="Avenir Book" panose="02000503020000020003" pitchFamily="2" charset="0"/>
              </a:rPr>
              <a:t>]</a:t>
            </a:r>
            <a:endParaRPr lang="en-US" b="1" dirty="0">
              <a:solidFill>
                <a:schemeClr val="bg1"/>
              </a:solidFill>
              <a:latin typeface="Avenir Book" panose="0200050302000002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venir Book" panose="0200050302000002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venir Book" panose="02000503020000020003" pitchFamily="2" charset="0"/>
              </a:rPr>
              <a:t>With millions of people losing their jobs and becoming unemployed… it can be expected that the requirements from Medicaid would Increase exponentially! But By how much??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venir Book" panose="02000503020000020003"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venir Book" panose="02000503020000020003" pitchFamily="2" charset="0"/>
              </a:rPr>
              <a:t>Which brings us to two main questions!</a:t>
            </a:r>
          </a:p>
          <a:p>
            <a:endParaRPr lang="en-US" dirty="0"/>
          </a:p>
        </p:txBody>
      </p:sp>
      <p:sp>
        <p:nvSpPr>
          <p:cNvPr id="4" name="Slide Number Placeholder 3"/>
          <p:cNvSpPr>
            <a:spLocks noGrp="1"/>
          </p:cNvSpPr>
          <p:nvPr>
            <p:ph type="sldNum" sz="quarter" idx="5"/>
          </p:nvPr>
        </p:nvSpPr>
        <p:spPr/>
        <p:txBody>
          <a:bodyPr/>
          <a:lstStyle/>
          <a:p>
            <a:fld id="{09C42A06-FD28-C14A-9AC5-1499A523E67D}" type="slidenum">
              <a:rPr lang="en-US" smtClean="0"/>
              <a:t>2</a:t>
            </a:fld>
            <a:endParaRPr lang="en-US"/>
          </a:p>
        </p:txBody>
      </p:sp>
    </p:spTree>
    <p:extLst>
      <p:ext uri="{BB962C8B-B14F-4D97-AF65-F5344CB8AC3E}">
        <p14:creationId xmlns:p14="http://schemas.microsoft.com/office/powerpoint/2010/main" val="293362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42A06-FD28-C14A-9AC5-1499A523E67D}" type="slidenum">
              <a:rPr lang="en-US" smtClean="0"/>
              <a:t>12</a:t>
            </a:fld>
            <a:endParaRPr lang="en-US"/>
          </a:p>
        </p:txBody>
      </p:sp>
    </p:spTree>
    <p:extLst>
      <p:ext uri="{BB962C8B-B14F-4D97-AF65-F5344CB8AC3E}">
        <p14:creationId xmlns:p14="http://schemas.microsoft.com/office/powerpoint/2010/main" val="51046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Governments regardless of their size, level or context; and the policymakers can agree that serve them can </a:t>
            </a:r>
          </a:p>
        </p:txBody>
      </p:sp>
      <p:sp>
        <p:nvSpPr>
          <p:cNvPr id="4" name="Slide Number Placeholder 3"/>
          <p:cNvSpPr>
            <a:spLocks noGrp="1"/>
          </p:cNvSpPr>
          <p:nvPr>
            <p:ph type="sldNum" sz="quarter" idx="5"/>
          </p:nvPr>
        </p:nvSpPr>
        <p:spPr/>
        <p:txBody>
          <a:bodyPr/>
          <a:lstStyle/>
          <a:p>
            <a:fld id="{09C42A06-FD28-C14A-9AC5-1499A523E67D}" type="slidenum">
              <a:rPr lang="en-US" smtClean="0"/>
              <a:t>3</a:t>
            </a:fld>
            <a:endParaRPr lang="en-US"/>
          </a:p>
        </p:txBody>
      </p:sp>
    </p:spTree>
    <p:extLst>
      <p:ext uri="{BB962C8B-B14F-4D97-AF65-F5344CB8AC3E}">
        <p14:creationId xmlns:p14="http://schemas.microsoft.com/office/powerpoint/2010/main" val="281594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dataset we used is the </a:t>
            </a:r>
            <a:r>
              <a:rPr lang="en-GB" sz="1200" b="0" i="0" u="none" strike="noStrike" kern="1200" dirty="0">
                <a:solidFill>
                  <a:schemeClr val="tx1"/>
                </a:solidFill>
                <a:effectLst/>
                <a:latin typeface="+mn-lt"/>
                <a:ea typeface="+mn-ea"/>
                <a:cs typeface="+mn-cs"/>
                <a:hlinkClick r:id="rId3"/>
              </a:rPr>
              <a:t>American Community Survey</a:t>
            </a:r>
            <a:r>
              <a:rPr lang="en-GB" sz="1200" b="0" i="0" u="none" strike="noStrike" kern="1200" dirty="0">
                <a:solidFill>
                  <a:schemeClr val="tx1"/>
                </a:solidFill>
                <a:effectLst/>
                <a:latin typeface="+mn-lt"/>
                <a:ea typeface="+mn-ea"/>
                <a:cs typeface="+mn-cs"/>
              </a:rPr>
              <a:t>. </a:t>
            </a:r>
          </a:p>
          <a:p>
            <a:r>
              <a:rPr lang="en-GB" sz="1200" b="0" i="0" u="none" strike="noStrike" kern="1200" dirty="0">
                <a:solidFill>
                  <a:schemeClr val="tx1"/>
                </a:solidFill>
                <a:effectLst/>
                <a:latin typeface="+mn-lt"/>
                <a:ea typeface="+mn-ea"/>
                <a:cs typeface="+mn-cs"/>
              </a:rPr>
              <a:t>The </a:t>
            </a:r>
            <a:r>
              <a:rPr lang="en-GB" sz="1200" b="0" i="0" kern="1200" dirty="0">
                <a:solidFill>
                  <a:schemeClr val="tx1"/>
                </a:solidFill>
                <a:effectLst/>
                <a:latin typeface="+mn-lt"/>
                <a:ea typeface="+mn-ea"/>
                <a:cs typeface="+mn-cs"/>
              </a:rPr>
              <a:t>(ACS) is an ongoing survey that  helps local officials, community leaders, and businesses understand the changes taking place in their communities. </a:t>
            </a:r>
          </a:p>
          <a:p>
            <a:r>
              <a:rPr lang="en-GB" sz="1200" b="0" i="0" kern="1200" dirty="0">
                <a:solidFill>
                  <a:schemeClr val="tx1"/>
                </a:solidFill>
                <a:effectLst/>
                <a:latin typeface="+mn-lt"/>
                <a:ea typeface="+mn-ea"/>
                <a:cs typeface="+mn-cs"/>
              </a:rPr>
              <a:t>It is the premier source for detailed population and housing information about the United States. </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C42A06-FD28-C14A-9AC5-1499A523E67D}" type="slidenum">
              <a:rPr lang="en-US" smtClean="0"/>
              <a:t>5</a:t>
            </a:fld>
            <a:endParaRPr lang="en-US"/>
          </a:p>
        </p:txBody>
      </p:sp>
    </p:spTree>
    <p:extLst>
      <p:ext uri="{BB962C8B-B14F-4D97-AF65-F5344CB8AC3E}">
        <p14:creationId xmlns:p14="http://schemas.microsoft.com/office/powerpoint/2010/main" val="291408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dataset we used is the </a:t>
            </a:r>
            <a:r>
              <a:rPr lang="en-GB" sz="1200" b="0" i="0" u="none" strike="noStrike" kern="1200" dirty="0">
                <a:solidFill>
                  <a:schemeClr val="tx1"/>
                </a:solidFill>
                <a:effectLst/>
                <a:latin typeface="+mn-lt"/>
                <a:ea typeface="+mn-ea"/>
                <a:cs typeface="+mn-cs"/>
                <a:hlinkClick r:id="rId3"/>
              </a:rPr>
              <a:t>American Community Survey</a:t>
            </a:r>
            <a:r>
              <a:rPr lang="en-GB" sz="1200" b="0" i="0" u="none" strike="noStrike" kern="1200" dirty="0">
                <a:solidFill>
                  <a:schemeClr val="tx1"/>
                </a:solidFill>
                <a:effectLst/>
                <a:latin typeface="+mn-lt"/>
                <a:ea typeface="+mn-ea"/>
                <a:cs typeface="+mn-cs"/>
              </a:rPr>
              <a:t>. </a:t>
            </a:r>
          </a:p>
          <a:p>
            <a:r>
              <a:rPr lang="en-GB" sz="1200" b="0" i="0" u="none" strike="noStrike" kern="1200" dirty="0">
                <a:solidFill>
                  <a:schemeClr val="tx1"/>
                </a:solidFill>
                <a:effectLst/>
                <a:latin typeface="+mn-lt"/>
                <a:ea typeface="+mn-ea"/>
                <a:cs typeface="+mn-cs"/>
              </a:rPr>
              <a:t>The </a:t>
            </a:r>
            <a:r>
              <a:rPr lang="en-GB" sz="1200" b="0" i="0" kern="1200" dirty="0">
                <a:solidFill>
                  <a:schemeClr val="tx1"/>
                </a:solidFill>
                <a:effectLst/>
                <a:latin typeface="+mn-lt"/>
                <a:ea typeface="+mn-ea"/>
                <a:cs typeface="+mn-cs"/>
              </a:rPr>
              <a:t>(ACS) is an ongoing survey that  helps local officials, community leaders, and businesses understand the changes taking place in their communities. </a:t>
            </a:r>
          </a:p>
          <a:p>
            <a:r>
              <a:rPr lang="en-GB" sz="1200" b="0" i="0" kern="1200" dirty="0">
                <a:solidFill>
                  <a:schemeClr val="tx1"/>
                </a:solidFill>
                <a:effectLst/>
                <a:latin typeface="+mn-lt"/>
                <a:ea typeface="+mn-ea"/>
                <a:cs typeface="+mn-cs"/>
              </a:rPr>
              <a:t>It is the premier source for detailed population and housing information about the United States. </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C42A06-FD28-C14A-9AC5-1499A523E67D}" type="slidenum">
              <a:rPr lang="en-US" smtClean="0"/>
              <a:t>6</a:t>
            </a:fld>
            <a:endParaRPr lang="en-US"/>
          </a:p>
        </p:txBody>
      </p:sp>
    </p:spTree>
    <p:extLst>
      <p:ext uri="{BB962C8B-B14F-4D97-AF65-F5344CB8AC3E}">
        <p14:creationId xmlns:p14="http://schemas.microsoft.com/office/powerpoint/2010/main" val="71247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dataset we used is the </a:t>
            </a:r>
            <a:r>
              <a:rPr lang="en-GB" sz="1200" b="0" i="0" u="none" strike="noStrike" kern="1200" dirty="0">
                <a:solidFill>
                  <a:schemeClr val="tx1"/>
                </a:solidFill>
                <a:effectLst/>
                <a:latin typeface="+mn-lt"/>
                <a:ea typeface="+mn-ea"/>
                <a:cs typeface="+mn-cs"/>
                <a:hlinkClick r:id="rId3"/>
              </a:rPr>
              <a:t>American Community Survey</a:t>
            </a:r>
            <a:r>
              <a:rPr lang="en-GB" sz="1200" b="0" i="0" u="none" strike="noStrike" kern="1200" dirty="0">
                <a:solidFill>
                  <a:schemeClr val="tx1"/>
                </a:solidFill>
                <a:effectLst/>
                <a:latin typeface="+mn-lt"/>
                <a:ea typeface="+mn-ea"/>
                <a:cs typeface="+mn-cs"/>
              </a:rPr>
              <a:t>. </a:t>
            </a:r>
          </a:p>
          <a:p>
            <a:r>
              <a:rPr lang="en-GB" sz="1200" b="0" i="0" u="none" strike="noStrike" kern="1200" dirty="0">
                <a:solidFill>
                  <a:schemeClr val="tx1"/>
                </a:solidFill>
                <a:effectLst/>
                <a:latin typeface="+mn-lt"/>
                <a:ea typeface="+mn-ea"/>
                <a:cs typeface="+mn-cs"/>
              </a:rPr>
              <a:t>The </a:t>
            </a:r>
            <a:r>
              <a:rPr lang="en-GB" sz="1200" b="0" i="0" kern="1200" dirty="0">
                <a:solidFill>
                  <a:schemeClr val="tx1"/>
                </a:solidFill>
                <a:effectLst/>
                <a:latin typeface="+mn-lt"/>
                <a:ea typeface="+mn-ea"/>
                <a:cs typeface="+mn-cs"/>
              </a:rPr>
              <a:t>(ACS) is an ongoing survey that  helps local officials, community leaders, and businesses understand the changes taking place in their communities. </a:t>
            </a:r>
          </a:p>
          <a:p>
            <a:r>
              <a:rPr lang="en-GB" sz="1200" b="0" i="0" kern="1200" dirty="0">
                <a:solidFill>
                  <a:schemeClr val="tx1"/>
                </a:solidFill>
                <a:effectLst/>
                <a:latin typeface="+mn-lt"/>
                <a:ea typeface="+mn-ea"/>
                <a:cs typeface="+mn-cs"/>
              </a:rPr>
              <a:t>It is the premier source for detailed population and housing information about the United States. </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C42A06-FD28-C14A-9AC5-1499A523E67D}" type="slidenum">
              <a:rPr lang="en-US" smtClean="0"/>
              <a:t>7</a:t>
            </a:fld>
            <a:endParaRPr lang="en-US"/>
          </a:p>
        </p:txBody>
      </p:sp>
    </p:spTree>
    <p:extLst>
      <p:ext uri="{BB962C8B-B14F-4D97-AF65-F5344CB8AC3E}">
        <p14:creationId xmlns:p14="http://schemas.microsoft.com/office/powerpoint/2010/main" val="109359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 and Paola</a:t>
            </a:r>
          </a:p>
          <a:p>
            <a:endParaRPr lang="en-US" dirty="0"/>
          </a:p>
          <a:p>
            <a:r>
              <a:rPr lang="en-US" b="1" dirty="0"/>
              <a:t>Jo explains Data Wrangling part</a:t>
            </a:r>
          </a:p>
          <a:p>
            <a:r>
              <a:rPr lang="en-GB" sz="1200" b="1" i="0" kern="1200" dirty="0">
                <a:solidFill>
                  <a:schemeClr val="tx1"/>
                </a:solidFill>
                <a:effectLst/>
                <a:latin typeface="+mn-lt"/>
                <a:ea typeface="+mn-ea"/>
                <a:cs typeface="+mn-cs"/>
              </a:rPr>
              <a:t>Processing.</a:t>
            </a:r>
            <a:r>
              <a:rPr lang="en-GB" sz="1200" b="0" i="0" kern="1200" dirty="0">
                <a:solidFill>
                  <a:schemeClr val="tx1"/>
                </a:solidFill>
                <a:effectLst/>
                <a:latin typeface="+mn-lt"/>
                <a:ea typeface="+mn-ea"/>
                <a:cs typeface="+mn-cs"/>
              </a:rPr>
              <a:t> The components of data processing are pre-processing, profiling, cleansing, pulling together data from different internal and external sources.</a:t>
            </a:r>
          </a:p>
          <a:p>
            <a:r>
              <a:rPr lang="en-GB" sz="1200" b="1" i="0" kern="1200" dirty="0">
                <a:solidFill>
                  <a:schemeClr val="tx1"/>
                </a:solidFill>
                <a:effectLst/>
                <a:latin typeface="+mn-lt"/>
                <a:ea typeface="+mn-ea"/>
                <a:cs typeface="+mn-cs"/>
              </a:rPr>
              <a:t>Feature engineering.</a:t>
            </a:r>
            <a:r>
              <a:rPr lang="en-GB" sz="1200" b="0" i="0" kern="1200" dirty="0">
                <a:solidFill>
                  <a:schemeClr val="tx1"/>
                </a:solidFill>
                <a:effectLst/>
                <a:latin typeface="+mn-lt"/>
                <a:ea typeface="+mn-ea"/>
                <a:cs typeface="+mn-cs"/>
              </a:rPr>
              <a:t> You need to transform raw data into features that can represent the underlying problem to the predictive models. It helps to improve accuracy and get the desired results faster.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Pao explains: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But there are various other things that might affect the choice of a model:</a:t>
            </a:r>
          </a:p>
          <a:p>
            <a:r>
              <a:rPr lang="en-GB" sz="1200" b="0" i="0" kern="1200" dirty="0">
                <a:solidFill>
                  <a:schemeClr val="tx1"/>
                </a:solidFill>
                <a:effectLst/>
                <a:latin typeface="+mn-lt"/>
                <a:ea typeface="+mn-ea"/>
                <a:cs typeface="+mn-cs"/>
              </a:rPr>
              <a:t>Accuracy of the model;</a:t>
            </a:r>
          </a:p>
          <a:p>
            <a:r>
              <a:rPr lang="en-GB" sz="1200" b="0" i="0" kern="1200" dirty="0">
                <a:solidFill>
                  <a:schemeClr val="tx1"/>
                </a:solidFill>
                <a:effectLst/>
                <a:latin typeface="+mn-lt"/>
                <a:ea typeface="+mn-ea"/>
                <a:cs typeface="+mn-cs"/>
              </a:rPr>
              <a:t>Interpretability of the model;</a:t>
            </a:r>
          </a:p>
          <a:p>
            <a:r>
              <a:rPr lang="en-GB" sz="1200" b="0" i="0" kern="1200" dirty="0">
                <a:solidFill>
                  <a:schemeClr val="tx1"/>
                </a:solidFill>
                <a:effectLst/>
                <a:latin typeface="+mn-lt"/>
                <a:ea typeface="+mn-ea"/>
                <a:cs typeface="+mn-cs"/>
              </a:rPr>
              <a:t>Complexity of the model;</a:t>
            </a:r>
          </a:p>
          <a:p>
            <a:r>
              <a:rPr lang="en-GB" sz="1200" b="0" i="0" kern="1200" dirty="0">
                <a:solidFill>
                  <a:schemeClr val="tx1"/>
                </a:solidFill>
                <a:effectLst/>
                <a:latin typeface="+mn-lt"/>
                <a:ea typeface="+mn-ea"/>
                <a:cs typeface="+mn-cs"/>
              </a:rPr>
              <a:t>Scalability of the model;</a:t>
            </a:r>
          </a:p>
          <a:p>
            <a:r>
              <a:rPr lang="en-GB" sz="1200" b="0" i="0" kern="1200" dirty="0">
                <a:solidFill>
                  <a:schemeClr val="tx1"/>
                </a:solidFill>
                <a:effectLst/>
                <a:latin typeface="+mn-lt"/>
                <a:ea typeface="+mn-ea"/>
                <a:cs typeface="+mn-cs"/>
              </a:rPr>
              <a:t>Time it takes to build, train, and test the model;</a:t>
            </a:r>
          </a:p>
          <a:p>
            <a:r>
              <a:rPr lang="en-GB" sz="1200" b="0" i="0" kern="1200" dirty="0">
                <a:solidFill>
                  <a:schemeClr val="tx1"/>
                </a:solidFill>
                <a:effectLst/>
                <a:latin typeface="+mn-lt"/>
                <a:ea typeface="+mn-ea"/>
                <a:cs typeface="+mn-cs"/>
              </a:rPr>
              <a:t>Time it takes to make predictions using the model</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Because we were trying to make a prediction and to enhance the future ability to predict, we are trying to find out the relationship </a:t>
            </a:r>
          </a:p>
          <a:p>
            <a:r>
              <a:rPr lang="en-GB" sz="1200" b="0" i="0" kern="1200" dirty="0">
                <a:solidFill>
                  <a:schemeClr val="tx1"/>
                </a:solidFill>
                <a:effectLst/>
                <a:latin typeface="+mn-lt"/>
                <a:ea typeface="+mn-ea"/>
                <a:cs typeface="+mn-cs"/>
              </a:rPr>
              <a:t>between two or more continuous variables which is a typical regression task. Since we had many variables, we could use either multivariate regression algorithms, Ridge Regression, and LASSO regression which are used when you need to model a relationship between more than two variables.</a:t>
            </a:r>
          </a:p>
          <a:p>
            <a:br>
              <a:rPr lang="en-GB" dirty="0"/>
            </a:b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br>
              <a:rPr lang="en-GB" dirty="0"/>
            </a:br>
            <a:endParaRPr lang="en-US" dirty="0"/>
          </a:p>
        </p:txBody>
      </p:sp>
      <p:sp>
        <p:nvSpPr>
          <p:cNvPr id="4" name="Slide Number Placeholder 3"/>
          <p:cNvSpPr>
            <a:spLocks noGrp="1"/>
          </p:cNvSpPr>
          <p:nvPr>
            <p:ph type="sldNum" sz="quarter" idx="5"/>
          </p:nvPr>
        </p:nvSpPr>
        <p:spPr/>
        <p:txBody>
          <a:bodyPr/>
          <a:lstStyle/>
          <a:p>
            <a:fld id="{09C42A06-FD28-C14A-9AC5-1499A523E67D}" type="slidenum">
              <a:rPr lang="en-US" smtClean="0"/>
              <a:t>8</a:t>
            </a:fld>
            <a:endParaRPr lang="en-US"/>
          </a:p>
        </p:txBody>
      </p:sp>
    </p:spTree>
    <p:extLst>
      <p:ext uri="{BB962C8B-B14F-4D97-AF65-F5344CB8AC3E}">
        <p14:creationId xmlns:p14="http://schemas.microsoft.com/office/powerpoint/2010/main" val="190279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the linear regression is to make the mean squared error as small as possible, So this graph shows us that the mean squared error is the lowest at (-2)</a:t>
            </a:r>
          </a:p>
        </p:txBody>
      </p:sp>
      <p:sp>
        <p:nvSpPr>
          <p:cNvPr id="4" name="Slide Number Placeholder 3"/>
          <p:cNvSpPr>
            <a:spLocks noGrp="1"/>
          </p:cNvSpPr>
          <p:nvPr>
            <p:ph type="sldNum" sz="quarter" idx="5"/>
          </p:nvPr>
        </p:nvSpPr>
        <p:spPr/>
        <p:txBody>
          <a:bodyPr/>
          <a:lstStyle/>
          <a:p>
            <a:fld id="{09C42A06-FD28-C14A-9AC5-1499A523E67D}" type="slidenum">
              <a:rPr lang="en-US" smtClean="0"/>
              <a:t>9</a:t>
            </a:fld>
            <a:endParaRPr lang="en-US"/>
          </a:p>
        </p:txBody>
      </p:sp>
    </p:spTree>
    <p:extLst>
      <p:ext uri="{BB962C8B-B14F-4D97-AF65-F5344CB8AC3E}">
        <p14:creationId xmlns:p14="http://schemas.microsoft.com/office/powerpoint/2010/main" val="322032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lasso tunes parameter estimates to 0 for those features that are exerting relatively minimal influence on the outcome. In this graph, if we read it from left to right, the penalty is getting progressively stronger, as it gets stronger and thus the variance of all betas is tuned towards 0 simultaneously.</a:t>
            </a:r>
          </a:p>
          <a:p>
            <a:endParaRPr lang="en-US" dirty="0"/>
          </a:p>
          <a:p>
            <a:r>
              <a:rPr lang="en-US" dirty="0"/>
              <a:t>Features start to drop off as they are tuned. So, if we position ourselves at -2, all the coefficients that are different from 0 are the ones that are exerting some influence over the outcome.</a:t>
            </a:r>
          </a:p>
        </p:txBody>
      </p:sp>
      <p:sp>
        <p:nvSpPr>
          <p:cNvPr id="4" name="Slide Number Placeholder 3"/>
          <p:cNvSpPr>
            <a:spLocks noGrp="1"/>
          </p:cNvSpPr>
          <p:nvPr>
            <p:ph type="sldNum" sz="quarter" idx="5"/>
          </p:nvPr>
        </p:nvSpPr>
        <p:spPr/>
        <p:txBody>
          <a:bodyPr/>
          <a:lstStyle/>
          <a:p>
            <a:fld id="{09C42A06-FD28-C14A-9AC5-1499A523E67D}" type="slidenum">
              <a:rPr lang="en-US" smtClean="0"/>
              <a:t>10</a:t>
            </a:fld>
            <a:endParaRPr lang="en-US"/>
          </a:p>
        </p:txBody>
      </p:sp>
    </p:spTree>
    <p:extLst>
      <p:ext uri="{BB962C8B-B14F-4D97-AF65-F5344CB8AC3E}">
        <p14:creationId xmlns:p14="http://schemas.microsoft.com/office/powerpoint/2010/main" val="564757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values of the coefficient of each feature at the optimal Lambda. Therefore, the higher the bar, the more influence is being exerted on the model by that particular coefficient.</a:t>
            </a:r>
          </a:p>
        </p:txBody>
      </p:sp>
      <p:sp>
        <p:nvSpPr>
          <p:cNvPr id="4" name="Slide Number Placeholder 3"/>
          <p:cNvSpPr>
            <a:spLocks noGrp="1"/>
          </p:cNvSpPr>
          <p:nvPr>
            <p:ph type="sldNum" sz="quarter" idx="5"/>
          </p:nvPr>
        </p:nvSpPr>
        <p:spPr/>
        <p:txBody>
          <a:bodyPr/>
          <a:lstStyle/>
          <a:p>
            <a:fld id="{09C42A06-FD28-C14A-9AC5-1499A523E67D}" type="slidenum">
              <a:rPr lang="en-US" smtClean="0"/>
              <a:t>11</a:t>
            </a:fld>
            <a:endParaRPr lang="en-US"/>
          </a:p>
        </p:txBody>
      </p:sp>
    </p:spTree>
    <p:extLst>
      <p:ext uri="{BB962C8B-B14F-4D97-AF65-F5344CB8AC3E}">
        <p14:creationId xmlns:p14="http://schemas.microsoft.com/office/powerpoint/2010/main" val="68705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dicaid.gov/medicaid/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americanideologyprojec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302280"/>
            <a:ext cx="10255250" cy="2387600"/>
          </a:xfrm>
        </p:spPr>
        <p:txBody>
          <a:bodyPr>
            <a:normAutofit/>
          </a:bodyPr>
          <a:lstStyle/>
          <a:p>
            <a:r>
              <a:rPr lang="en-US" dirty="0">
                <a:latin typeface="Avenir Next LT Pro Light"/>
                <a:cs typeface="Calibri Light"/>
              </a:rPr>
              <a:t>MODELING FOR MEDICAID</a:t>
            </a:r>
            <a:br>
              <a:rPr lang="en-US" dirty="0">
                <a:latin typeface="Avenir Next LT Pro Light"/>
                <a:cs typeface="Calibri Light"/>
              </a:rPr>
            </a:br>
            <a:r>
              <a:rPr lang="en-US" sz="3200" b="1" dirty="0">
                <a:solidFill>
                  <a:schemeClr val="accent6">
                    <a:lumMod val="75000"/>
                  </a:schemeClr>
                </a:solidFill>
                <a:latin typeface="Avenir Next LT Pro Light"/>
                <a:cs typeface="Calibri Light"/>
              </a:rPr>
              <a:t>Planning for uncertain times</a:t>
            </a:r>
            <a:endParaRPr lang="en-US" sz="4000" b="1" dirty="0">
              <a:solidFill>
                <a:schemeClr val="accent6">
                  <a:lumMod val="75000"/>
                </a:schemeClr>
              </a:solidFill>
              <a:latin typeface="Avenir Next LT Pro Light"/>
            </a:endParaRPr>
          </a:p>
        </p:txBody>
      </p:sp>
      <p:sp>
        <p:nvSpPr>
          <p:cNvPr id="3" name="Subtitle 2"/>
          <p:cNvSpPr>
            <a:spLocks noGrp="1"/>
          </p:cNvSpPr>
          <p:nvPr>
            <p:ph type="subTitle" idx="1"/>
          </p:nvPr>
        </p:nvSpPr>
        <p:spPr>
          <a:xfrm>
            <a:off x="624417" y="6300536"/>
            <a:ext cx="10943166" cy="369332"/>
          </a:xfrm>
        </p:spPr>
        <p:txBody>
          <a:bodyPr vert="horz" lIns="91440" tIns="45720" rIns="91440" bIns="45720" rtlCol="0" anchor="t">
            <a:normAutofit/>
          </a:bodyPr>
          <a:lstStyle/>
          <a:p>
            <a:r>
              <a:rPr lang="en-US" sz="1400" dirty="0">
                <a:solidFill>
                  <a:schemeClr val="accent6">
                    <a:lumMod val="75000"/>
                  </a:schemeClr>
                </a:solidFill>
                <a:latin typeface="Avenir Book" panose="02000503020000020003" pitchFamily="2" charset="0"/>
                <a:ea typeface="+mn-lt"/>
                <a:cs typeface="+mn-lt"/>
              </a:rPr>
              <a:t>PAOLA GOMÉZ  |  </a:t>
            </a:r>
            <a:r>
              <a:rPr lang="en-US" sz="1400" dirty="0">
                <a:solidFill>
                  <a:schemeClr val="accent6">
                    <a:lumMod val="75000"/>
                  </a:schemeClr>
                </a:solidFill>
                <a:latin typeface="Avenir Book" panose="02000503020000020003" pitchFamily="2" charset="0"/>
                <a:cs typeface="Calibri"/>
              </a:rPr>
              <a:t>  </a:t>
            </a:r>
            <a:r>
              <a:rPr lang="en-US" sz="1400" dirty="0">
                <a:solidFill>
                  <a:schemeClr val="accent6">
                    <a:lumMod val="75000"/>
                  </a:schemeClr>
                </a:solidFill>
                <a:latin typeface="Avenir Book" panose="02000503020000020003" pitchFamily="2" charset="0"/>
                <a:ea typeface="+mn-lt"/>
                <a:cs typeface="+mn-lt"/>
              </a:rPr>
              <a:t>ISHANI TIKKU    |      JOSEFINA RODRÍGUEZ  |    MERCEDEZ GONZALEZ MAYNEZ</a:t>
            </a:r>
            <a:endParaRPr lang="en-US" sz="1800" dirty="0">
              <a:solidFill>
                <a:schemeClr val="accent6">
                  <a:lumMod val="75000"/>
                </a:schemeClr>
              </a:solidFill>
              <a:latin typeface="Avenir Book" panose="02000503020000020003" pitchFamily="2" charset="0"/>
              <a:cs typeface="Calibri"/>
            </a:endParaRPr>
          </a:p>
        </p:txBody>
      </p:sp>
      <p:sp>
        <p:nvSpPr>
          <p:cNvPr id="4" name="Oval 3">
            <a:extLst>
              <a:ext uri="{FF2B5EF4-FFF2-40B4-BE49-F238E27FC236}">
                <a16:creationId xmlns:a16="http://schemas.microsoft.com/office/drawing/2014/main" id="{E3A17142-46D2-C344-BD18-BEBD58FC1D7D}"/>
              </a:ext>
            </a:extLst>
          </p:cNvPr>
          <p:cNvSpPr/>
          <p:nvPr/>
        </p:nvSpPr>
        <p:spPr>
          <a:xfrm>
            <a:off x="3833446" y="2121877"/>
            <a:ext cx="211016" cy="21101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52DE311-989E-A74F-B5AC-D4A5FE398AC9}"/>
              </a:ext>
            </a:extLst>
          </p:cNvPr>
          <p:cNvSpPr/>
          <p:nvPr/>
        </p:nvSpPr>
        <p:spPr>
          <a:xfrm>
            <a:off x="8815754" y="2157047"/>
            <a:ext cx="211016" cy="21101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2A2D7F5-2C8B-2540-B0FE-3121DFF82ECC}"/>
              </a:ext>
            </a:extLst>
          </p:cNvPr>
          <p:cNvSpPr txBox="1"/>
          <p:nvPr/>
        </p:nvSpPr>
        <p:spPr>
          <a:xfrm>
            <a:off x="3740826" y="5931204"/>
            <a:ext cx="4710347" cy="369332"/>
          </a:xfrm>
          <a:prstGeom prst="rect">
            <a:avLst/>
          </a:prstGeom>
          <a:noFill/>
        </p:spPr>
        <p:txBody>
          <a:bodyPr wrap="square" rtlCol="0">
            <a:spAutoFit/>
          </a:bodyPr>
          <a:lstStyle/>
          <a:p>
            <a:pPr algn="ctr"/>
            <a:r>
              <a:rPr lang="en-US" b="1" dirty="0">
                <a:solidFill>
                  <a:schemeClr val="accent6">
                    <a:lumMod val="75000"/>
                  </a:schemeClr>
                </a:solidFill>
                <a:latin typeface="Corbel" panose="020B0503020204020204" pitchFamily="34" charset="0"/>
              </a:rPr>
              <a:t>PD WAGGONER &amp; ASSOCIATES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a:solidFill>
                  <a:schemeClr val="accent6">
                    <a:lumMod val="50000"/>
                  </a:schemeClr>
                </a:solidFill>
                <a:latin typeface="Avenir Book" panose="02000503020000020003" pitchFamily="2" charset="0"/>
              </a:rPr>
              <a:t>FINDINGS…</a:t>
            </a:r>
            <a:endParaRPr lang="en-US" dirty="0">
              <a:solidFill>
                <a:schemeClr val="accent6">
                  <a:lumMod val="50000"/>
                </a:schemeClr>
              </a:solidFill>
              <a:latin typeface="Avenir Book" panose="02000503020000020003" pitchFamily="2" charset="0"/>
            </a:endParaRPr>
          </a:p>
        </p:txBody>
      </p:sp>
      <p:pic>
        <p:nvPicPr>
          <p:cNvPr id="9" name="Picture 8" descr="Chart&#10;&#10;Description automatically generated">
            <a:extLst>
              <a:ext uri="{FF2B5EF4-FFF2-40B4-BE49-F238E27FC236}">
                <a16:creationId xmlns:a16="http://schemas.microsoft.com/office/drawing/2014/main" id="{45541DEB-E293-7A40-9FF3-7F906DEB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620" y="1673090"/>
            <a:ext cx="7881915" cy="4832311"/>
          </a:xfrm>
          <a:prstGeom prst="rect">
            <a:avLst/>
          </a:prstGeom>
        </p:spPr>
      </p:pic>
      <p:cxnSp>
        <p:nvCxnSpPr>
          <p:cNvPr id="4" name="Straight Connector 3">
            <a:extLst>
              <a:ext uri="{FF2B5EF4-FFF2-40B4-BE49-F238E27FC236}">
                <a16:creationId xmlns:a16="http://schemas.microsoft.com/office/drawing/2014/main" id="{D94B94AB-BFA7-8946-AA04-82D59C640CB3}"/>
              </a:ext>
            </a:extLst>
          </p:cNvPr>
          <p:cNvCxnSpPr>
            <a:cxnSpLocks/>
          </p:cNvCxnSpPr>
          <p:nvPr/>
        </p:nvCxnSpPr>
        <p:spPr>
          <a:xfrm>
            <a:off x="5833242" y="2112579"/>
            <a:ext cx="0" cy="3318377"/>
          </a:xfrm>
          <a:prstGeom prst="line">
            <a:avLst/>
          </a:prstGeom>
          <a:ln w="381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8001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a:solidFill>
                  <a:schemeClr val="accent6">
                    <a:lumMod val="50000"/>
                  </a:schemeClr>
                </a:solidFill>
                <a:latin typeface="Avenir Book" panose="02000503020000020003" pitchFamily="2" charset="0"/>
              </a:rPr>
              <a:t>FINDINGS…</a:t>
            </a:r>
            <a:endParaRPr lang="en-US" dirty="0">
              <a:solidFill>
                <a:schemeClr val="accent6">
                  <a:lumMod val="50000"/>
                </a:schemeClr>
              </a:solidFill>
              <a:latin typeface="Avenir Book" panose="02000503020000020003" pitchFamily="2" charset="0"/>
            </a:endParaRPr>
          </a:p>
        </p:txBody>
      </p:sp>
      <p:pic>
        <p:nvPicPr>
          <p:cNvPr id="11" name="Picture 10" descr="Chart&#10;&#10;Description automatically generated">
            <a:extLst>
              <a:ext uri="{FF2B5EF4-FFF2-40B4-BE49-F238E27FC236}">
                <a16:creationId xmlns:a16="http://schemas.microsoft.com/office/drawing/2014/main" id="{5EC82875-604C-4A45-956C-E5D44E6B3CB3}"/>
              </a:ext>
            </a:extLst>
          </p:cNvPr>
          <p:cNvPicPr>
            <a:picLocks noChangeAspect="1"/>
          </p:cNvPicPr>
          <p:nvPr/>
        </p:nvPicPr>
        <p:blipFill rotWithShape="1">
          <a:blip r:embed="rId3">
            <a:extLst>
              <a:ext uri="{28A0092B-C50C-407E-A947-70E740481C1C}">
                <a14:useLocalDpi xmlns:a14="http://schemas.microsoft.com/office/drawing/2010/main" val="0"/>
              </a:ext>
            </a:extLst>
          </a:blip>
          <a:srcRect r="1980"/>
          <a:stretch/>
        </p:blipFill>
        <p:spPr>
          <a:xfrm>
            <a:off x="306350" y="1678162"/>
            <a:ext cx="7408900" cy="4631550"/>
          </a:xfrm>
          <a:prstGeom prst="rect">
            <a:avLst/>
          </a:prstGeom>
        </p:spPr>
      </p:pic>
    </p:spTree>
    <p:extLst>
      <p:ext uri="{BB962C8B-B14F-4D97-AF65-F5344CB8AC3E}">
        <p14:creationId xmlns:p14="http://schemas.microsoft.com/office/powerpoint/2010/main" val="64454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a:solidFill>
                  <a:schemeClr val="accent6">
                    <a:lumMod val="50000"/>
                  </a:schemeClr>
                </a:solidFill>
                <a:latin typeface="Avenir Book" panose="02000503020000020003" pitchFamily="2" charset="0"/>
              </a:rPr>
              <a:t>ANALYSIS</a:t>
            </a:r>
            <a:endParaRPr lang="en-US" dirty="0">
              <a:solidFill>
                <a:schemeClr val="accent6">
                  <a:lumMod val="50000"/>
                </a:schemeClr>
              </a:solidFill>
              <a:latin typeface="Avenir Book" panose="02000503020000020003" pitchFamily="2" charset="0"/>
            </a:endParaRPr>
          </a:p>
        </p:txBody>
      </p:sp>
      <p:pic>
        <p:nvPicPr>
          <p:cNvPr id="13" name="Picture 12" descr="Chart&#10;&#10;Description automatically generated">
            <a:extLst>
              <a:ext uri="{FF2B5EF4-FFF2-40B4-BE49-F238E27FC236}">
                <a16:creationId xmlns:a16="http://schemas.microsoft.com/office/drawing/2014/main" id="{2E30E15A-0B12-5443-9B2B-4DA923557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065" y="1345928"/>
            <a:ext cx="8339707" cy="5159473"/>
          </a:xfrm>
          <a:prstGeom prst="rect">
            <a:avLst/>
          </a:prstGeom>
        </p:spPr>
      </p:pic>
    </p:spTree>
    <p:extLst>
      <p:ext uri="{BB962C8B-B14F-4D97-AF65-F5344CB8AC3E}">
        <p14:creationId xmlns:p14="http://schemas.microsoft.com/office/powerpoint/2010/main" val="307911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dirty="0">
                <a:solidFill>
                  <a:schemeClr val="accent6">
                    <a:lumMod val="50000"/>
                  </a:schemeClr>
                </a:solidFill>
                <a:latin typeface="Avenir Book" panose="02000503020000020003" pitchFamily="2" charset="0"/>
              </a:rPr>
              <a:t>ANALYSIS</a:t>
            </a:r>
          </a:p>
        </p:txBody>
      </p:sp>
      <p:graphicFrame>
        <p:nvGraphicFramePr>
          <p:cNvPr id="2" name="Table 2">
            <a:extLst>
              <a:ext uri="{FF2B5EF4-FFF2-40B4-BE49-F238E27FC236}">
                <a16:creationId xmlns:a16="http://schemas.microsoft.com/office/drawing/2014/main" id="{7D4200BE-ABB3-6143-8634-80CDEBD6DF37}"/>
              </a:ext>
            </a:extLst>
          </p:cNvPr>
          <p:cNvGraphicFramePr>
            <a:graphicFrameLocks noGrp="1"/>
          </p:cNvGraphicFramePr>
          <p:nvPr>
            <p:extLst>
              <p:ext uri="{D42A27DB-BD31-4B8C-83A1-F6EECF244321}">
                <p14:modId xmlns:p14="http://schemas.microsoft.com/office/powerpoint/2010/main" val="1171992281"/>
              </p:ext>
            </p:extLst>
          </p:nvPr>
        </p:nvGraphicFramePr>
        <p:xfrm>
          <a:off x="383387" y="1622313"/>
          <a:ext cx="10857678" cy="1483360"/>
        </p:xfrm>
        <a:graphic>
          <a:graphicData uri="http://schemas.openxmlformats.org/drawingml/2006/table">
            <a:tbl>
              <a:tblPr firstRow="1" bandRow="1">
                <a:tableStyleId>{E8B1032C-EA38-4F05-BA0D-38AFFFC7BED3}</a:tableStyleId>
              </a:tblPr>
              <a:tblGrid>
                <a:gridCol w="504461">
                  <a:extLst>
                    <a:ext uri="{9D8B030D-6E8A-4147-A177-3AD203B41FA5}">
                      <a16:colId xmlns:a16="http://schemas.microsoft.com/office/drawing/2014/main" val="1325165647"/>
                    </a:ext>
                  </a:extLst>
                </a:gridCol>
                <a:gridCol w="3114765">
                  <a:extLst>
                    <a:ext uri="{9D8B030D-6E8A-4147-A177-3AD203B41FA5}">
                      <a16:colId xmlns:a16="http://schemas.microsoft.com/office/drawing/2014/main" val="555492979"/>
                    </a:ext>
                  </a:extLst>
                </a:gridCol>
                <a:gridCol w="1809613">
                  <a:extLst>
                    <a:ext uri="{9D8B030D-6E8A-4147-A177-3AD203B41FA5}">
                      <a16:colId xmlns:a16="http://schemas.microsoft.com/office/drawing/2014/main" val="1426133256"/>
                    </a:ext>
                  </a:extLst>
                </a:gridCol>
                <a:gridCol w="1809613">
                  <a:extLst>
                    <a:ext uri="{9D8B030D-6E8A-4147-A177-3AD203B41FA5}">
                      <a16:colId xmlns:a16="http://schemas.microsoft.com/office/drawing/2014/main" val="2099051674"/>
                    </a:ext>
                  </a:extLst>
                </a:gridCol>
                <a:gridCol w="1809613">
                  <a:extLst>
                    <a:ext uri="{9D8B030D-6E8A-4147-A177-3AD203B41FA5}">
                      <a16:colId xmlns:a16="http://schemas.microsoft.com/office/drawing/2014/main" val="96029443"/>
                    </a:ext>
                  </a:extLst>
                </a:gridCol>
                <a:gridCol w="1809613">
                  <a:extLst>
                    <a:ext uri="{9D8B030D-6E8A-4147-A177-3AD203B41FA5}">
                      <a16:colId xmlns:a16="http://schemas.microsoft.com/office/drawing/2014/main" val="1796030334"/>
                    </a:ext>
                  </a:extLst>
                </a:gridCol>
              </a:tblGrid>
              <a:tr h="370840">
                <a:tc>
                  <a:txBody>
                    <a:bodyPr/>
                    <a:lstStyle/>
                    <a:p>
                      <a:endParaRPr lang="en-US" dirty="0">
                        <a:latin typeface="Avenir Book" panose="02000503020000020003" pitchFamily="2" charset="0"/>
                      </a:endParaRPr>
                    </a:p>
                  </a:txBody>
                  <a:tcPr/>
                </a:tc>
                <a:tc>
                  <a:txBody>
                    <a:bodyPr/>
                    <a:lstStyle/>
                    <a:p>
                      <a:r>
                        <a:rPr lang="en-US" dirty="0">
                          <a:latin typeface="Avenir Book" panose="02000503020000020003" pitchFamily="2" charset="0"/>
                        </a:rPr>
                        <a:t>SAMPLE</a:t>
                      </a:r>
                    </a:p>
                  </a:txBody>
                  <a:tcPr/>
                </a:tc>
                <a:tc>
                  <a:txBody>
                    <a:bodyPr/>
                    <a:lstStyle/>
                    <a:p>
                      <a:r>
                        <a:rPr lang="en-US" dirty="0">
                          <a:latin typeface="Avenir Book" panose="02000503020000020003" pitchFamily="2" charset="0"/>
                        </a:rPr>
                        <a:t>MSE</a:t>
                      </a:r>
                    </a:p>
                  </a:txBody>
                  <a:tcPr/>
                </a:tc>
                <a:tc>
                  <a:txBody>
                    <a:bodyPr/>
                    <a:lstStyle/>
                    <a:p>
                      <a:r>
                        <a:rPr lang="en-US" dirty="0">
                          <a:latin typeface="Avenir Book" panose="02000503020000020003" pitchFamily="2" charset="0"/>
                        </a:rPr>
                        <a:t>SSE</a:t>
                      </a:r>
                    </a:p>
                  </a:txBody>
                  <a:tcPr/>
                </a:tc>
                <a:tc>
                  <a:txBody>
                    <a:bodyPr/>
                    <a:lstStyle/>
                    <a:p>
                      <a:r>
                        <a:rPr lang="en-US" dirty="0">
                          <a:latin typeface="Avenir Book" panose="02000503020000020003" pitchFamily="2" charset="0"/>
                        </a:rPr>
                        <a:t>SST</a:t>
                      </a:r>
                    </a:p>
                  </a:txBody>
                  <a:tcPr/>
                </a:tc>
                <a:tc>
                  <a:txBody>
                    <a:bodyPr/>
                    <a:lstStyle/>
                    <a:p>
                      <a:r>
                        <a:rPr lang="en-US" dirty="0">
                          <a:latin typeface="Avenir Book" panose="02000503020000020003" pitchFamily="2" charset="0"/>
                        </a:rPr>
                        <a:t>R</a:t>
                      </a:r>
                      <a:r>
                        <a:rPr lang="en-US" baseline="30000" dirty="0">
                          <a:latin typeface="Avenir Book" panose="02000503020000020003" pitchFamily="2" charset="0"/>
                        </a:rPr>
                        <a:t>2</a:t>
                      </a:r>
                    </a:p>
                  </a:txBody>
                  <a:tcPr/>
                </a:tc>
                <a:extLst>
                  <a:ext uri="{0D108BD9-81ED-4DB2-BD59-A6C34878D82A}">
                    <a16:rowId xmlns:a16="http://schemas.microsoft.com/office/drawing/2014/main" val="3637770036"/>
                  </a:ext>
                </a:extLst>
              </a:tr>
              <a:tr h="370840">
                <a:tc>
                  <a:txBody>
                    <a:bodyPr/>
                    <a:lstStyle/>
                    <a:p>
                      <a:r>
                        <a:rPr lang="en-US" dirty="0">
                          <a:latin typeface="Avenir Book" panose="02000503020000020003" pitchFamily="2" charset="0"/>
                        </a:rPr>
                        <a:t>1</a:t>
                      </a:r>
                    </a:p>
                  </a:txBody>
                  <a:tcPr/>
                </a:tc>
                <a:tc>
                  <a:txBody>
                    <a:bodyPr/>
                    <a:lstStyle/>
                    <a:p>
                      <a:r>
                        <a:rPr lang="en-US" dirty="0">
                          <a:latin typeface="Avenir Book" panose="02000503020000020003" pitchFamily="2" charset="0"/>
                        </a:rPr>
                        <a:t>TEST</a:t>
                      </a:r>
                    </a:p>
                  </a:txBody>
                  <a:tcPr/>
                </a:tc>
                <a:tc>
                  <a:txBody>
                    <a:bodyPr/>
                    <a:lstStyle/>
                    <a:p>
                      <a:r>
                        <a:rPr lang="en-US" dirty="0">
                          <a:latin typeface="Avenir Book" panose="02000503020000020003" pitchFamily="2" charset="0"/>
                        </a:rPr>
                        <a:t>3.886234</a:t>
                      </a:r>
                    </a:p>
                  </a:txBody>
                  <a:tcPr/>
                </a:tc>
                <a:tc>
                  <a:txBody>
                    <a:bodyPr/>
                    <a:lstStyle/>
                    <a:p>
                      <a:r>
                        <a:rPr lang="en-US" dirty="0">
                          <a:latin typeface="Avenir Book" panose="02000503020000020003" pitchFamily="2" charset="0"/>
                        </a:rPr>
                        <a:t>680.091</a:t>
                      </a:r>
                    </a:p>
                  </a:txBody>
                  <a:tcPr/>
                </a:tc>
                <a:tc>
                  <a:txBody>
                    <a:bodyPr/>
                    <a:lstStyle/>
                    <a:p>
                      <a:r>
                        <a:rPr lang="en-US" dirty="0">
                          <a:latin typeface="Avenir Book" panose="02000503020000020003" pitchFamily="2" charset="0"/>
                        </a:rPr>
                        <a:t>10265.51</a:t>
                      </a:r>
                    </a:p>
                  </a:txBody>
                  <a:tcPr/>
                </a:tc>
                <a:tc>
                  <a:txBody>
                    <a:bodyPr/>
                    <a:lstStyle/>
                    <a:p>
                      <a:r>
                        <a:rPr lang="en-US" dirty="0">
                          <a:latin typeface="Avenir Book" panose="02000503020000020003" pitchFamily="2" charset="0"/>
                        </a:rPr>
                        <a:t>0.9337499</a:t>
                      </a:r>
                    </a:p>
                  </a:txBody>
                  <a:tcPr/>
                </a:tc>
                <a:extLst>
                  <a:ext uri="{0D108BD9-81ED-4DB2-BD59-A6C34878D82A}">
                    <a16:rowId xmlns:a16="http://schemas.microsoft.com/office/drawing/2014/main" val="689520198"/>
                  </a:ext>
                </a:extLst>
              </a:tr>
              <a:tr h="370840">
                <a:tc>
                  <a:txBody>
                    <a:bodyPr/>
                    <a:lstStyle/>
                    <a:p>
                      <a:r>
                        <a:rPr lang="en-US" dirty="0">
                          <a:latin typeface="Avenir Book" panose="02000503020000020003" pitchFamily="2" charset="0"/>
                        </a:rPr>
                        <a:t>2</a:t>
                      </a:r>
                    </a:p>
                  </a:txBody>
                  <a:tcPr/>
                </a:tc>
                <a:tc>
                  <a:txBody>
                    <a:bodyPr/>
                    <a:lstStyle/>
                    <a:p>
                      <a:r>
                        <a:rPr lang="en-US" dirty="0">
                          <a:latin typeface="Avenir Book" panose="02000503020000020003" pitchFamily="2" charset="0"/>
                        </a:rPr>
                        <a:t>TRAIN</a:t>
                      </a:r>
                    </a:p>
                  </a:txBody>
                  <a:tcPr/>
                </a:tc>
                <a:tc>
                  <a:txBody>
                    <a:bodyPr/>
                    <a:lstStyle/>
                    <a:p>
                      <a:r>
                        <a:rPr lang="en-US" dirty="0">
                          <a:latin typeface="Avenir Book" panose="02000503020000020003" pitchFamily="2" charset="0"/>
                        </a:rPr>
                        <a:t>3.205239</a:t>
                      </a:r>
                    </a:p>
                  </a:txBody>
                  <a:tcPr/>
                </a:tc>
                <a:tc>
                  <a:txBody>
                    <a:bodyPr/>
                    <a:lstStyle/>
                    <a:p>
                      <a:r>
                        <a:rPr lang="en-US" dirty="0">
                          <a:latin typeface="Avenir Book" panose="02000503020000020003" pitchFamily="2" charset="0"/>
                        </a:rPr>
                        <a:t>2240.462</a:t>
                      </a:r>
                    </a:p>
                  </a:txBody>
                  <a:tcPr/>
                </a:tc>
                <a:tc>
                  <a:txBody>
                    <a:bodyPr/>
                    <a:lstStyle/>
                    <a:p>
                      <a:r>
                        <a:rPr lang="en-US" dirty="0">
                          <a:latin typeface="Avenir Book" panose="02000503020000020003" pitchFamily="2" charset="0"/>
                        </a:rPr>
                        <a:t>41889.15</a:t>
                      </a:r>
                    </a:p>
                  </a:txBody>
                  <a:tcPr/>
                </a:tc>
                <a:tc>
                  <a:txBody>
                    <a:bodyPr/>
                    <a:lstStyle/>
                    <a:p>
                      <a:r>
                        <a:rPr lang="en-US" dirty="0">
                          <a:latin typeface="Avenir Book" panose="02000503020000020003" pitchFamily="2" charset="0"/>
                        </a:rPr>
                        <a:t>0.9465145</a:t>
                      </a:r>
                    </a:p>
                  </a:txBody>
                  <a:tcPr/>
                </a:tc>
                <a:extLst>
                  <a:ext uri="{0D108BD9-81ED-4DB2-BD59-A6C34878D82A}">
                    <a16:rowId xmlns:a16="http://schemas.microsoft.com/office/drawing/2014/main" val="3562743584"/>
                  </a:ext>
                </a:extLst>
              </a:tr>
              <a:tr h="370840">
                <a:tc>
                  <a:txBody>
                    <a:bodyPr/>
                    <a:lstStyle/>
                    <a:p>
                      <a:r>
                        <a:rPr lang="en-US" dirty="0">
                          <a:latin typeface="Avenir Book" panose="02000503020000020003" pitchFamily="2" charset="0"/>
                        </a:rPr>
                        <a:t>3</a:t>
                      </a:r>
                    </a:p>
                  </a:txBody>
                  <a:tcPr/>
                </a:tc>
                <a:tc>
                  <a:txBody>
                    <a:bodyPr/>
                    <a:lstStyle/>
                    <a:p>
                      <a:r>
                        <a:rPr lang="en-US" dirty="0">
                          <a:latin typeface="Avenir Book" panose="02000503020000020003" pitchFamily="2" charset="0"/>
                        </a:rPr>
                        <a:t>OOT (OUT OF TIME)</a:t>
                      </a:r>
                    </a:p>
                  </a:txBody>
                  <a:tcPr/>
                </a:tc>
                <a:tc>
                  <a:txBody>
                    <a:bodyPr/>
                    <a:lstStyle/>
                    <a:p>
                      <a:r>
                        <a:rPr lang="en-US" dirty="0">
                          <a:latin typeface="Avenir Book" panose="02000503020000020003" pitchFamily="2" charset="0"/>
                        </a:rPr>
                        <a:t>3.962175</a:t>
                      </a:r>
                    </a:p>
                  </a:txBody>
                  <a:tcPr/>
                </a:tc>
                <a:tc>
                  <a:txBody>
                    <a:bodyPr/>
                    <a:lstStyle/>
                    <a:p>
                      <a:r>
                        <a:rPr lang="en-US" dirty="0">
                          <a:latin typeface="Avenir Book" panose="02000503020000020003" pitchFamily="2" charset="0"/>
                        </a:rPr>
                        <a:t>1731.471</a:t>
                      </a:r>
                    </a:p>
                  </a:txBody>
                  <a:tcPr/>
                </a:tc>
                <a:tc>
                  <a:txBody>
                    <a:bodyPr/>
                    <a:lstStyle/>
                    <a:p>
                      <a:r>
                        <a:rPr lang="en-US" dirty="0">
                          <a:latin typeface="Avenir Book" panose="02000503020000020003" pitchFamily="2" charset="0"/>
                        </a:rPr>
                        <a:t>24608.99</a:t>
                      </a:r>
                    </a:p>
                  </a:txBody>
                  <a:tcPr/>
                </a:tc>
                <a:tc>
                  <a:txBody>
                    <a:bodyPr/>
                    <a:lstStyle/>
                    <a:p>
                      <a:r>
                        <a:rPr lang="en-US" dirty="0">
                          <a:latin typeface="Avenir Book" panose="02000503020000020003" pitchFamily="2" charset="0"/>
                        </a:rPr>
                        <a:t>0.9296407</a:t>
                      </a:r>
                    </a:p>
                  </a:txBody>
                  <a:tcPr/>
                </a:tc>
                <a:extLst>
                  <a:ext uri="{0D108BD9-81ED-4DB2-BD59-A6C34878D82A}">
                    <a16:rowId xmlns:a16="http://schemas.microsoft.com/office/drawing/2014/main" val="4232576096"/>
                  </a:ext>
                </a:extLst>
              </a:tr>
            </a:tbl>
          </a:graphicData>
        </a:graphic>
      </p:graphicFrame>
      <p:graphicFrame>
        <p:nvGraphicFramePr>
          <p:cNvPr id="3" name="Table 6">
            <a:extLst>
              <a:ext uri="{FF2B5EF4-FFF2-40B4-BE49-F238E27FC236}">
                <a16:creationId xmlns:a16="http://schemas.microsoft.com/office/drawing/2014/main" id="{43CC57A5-397B-7C49-ADB2-6DCFB7F7ECF9}"/>
              </a:ext>
            </a:extLst>
          </p:cNvPr>
          <p:cNvGraphicFramePr>
            <a:graphicFrameLocks noGrp="1"/>
          </p:cNvGraphicFramePr>
          <p:nvPr>
            <p:extLst>
              <p:ext uri="{D42A27DB-BD31-4B8C-83A1-F6EECF244321}">
                <p14:modId xmlns:p14="http://schemas.microsoft.com/office/powerpoint/2010/main" val="284777303"/>
              </p:ext>
            </p:extLst>
          </p:nvPr>
        </p:nvGraphicFramePr>
        <p:xfrm>
          <a:off x="7787341" y="3655508"/>
          <a:ext cx="3594250" cy="2225040"/>
        </p:xfrm>
        <a:graphic>
          <a:graphicData uri="http://schemas.openxmlformats.org/drawingml/2006/table">
            <a:tbl>
              <a:tblPr firstRow="1" bandRow="1">
                <a:tableStyleId>{E8B1032C-EA38-4F05-BA0D-38AFFFC7BED3}</a:tableStyleId>
              </a:tblPr>
              <a:tblGrid>
                <a:gridCol w="3594250">
                  <a:extLst>
                    <a:ext uri="{9D8B030D-6E8A-4147-A177-3AD203B41FA5}">
                      <a16:colId xmlns:a16="http://schemas.microsoft.com/office/drawing/2014/main" val="1862477729"/>
                    </a:ext>
                  </a:extLst>
                </a:gridCol>
              </a:tblGrid>
              <a:tr h="370840">
                <a:tc>
                  <a:txBody>
                    <a:bodyPr/>
                    <a:lstStyle/>
                    <a:p>
                      <a:r>
                        <a:rPr lang="en-US" b="0" dirty="0">
                          <a:latin typeface="Avenir Book" panose="02000503020000020003" pitchFamily="2" charset="0"/>
                        </a:rPr>
                        <a:t>@1 PP TOLERANCE</a:t>
                      </a:r>
                    </a:p>
                  </a:txBody>
                  <a:tcPr/>
                </a:tc>
                <a:extLst>
                  <a:ext uri="{0D108BD9-81ED-4DB2-BD59-A6C34878D82A}">
                    <a16:rowId xmlns:a16="http://schemas.microsoft.com/office/drawing/2014/main" val="1415899629"/>
                  </a:ext>
                </a:extLst>
              </a:tr>
              <a:tr h="370840">
                <a:tc>
                  <a:txBody>
                    <a:bodyPr/>
                    <a:lstStyle/>
                    <a:p>
                      <a:r>
                        <a:rPr lang="en-US" b="0" dirty="0">
                          <a:latin typeface="Avenir Book" panose="02000503020000020003" pitchFamily="2" charset="0"/>
                        </a:rPr>
                        <a:t>0.6887872</a:t>
                      </a:r>
                    </a:p>
                  </a:txBody>
                  <a:tcPr/>
                </a:tc>
                <a:extLst>
                  <a:ext uri="{0D108BD9-81ED-4DB2-BD59-A6C34878D82A}">
                    <a16:rowId xmlns:a16="http://schemas.microsoft.com/office/drawing/2014/main" val="617106179"/>
                  </a:ext>
                </a:extLst>
              </a:tr>
              <a:tr h="370840">
                <a:tc>
                  <a:txBody>
                    <a:bodyPr/>
                    <a:lstStyle/>
                    <a:p>
                      <a:r>
                        <a:rPr lang="en-US" b="0" dirty="0">
                          <a:latin typeface="Avenir Book" panose="02000503020000020003" pitchFamily="2" charset="0"/>
                        </a:rPr>
                        <a:t>@2.5PP TOLERANCE</a:t>
                      </a:r>
                    </a:p>
                  </a:txBody>
                  <a:tcPr/>
                </a:tc>
                <a:extLst>
                  <a:ext uri="{0D108BD9-81ED-4DB2-BD59-A6C34878D82A}">
                    <a16:rowId xmlns:a16="http://schemas.microsoft.com/office/drawing/2014/main" val="1211837536"/>
                  </a:ext>
                </a:extLst>
              </a:tr>
              <a:tr h="370840">
                <a:tc>
                  <a:txBody>
                    <a:bodyPr/>
                    <a:lstStyle/>
                    <a:p>
                      <a:r>
                        <a:rPr lang="en-US" b="0" dirty="0">
                          <a:latin typeface="Avenir Book" panose="02000503020000020003" pitchFamily="2" charset="0"/>
                        </a:rPr>
                        <a:t>0.7459954</a:t>
                      </a:r>
                    </a:p>
                  </a:txBody>
                  <a:tcPr/>
                </a:tc>
                <a:extLst>
                  <a:ext uri="{0D108BD9-81ED-4DB2-BD59-A6C34878D82A}">
                    <a16:rowId xmlns:a16="http://schemas.microsoft.com/office/drawing/2014/main" val="3214630932"/>
                  </a:ext>
                </a:extLst>
              </a:tr>
              <a:tr h="370840">
                <a:tc>
                  <a:txBody>
                    <a:bodyPr/>
                    <a:lstStyle/>
                    <a:p>
                      <a:r>
                        <a:rPr lang="en-US" b="0" dirty="0">
                          <a:latin typeface="Avenir Book" panose="02000503020000020003" pitchFamily="2" charset="0"/>
                        </a:rPr>
                        <a:t>@ 5 PP TOLERANCE</a:t>
                      </a:r>
                    </a:p>
                  </a:txBody>
                  <a:tcPr/>
                </a:tc>
                <a:extLst>
                  <a:ext uri="{0D108BD9-81ED-4DB2-BD59-A6C34878D82A}">
                    <a16:rowId xmlns:a16="http://schemas.microsoft.com/office/drawing/2014/main" val="67127455"/>
                  </a:ext>
                </a:extLst>
              </a:tr>
              <a:tr h="370840">
                <a:tc>
                  <a:txBody>
                    <a:bodyPr/>
                    <a:lstStyle/>
                    <a:p>
                      <a:r>
                        <a:rPr lang="en-US" b="0" dirty="0">
                          <a:latin typeface="Avenir Book" panose="02000503020000020003" pitchFamily="2" charset="0"/>
                        </a:rPr>
                        <a:t>0.8489703</a:t>
                      </a:r>
                    </a:p>
                  </a:txBody>
                  <a:tcPr/>
                </a:tc>
                <a:extLst>
                  <a:ext uri="{0D108BD9-81ED-4DB2-BD59-A6C34878D82A}">
                    <a16:rowId xmlns:a16="http://schemas.microsoft.com/office/drawing/2014/main" val="1679388249"/>
                  </a:ext>
                </a:extLst>
              </a:tr>
            </a:tbl>
          </a:graphicData>
        </a:graphic>
      </p:graphicFrame>
      <p:sp>
        <p:nvSpPr>
          <p:cNvPr id="7" name="Triangle 6">
            <a:extLst>
              <a:ext uri="{FF2B5EF4-FFF2-40B4-BE49-F238E27FC236}">
                <a16:creationId xmlns:a16="http://schemas.microsoft.com/office/drawing/2014/main" id="{8BA1470D-8988-584D-82AB-9605F973442E}"/>
              </a:ext>
            </a:extLst>
          </p:cNvPr>
          <p:cNvSpPr/>
          <p:nvPr/>
        </p:nvSpPr>
        <p:spPr>
          <a:xfrm rot="5400000">
            <a:off x="-898264" y="4520154"/>
            <a:ext cx="2269864" cy="473336"/>
          </a:xfrm>
          <a:prstGeom prst="triangle">
            <a:avLst>
              <a:gd name="adj" fmla="val 49526"/>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DBBF3F-DFD3-0A48-9B36-F7F715B00433}"/>
              </a:ext>
            </a:extLst>
          </p:cNvPr>
          <p:cNvSpPr/>
          <p:nvPr/>
        </p:nvSpPr>
        <p:spPr>
          <a:xfrm>
            <a:off x="0" y="3644302"/>
            <a:ext cx="7787341" cy="2225040"/>
          </a:xfrm>
          <a:prstGeom prst="rect">
            <a:avLst/>
          </a:prstGeom>
          <a:solidFill>
            <a:schemeClr val="accent6">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0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5F273A-161D-9349-B56C-AAB624376670}"/>
              </a:ext>
            </a:extLst>
          </p:cNvPr>
          <p:cNvSpPr>
            <a:spLocks noGrp="1"/>
          </p:cNvSpPr>
          <p:nvPr>
            <p:ph type="title"/>
          </p:nvPr>
        </p:nvSpPr>
        <p:spPr>
          <a:xfrm>
            <a:off x="725465" y="352599"/>
            <a:ext cx="10515600" cy="1325563"/>
          </a:xfrm>
        </p:spPr>
        <p:txBody>
          <a:bodyPr/>
          <a:lstStyle/>
          <a:p>
            <a:r>
              <a:rPr lang="en-US" dirty="0">
                <a:solidFill>
                  <a:schemeClr val="accent6">
                    <a:lumMod val="50000"/>
                  </a:schemeClr>
                </a:solidFill>
                <a:latin typeface="Avenir Book" panose="02000503020000020003" pitchFamily="2" charset="0"/>
              </a:rPr>
              <a:t>SCOPE FOR FUTURE WORK</a:t>
            </a:r>
          </a:p>
        </p:txBody>
      </p:sp>
      <p:sp>
        <p:nvSpPr>
          <p:cNvPr id="5" name="TextBox 4">
            <a:extLst>
              <a:ext uri="{FF2B5EF4-FFF2-40B4-BE49-F238E27FC236}">
                <a16:creationId xmlns:a16="http://schemas.microsoft.com/office/drawing/2014/main" id="{1E90DDA2-DA6F-1A4E-8AD9-CE83AE0EA2E6}"/>
              </a:ext>
            </a:extLst>
          </p:cNvPr>
          <p:cNvSpPr txBox="1"/>
          <p:nvPr/>
        </p:nvSpPr>
        <p:spPr>
          <a:xfrm>
            <a:off x="678492" y="1941534"/>
            <a:ext cx="10609545" cy="2677656"/>
          </a:xfrm>
          <a:prstGeom prst="rect">
            <a:avLst/>
          </a:prstGeom>
          <a:noFill/>
        </p:spPr>
        <p:txBody>
          <a:bodyPr wrap="square" rtlCol="0">
            <a:spAutoFit/>
          </a:bodyPr>
          <a:lstStyle/>
          <a:p>
            <a:endParaRPr lang="en-US" sz="2800" dirty="0">
              <a:latin typeface="Avenir Book" panose="02000503020000020003" pitchFamily="2" charset="0"/>
            </a:endParaRPr>
          </a:p>
          <a:p>
            <a:r>
              <a:rPr lang="en-US" sz="2800" dirty="0">
                <a:latin typeface="Avenir Book" panose="02000503020000020003" pitchFamily="2" charset="0"/>
              </a:rPr>
              <a:t>With more time and a larger team, we can deliver a robust product to the government that can help undertake further research and can apply several more techniques to improve the prediction.</a:t>
            </a:r>
          </a:p>
          <a:p>
            <a:endParaRPr lang="en-US" sz="2800" dirty="0">
              <a:latin typeface="Avenir Book" panose="02000503020000020003" pitchFamily="2" charset="0"/>
            </a:endParaRPr>
          </a:p>
        </p:txBody>
      </p:sp>
    </p:spTree>
    <p:extLst>
      <p:ext uri="{BB962C8B-B14F-4D97-AF65-F5344CB8AC3E}">
        <p14:creationId xmlns:p14="http://schemas.microsoft.com/office/powerpoint/2010/main" val="108474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258B5C-5420-3E45-9762-641D4F733333}"/>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6">
                    <a:lumMod val="75000"/>
                  </a:schemeClr>
                </a:solidFill>
                <a:latin typeface="Avenir Book" panose="02000503020000020003" pitchFamily="2" charset="0"/>
              </a:rPr>
              <a:t> </a:t>
            </a:r>
            <a:endParaRPr lang="en-US" dirty="0"/>
          </a:p>
        </p:txBody>
      </p:sp>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838200" y="3867324"/>
            <a:ext cx="10515600" cy="1325563"/>
          </a:xfrm>
        </p:spPr>
        <p:txBody>
          <a:bodyPr/>
          <a:lstStyle/>
          <a:p>
            <a:pPr algn="ctr"/>
            <a:r>
              <a:rPr lang="en-US" dirty="0">
                <a:solidFill>
                  <a:schemeClr val="bg1"/>
                </a:solidFill>
                <a:latin typeface="Avenir Book" panose="02000503020000020003" pitchFamily="2" charset="0"/>
              </a:rPr>
              <a:t>THANK YOU</a:t>
            </a:r>
          </a:p>
        </p:txBody>
      </p:sp>
      <p:sp>
        <p:nvSpPr>
          <p:cNvPr id="8" name="Subtitle 2">
            <a:extLst>
              <a:ext uri="{FF2B5EF4-FFF2-40B4-BE49-F238E27FC236}">
                <a16:creationId xmlns:a16="http://schemas.microsoft.com/office/drawing/2014/main" id="{72FBDE78-3BD9-3946-BEAC-6CB99C95AD7E}"/>
              </a:ext>
            </a:extLst>
          </p:cNvPr>
          <p:cNvSpPr txBox="1">
            <a:spLocks/>
          </p:cNvSpPr>
          <p:nvPr/>
        </p:nvSpPr>
        <p:spPr>
          <a:xfrm>
            <a:off x="624417" y="6300536"/>
            <a:ext cx="10943166" cy="3693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accent6">
                    <a:lumMod val="75000"/>
                  </a:schemeClr>
                </a:solidFill>
                <a:latin typeface="Avenir Book" panose="02000503020000020003" pitchFamily="2" charset="0"/>
                <a:ea typeface="+mn-lt"/>
                <a:cs typeface="+mn-lt"/>
              </a:rPr>
              <a:t>PAOLA GOMÉZ  |  </a:t>
            </a:r>
            <a:r>
              <a:rPr lang="en-US" sz="1400" dirty="0">
                <a:solidFill>
                  <a:schemeClr val="accent6">
                    <a:lumMod val="75000"/>
                  </a:schemeClr>
                </a:solidFill>
                <a:latin typeface="Avenir Book" panose="02000503020000020003" pitchFamily="2" charset="0"/>
                <a:cs typeface="Calibri"/>
              </a:rPr>
              <a:t>  </a:t>
            </a:r>
            <a:r>
              <a:rPr lang="en-US" sz="1400" dirty="0">
                <a:solidFill>
                  <a:schemeClr val="accent6">
                    <a:lumMod val="75000"/>
                  </a:schemeClr>
                </a:solidFill>
                <a:latin typeface="Avenir Book" panose="02000503020000020003" pitchFamily="2" charset="0"/>
                <a:ea typeface="+mn-lt"/>
                <a:cs typeface="+mn-lt"/>
              </a:rPr>
              <a:t>ISHANI TIKKU    |      JOSEFINA RODRÍGUEZ  |    MERCEDEZ GONZALEZ MAYNEZ</a:t>
            </a:r>
            <a:endParaRPr lang="en-US" sz="1800" dirty="0">
              <a:solidFill>
                <a:schemeClr val="accent6">
                  <a:lumMod val="75000"/>
                </a:schemeClr>
              </a:solidFill>
              <a:latin typeface="Avenir Book" panose="02000503020000020003" pitchFamily="2" charset="0"/>
              <a:cs typeface="Calibri"/>
            </a:endParaRPr>
          </a:p>
        </p:txBody>
      </p:sp>
      <p:sp>
        <p:nvSpPr>
          <p:cNvPr id="9" name="TextBox 8">
            <a:extLst>
              <a:ext uri="{FF2B5EF4-FFF2-40B4-BE49-F238E27FC236}">
                <a16:creationId xmlns:a16="http://schemas.microsoft.com/office/drawing/2014/main" id="{DE233DBC-542E-4049-8E1A-A90B48B3714C}"/>
              </a:ext>
            </a:extLst>
          </p:cNvPr>
          <p:cNvSpPr txBox="1"/>
          <p:nvPr/>
        </p:nvSpPr>
        <p:spPr>
          <a:xfrm>
            <a:off x="3740826" y="5931204"/>
            <a:ext cx="4710347" cy="369332"/>
          </a:xfrm>
          <a:prstGeom prst="rect">
            <a:avLst/>
          </a:prstGeom>
          <a:noFill/>
        </p:spPr>
        <p:txBody>
          <a:bodyPr wrap="square" rtlCol="0">
            <a:spAutoFit/>
          </a:bodyPr>
          <a:lstStyle/>
          <a:p>
            <a:pPr algn="ctr"/>
            <a:r>
              <a:rPr lang="en-US" b="1" dirty="0">
                <a:solidFill>
                  <a:schemeClr val="accent6">
                    <a:lumMod val="75000"/>
                  </a:schemeClr>
                </a:solidFill>
                <a:latin typeface="Corbel" panose="020B0503020204020204" pitchFamily="34" charset="0"/>
              </a:rPr>
              <a:t>PD WAGGONER &amp; ASSOCIATES</a:t>
            </a:r>
          </a:p>
        </p:txBody>
      </p:sp>
    </p:spTree>
    <p:extLst>
      <p:ext uri="{BB962C8B-B14F-4D97-AF65-F5344CB8AC3E}">
        <p14:creationId xmlns:p14="http://schemas.microsoft.com/office/powerpoint/2010/main" val="212823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258B5C-5420-3E45-9762-641D4F733333}"/>
              </a:ext>
            </a:extLst>
          </p:cNvPr>
          <p:cNvSpPr/>
          <p:nvPr/>
        </p:nvSpPr>
        <p:spPr>
          <a:xfrm>
            <a:off x="0" y="0"/>
            <a:ext cx="12192000" cy="6858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6">
                    <a:lumMod val="75000"/>
                  </a:schemeClr>
                </a:solidFill>
                <a:latin typeface="Avenir Book" panose="02000503020000020003" pitchFamily="2" charset="0"/>
              </a:rPr>
              <a:t> </a:t>
            </a:r>
            <a:endParaRPr lang="en-US" dirty="0"/>
          </a:p>
        </p:txBody>
      </p:sp>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dirty="0">
                <a:solidFill>
                  <a:schemeClr val="accent6">
                    <a:lumMod val="75000"/>
                  </a:schemeClr>
                </a:solidFill>
                <a:latin typeface="Avenir Book" panose="02000503020000020003" pitchFamily="2" charset="0"/>
              </a:rPr>
              <a:t>What is Medicaid?</a:t>
            </a:r>
          </a:p>
        </p:txBody>
      </p:sp>
      <p:sp>
        <p:nvSpPr>
          <p:cNvPr id="6" name="TextBox 5">
            <a:extLst>
              <a:ext uri="{FF2B5EF4-FFF2-40B4-BE49-F238E27FC236}">
                <a16:creationId xmlns:a16="http://schemas.microsoft.com/office/drawing/2014/main" id="{10A97101-B014-0D4C-AC39-0BF97497FDF5}"/>
              </a:ext>
            </a:extLst>
          </p:cNvPr>
          <p:cNvSpPr txBox="1"/>
          <p:nvPr/>
        </p:nvSpPr>
        <p:spPr>
          <a:xfrm>
            <a:off x="725464" y="1892904"/>
            <a:ext cx="10322492" cy="1200329"/>
          </a:xfrm>
          <a:prstGeom prst="rect">
            <a:avLst/>
          </a:prstGeom>
          <a:noFill/>
        </p:spPr>
        <p:txBody>
          <a:bodyPr wrap="square" rtlCol="0">
            <a:spAutoFit/>
          </a:bodyPr>
          <a:lstStyle/>
          <a:p>
            <a:r>
              <a:rPr lang="en-GB" b="1" dirty="0">
                <a:solidFill>
                  <a:schemeClr val="bg1"/>
                </a:solidFill>
                <a:latin typeface="Avenir Book" panose="02000503020000020003" pitchFamily="2" charset="0"/>
              </a:rPr>
              <a:t>Medicaid provides health coverage to millions of Americans, including eligible low-income adults, children, pregnant women, elderly adults and people with disabilities. Medicaid is administered by states, according to federal requirements. The program is funded jointly by states and the federal government. [</a:t>
            </a:r>
            <a:r>
              <a:rPr lang="en-GB" b="1" dirty="0" err="1">
                <a:solidFill>
                  <a:schemeClr val="bg1"/>
                </a:solidFill>
                <a:latin typeface="Avenir Book" panose="02000503020000020003" pitchFamily="2" charset="0"/>
              </a:rPr>
              <a:t>i</a:t>
            </a:r>
            <a:r>
              <a:rPr lang="en-GB" b="1" dirty="0">
                <a:solidFill>
                  <a:schemeClr val="bg1"/>
                </a:solidFill>
                <a:latin typeface="Avenir Book" panose="02000503020000020003" pitchFamily="2" charset="0"/>
              </a:rPr>
              <a:t>]</a:t>
            </a:r>
            <a:endParaRPr lang="en-US" b="1" dirty="0">
              <a:solidFill>
                <a:schemeClr val="bg1"/>
              </a:solidFill>
              <a:latin typeface="Avenir Book" panose="02000503020000020003" pitchFamily="2" charset="0"/>
            </a:endParaRPr>
          </a:p>
        </p:txBody>
      </p:sp>
      <p:sp>
        <p:nvSpPr>
          <p:cNvPr id="7" name="TextBox 6">
            <a:extLst>
              <a:ext uri="{FF2B5EF4-FFF2-40B4-BE49-F238E27FC236}">
                <a16:creationId xmlns:a16="http://schemas.microsoft.com/office/drawing/2014/main" id="{7BF83403-CAFF-1947-B0A3-A656E15AA01E}"/>
              </a:ext>
            </a:extLst>
          </p:cNvPr>
          <p:cNvSpPr txBox="1"/>
          <p:nvPr/>
        </p:nvSpPr>
        <p:spPr>
          <a:xfrm>
            <a:off x="354903" y="3571066"/>
            <a:ext cx="10886162" cy="1569660"/>
          </a:xfrm>
          <a:prstGeom prst="rect">
            <a:avLst/>
          </a:prstGeom>
          <a:noFill/>
        </p:spPr>
        <p:txBody>
          <a:bodyPr wrap="square" rtlCol="0">
            <a:spAutoFit/>
          </a:bodyPr>
          <a:lstStyle/>
          <a:p>
            <a:pPr algn="ctr"/>
            <a:r>
              <a:rPr lang="en-US" sz="2400" b="1" dirty="0">
                <a:solidFill>
                  <a:schemeClr val="accent6">
                    <a:lumMod val="75000"/>
                  </a:schemeClr>
                </a:solidFill>
                <a:latin typeface="Avenir Book" panose="02000503020000020003" pitchFamily="2" charset="0"/>
              </a:rPr>
              <a:t>HOW CAN WE PLAN FOR THE HEALTH CHALLENGES OF THE FUTURE? </a:t>
            </a:r>
          </a:p>
          <a:p>
            <a:pPr algn="ctr"/>
            <a:endParaRPr lang="en-US" sz="2400" b="1" dirty="0">
              <a:solidFill>
                <a:schemeClr val="accent6">
                  <a:lumMod val="75000"/>
                </a:schemeClr>
              </a:solidFill>
              <a:latin typeface="Avenir Book" panose="02000503020000020003" pitchFamily="2" charset="0"/>
            </a:endParaRPr>
          </a:p>
          <a:p>
            <a:pPr algn="ctr"/>
            <a:r>
              <a:rPr lang="en-US" sz="2400" b="1" dirty="0">
                <a:solidFill>
                  <a:schemeClr val="accent6">
                    <a:lumMod val="75000"/>
                  </a:schemeClr>
                </a:solidFill>
                <a:latin typeface="Avenir Book" panose="02000503020000020003" pitchFamily="2" charset="0"/>
              </a:rPr>
              <a:t>HOW CAN POLICYMAKERS HELP PREDICT MEDICAID REQUIREMENTS ACCURATELY?</a:t>
            </a:r>
          </a:p>
        </p:txBody>
      </p:sp>
      <p:sp>
        <p:nvSpPr>
          <p:cNvPr id="8" name="TextBox 7">
            <a:extLst>
              <a:ext uri="{FF2B5EF4-FFF2-40B4-BE49-F238E27FC236}">
                <a16:creationId xmlns:a16="http://schemas.microsoft.com/office/drawing/2014/main" id="{D82614DF-912F-3E41-BFC9-4667137523D2}"/>
              </a:ext>
            </a:extLst>
          </p:cNvPr>
          <p:cNvSpPr txBox="1"/>
          <p:nvPr/>
        </p:nvSpPr>
        <p:spPr>
          <a:xfrm>
            <a:off x="196240" y="6272874"/>
            <a:ext cx="11574050" cy="461665"/>
          </a:xfrm>
          <a:prstGeom prst="rect">
            <a:avLst/>
          </a:prstGeom>
          <a:noFill/>
        </p:spPr>
        <p:txBody>
          <a:bodyPr wrap="square" rtlCol="0">
            <a:spAutoFit/>
          </a:bodyPr>
          <a:lstStyle/>
          <a:p>
            <a:r>
              <a:rPr lang="en-US" sz="1200" dirty="0">
                <a:solidFill>
                  <a:schemeClr val="bg1"/>
                </a:solidFill>
              </a:rPr>
              <a:t>[</a:t>
            </a:r>
            <a:r>
              <a:rPr lang="en-US" sz="1200" dirty="0" err="1">
                <a:solidFill>
                  <a:schemeClr val="bg1"/>
                </a:solidFill>
              </a:rPr>
              <a:t>i</a:t>
            </a:r>
            <a:r>
              <a:rPr lang="en-US" sz="1200" dirty="0">
                <a:solidFill>
                  <a:schemeClr val="bg1"/>
                </a:solidFill>
              </a:rPr>
              <a:t>] </a:t>
            </a:r>
            <a:r>
              <a:rPr lang="en-US" sz="1200" i="1" dirty="0">
                <a:solidFill>
                  <a:schemeClr val="bg1"/>
                </a:solidFill>
                <a:hlinkClick r:id="rId3"/>
              </a:rPr>
              <a:t>https://www.medicaid.gov/medicaid/index.html</a:t>
            </a:r>
            <a:endParaRPr lang="en-US" sz="1200" i="1"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139997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B2A4-BBC4-41A7-9A92-A72CACB86792}"/>
              </a:ext>
            </a:extLst>
          </p:cNvPr>
          <p:cNvSpPr>
            <a:spLocks noGrp="1"/>
          </p:cNvSpPr>
          <p:nvPr>
            <p:ph type="title"/>
          </p:nvPr>
        </p:nvSpPr>
        <p:spPr>
          <a:xfrm>
            <a:off x="725465" y="352599"/>
            <a:ext cx="10515600" cy="1325563"/>
          </a:xfrm>
        </p:spPr>
        <p:txBody>
          <a:bodyPr/>
          <a:lstStyle/>
          <a:p>
            <a:r>
              <a:rPr lang="en-US" dirty="0">
                <a:solidFill>
                  <a:schemeClr val="accent6">
                    <a:lumMod val="50000"/>
                  </a:schemeClr>
                </a:solidFill>
                <a:latin typeface="Avenir Book" panose="02000503020000020003" pitchFamily="2" charset="0"/>
              </a:rPr>
              <a:t>Health Policy needs a robust predictive tool…</a:t>
            </a:r>
          </a:p>
        </p:txBody>
      </p:sp>
      <p:sp>
        <p:nvSpPr>
          <p:cNvPr id="3" name="Content Placeholder 2">
            <a:extLst>
              <a:ext uri="{FF2B5EF4-FFF2-40B4-BE49-F238E27FC236}">
                <a16:creationId xmlns:a16="http://schemas.microsoft.com/office/drawing/2014/main" id="{8E25E38E-DBBE-4467-BA4F-C0B9BF29E782}"/>
              </a:ext>
            </a:extLst>
          </p:cNvPr>
          <p:cNvSpPr>
            <a:spLocks noGrp="1"/>
          </p:cNvSpPr>
          <p:nvPr>
            <p:ph idx="1"/>
          </p:nvPr>
        </p:nvSpPr>
        <p:spPr>
          <a:xfrm>
            <a:off x="725465" y="2615065"/>
            <a:ext cx="10515600" cy="2859109"/>
          </a:xfrm>
        </p:spPr>
        <p:txBody>
          <a:bodyPr>
            <a:noAutofit/>
          </a:bodyPr>
          <a:lstStyle/>
          <a:p>
            <a:r>
              <a:rPr lang="en-US" sz="2400" dirty="0">
                <a:latin typeface="Avenir Book" panose="02000503020000020003" pitchFamily="2" charset="0"/>
              </a:rPr>
              <a:t>Policymakers and governments at the </a:t>
            </a:r>
            <a:r>
              <a:rPr lang="en-US" sz="2400" u="sng" dirty="0">
                <a:latin typeface="Avenir Book" panose="02000503020000020003" pitchFamily="2" charset="0"/>
              </a:rPr>
              <a:t>federal</a:t>
            </a:r>
            <a:r>
              <a:rPr lang="en-US" sz="2400" dirty="0">
                <a:latin typeface="Avenir Book" panose="02000503020000020003" pitchFamily="2" charset="0"/>
              </a:rPr>
              <a:t> and </a:t>
            </a:r>
            <a:r>
              <a:rPr lang="en-US" sz="2400" u="sng" dirty="0">
                <a:latin typeface="Avenir Book" panose="02000503020000020003" pitchFamily="2" charset="0"/>
              </a:rPr>
              <a:t>state level </a:t>
            </a:r>
            <a:r>
              <a:rPr lang="en-US" sz="2400" dirty="0">
                <a:latin typeface="Avenir Book" panose="02000503020000020003" pitchFamily="2" charset="0"/>
              </a:rPr>
              <a:t>need decision making tools, to estimate the </a:t>
            </a:r>
            <a:r>
              <a:rPr lang="en-US" sz="2400" dirty="0">
                <a:solidFill>
                  <a:schemeClr val="accent6">
                    <a:lumMod val="75000"/>
                  </a:schemeClr>
                </a:solidFill>
                <a:latin typeface="Avenir Book" panose="02000503020000020003" pitchFamily="2" charset="0"/>
              </a:rPr>
              <a:t>health requirements </a:t>
            </a:r>
            <a:r>
              <a:rPr lang="en-US" sz="2400" dirty="0">
                <a:latin typeface="Avenir Book" panose="02000503020000020003" pitchFamily="2" charset="0"/>
              </a:rPr>
              <a:t>of the population</a:t>
            </a:r>
          </a:p>
          <a:p>
            <a:pPr marL="0" indent="0">
              <a:buNone/>
            </a:pPr>
            <a:endParaRPr lang="en-US" sz="2400" dirty="0">
              <a:latin typeface="Avenir Book" panose="02000503020000020003" pitchFamily="2" charset="0"/>
            </a:endParaRPr>
          </a:p>
          <a:p>
            <a:r>
              <a:rPr lang="en-US" sz="2400" dirty="0">
                <a:solidFill>
                  <a:schemeClr val="accent6">
                    <a:lumMod val="75000"/>
                  </a:schemeClr>
                </a:solidFill>
                <a:latin typeface="Avenir Book" panose="02000503020000020003" pitchFamily="2" charset="0"/>
              </a:rPr>
              <a:t>Efficiency in managing unforeseen costs </a:t>
            </a:r>
            <a:r>
              <a:rPr lang="en-US" sz="2400" dirty="0">
                <a:latin typeface="Avenir Book" panose="02000503020000020003" pitchFamily="2" charset="0"/>
              </a:rPr>
              <a:t>that arise from overestimating or underestimating of the health budget. </a:t>
            </a:r>
          </a:p>
          <a:p>
            <a:endParaRPr lang="en-US" sz="2400" dirty="0">
              <a:latin typeface="Avenir Book" panose="02000503020000020003" pitchFamily="2" charset="0"/>
            </a:endParaRPr>
          </a:p>
          <a:p>
            <a:r>
              <a:rPr lang="en-US" sz="2400" dirty="0">
                <a:latin typeface="Avenir Book" panose="02000503020000020003" pitchFamily="2" charset="0"/>
              </a:rPr>
              <a:t>Predicting for a </a:t>
            </a:r>
            <a:r>
              <a:rPr lang="en-US" sz="2400" dirty="0">
                <a:solidFill>
                  <a:schemeClr val="accent6">
                    <a:lumMod val="75000"/>
                  </a:schemeClr>
                </a:solidFill>
                <a:latin typeface="Avenir Book" panose="02000503020000020003" pitchFamily="2" charset="0"/>
              </a:rPr>
              <a:t>sustainable health policy </a:t>
            </a:r>
            <a:r>
              <a:rPr lang="en-US" sz="2400" dirty="0">
                <a:latin typeface="Avenir Book" panose="02000503020000020003" pitchFamily="2" charset="0"/>
              </a:rPr>
              <a:t>in the long run. </a:t>
            </a:r>
          </a:p>
        </p:txBody>
      </p:sp>
      <p:sp>
        <p:nvSpPr>
          <p:cNvPr id="4" name="TextBox 3">
            <a:extLst>
              <a:ext uri="{FF2B5EF4-FFF2-40B4-BE49-F238E27FC236}">
                <a16:creationId xmlns:a16="http://schemas.microsoft.com/office/drawing/2014/main" id="{6E901F4C-7F40-A64F-8D68-1D46FD9C614C}"/>
              </a:ext>
            </a:extLst>
          </p:cNvPr>
          <p:cNvSpPr txBox="1"/>
          <p:nvPr/>
        </p:nvSpPr>
        <p:spPr>
          <a:xfrm>
            <a:off x="725465" y="1892904"/>
            <a:ext cx="4747365" cy="369332"/>
          </a:xfrm>
          <a:prstGeom prst="rect">
            <a:avLst/>
          </a:prstGeom>
          <a:noFill/>
        </p:spPr>
        <p:txBody>
          <a:bodyPr wrap="square" rtlCol="0">
            <a:spAutoFit/>
          </a:bodyPr>
          <a:lstStyle/>
          <a:p>
            <a:r>
              <a:rPr lang="en-US" dirty="0">
                <a:solidFill>
                  <a:schemeClr val="accent6">
                    <a:lumMod val="75000"/>
                  </a:schemeClr>
                </a:solidFill>
                <a:latin typeface="Avenir Book" panose="02000503020000020003" pitchFamily="2" charset="0"/>
              </a:rPr>
              <a:t>A TOOL THAT CAN HELP</a:t>
            </a:r>
          </a:p>
        </p:txBody>
      </p:sp>
    </p:spTree>
    <p:extLst>
      <p:ext uri="{BB962C8B-B14F-4D97-AF65-F5344CB8AC3E}">
        <p14:creationId xmlns:p14="http://schemas.microsoft.com/office/powerpoint/2010/main" val="29035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258B5C-5420-3E45-9762-641D4F733333}"/>
              </a:ext>
            </a:extLst>
          </p:cNvPr>
          <p:cNvSpPr/>
          <p:nvPr/>
        </p:nvSpPr>
        <p:spPr>
          <a:xfrm>
            <a:off x="0" y="0"/>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6">
                    <a:lumMod val="75000"/>
                  </a:schemeClr>
                </a:solidFill>
                <a:latin typeface="Avenir Book" panose="02000503020000020003" pitchFamily="2" charset="0"/>
              </a:rPr>
              <a:t> </a:t>
            </a:r>
            <a:endParaRPr lang="en-US" dirty="0"/>
          </a:p>
        </p:txBody>
      </p:sp>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dirty="0">
                <a:solidFill>
                  <a:schemeClr val="bg1"/>
                </a:solidFill>
                <a:latin typeface="Avenir Book" panose="02000503020000020003" pitchFamily="2" charset="0"/>
              </a:rPr>
              <a:t>So… we explored it!</a:t>
            </a:r>
          </a:p>
        </p:txBody>
      </p:sp>
      <p:sp>
        <p:nvSpPr>
          <p:cNvPr id="6" name="TextBox 5">
            <a:extLst>
              <a:ext uri="{FF2B5EF4-FFF2-40B4-BE49-F238E27FC236}">
                <a16:creationId xmlns:a16="http://schemas.microsoft.com/office/drawing/2014/main" id="{10A97101-B014-0D4C-AC39-0BF97497FDF5}"/>
              </a:ext>
            </a:extLst>
          </p:cNvPr>
          <p:cNvSpPr txBox="1"/>
          <p:nvPr/>
        </p:nvSpPr>
        <p:spPr>
          <a:xfrm>
            <a:off x="725464" y="1892904"/>
            <a:ext cx="10322492" cy="646331"/>
          </a:xfrm>
          <a:prstGeom prst="rect">
            <a:avLst/>
          </a:prstGeom>
          <a:noFill/>
        </p:spPr>
        <p:txBody>
          <a:bodyPr wrap="square" rtlCol="0">
            <a:spAutoFit/>
          </a:bodyPr>
          <a:lstStyle/>
          <a:p>
            <a:r>
              <a:rPr lang="en-US" b="1" dirty="0">
                <a:solidFill>
                  <a:schemeClr val="accent6">
                    <a:lumMod val="75000"/>
                  </a:schemeClr>
                </a:solidFill>
                <a:latin typeface="Avenir Book" panose="02000503020000020003" pitchFamily="2" charset="0"/>
              </a:rPr>
              <a:t>THIS TOOL </a:t>
            </a:r>
            <a:r>
              <a:rPr lang="en-US" dirty="0">
                <a:solidFill>
                  <a:schemeClr val="accent6">
                    <a:lumMod val="75000"/>
                  </a:schemeClr>
                </a:solidFill>
                <a:latin typeface="Avenir Book" panose="02000503020000020003" pitchFamily="2" charset="0"/>
              </a:rPr>
              <a:t>is specifically designed for governments at the federal state and city level and policy makers</a:t>
            </a:r>
          </a:p>
        </p:txBody>
      </p:sp>
      <p:sp>
        <p:nvSpPr>
          <p:cNvPr id="7" name="TextBox 6">
            <a:extLst>
              <a:ext uri="{FF2B5EF4-FFF2-40B4-BE49-F238E27FC236}">
                <a16:creationId xmlns:a16="http://schemas.microsoft.com/office/drawing/2014/main" id="{7BF83403-CAFF-1947-B0A3-A656E15AA01E}"/>
              </a:ext>
            </a:extLst>
          </p:cNvPr>
          <p:cNvSpPr txBox="1"/>
          <p:nvPr/>
        </p:nvSpPr>
        <p:spPr>
          <a:xfrm>
            <a:off x="725464" y="2821882"/>
            <a:ext cx="1088616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venir Book" panose="02000503020000020003" pitchFamily="2" charset="0"/>
              </a:rPr>
              <a:t>We want to predict the number of people that would be eligible for Medicaid in 2021</a:t>
            </a:r>
          </a:p>
          <a:p>
            <a:endParaRPr lang="en-US" sz="2400" dirty="0">
              <a:solidFill>
                <a:schemeClr val="bg1"/>
              </a:solidFill>
              <a:latin typeface="Avenir Book" panose="02000503020000020003" pitchFamily="2" charset="0"/>
            </a:endParaRPr>
          </a:p>
          <a:p>
            <a:pPr marL="285750" indent="-285750">
              <a:buFont typeface="Arial" panose="020B0604020202020204" pitchFamily="34" charset="0"/>
              <a:buChar char="•"/>
            </a:pPr>
            <a:r>
              <a:rPr lang="en-US" sz="2400" dirty="0">
                <a:solidFill>
                  <a:schemeClr val="bg1"/>
                </a:solidFill>
                <a:latin typeface="Avenir Book" panose="02000503020000020003" pitchFamily="2" charset="0"/>
              </a:rPr>
              <a:t>We want to see how machine learning can help us predict Medicaid and which are techniques are most effective or suitable, given the data we have. </a:t>
            </a:r>
          </a:p>
          <a:p>
            <a:pPr marL="285750" indent="-285750">
              <a:buFont typeface="Arial" panose="020B0604020202020204" pitchFamily="34" charset="0"/>
              <a:buChar char="•"/>
            </a:pPr>
            <a:endParaRPr lang="en-US" sz="2400" dirty="0">
              <a:solidFill>
                <a:schemeClr val="bg1"/>
              </a:solidFill>
              <a:latin typeface="Avenir Book" panose="02000503020000020003" pitchFamily="2" charset="0"/>
            </a:endParaRPr>
          </a:p>
          <a:p>
            <a:pPr marL="285750" indent="-285750">
              <a:buFont typeface="Arial" panose="020B0604020202020204" pitchFamily="34" charset="0"/>
              <a:buChar char="•"/>
            </a:pPr>
            <a:r>
              <a:rPr lang="en-US" sz="2400" dirty="0">
                <a:solidFill>
                  <a:schemeClr val="bg1"/>
                </a:solidFill>
                <a:latin typeface="Avenir Book" panose="02000503020000020003" pitchFamily="2" charset="0"/>
              </a:rPr>
              <a:t>We will explore the advantages and disadvantages of each of the techniques</a:t>
            </a:r>
          </a:p>
        </p:txBody>
      </p:sp>
    </p:spTree>
    <p:extLst>
      <p:ext uri="{BB962C8B-B14F-4D97-AF65-F5344CB8AC3E}">
        <p14:creationId xmlns:p14="http://schemas.microsoft.com/office/powerpoint/2010/main" val="72811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484CEB-18CB-D94C-9675-A37287525E0A}"/>
              </a:ext>
            </a:extLst>
          </p:cNvPr>
          <p:cNvSpPr/>
          <p:nvPr/>
        </p:nvSpPr>
        <p:spPr>
          <a:xfrm>
            <a:off x="3936294" y="4173632"/>
            <a:ext cx="4130468" cy="635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B2A4-BBC4-41A7-9A92-A72CACB86792}"/>
              </a:ext>
            </a:extLst>
          </p:cNvPr>
          <p:cNvSpPr>
            <a:spLocks noGrp="1"/>
          </p:cNvSpPr>
          <p:nvPr>
            <p:ph type="title"/>
          </p:nvPr>
        </p:nvSpPr>
        <p:spPr>
          <a:xfrm>
            <a:off x="524008" y="103479"/>
            <a:ext cx="10515600" cy="1325563"/>
          </a:xfrm>
        </p:spPr>
        <p:txBody>
          <a:bodyPr/>
          <a:lstStyle/>
          <a:p>
            <a:r>
              <a:rPr lang="en-US" dirty="0">
                <a:solidFill>
                  <a:schemeClr val="accent6">
                    <a:lumMod val="50000"/>
                  </a:schemeClr>
                </a:solidFill>
                <a:latin typeface="Avenir Book" panose="02000503020000020003" pitchFamily="2" charset="0"/>
              </a:rPr>
              <a:t>THE DATA AVAILABLE</a:t>
            </a:r>
          </a:p>
        </p:txBody>
      </p:sp>
      <p:sp>
        <p:nvSpPr>
          <p:cNvPr id="12" name="Curved Right Arrow 11">
            <a:extLst>
              <a:ext uri="{FF2B5EF4-FFF2-40B4-BE49-F238E27FC236}">
                <a16:creationId xmlns:a16="http://schemas.microsoft.com/office/drawing/2014/main" id="{6DC62735-91EE-4941-93FF-3E73095E2543}"/>
              </a:ext>
            </a:extLst>
          </p:cNvPr>
          <p:cNvSpPr/>
          <p:nvPr/>
        </p:nvSpPr>
        <p:spPr>
          <a:xfrm rot="18929344">
            <a:off x="756148" y="3764866"/>
            <a:ext cx="1273479" cy="2678338"/>
          </a:xfrm>
          <a:prstGeom prst="curved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descr="Graphical user interface, application, website&#10;&#10;Description automatically generated">
            <a:extLst>
              <a:ext uri="{FF2B5EF4-FFF2-40B4-BE49-F238E27FC236}">
                <a16:creationId xmlns:a16="http://schemas.microsoft.com/office/drawing/2014/main" id="{97AD516E-46B8-CA44-BEB6-49610798A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18" y="1530906"/>
            <a:ext cx="4684734" cy="1218868"/>
          </a:xfrm>
          <a:prstGeom prst="rect">
            <a:avLst/>
          </a:prstGeom>
        </p:spPr>
      </p:pic>
      <p:sp>
        <p:nvSpPr>
          <p:cNvPr id="25" name="TextBox 24">
            <a:extLst>
              <a:ext uri="{FF2B5EF4-FFF2-40B4-BE49-F238E27FC236}">
                <a16:creationId xmlns:a16="http://schemas.microsoft.com/office/drawing/2014/main" id="{48A90B14-51BF-D94D-B62B-8BC84CAED380}"/>
              </a:ext>
            </a:extLst>
          </p:cNvPr>
          <p:cNvSpPr txBox="1"/>
          <p:nvPr/>
        </p:nvSpPr>
        <p:spPr>
          <a:xfrm>
            <a:off x="725465" y="2861909"/>
            <a:ext cx="4514590" cy="276999"/>
          </a:xfrm>
          <a:prstGeom prst="rect">
            <a:avLst/>
          </a:prstGeom>
          <a:noFill/>
        </p:spPr>
        <p:txBody>
          <a:bodyPr wrap="square" rtlCol="0">
            <a:spAutoFit/>
          </a:bodyPr>
          <a:lstStyle/>
          <a:p>
            <a:r>
              <a:rPr lang="en-US" sz="1200" b="1" dirty="0">
                <a:solidFill>
                  <a:schemeClr val="accent6">
                    <a:lumMod val="50000"/>
                  </a:schemeClr>
                </a:solidFill>
                <a:latin typeface="Avenir Book" panose="02000503020000020003" pitchFamily="2" charset="0"/>
              </a:rPr>
              <a:t>Source</a:t>
            </a:r>
            <a:r>
              <a:rPr lang="en-US" sz="1200" b="1" i="1" dirty="0">
                <a:solidFill>
                  <a:schemeClr val="accent6">
                    <a:lumMod val="50000"/>
                  </a:schemeClr>
                </a:solidFill>
                <a:latin typeface="Avenir Book" panose="02000503020000020003" pitchFamily="2" charset="0"/>
              </a:rPr>
              <a:t>: https://</a:t>
            </a:r>
            <a:r>
              <a:rPr lang="en-US" sz="1200" b="1" i="1" dirty="0" err="1">
                <a:solidFill>
                  <a:schemeClr val="accent6">
                    <a:lumMod val="50000"/>
                  </a:schemeClr>
                </a:solidFill>
                <a:latin typeface="Avenir Book" panose="02000503020000020003" pitchFamily="2" charset="0"/>
              </a:rPr>
              <a:t>www.census.gov</a:t>
            </a:r>
            <a:r>
              <a:rPr lang="en-US" sz="1200" b="1" i="1" dirty="0">
                <a:solidFill>
                  <a:schemeClr val="accent6">
                    <a:lumMod val="50000"/>
                  </a:schemeClr>
                </a:solidFill>
                <a:latin typeface="Avenir Book" panose="02000503020000020003" pitchFamily="2" charset="0"/>
              </a:rPr>
              <a:t>/programs-surveys/</a:t>
            </a:r>
            <a:r>
              <a:rPr lang="en-US" sz="1200" b="1" i="1" dirty="0" err="1">
                <a:solidFill>
                  <a:schemeClr val="accent6">
                    <a:lumMod val="50000"/>
                  </a:schemeClr>
                </a:solidFill>
                <a:latin typeface="Avenir Book" panose="02000503020000020003" pitchFamily="2" charset="0"/>
              </a:rPr>
              <a:t>acs</a:t>
            </a:r>
            <a:endParaRPr lang="en-US" sz="1200" b="1" i="1" dirty="0">
              <a:solidFill>
                <a:schemeClr val="accent6">
                  <a:lumMod val="50000"/>
                </a:schemeClr>
              </a:solidFill>
              <a:latin typeface="Avenir Book" panose="02000503020000020003" pitchFamily="2" charset="0"/>
            </a:endParaRPr>
          </a:p>
        </p:txBody>
      </p:sp>
      <p:sp>
        <p:nvSpPr>
          <p:cNvPr id="29" name="TextBox 28">
            <a:extLst>
              <a:ext uri="{FF2B5EF4-FFF2-40B4-BE49-F238E27FC236}">
                <a16:creationId xmlns:a16="http://schemas.microsoft.com/office/drawing/2014/main" id="{7FC2508B-38DB-C34A-83A6-0F0EC018DAA1}"/>
              </a:ext>
            </a:extLst>
          </p:cNvPr>
          <p:cNvSpPr txBox="1"/>
          <p:nvPr/>
        </p:nvSpPr>
        <p:spPr>
          <a:xfrm>
            <a:off x="4469631" y="4310380"/>
            <a:ext cx="3027268" cy="369332"/>
          </a:xfrm>
          <a:prstGeom prst="rect">
            <a:avLst/>
          </a:prstGeom>
          <a:noFill/>
        </p:spPr>
        <p:txBody>
          <a:bodyPr wrap="square" rtlCol="0">
            <a:spAutoFit/>
          </a:bodyPr>
          <a:lstStyle/>
          <a:p>
            <a:r>
              <a:rPr lang="en-US" b="1" dirty="0">
                <a:solidFill>
                  <a:schemeClr val="bg1"/>
                </a:solidFill>
                <a:latin typeface="Avenir Book" panose="02000503020000020003" pitchFamily="2" charset="0"/>
              </a:rPr>
              <a:t>OUR MEDICAID DATASET</a:t>
            </a:r>
          </a:p>
        </p:txBody>
      </p:sp>
      <p:sp>
        <p:nvSpPr>
          <p:cNvPr id="15" name="TextBox 14">
            <a:extLst>
              <a:ext uri="{FF2B5EF4-FFF2-40B4-BE49-F238E27FC236}">
                <a16:creationId xmlns:a16="http://schemas.microsoft.com/office/drawing/2014/main" id="{8E9623DB-A4E4-C645-BF83-AA60F68E8B83}"/>
              </a:ext>
            </a:extLst>
          </p:cNvPr>
          <p:cNvSpPr txBox="1"/>
          <p:nvPr/>
        </p:nvSpPr>
        <p:spPr>
          <a:xfrm>
            <a:off x="1377682" y="3342636"/>
            <a:ext cx="2116899" cy="830997"/>
          </a:xfrm>
          <a:prstGeom prst="rect">
            <a:avLst/>
          </a:prstGeom>
          <a:noFill/>
        </p:spPr>
        <p:txBody>
          <a:bodyPr wrap="square" rtlCol="0">
            <a:spAutoFit/>
          </a:bodyPr>
          <a:lstStyle/>
          <a:p>
            <a:r>
              <a:rPr lang="en-US" sz="1200" dirty="0">
                <a:solidFill>
                  <a:schemeClr val="accent6">
                    <a:lumMod val="50000"/>
                  </a:schemeClr>
                </a:solidFill>
                <a:latin typeface="Avenir Book" panose="02000503020000020003" pitchFamily="2" charset="0"/>
              </a:rPr>
              <a:t>Selected variables based on research on Medicaid eligibility requirements as per the Medicaid policy</a:t>
            </a:r>
          </a:p>
        </p:txBody>
      </p:sp>
    </p:spTree>
    <p:extLst>
      <p:ext uri="{BB962C8B-B14F-4D97-AF65-F5344CB8AC3E}">
        <p14:creationId xmlns:p14="http://schemas.microsoft.com/office/powerpoint/2010/main" val="96319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B2A4-BBC4-41A7-9A92-A72CACB86792}"/>
              </a:ext>
            </a:extLst>
          </p:cNvPr>
          <p:cNvSpPr>
            <a:spLocks noGrp="1"/>
          </p:cNvSpPr>
          <p:nvPr>
            <p:ph type="title"/>
          </p:nvPr>
        </p:nvSpPr>
        <p:spPr>
          <a:xfrm>
            <a:off x="1058314" y="290028"/>
            <a:ext cx="10515600" cy="1325563"/>
          </a:xfrm>
        </p:spPr>
        <p:txBody>
          <a:bodyPr/>
          <a:lstStyle/>
          <a:p>
            <a:pPr algn="r"/>
            <a:r>
              <a:rPr lang="en-US" dirty="0">
                <a:solidFill>
                  <a:schemeClr val="accent6">
                    <a:lumMod val="50000"/>
                  </a:schemeClr>
                </a:solidFill>
                <a:latin typeface="Avenir Book" panose="02000503020000020003" pitchFamily="2" charset="0"/>
              </a:rPr>
              <a:t>FACTORS TO CONSIDER</a:t>
            </a:r>
          </a:p>
        </p:txBody>
      </p:sp>
      <p:sp>
        <p:nvSpPr>
          <p:cNvPr id="26" name="TextBox 25">
            <a:extLst>
              <a:ext uri="{FF2B5EF4-FFF2-40B4-BE49-F238E27FC236}">
                <a16:creationId xmlns:a16="http://schemas.microsoft.com/office/drawing/2014/main" id="{2A3D70A2-801C-E640-A50B-98B1576C4C34}"/>
              </a:ext>
            </a:extLst>
          </p:cNvPr>
          <p:cNvSpPr txBox="1"/>
          <p:nvPr/>
        </p:nvSpPr>
        <p:spPr>
          <a:xfrm>
            <a:off x="2532033" y="3792535"/>
            <a:ext cx="2116899" cy="1015663"/>
          </a:xfrm>
          <a:prstGeom prst="rect">
            <a:avLst/>
          </a:prstGeom>
          <a:noFill/>
        </p:spPr>
        <p:txBody>
          <a:bodyPr wrap="square" rtlCol="0">
            <a:spAutoFit/>
          </a:bodyPr>
          <a:lstStyle/>
          <a:p>
            <a:r>
              <a:rPr lang="en-US" sz="1200" dirty="0">
                <a:solidFill>
                  <a:schemeClr val="accent6">
                    <a:lumMod val="50000"/>
                  </a:schemeClr>
                </a:solidFill>
                <a:latin typeface="Avenir Book" panose="02000503020000020003" pitchFamily="2" charset="0"/>
              </a:rPr>
              <a:t>STATES HAVE DIFFERENT THRESHOLDS AND DIFFERENT ELIGIBILITY CRITERIA. </a:t>
            </a:r>
          </a:p>
          <a:p>
            <a:endParaRPr lang="en-US" sz="1200" dirty="0">
              <a:solidFill>
                <a:schemeClr val="accent6">
                  <a:lumMod val="50000"/>
                </a:schemeClr>
              </a:solidFill>
              <a:latin typeface="Avenir Book" panose="02000503020000020003" pitchFamily="2" charset="0"/>
            </a:endParaRPr>
          </a:p>
        </p:txBody>
      </p:sp>
      <p:sp>
        <p:nvSpPr>
          <p:cNvPr id="27" name="TextBox 26">
            <a:extLst>
              <a:ext uri="{FF2B5EF4-FFF2-40B4-BE49-F238E27FC236}">
                <a16:creationId xmlns:a16="http://schemas.microsoft.com/office/drawing/2014/main" id="{A833F065-F6A8-5842-B8A2-437FD68B1F69}"/>
              </a:ext>
            </a:extLst>
          </p:cNvPr>
          <p:cNvSpPr txBox="1"/>
          <p:nvPr/>
        </p:nvSpPr>
        <p:spPr>
          <a:xfrm>
            <a:off x="196240" y="6291646"/>
            <a:ext cx="11574050" cy="461665"/>
          </a:xfrm>
          <a:prstGeom prst="rect">
            <a:avLst/>
          </a:prstGeom>
          <a:noFill/>
        </p:spPr>
        <p:txBody>
          <a:bodyPr wrap="square" rtlCol="0">
            <a:spAutoFit/>
          </a:bodyPr>
          <a:lstStyle/>
          <a:p>
            <a:r>
              <a:rPr lang="en-US" sz="1200" b="1" i="1" dirty="0">
                <a:solidFill>
                  <a:schemeClr val="accent6">
                    <a:lumMod val="50000"/>
                  </a:schemeClr>
                </a:solidFill>
              </a:rPr>
              <a:t>[ii]  </a:t>
            </a:r>
            <a:r>
              <a:rPr lang="en-US" sz="1200" b="1" i="1" dirty="0" err="1">
                <a:solidFill>
                  <a:schemeClr val="accent6">
                    <a:lumMod val="50000"/>
                  </a:schemeClr>
                </a:solidFill>
              </a:rPr>
              <a:t>Tausanovitch</a:t>
            </a:r>
            <a:r>
              <a:rPr lang="en-US" sz="1200" b="1" i="1" dirty="0">
                <a:solidFill>
                  <a:schemeClr val="accent6">
                    <a:lumMod val="50000"/>
                  </a:schemeClr>
                </a:solidFill>
              </a:rPr>
              <a:t>, Chris, and Christopher </a:t>
            </a:r>
            <a:r>
              <a:rPr lang="en-US" sz="1200" b="1" i="1" dirty="0" err="1">
                <a:solidFill>
                  <a:schemeClr val="accent6">
                    <a:lumMod val="50000"/>
                  </a:schemeClr>
                </a:solidFill>
              </a:rPr>
              <a:t>Warshaw</a:t>
            </a:r>
            <a:r>
              <a:rPr lang="en-US" sz="1200" b="1" i="1" dirty="0">
                <a:solidFill>
                  <a:schemeClr val="accent6">
                    <a:lumMod val="50000"/>
                  </a:schemeClr>
                </a:solidFill>
              </a:rPr>
              <a:t>, 2013. “Measuring Constituent Policy Preferences in Congress, State Legislatures, and Cities.” The Journal of Politics 75 (2): 330-342.</a:t>
            </a:r>
          </a:p>
        </p:txBody>
      </p:sp>
      <p:sp>
        <p:nvSpPr>
          <p:cNvPr id="30" name="TextBox 29">
            <a:extLst>
              <a:ext uri="{FF2B5EF4-FFF2-40B4-BE49-F238E27FC236}">
                <a16:creationId xmlns:a16="http://schemas.microsoft.com/office/drawing/2014/main" id="{B556F100-3634-A74B-A316-A5D317413C30}"/>
              </a:ext>
            </a:extLst>
          </p:cNvPr>
          <p:cNvSpPr txBox="1"/>
          <p:nvPr/>
        </p:nvSpPr>
        <p:spPr>
          <a:xfrm>
            <a:off x="876653" y="1794356"/>
            <a:ext cx="1839423" cy="1200329"/>
          </a:xfrm>
          <a:prstGeom prst="rect">
            <a:avLst/>
          </a:prstGeom>
          <a:noFill/>
        </p:spPr>
        <p:txBody>
          <a:bodyPr wrap="square" rtlCol="0">
            <a:spAutoFit/>
          </a:bodyPr>
          <a:lstStyle/>
          <a:p>
            <a:r>
              <a:rPr lang="en-US" sz="1200" b="1" dirty="0">
                <a:solidFill>
                  <a:schemeClr val="accent6">
                    <a:lumMod val="50000"/>
                  </a:schemeClr>
                </a:solidFill>
                <a:latin typeface="Avenir Book" panose="02000503020000020003" pitchFamily="2" charset="0"/>
              </a:rPr>
              <a:t>THROUGH OUR RESEARCH WE FOUND THAT </a:t>
            </a:r>
          </a:p>
          <a:p>
            <a:endParaRPr lang="en-US" sz="1200" dirty="0">
              <a:solidFill>
                <a:schemeClr val="accent6">
                  <a:lumMod val="50000"/>
                </a:schemeClr>
              </a:solidFill>
              <a:latin typeface="Avenir Book" panose="02000503020000020003" pitchFamily="2" charset="0"/>
            </a:endParaRPr>
          </a:p>
          <a:p>
            <a:endParaRPr lang="en-US" sz="1200" dirty="0">
              <a:solidFill>
                <a:schemeClr val="accent6">
                  <a:lumMod val="50000"/>
                </a:schemeClr>
              </a:solidFill>
              <a:latin typeface="Avenir Book" panose="02000503020000020003" pitchFamily="2" charset="0"/>
            </a:endParaRPr>
          </a:p>
          <a:p>
            <a:endParaRPr lang="en-US" sz="1200" dirty="0">
              <a:solidFill>
                <a:schemeClr val="accent6">
                  <a:lumMod val="50000"/>
                </a:schemeClr>
              </a:solidFill>
              <a:latin typeface="Avenir Book" panose="02000503020000020003" pitchFamily="2" charset="0"/>
            </a:endParaRPr>
          </a:p>
        </p:txBody>
      </p:sp>
      <p:sp>
        <p:nvSpPr>
          <p:cNvPr id="31" name="TextBox 30">
            <a:extLst>
              <a:ext uri="{FF2B5EF4-FFF2-40B4-BE49-F238E27FC236}">
                <a16:creationId xmlns:a16="http://schemas.microsoft.com/office/drawing/2014/main" id="{C058C728-F90C-C946-978F-2008D088ABDF}"/>
              </a:ext>
            </a:extLst>
          </p:cNvPr>
          <p:cNvSpPr txBox="1"/>
          <p:nvPr/>
        </p:nvSpPr>
        <p:spPr>
          <a:xfrm>
            <a:off x="7787951" y="1183266"/>
            <a:ext cx="3034301" cy="4893647"/>
          </a:xfrm>
          <a:prstGeom prst="rect">
            <a:avLst/>
          </a:prstGeom>
          <a:noFill/>
        </p:spPr>
        <p:txBody>
          <a:bodyPr wrap="square" rtlCol="0">
            <a:spAutoFit/>
          </a:bodyPr>
          <a:lstStyle/>
          <a:p>
            <a:endParaRPr lang="en-US" sz="2400" dirty="0">
              <a:solidFill>
                <a:schemeClr val="accent6">
                  <a:lumMod val="50000"/>
                </a:schemeClr>
              </a:solidFill>
              <a:latin typeface="Avenir Book" panose="02000503020000020003" pitchFamily="2" charset="0"/>
            </a:endParaRPr>
          </a:p>
          <a:p>
            <a:r>
              <a:rPr lang="en-US" sz="2400" dirty="0">
                <a:solidFill>
                  <a:schemeClr val="accent6">
                    <a:lumMod val="50000"/>
                  </a:schemeClr>
                </a:solidFill>
                <a:latin typeface="Avenir Book" panose="02000503020000020003" pitchFamily="2" charset="0"/>
              </a:rPr>
              <a:t>“A MORE DEMOCRATIC STATE, WOULD LIKELY HAVE A MORE LIBERAL HEALTH POLICY AND THEREFORE WOULD HAVE A LOWER THRESHOLD FOR MEDICAID ELIGIBILITY.”</a:t>
            </a:r>
          </a:p>
        </p:txBody>
      </p:sp>
      <p:sp>
        <p:nvSpPr>
          <p:cNvPr id="32" name="TextBox 31">
            <a:extLst>
              <a:ext uri="{FF2B5EF4-FFF2-40B4-BE49-F238E27FC236}">
                <a16:creationId xmlns:a16="http://schemas.microsoft.com/office/drawing/2014/main" id="{3345C41F-0DA6-CF48-A88A-094F1F015188}"/>
              </a:ext>
            </a:extLst>
          </p:cNvPr>
          <p:cNvSpPr txBox="1"/>
          <p:nvPr/>
        </p:nvSpPr>
        <p:spPr>
          <a:xfrm>
            <a:off x="1262891" y="2640475"/>
            <a:ext cx="1839423" cy="1569660"/>
          </a:xfrm>
          <a:prstGeom prst="rect">
            <a:avLst/>
          </a:prstGeom>
          <a:noFill/>
        </p:spPr>
        <p:txBody>
          <a:bodyPr wrap="square" rtlCol="0">
            <a:spAutoFit/>
          </a:bodyPr>
          <a:lstStyle/>
          <a:p>
            <a:r>
              <a:rPr lang="en-US" sz="1200" dirty="0">
                <a:solidFill>
                  <a:schemeClr val="accent6">
                    <a:lumMod val="50000"/>
                  </a:schemeClr>
                </a:solidFill>
                <a:latin typeface="Avenir Book" panose="02000503020000020003" pitchFamily="2" charset="0"/>
              </a:rPr>
              <a:t>MEDICAID ELIGIBILITY DEPENDS ON THE POLITICAL AFFILIATION OF STATE AUTHORITIES</a:t>
            </a:r>
          </a:p>
          <a:p>
            <a:endParaRPr lang="en-US" sz="1200" dirty="0">
              <a:solidFill>
                <a:schemeClr val="accent6">
                  <a:lumMod val="50000"/>
                </a:schemeClr>
              </a:solidFill>
              <a:latin typeface="Avenir Book" panose="02000503020000020003" pitchFamily="2" charset="0"/>
            </a:endParaRPr>
          </a:p>
          <a:p>
            <a:endParaRPr lang="en-US" sz="1200" dirty="0">
              <a:solidFill>
                <a:schemeClr val="accent6">
                  <a:lumMod val="50000"/>
                </a:schemeClr>
              </a:solidFill>
              <a:latin typeface="Avenir Book" panose="02000503020000020003" pitchFamily="2" charset="0"/>
            </a:endParaRPr>
          </a:p>
          <a:p>
            <a:endParaRPr lang="en-US" sz="1200" dirty="0">
              <a:solidFill>
                <a:schemeClr val="accent6">
                  <a:lumMod val="50000"/>
                </a:schemeClr>
              </a:solidFill>
              <a:latin typeface="Avenir Book" panose="02000503020000020003" pitchFamily="2" charset="0"/>
            </a:endParaRPr>
          </a:p>
        </p:txBody>
      </p:sp>
      <p:pic>
        <p:nvPicPr>
          <p:cNvPr id="38" name="Picture 37" descr="A picture containing text, tableware, plate, dishware&#10;&#10;Description automatically generated">
            <a:extLst>
              <a:ext uri="{FF2B5EF4-FFF2-40B4-BE49-F238E27FC236}">
                <a16:creationId xmlns:a16="http://schemas.microsoft.com/office/drawing/2014/main" id="{D399B949-46C2-DA40-BC19-674469812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87" y="267212"/>
            <a:ext cx="2356556" cy="1325563"/>
          </a:xfrm>
          <a:prstGeom prst="rect">
            <a:avLst/>
          </a:prstGeom>
        </p:spPr>
      </p:pic>
      <p:sp>
        <p:nvSpPr>
          <p:cNvPr id="39" name="Rectangle 38">
            <a:extLst>
              <a:ext uri="{FF2B5EF4-FFF2-40B4-BE49-F238E27FC236}">
                <a16:creationId xmlns:a16="http://schemas.microsoft.com/office/drawing/2014/main" id="{94ADCF19-ECED-6A40-9023-2DF787DA2FD4}"/>
              </a:ext>
            </a:extLst>
          </p:cNvPr>
          <p:cNvSpPr/>
          <p:nvPr/>
        </p:nvSpPr>
        <p:spPr>
          <a:xfrm>
            <a:off x="3780270" y="4885629"/>
            <a:ext cx="2060859" cy="830997"/>
          </a:xfrm>
          <a:prstGeom prst="rect">
            <a:avLst/>
          </a:prstGeom>
        </p:spPr>
        <p:txBody>
          <a:bodyPr wrap="square">
            <a:spAutoFit/>
          </a:bodyPr>
          <a:lstStyle/>
          <a:p>
            <a:r>
              <a:rPr lang="en-US" sz="1200" dirty="0">
                <a:solidFill>
                  <a:schemeClr val="accent6">
                    <a:lumMod val="50000"/>
                  </a:schemeClr>
                </a:solidFill>
                <a:latin typeface="Avenir Book" panose="02000503020000020003" pitchFamily="2" charset="0"/>
              </a:rPr>
              <a:t>THE STATE CRITERIA And FUTURE ELIGIBILITY ALSO DEPENDS ON THE LOCAL POLITICS OF THE STATE</a:t>
            </a:r>
          </a:p>
        </p:txBody>
      </p:sp>
      <p:pic>
        <p:nvPicPr>
          <p:cNvPr id="41" name="Picture 40">
            <a:extLst>
              <a:ext uri="{FF2B5EF4-FFF2-40B4-BE49-F238E27FC236}">
                <a16:creationId xmlns:a16="http://schemas.microsoft.com/office/drawing/2014/main" id="{A8642F21-DCA0-D741-88D0-66F82F8BA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87" y="2779590"/>
            <a:ext cx="719068" cy="461665"/>
          </a:xfrm>
          <a:prstGeom prst="rect">
            <a:avLst/>
          </a:prstGeom>
        </p:spPr>
      </p:pic>
      <p:pic>
        <p:nvPicPr>
          <p:cNvPr id="42" name="Picture 41">
            <a:extLst>
              <a:ext uri="{FF2B5EF4-FFF2-40B4-BE49-F238E27FC236}">
                <a16:creationId xmlns:a16="http://schemas.microsoft.com/office/drawing/2014/main" id="{62F6CBBA-B292-FC4B-8DC3-411250774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7401" y="3877045"/>
            <a:ext cx="719068" cy="461665"/>
          </a:xfrm>
          <a:prstGeom prst="rect">
            <a:avLst/>
          </a:prstGeom>
        </p:spPr>
      </p:pic>
      <p:pic>
        <p:nvPicPr>
          <p:cNvPr id="43" name="Picture 42">
            <a:extLst>
              <a:ext uri="{FF2B5EF4-FFF2-40B4-BE49-F238E27FC236}">
                <a16:creationId xmlns:a16="http://schemas.microsoft.com/office/drawing/2014/main" id="{C03542B5-E4DA-B646-A119-D55141788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314" y="5007985"/>
            <a:ext cx="719068" cy="461665"/>
          </a:xfrm>
          <a:prstGeom prst="rect">
            <a:avLst/>
          </a:prstGeom>
        </p:spPr>
      </p:pic>
      <p:sp>
        <p:nvSpPr>
          <p:cNvPr id="44" name="Rectangle 43">
            <a:extLst>
              <a:ext uri="{FF2B5EF4-FFF2-40B4-BE49-F238E27FC236}">
                <a16:creationId xmlns:a16="http://schemas.microsoft.com/office/drawing/2014/main" id="{18F60B4C-7FC2-7840-819B-2C35E4B540EE}"/>
              </a:ext>
            </a:extLst>
          </p:cNvPr>
          <p:cNvSpPr/>
          <p:nvPr/>
        </p:nvSpPr>
        <p:spPr>
          <a:xfrm>
            <a:off x="7309175" y="1891909"/>
            <a:ext cx="169301" cy="39702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00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484CEB-18CB-D94C-9675-A37287525E0A}"/>
              </a:ext>
            </a:extLst>
          </p:cNvPr>
          <p:cNvSpPr/>
          <p:nvPr/>
        </p:nvSpPr>
        <p:spPr>
          <a:xfrm>
            <a:off x="3936294" y="4173632"/>
            <a:ext cx="4130468" cy="635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B2A4-BBC4-41A7-9A92-A72CACB86792}"/>
              </a:ext>
            </a:extLst>
          </p:cNvPr>
          <p:cNvSpPr>
            <a:spLocks noGrp="1"/>
          </p:cNvSpPr>
          <p:nvPr>
            <p:ph type="title"/>
          </p:nvPr>
        </p:nvSpPr>
        <p:spPr>
          <a:xfrm>
            <a:off x="524008" y="103479"/>
            <a:ext cx="10515600" cy="1325563"/>
          </a:xfrm>
        </p:spPr>
        <p:txBody>
          <a:bodyPr/>
          <a:lstStyle/>
          <a:p>
            <a:r>
              <a:rPr lang="en-US" dirty="0">
                <a:solidFill>
                  <a:schemeClr val="accent6">
                    <a:lumMod val="50000"/>
                  </a:schemeClr>
                </a:solidFill>
                <a:latin typeface="Avenir Book" panose="02000503020000020003" pitchFamily="2" charset="0"/>
              </a:rPr>
              <a:t>THE MEDICAID DATASET</a:t>
            </a:r>
          </a:p>
        </p:txBody>
      </p:sp>
      <p:sp>
        <p:nvSpPr>
          <p:cNvPr id="18" name="TextBox 17">
            <a:extLst>
              <a:ext uri="{FF2B5EF4-FFF2-40B4-BE49-F238E27FC236}">
                <a16:creationId xmlns:a16="http://schemas.microsoft.com/office/drawing/2014/main" id="{213FEDA2-1A8C-3847-A041-BD6E132ED95A}"/>
              </a:ext>
            </a:extLst>
          </p:cNvPr>
          <p:cNvSpPr txBox="1"/>
          <p:nvPr/>
        </p:nvSpPr>
        <p:spPr>
          <a:xfrm>
            <a:off x="6951947" y="2920138"/>
            <a:ext cx="4514590" cy="276999"/>
          </a:xfrm>
          <a:prstGeom prst="rect">
            <a:avLst/>
          </a:prstGeom>
          <a:noFill/>
        </p:spPr>
        <p:txBody>
          <a:bodyPr wrap="square" rtlCol="0">
            <a:spAutoFit/>
          </a:bodyPr>
          <a:lstStyle/>
          <a:p>
            <a:r>
              <a:rPr lang="en-US" sz="1200" b="1" dirty="0">
                <a:solidFill>
                  <a:schemeClr val="accent6">
                    <a:lumMod val="50000"/>
                  </a:schemeClr>
                </a:solidFill>
                <a:latin typeface="Avenir Book" panose="02000503020000020003" pitchFamily="2" charset="0"/>
              </a:rPr>
              <a:t>Source</a:t>
            </a:r>
            <a:r>
              <a:rPr lang="en-US" sz="1200" b="1" i="1" dirty="0">
                <a:solidFill>
                  <a:schemeClr val="accent6">
                    <a:lumMod val="50000"/>
                  </a:schemeClr>
                </a:solidFill>
                <a:latin typeface="Avenir Book" panose="02000503020000020003" pitchFamily="2" charset="0"/>
              </a:rPr>
              <a:t>: </a:t>
            </a:r>
            <a:r>
              <a:rPr lang="en-GB" sz="1200" dirty="0">
                <a:hlinkClick r:id="rId3" tooltip="https://americanideologyproject.com/"/>
              </a:rPr>
              <a:t>https://americanideologyproject.com</a:t>
            </a:r>
            <a:r>
              <a:rPr lang="en-GB" sz="1200" dirty="0"/>
              <a:t> </a:t>
            </a:r>
            <a:r>
              <a:rPr lang="en-US" sz="1200" b="1" i="1" dirty="0">
                <a:solidFill>
                  <a:schemeClr val="accent6">
                    <a:lumMod val="50000"/>
                  </a:schemeClr>
                </a:solidFill>
                <a:latin typeface="Avenir Book" panose="02000503020000020003" pitchFamily="2" charset="0"/>
              </a:rPr>
              <a:t>[ii] </a:t>
            </a:r>
          </a:p>
        </p:txBody>
      </p:sp>
      <p:pic>
        <p:nvPicPr>
          <p:cNvPr id="11" name="Picture 10" descr="Table&#10;&#10;Description automatically generated">
            <a:extLst>
              <a:ext uri="{FF2B5EF4-FFF2-40B4-BE49-F238E27FC236}">
                <a16:creationId xmlns:a16="http://schemas.microsoft.com/office/drawing/2014/main" id="{902F95E3-71AF-E546-B865-F35582F32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331" y="1233416"/>
            <a:ext cx="4684734" cy="1602928"/>
          </a:xfrm>
          <a:prstGeom prst="rect">
            <a:avLst/>
          </a:prstGeom>
        </p:spPr>
      </p:pic>
      <p:sp>
        <p:nvSpPr>
          <p:cNvPr id="12" name="Curved Right Arrow 11">
            <a:extLst>
              <a:ext uri="{FF2B5EF4-FFF2-40B4-BE49-F238E27FC236}">
                <a16:creationId xmlns:a16="http://schemas.microsoft.com/office/drawing/2014/main" id="{6DC62735-91EE-4941-93FF-3E73095E2543}"/>
              </a:ext>
            </a:extLst>
          </p:cNvPr>
          <p:cNvSpPr/>
          <p:nvPr/>
        </p:nvSpPr>
        <p:spPr>
          <a:xfrm rot="18929344">
            <a:off x="756148" y="3764866"/>
            <a:ext cx="1273479" cy="2678338"/>
          </a:xfrm>
          <a:prstGeom prst="curved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Right Arrow 20">
            <a:extLst>
              <a:ext uri="{FF2B5EF4-FFF2-40B4-BE49-F238E27FC236}">
                <a16:creationId xmlns:a16="http://schemas.microsoft.com/office/drawing/2014/main" id="{1D96A9A0-3695-6540-B2C4-1CE36F46A23D}"/>
              </a:ext>
            </a:extLst>
          </p:cNvPr>
          <p:cNvSpPr/>
          <p:nvPr/>
        </p:nvSpPr>
        <p:spPr>
          <a:xfrm rot="1992720" flipH="1">
            <a:off x="10491612" y="3595259"/>
            <a:ext cx="1095992" cy="2678338"/>
          </a:xfrm>
          <a:prstGeom prst="curved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620B41F0-52AE-1840-803C-37C6989CC371}"/>
              </a:ext>
            </a:extLst>
          </p:cNvPr>
          <p:cNvSpPr txBox="1"/>
          <p:nvPr/>
        </p:nvSpPr>
        <p:spPr>
          <a:xfrm>
            <a:off x="8697094" y="3330869"/>
            <a:ext cx="2116899" cy="1200329"/>
          </a:xfrm>
          <a:prstGeom prst="rect">
            <a:avLst/>
          </a:prstGeom>
          <a:noFill/>
        </p:spPr>
        <p:txBody>
          <a:bodyPr wrap="square" rtlCol="0">
            <a:spAutoFit/>
          </a:bodyPr>
          <a:lstStyle/>
          <a:p>
            <a:r>
              <a:rPr lang="en-US" sz="1200" dirty="0">
                <a:solidFill>
                  <a:schemeClr val="accent6">
                    <a:lumMod val="50000"/>
                  </a:schemeClr>
                </a:solidFill>
                <a:latin typeface="Avenir Book" panose="02000503020000020003" pitchFamily="2" charset="0"/>
              </a:rPr>
              <a:t>We supplemented our data with more data from the American Ideology Project to ensure that we have data on political Ideologies per congressional district.</a:t>
            </a:r>
          </a:p>
        </p:txBody>
      </p:sp>
      <p:pic>
        <p:nvPicPr>
          <p:cNvPr id="24" name="Picture 23" descr="Graphical user interface, application, website&#10;&#10;Description automatically generated">
            <a:extLst>
              <a:ext uri="{FF2B5EF4-FFF2-40B4-BE49-F238E27FC236}">
                <a16:creationId xmlns:a16="http://schemas.microsoft.com/office/drawing/2014/main" id="{97AD516E-46B8-CA44-BEB6-49610798A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218" y="1530906"/>
            <a:ext cx="4684734" cy="1218868"/>
          </a:xfrm>
          <a:prstGeom prst="rect">
            <a:avLst/>
          </a:prstGeom>
        </p:spPr>
      </p:pic>
      <p:sp>
        <p:nvSpPr>
          <p:cNvPr id="25" name="TextBox 24">
            <a:extLst>
              <a:ext uri="{FF2B5EF4-FFF2-40B4-BE49-F238E27FC236}">
                <a16:creationId xmlns:a16="http://schemas.microsoft.com/office/drawing/2014/main" id="{48A90B14-51BF-D94D-B62B-8BC84CAED380}"/>
              </a:ext>
            </a:extLst>
          </p:cNvPr>
          <p:cNvSpPr txBox="1"/>
          <p:nvPr/>
        </p:nvSpPr>
        <p:spPr>
          <a:xfrm>
            <a:off x="725465" y="2861909"/>
            <a:ext cx="4514590" cy="276999"/>
          </a:xfrm>
          <a:prstGeom prst="rect">
            <a:avLst/>
          </a:prstGeom>
          <a:noFill/>
        </p:spPr>
        <p:txBody>
          <a:bodyPr wrap="square" rtlCol="0">
            <a:spAutoFit/>
          </a:bodyPr>
          <a:lstStyle/>
          <a:p>
            <a:r>
              <a:rPr lang="en-US" sz="1200" b="1" dirty="0">
                <a:solidFill>
                  <a:schemeClr val="accent6">
                    <a:lumMod val="50000"/>
                  </a:schemeClr>
                </a:solidFill>
                <a:latin typeface="Avenir Book" panose="02000503020000020003" pitchFamily="2" charset="0"/>
              </a:rPr>
              <a:t>Source</a:t>
            </a:r>
            <a:r>
              <a:rPr lang="en-US" sz="1200" b="1" i="1" dirty="0">
                <a:solidFill>
                  <a:schemeClr val="accent6">
                    <a:lumMod val="50000"/>
                  </a:schemeClr>
                </a:solidFill>
                <a:latin typeface="Avenir Book" panose="02000503020000020003" pitchFamily="2" charset="0"/>
              </a:rPr>
              <a:t>: https://</a:t>
            </a:r>
            <a:r>
              <a:rPr lang="en-US" sz="1200" b="1" i="1" dirty="0" err="1">
                <a:solidFill>
                  <a:schemeClr val="accent6">
                    <a:lumMod val="50000"/>
                  </a:schemeClr>
                </a:solidFill>
                <a:latin typeface="Avenir Book" panose="02000503020000020003" pitchFamily="2" charset="0"/>
              </a:rPr>
              <a:t>www.census.gov</a:t>
            </a:r>
            <a:r>
              <a:rPr lang="en-US" sz="1200" b="1" i="1" dirty="0">
                <a:solidFill>
                  <a:schemeClr val="accent6">
                    <a:lumMod val="50000"/>
                  </a:schemeClr>
                </a:solidFill>
                <a:latin typeface="Avenir Book" panose="02000503020000020003" pitchFamily="2" charset="0"/>
              </a:rPr>
              <a:t>/programs-surveys/</a:t>
            </a:r>
            <a:r>
              <a:rPr lang="en-US" sz="1200" b="1" i="1" dirty="0" err="1">
                <a:solidFill>
                  <a:schemeClr val="accent6">
                    <a:lumMod val="50000"/>
                  </a:schemeClr>
                </a:solidFill>
                <a:latin typeface="Avenir Book" panose="02000503020000020003" pitchFamily="2" charset="0"/>
              </a:rPr>
              <a:t>acs</a:t>
            </a:r>
            <a:endParaRPr lang="en-US" sz="1200" b="1" i="1" dirty="0">
              <a:solidFill>
                <a:schemeClr val="accent6">
                  <a:lumMod val="50000"/>
                </a:schemeClr>
              </a:solidFill>
              <a:latin typeface="Avenir Book" panose="02000503020000020003" pitchFamily="2" charset="0"/>
            </a:endParaRPr>
          </a:p>
        </p:txBody>
      </p:sp>
      <p:sp>
        <p:nvSpPr>
          <p:cNvPr id="27" name="TextBox 26">
            <a:extLst>
              <a:ext uri="{FF2B5EF4-FFF2-40B4-BE49-F238E27FC236}">
                <a16:creationId xmlns:a16="http://schemas.microsoft.com/office/drawing/2014/main" id="{A833F065-F6A8-5842-B8A2-437FD68B1F69}"/>
              </a:ext>
            </a:extLst>
          </p:cNvPr>
          <p:cNvSpPr txBox="1"/>
          <p:nvPr/>
        </p:nvSpPr>
        <p:spPr>
          <a:xfrm>
            <a:off x="196240" y="6291646"/>
            <a:ext cx="11574050" cy="461665"/>
          </a:xfrm>
          <a:prstGeom prst="rect">
            <a:avLst/>
          </a:prstGeom>
          <a:noFill/>
        </p:spPr>
        <p:txBody>
          <a:bodyPr wrap="square" rtlCol="0">
            <a:spAutoFit/>
          </a:bodyPr>
          <a:lstStyle/>
          <a:p>
            <a:r>
              <a:rPr lang="en-US" sz="1200" b="1" i="1" dirty="0">
                <a:solidFill>
                  <a:schemeClr val="accent6">
                    <a:lumMod val="50000"/>
                  </a:schemeClr>
                </a:solidFill>
              </a:rPr>
              <a:t>[ii]  </a:t>
            </a:r>
            <a:r>
              <a:rPr lang="en-US" sz="1200" b="1" i="1" dirty="0" err="1">
                <a:solidFill>
                  <a:schemeClr val="accent6">
                    <a:lumMod val="50000"/>
                  </a:schemeClr>
                </a:solidFill>
              </a:rPr>
              <a:t>Tausanovitch</a:t>
            </a:r>
            <a:r>
              <a:rPr lang="en-US" sz="1200" b="1" i="1" dirty="0">
                <a:solidFill>
                  <a:schemeClr val="accent6">
                    <a:lumMod val="50000"/>
                  </a:schemeClr>
                </a:solidFill>
              </a:rPr>
              <a:t>, Chris, and Christopher </a:t>
            </a:r>
            <a:r>
              <a:rPr lang="en-US" sz="1200" b="1" i="1" dirty="0" err="1">
                <a:solidFill>
                  <a:schemeClr val="accent6">
                    <a:lumMod val="50000"/>
                  </a:schemeClr>
                </a:solidFill>
              </a:rPr>
              <a:t>Warshaw</a:t>
            </a:r>
            <a:r>
              <a:rPr lang="en-US" sz="1200" b="1" i="1" dirty="0">
                <a:solidFill>
                  <a:schemeClr val="accent6">
                    <a:lumMod val="50000"/>
                  </a:schemeClr>
                </a:solidFill>
              </a:rPr>
              <a:t>, 2013. “Measuring Constituent Policy Preferences in Congress, State Legislatures, and Cities.” The Journal of Politics 75 (2): 330-342.</a:t>
            </a:r>
          </a:p>
        </p:txBody>
      </p:sp>
      <p:sp>
        <p:nvSpPr>
          <p:cNvPr id="29" name="TextBox 28">
            <a:extLst>
              <a:ext uri="{FF2B5EF4-FFF2-40B4-BE49-F238E27FC236}">
                <a16:creationId xmlns:a16="http://schemas.microsoft.com/office/drawing/2014/main" id="{7FC2508B-38DB-C34A-83A6-0F0EC018DAA1}"/>
              </a:ext>
            </a:extLst>
          </p:cNvPr>
          <p:cNvSpPr txBox="1"/>
          <p:nvPr/>
        </p:nvSpPr>
        <p:spPr>
          <a:xfrm>
            <a:off x="4469631" y="4310380"/>
            <a:ext cx="3027268" cy="369332"/>
          </a:xfrm>
          <a:prstGeom prst="rect">
            <a:avLst/>
          </a:prstGeom>
          <a:noFill/>
        </p:spPr>
        <p:txBody>
          <a:bodyPr wrap="square" rtlCol="0">
            <a:spAutoFit/>
          </a:bodyPr>
          <a:lstStyle/>
          <a:p>
            <a:r>
              <a:rPr lang="en-US" b="1" dirty="0">
                <a:solidFill>
                  <a:schemeClr val="bg1"/>
                </a:solidFill>
                <a:latin typeface="Avenir Book" panose="02000503020000020003" pitchFamily="2" charset="0"/>
              </a:rPr>
              <a:t>OUR MEDICAID DATASET</a:t>
            </a:r>
          </a:p>
        </p:txBody>
      </p:sp>
      <p:sp>
        <p:nvSpPr>
          <p:cNvPr id="15" name="TextBox 14">
            <a:extLst>
              <a:ext uri="{FF2B5EF4-FFF2-40B4-BE49-F238E27FC236}">
                <a16:creationId xmlns:a16="http://schemas.microsoft.com/office/drawing/2014/main" id="{8E9623DB-A4E4-C645-BF83-AA60F68E8B83}"/>
              </a:ext>
            </a:extLst>
          </p:cNvPr>
          <p:cNvSpPr txBox="1"/>
          <p:nvPr/>
        </p:nvSpPr>
        <p:spPr>
          <a:xfrm>
            <a:off x="1377682" y="3342636"/>
            <a:ext cx="2116899" cy="830997"/>
          </a:xfrm>
          <a:prstGeom prst="rect">
            <a:avLst/>
          </a:prstGeom>
          <a:noFill/>
        </p:spPr>
        <p:txBody>
          <a:bodyPr wrap="square" rtlCol="0">
            <a:spAutoFit/>
          </a:bodyPr>
          <a:lstStyle/>
          <a:p>
            <a:r>
              <a:rPr lang="en-US" sz="1200" dirty="0">
                <a:solidFill>
                  <a:schemeClr val="accent6">
                    <a:lumMod val="50000"/>
                  </a:schemeClr>
                </a:solidFill>
                <a:latin typeface="Avenir Book" panose="02000503020000020003" pitchFamily="2" charset="0"/>
              </a:rPr>
              <a:t>Selected variables based on research on Medicaid eligibility requirements as per the Medicaid policy</a:t>
            </a:r>
          </a:p>
        </p:txBody>
      </p:sp>
    </p:spTree>
    <p:extLst>
      <p:ext uri="{BB962C8B-B14F-4D97-AF65-F5344CB8AC3E}">
        <p14:creationId xmlns:p14="http://schemas.microsoft.com/office/powerpoint/2010/main" val="302857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B2A4-BBC4-41A7-9A92-A72CACB86792}"/>
              </a:ext>
            </a:extLst>
          </p:cNvPr>
          <p:cNvSpPr>
            <a:spLocks noGrp="1"/>
          </p:cNvSpPr>
          <p:nvPr>
            <p:ph type="title"/>
          </p:nvPr>
        </p:nvSpPr>
        <p:spPr>
          <a:xfrm>
            <a:off x="725465" y="352599"/>
            <a:ext cx="10515600" cy="1325563"/>
          </a:xfrm>
        </p:spPr>
        <p:txBody>
          <a:bodyPr/>
          <a:lstStyle/>
          <a:p>
            <a:r>
              <a:rPr lang="en-US" dirty="0">
                <a:solidFill>
                  <a:schemeClr val="accent6">
                    <a:lumMod val="50000"/>
                  </a:schemeClr>
                </a:solidFill>
                <a:latin typeface="Avenir Book" panose="02000503020000020003" pitchFamily="2" charset="0"/>
              </a:rPr>
              <a:t>RESEARCH PROCESS</a:t>
            </a:r>
          </a:p>
        </p:txBody>
      </p:sp>
      <p:graphicFrame>
        <p:nvGraphicFramePr>
          <p:cNvPr id="7" name="Diagram 6">
            <a:extLst>
              <a:ext uri="{FF2B5EF4-FFF2-40B4-BE49-F238E27FC236}">
                <a16:creationId xmlns:a16="http://schemas.microsoft.com/office/drawing/2014/main" id="{0B0EF06D-8A12-AA40-B08E-D99BD8591BE2}"/>
              </a:ext>
            </a:extLst>
          </p:cNvPr>
          <p:cNvGraphicFramePr/>
          <p:nvPr>
            <p:extLst>
              <p:ext uri="{D42A27DB-BD31-4B8C-83A1-F6EECF244321}">
                <p14:modId xmlns:p14="http://schemas.microsoft.com/office/powerpoint/2010/main" val="2001520086"/>
              </p:ext>
            </p:extLst>
          </p:nvPr>
        </p:nvGraphicFramePr>
        <p:xfrm>
          <a:off x="2032000" y="10867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Left Bracket 7">
            <a:extLst>
              <a:ext uri="{FF2B5EF4-FFF2-40B4-BE49-F238E27FC236}">
                <a16:creationId xmlns:a16="http://schemas.microsoft.com/office/drawing/2014/main" id="{6379516D-8AF5-DE4E-B0F1-CD04441A1AD9}"/>
              </a:ext>
            </a:extLst>
          </p:cNvPr>
          <p:cNvSpPr/>
          <p:nvPr/>
        </p:nvSpPr>
        <p:spPr>
          <a:xfrm>
            <a:off x="1667875" y="1712867"/>
            <a:ext cx="237994" cy="273100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7B6103C-4B09-D143-A4C3-4A959BC8BBB9}"/>
              </a:ext>
            </a:extLst>
          </p:cNvPr>
          <p:cNvSpPr txBox="1"/>
          <p:nvPr/>
        </p:nvSpPr>
        <p:spPr>
          <a:xfrm>
            <a:off x="262004" y="1772631"/>
            <a:ext cx="1253645" cy="1169551"/>
          </a:xfrm>
          <a:prstGeom prst="rect">
            <a:avLst/>
          </a:prstGeom>
          <a:noFill/>
        </p:spPr>
        <p:txBody>
          <a:bodyPr wrap="square" rtlCol="0">
            <a:spAutoFit/>
          </a:bodyPr>
          <a:lstStyle/>
          <a:p>
            <a:pPr algn="ctr"/>
            <a:r>
              <a:rPr lang="en-US" sz="1400" b="1" i="1" dirty="0">
                <a:latin typeface="Avenir Book" panose="02000503020000020003" pitchFamily="2" charset="0"/>
              </a:rPr>
              <a:t>Data wrangling :</a:t>
            </a:r>
          </a:p>
          <a:p>
            <a:pPr algn="ctr"/>
            <a:r>
              <a:rPr lang="en-US" sz="1400" b="1" i="1" dirty="0">
                <a:solidFill>
                  <a:schemeClr val="accent6">
                    <a:lumMod val="50000"/>
                  </a:schemeClr>
                </a:solidFill>
                <a:latin typeface="Avenir Book" panose="02000503020000020003" pitchFamily="2" charset="0"/>
              </a:rPr>
              <a:t>Processing &amp;</a:t>
            </a:r>
          </a:p>
          <a:p>
            <a:pPr algn="ctr"/>
            <a:r>
              <a:rPr lang="en-US" sz="1400" b="1" i="1" dirty="0">
                <a:solidFill>
                  <a:schemeClr val="accent6">
                    <a:lumMod val="50000"/>
                  </a:schemeClr>
                </a:solidFill>
                <a:latin typeface="Avenir Book" panose="02000503020000020003" pitchFamily="2" charset="0"/>
              </a:rPr>
              <a:t>Feature Selection</a:t>
            </a:r>
          </a:p>
        </p:txBody>
      </p:sp>
      <p:sp>
        <p:nvSpPr>
          <p:cNvPr id="10" name="Left Bracket 9">
            <a:extLst>
              <a:ext uri="{FF2B5EF4-FFF2-40B4-BE49-F238E27FC236}">
                <a16:creationId xmlns:a16="http://schemas.microsoft.com/office/drawing/2014/main" id="{B2D5D95B-FDC2-4F4B-B171-7B5E70CE88DF}"/>
              </a:ext>
            </a:extLst>
          </p:cNvPr>
          <p:cNvSpPr/>
          <p:nvPr/>
        </p:nvSpPr>
        <p:spPr>
          <a:xfrm rot="16200000">
            <a:off x="4598497" y="3834410"/>
            <a:ext cx="195101" cy="4787368"/>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1D39F2C-29F6-B74C-A06C-0FF62153547E}"/>
              </a:ext>
            </a:extLst>
          </p:cNvPr>
          <p:cNvSpPr txBox="1"/>
          <p:nvPr/>
        </p:nvSpPr>
        <p:spPr>
          <a:xfrm>
            <a:off x="2745286" y="6325645"/>
            <a:ext cx="3718143" cy="523220"/>
          </a:xfrm>
          <a:prstGeom prst="rect">
            <a:avLst/>
          </a:prstGeom>
          <a:noFill/>
        </p:spPr>
        <p:txBody>
          <a:bodyPr wrap="square" rtlCol="0">
            <a:spAutoFit/>
          </a:bodyPr>
          <a:lstStyle/>
          <a:p>
            <a:pPr algn="ctr"/>
            <a:r>
              <a:rPr lang="en-US" sz="1400" b="1" i="1" dirty="0">
                <a:latin typeface="Avenir Book" panose="02000503020000020003" pitchFamily="2" charset="0"/>
              </a:rPr>
              <a:t>Data Preparation : </a:t>
            </a:r>
            <a:r>
              <a:rPr lang="en-US" sz="1400" b="1" i="1" dirty="0">
                <a:solidFill>
                  <a:schemeClr val="accent6">
                    <a:lumMod val="50000"/>
                  </a:schemeClr>
                </a:solidFill>
                <a:latin typeface="Avenir Book" panose="02000503020000020003" pitchFamily="2" charset="0"/>
              </a:rPr>
              <a:t>Applying the Lasso Technique</a:t>
            </a:r>
          </a:p>
        </p:txBody>
      </p:sp>
      <p:cxnSp>
        <p:nvCxnSpPr>
          <p:cNvPr id="13" name="Straight Connector 12">
            <a:extLst>
              <a:ext uri="{FF2B5EF4-FFF2-40B4-BE49-F238E27FC236}">
                <a16:creationId xmlns:a16="http://schemas.microsoft.com/office/drawing/2014/main" id="{B6BEE8A2-A482-BC43-B9B4-6743C5841916}"/>
              </a:ext>
            </a:extLst>
          </p:cNvPr>
          <p:cNvCxnSpPr/>
          <p:nvPr/>
        </p:nvCxnSpPr>
        <p:spPr>
          <a:xfrm>
            <a:off x="7215863" y="4985359"/>
            <a:ext cx="143962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692127B2-43C4-4C45-8321-B8477324837F}"/>
              </a:ext>
            </a:extLst>
          </p:cNvPr>
          <p:cNvCxnSpPr/>
          <p:nvPr/>
        </p:nvCxnSpPr>
        <p:spPr>
          <a:xfrm>
            <a:off x="7215863" y="5375754"/>
            <a:ext cx="143962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a16="http://schemas.microsoft.com/office/drawing/2014/main" id="{0AD14A84-2543-E84E-9B2C-06F05EDA395A}"/>
              </a:ext>
            </a:extLst>
          </p:cNvPr>
          <p:cNvCxnSpPr/>
          <p:nvPr/>
        </p:nvCxnSpPr>
        <p:spPr>
          <a:xfrm>
            <a:off x="7215863" y="5789113"/>
            <a:ext cx="1439622" cy="0"/>
          </a:xfrm>
          <a:prstGeom prst="line">
            <a:avLst/>
          </a:prstGeom>
        </p:spPr>
        <p:style>
          <a:lnRef idx="2">
            <a:schemeClr val="accent6"/>
          </a:lnRef>
          <a:fillRef idx="0">
            <a:schemeClr val="accent6"/>
          </a:fillRef>
          <a:effectRef idx="1">
            <a:schemeClr val="accent6"/>
          </a:effectRef>
          <a:fontRef idx="minor">
            <a:schemeClr val="tx1"/>
          </a:fontRef>
        </p:style>
      </p:cxnSp>
      <p:sp>
        <p:nvSpPr>
          <p:cNvPr id="16" name="TextBox 15">
            <a:extLst>
              <a:ext uri="{FF2B5EF4-FFF2-40B4-BE49-F238E27FC236}">
                <a16:creationId xmlns:a16="http://schemas.microsoft.com/office/drawing/2014/main" id="{9BC505A1-EDD8-594A-873F-9D851B02E26F}"/>
              </a:ext>
            </a:extLst>
          </p:cNvPr>
          <p:cNvSpPr txBox="1"/>
          <p:nvPr/>
        </p:nvSpPr>
        <p:spPr>
          <a:xfrm>
            <a:off x="8282052" y="4877882"/>
            <a:ext cx="2733544" cy="261610"/>
          </a:xfrm>
          <a:prstGeom prst="rect">
            <a:avLst/>
          </a:prstGeom>
          <a:noFill/>
        </p:spPr>
        <p:txBody>
          <a:bodyPr wrap="square" rtlCol="0">
            <a:spAutoFit/>
          </a:bodyPr>
          <a:lstStyle/>
          <a:p>
            <a:pPr algn="ctr"/>
            <a:r>
              <a:rPr lang="en-US" sz="1100" i="1" dirty="0">
                <a:latin typeface="Avenir Book" panose="02000503020000020003" pitchFamily="2" charset="0"/>
              </a:rPr>
              <a:t>Conducting Cross Validation</a:t>
            </a:r>
          </a:p>
        </p:txBody>
      </p:sp>
      <p:sp>
        <p:nvSpPr>
          <p:cNvPr id="17" name="TextBox 16">
            <a:extLst>
              <a:ext uri="{FF2B5EF4-FFF2-40B4-BE49-F238E27FC236}">
                <a16:creationId xmlns:a16="http://schemas.microsoft.com/office/drawing/2014/main" id="{5D48CA7B-F1BE-4C4F-A63D-BA4A8E0322CD}"/>
              </a:ext>
            </a:extLst>
          </p:cNvPr>
          <p:cNvSpPr txBox="1"/>
          <p:nvPr/>
        </p:nvSpPr>
        <p:spPr>
          <a:xfrm>
            <a:off x="8655485" y="5236025"/>
            <a:ext cx="2733544" cy="430887"/>
          </a:xfrm>
          <a:prstGeom prst="rect">
            <a:avLst/>
          </a:prstGeom>
          <a:noFill/>
        </p:spPr>
        <p:txBody>
          <a:bodyPr wrap="square" rtlCol="0">
            <a:spAutoFit/>
          </a:bodyPr>
          <a:lstStyle/>
          <a:p>
            <a:r>
              <a:rPr lang="en-US" sz="1100" i="1" dirty="0">
                <a:latin typeface="Avenir Book" panose="02000503020000020003" pitchFamily="2" charset="0"/>
              </a:rPr>
              <a:t>Best Lambda, the penalty we impose on the estimates</a:t>
            </a:r>
          </a:p>
        </p:txBody>
      </p:sp>
      <p:sp>
        <p:nvSpPr>
          <p:cNvPr id="18" name="TextBox 17">
            <a:extLst>
              <a:ext uri="{FF2B5EF4-FFF2-40B4-BE49-F238E27FC236}">
                <a16:creationId xmlns:a16="http://schemas.microsoft.com/office/drawing/2014/main" id="{E2E5235D-13A2-0449-888E-24800321FE5A}"/>
              </a:ext>
            </a:extLst>
          </p:cNvPr>
          <p:cNvSpPr txBox="1"/>
          <p:nvPr/>
        </p:nvSpPr>
        <p:spPr>
          <a:xfrm>
            <a:off x="8655485" y="5664425"/>
            <a:ext cx="2733544" cy="430887"/>
          </a:xfrm>
          <a:prstGeom prst="rect">
            <a:avLst/>
          </a:prstGeom>
          <a:noFill/>
        </p:spPr>
        <p:txBody>
          <a:bodyPr wrap="square" rtlCol="0">
            <a:spAutoFit/>
          </a:bodyPr>
          <a:lstStyle/>
          <a:p>
            <a:r>
              <a:rPr lang="en-US" sz="1100" i="1" dirty="0">
                <a:latin typeface="Avenir Book" panose="02000503020000020003" pitchFamily="2" charset="0"/>
              </a:rPr>
              <a:t>Predict with Train and Test with OOT Data </a:t>
            </a:r>
          </a:p>
        </p:txBody>
      </p:sp>
    </p:spTree>
    <p:extLst>
      <p:ext uri="{BB962C8B-B14F-4D97-AF65-F5344CB8AC3E}">
        <p14:creationId xmlns:p14="http://schemas.microsoft.com/office/powerpoint/2010/main" val="341672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5AB7CD-B524-D840-AC3B-4D79F8FC26A5}"/>
              </a:ext>
            </a:extLst>
          </p:cNvPr>
          <p:cNvSpPr>
            <a:spLocks noGrp="1"/>
          </p:cNvSpPr>
          <p:nvPr>
            <p:ph type="title"/>
          </p:nvPr>
        </p:nvSpPr>
        <p:spPr>
          <a:xfrm>
            <a:off x="725465" y="352599"/>
            <a:ext cx="10515600" cy="1325563"/>
          </a:xfrm>
        </p:spPr>
        <p:txBody>
          <a:bodyPr/>
          <a:lstStyle/>
          <a:p>
            <a:r>
              <a:rPr lang="en-US" dirty="0">
                <a:solidFill>
                  <a:schemeClr val="accent6">
                    <a:lumMod val="50000"/>
                  </a:schemeClr>
                </a:solidFill>
                <a:latin typeface="Avenir Book" panose="02000503020000020003" pitchFamily="2" charset="0"/>
              </a:rPr>
              <a:t>FINDINGS…</a:t>
            </a:r>
          </a:p>
        </p:txBody>
      </p:sp>
      <p:pic>
        <p:nvPicPr>
          <p:cNvPr id="3" name="Picture 2" descr="Chart&#10;&#10;Description automatically generated">
            <a:extLst>
              <a:ext uri="{FF2B5EF4-FFF2-40B4-BE49-F238E27FC236}">
                <a16:creationId xmlns:a16="http://schemas.microsoft.com/office/drawing/2014/main" id="{7549387F-5FBA-7046-BB81-75566DFF4289}"/>
              </a:ext>
            </a:extLst>
          </p:cNvPr>
          <p:cNvPicPr>
            <a:picLocks noChangeAspect="1"/>
          </p:cNvPicPr>
          <p:nvPr/>
        </p:nvPicPr>
        <p:blipFill rotWithShape="1">
          <a:blip r:embed="rId3">
            <a:extLst>
              <a:ext uri="{28A0092B-C50C-407E-A947-70E740481C1C}">
                <a14:useLocalDpi xmlns:a14="http://schemas.microsoft.com/office/drawing/2010/main" val="0"/>
              </a:ext>
            </a:extLst>
          </a:blip>
          <a:srcRect l="1385" t="2367" r="2422" b="4129"/>
          <a:stretch/>
        </p:blipFill>
        <p:spPr>
          <a:xfrm>
            <a:off x="725465" y="1678162"/>
            <a:ext cx="7943851" cy="4827239"/>
          </a:xfrm>
          <a:prstGeom prst="rect">
            <a:avLst/>
          </a:prstGeom>
        </p:spPr>
      </p:pic>
      <p:sp>
        <p:nvSpPr>
          <p:cNvPr id="19" name="TextBox 18">
            <a:extLst>
              <a:ext uri="{FF2B5EF4-FFF2-40B4-BE49-F238E27FC236}">
                <a16:creationId xmlns:a16="http://schemas.microsoft.com/office/drawing/2014/main" id="{DEE9D8E0-E0CD-A546-A5BB-C3DAE5D94664}"/>
              </a:ext>
            </a:extLst>
          </p:cNvPr>
          <p:cNvSpPr txBox="1"/>
          <p:nvPr/>
        </p:nvSpPr>
        <p:spPr>
          <a:xfrm>
            <a:off x="8628742" y="4856672"/>
            <a:ext cx="2837793" cy="646331"/>
          </a:xfrm>
          <a:prstGeom prst="rect">
            <a:avLst/>
          </a:prstGeom>
          <a:noFill/>
        </p:spPr>
        <p:txBody>
          <a:bodyPr wrap="square" rtlCol="0">
            <a:spAutoFit/>
          </a:bodyPr>
          <a:lstStyle/>
          <a:p>
            <a:r>
              <a:rPr lang="en-US" dirty="0">
                <a:latin typeface="Avenir Book" panose="02000503020000020003" pitchFamily="2" charset="0"/>
              </a:rPr>
              <a:t>Mean squared error is the lowest at -2.</a:t>
            </a:r>
          </a:p>
        </p:txBody>
      </p:sp>
    </p:spTree>
    <p:extLst>
      <p:ext uri="{BB962C8B-B14F-4D97-AF65-F5344CB8AC3E}">
        <p14:creationId xmlns:p14="http://schemas.microsoft.com/office/powerpoint/2010/main" val="39681531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5567</TotalTime>
  <Words>1342</Words>
  <Application>Microsoft Macintosh PowerPoint</Application>
  <PresentationFormat>Widescreen</PresentationFormat>
  <Paragraphs>155</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Book</vt:lpstr>
      <vt:lpstr>Avenir Next LT Pro Light</vt:lpstr>
      <vt:lpstr>Calibri</vt:lpstr>
      <vt:lpstr>Calibri Light</vt:lpstr>
      <vt:lpstr>Corbel</vt:lpstr>
      <vt:lpstr>office theme</vt:lpstr>
      <vt:lpstr>MODELING FOR MEDICAID Planning for uncertain times</vt:lpstr>
      <vt:lpstr>What is Medicaid?</vt:lpstr>
      <vt:lpstr>Health Policy needs a robust predictive tool…</vt:lpstr>
      <vt:lpstr>So… we explored it!</vt:lpstr>
      <vt:lpstr>THE DATA AVAILABLE</vt:lpstr>
      <vt:lpstr>FACTORS TO CONSIDER</vt:lpstr>
      <vt:lpstr>THE MEDICAID DATASET</vt:lpstr>
      <vt:lpstr>RESEARCH PROCESS</vt:lpstr>
      <vt:lpstr>FINDINGS…</vt:lpstr>
      <vt:lpstr>FINDINGS…</vt:lpstr>
      <vt:lpstr>FINDINGS…</vt:lpstr>
      <vt:lpstr>ANALYSIS</vt:lpstr>
      <vt:lpstr>ANALYSIS</vt:lpstr>
      <vt:lpstr>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Ishani Tikku</cp:lastModifiedBy>
  <cp:revision>29</cp:revision>
  <dcterms:created xsi:type="dcterms:W3CDTF">2021-03-08T20:30:42Z</dcterms:created>
  <dcterms:modified xsi:type="dcterms:W3CDTF">2021-03-14T20:40:04Z</dcterms:modified>
</cp:coreProperties>
</file>